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6638"/>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88" autoAdjust="0"/>
    <p:restoredTop sz="94671" autoAdjust="0"/>
  </p:normalViewPr>
  <p:slideViewPr>
    <p:cSldViewPr snapToGrid="0">
      <p:cViewPr>
        <p:scale>
          <a:sx n="50" d="100"/>
          <a:sy n="50" d="100"/>
        </p:scale>
        <p:origin x="-708" y="5124"/>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7057B796-EFD0-F246-9863-E2060FED0396}"/>
              </a:ext>
            </a:extLst>
          </p:cNvPr>
          <p:cNvSpPr>
            <a:spLocks noGrp="1"/>
          </p:cNvSpPr>
          <p:nvPr>
            <p:ph type="hdr" sz="quarter"/>
          </p:nvPr>
        </p:nvSpPr>
        <p:spPr>
          <a:xfrm>
            <a:off x="0" y="1"/>
            <a:ext cx="2946400" cy="496809"/>
          </a:xfrm>
          <a:prstGeom prst="rect">
            <a:avLst/>
          </a:prstGeom>
        </p:spPr>
        <p:txBody>
          <a:bodyPr vert="horz" lIns="91431" tIns="45715" rIns="91431" bIns="45715" rtlCol="0"/>
          <a:lstStyle>
            <a:lvl1pPr algn="l" defTabSz="4171151">
              <a:defRPr sz="1200">
                <a:latin typeface="Arial" charset="0"/>
              </a:defRPr>
            </a:lvl1pPr>
          </a:lstStyle>
          <a:p>
            <a:pPr>
              <a:defRPr/>
            </a:pPr>
            <a:endParaRPr lang="en-US"/>
          </a:p>
        </p:txBody>
      </p:sp>
      <p:sp>
        <p:nvSpPr>
          <p:cNvPr id="3" name="Date Placeholder 2">
            <a:extLst>
              <a:ext uri="{FF2B5EF4-FFF2-40B4-BE49-F238E27FC236}">
                <a16:creationId xmlns="" xmlns:a16="http://schemas.microsoft.com/office/drawing/2014/main" id="{7BA6FB60-7F22-D74A-843C-F6413EDE31F2}"/>
              </a:ext>
            </a:extLst>
          </p:cNvPr>
          <p:cNvSpPr>
            <a:spLocks noGrp="1"/>
          </p:cNvSpPr>
          <p:nvPr>
            <p:ph type="dt" sz="quarter" idx="1"/>
          </p:nvPr>
        </p:nvSpPr>
        <p:spPr>
          <a:xfrm>
            <a:off x="3849688" y="1"/>
            <a:ext cx="2946400" cy="496809"/>
          </a:xfrm>
          <a:prstGeom prst="rect">
            <a:avLst/>
          </a:prstGeom>
        </p:spPr>
        <p:txBody>
          <a:bodyPr vert="horz" lIns="91431" tIns="45715" rIns="91431" bIns="45715" rtlCol="0"/>
          <a:lstStyle>
            <a:lvl1pPr algn="r" defTabSz="4171151">
              <a:defRPr sz="1200">
                <a:latin typeface="Arial" charset="0"/>
              </a:defRPr>
            </a:lvl1pPr>
          </a:lstStyle>
          <a:p>
            <a:pPr>
              <a:defRPr/>
            </a:pPr>
            <a:fld id="{74B8438F-1271-6C46-8F9C-9456BEDDECCF}" type="datetimeFigureOut">
              <a:rPr lang="en-US"/>
              <a:pPr>
                <a:defRPr/>
              </a:pPr>
              <a:t>8/20/2019</a:t>
            </a:fld>
            <a:endParaRPr lang="en-US"/>
          </a:p>
        </p:txBody>
      </p:sp>
      <p:sp>
        <p:nvSpPr>
          <p:cNvPr id="4" name="Footer Placeholder 3">
            <a:extLst>
              <a:ext uri="{FF2B5EF4-FFF2-40B4-BE49-F238E27FC236}">
                <a16:creationId xmlns="" xmlns:a16="http://schemas.microsoft.com/office/drawing/2014/main" id="{09E99419-FDB7-4F47-9563-16A61150F378}"/>
              </a:ext>
            </a:extLst>
          </p:cNvPr>
          <p:cNvSpPr>
            <a:spLocks noGrp="1"/>
          </p:cNvSpPr>
          <p:nvPr>
            <p:ph type="ftr" sz="quarter" idx="2"/>
          </p:nvPr>
        </p:nvSpPr>
        <p:spPr>
          <a:xfrm>
            <a:off x="0" y="9428243"/>
            <a:ext cx="2946400" cy="496809"/>
          </a:xfrm>
          <a:prstGeom prst="rect">
            <a:avLst/>
          </a:prstGeom>
        </p:spPr>
        <p:txBody>
          <a:bodyPr vert="horz" lIns="91431" tIns="45715" rIns="91431" bIns="45715" rtlCol="0" anchor="b"/>
          <a:lstStyle>
            <a:lvl1pPr algn="l" defTabSz="4171151">
              <a:defRPr sz="1200">
                <a:latin typeface="Arial" charset="0"/>
              </a:defRPr>
            </a:lvl1pPr>
          </a:lstStyle>
          <a:p>
            <a:pPr>
              <a:defRPr/>
            </a:pPr>
            <a:endParaRPr lang="en-US"/>
          </a:p>
        </p:txBody>
      </p:sp>
      <p:sp>
        <p:nvSpPr>
          <p:cNvPr id="5" name="Slide Number Placeholder 4">
            <a:extLst>
              <a:ext uri="{FF2B5EF4-FFF2-40B4-BE49-F238E27FC236}">
                <a16:creationId xmlns="" xmlns:a16="http://schemas.microsoft.com/office/drawing/2014/main" id="{C89FF592-48C8-3C47-AFB1-D96941E664F9}"/>
              </a:ext>
            </a:extLst>
          </p:cNvPr>
          <p:cNvSpPr>
            <a:spLocks noGrp="1"/>
          </p:cNvSpPr>
          <p:nvPr>
            <p:ph type="sldNum" sz="quarter" idx="3"/>
          </p:nvPr>
        </p:nvSpPr>
        <p:spPr>
          <a:xfrm>
            <a:off x="3849688" y="9428243"/>
            <a:ext cx="2946400" cy="496809"/>
          </a:xfrm>
          <a:prstGeom prst="rect">
            <a:avLst/>
          </a:prstGeom>
        </p:spPr>
        <p:txBody>
          <a:bodyPr vert="horz" wrap="square" lIns="91431" tIns="45715" rIns="91431" bIns="45715"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a:p>
        </p:txBody>
      </p:sp>
    </p:spTree>
    <p:extLst>
      <p:ext uri="{BB962C8B-B14F-4D97-AF65-F5344CB8AC3E}">
        <p14:creationId xmlns:p14="http://schemas.microsoft.com/office/powerpoint/2010/main" val="27534477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0DDBEE0A-5DFA-DE46-82C7-7D6177DD322E}"/>
              </a:ext>
            </a:extLst>
          </p:cNvPr>
          <p:cNvSpPr>
            <a:spLocks noGrp="1"/>
          </p:cNvSpPr>
          <p:nvPr>
            <p:ph type="hdr" sz="quarter"/>
          </p:nvPr>
        </p:nvSpPr>
        <p:spPr>
          <a:xfrm>
            <a:off x="0" y="1"/>
            <a:ext cx="2946400" cy="496809"/>
          </a:xfrm>
          <a:prstGeom prst="rect">
            <a:avLst/>
          </a:prstGeom>
        </p:spPr>
        <p:txBody>
          <a:bodyPr vert="horz" lIns="91431" tIns="45715" rIns="91431" bIns="45715" rtlCol="0"/>
          <a:lstStyle>
            <a:lvl1pPr algn="l" defTabSz="417432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 xmlns:a16="http://schemas.microsoft.com/office/drawing/2014/main" id="{2BA61207-634F-734D-A1D7-824436FEACAB}"/>
              </a:ext>
            </a:extLst>
          </p:cNvPr>
          <p:cNvSpPr>
            <a:spLocks noGrp="1"/>
          </p:cNvSpPr>
          <p:nvPr>
            <p:ph type="dt" idx="1"/>
          </p:nvPr>
        </p:nvSpPr>
        <p:spPr>
          <a:xfrm>
            <a:off x="3849688" y="1"/>
            <a:ext cx="2946400" cy="496809"/>
          </a:xfrm>
          <a:prstGeom prst="rect">
            <a:avLst/>
          </a:prstGeom>
        </p:spPr>
        <p:txBody>
          <a:bodyPr vert="horz" wrap="square" lIns="91431" tIns="45715" rIns="91431" bIns="45715" numCol="1" anchor="t" anchorCtr="0" compatLnSpc="1">
            <a:prstTxWarp prst="textNoShape">
              <a:avLst/>
            </a:prstTxWarp>
          </a:bodyPr>
          <a:lstStyle>
            <a:lvl1pPr algn="r" defTabSz="4385520">
              <a:defRPr sz="1200">
                <a:latin typeface="Arial" pitchFamily="34" charset="0"/>
              </a:defRPr>
            </a:lvl1pPr>
          </a:lstStyle>
          <a:p>
            <a:pPr>
              <a:defRPr/>
            </a:pPr>
            <a:fld id="{E9598E62-35EC-B84F-8906-602E012AB95E}" type="datetimeFigureOut">
              <a:rPr lang="en-US"/>
              <a:pPr>
                <a:defRPr/>
              </a:pPr>
              <a:t>8/20/2019</a:t>
            </a:fld>
            <a:endParaRPr lang="en-US"/>
          </a:p>
        </p:txBody>
      </p:sp>
      <p:sp>
        <p:nvSpPr>
          <p:cNvPr id="4" name="Slide Image Placeholder 3">
            <a:extLst>
              <a:ext uri="{FF2B5EF4-FFF2-40B4-BE49-F238E27FC236}">
                <a16:creationId xmlns=""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31" tIns="45715" rIns="91431" bIns="45715" rtlCol="0" anchor="ctr"/>
          <a:lstStyle/>
          <a:p>
            <a:pPr lvl="0"/>
            <a:endParaRPr lang="en-US" noProof="0"/>
          </a:p>
        </p:txBody>
      </p:sp>
      <p:sp>
        <p:nvSpPr>
          <p:cNvPr id="5" name="Notes Placeholder 4">
            <a:extLst>
              <a:ext uri="{FF2B5EF4-FFF2-40B4-BE49-F238E27FC236}">
                <a16:creationId xmlns="" xmlns:a16="http://schemas.microsoft.com/office/drawing/2014/main" id="{62897342-DE2C-B841-AD04-57AC32CAC16A}"/>
              </a:ext>
            </a:extLst>
          </p:cNvPr>
          <p:cNvSpPr>
            <a:spLocks noGrp="1"/>
          </p:cNvSpPr>
          <p:nvPr>
            <p:ph type="body" sz="quarter" idx="3"/>
          </p:nvPr>
        </p:nvSpPr>
        <p:spPr>
          <a:xfrm>
            <a:off x="679450" y="4715711"/>
            <a:ext cx="5438775" cy="4466511"/>
          </a:xfrm>
          <a:prstGeom prst="rect">
            <a:avLst/>
          </a:prstGeom>
        </p:spPr>
        <p:txBody>
          <a:bodyPr vert="horz" lIns="91431" tIns="45715" rIns="91431" bIns="4571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 xmlns:a16="http://schemas.microsoft.com/office/drawing/2014/main" id="{B96EE6E9-3630-3F4B-BA78-F264B58E57C7}"/>
              </a:ext>
            </a:extLst>
          </p:cNvPr>
          <p:cNvSpPr>
            <a:spLocks noGrp="1"/>
          </p:cNvSpPr>
          <p:nvPr>
            <p:ph type="ftr" sz="quarter" idx="4"/>
          </p:nvPr>
        </p:nvSpPr>
        <p:spPr>
          <a:xfrm>
            <a:off x="0" y="9428243"/>
            <a:ext cx="2946400" cy="496809"/>
          </a:xfrm>
          <a:prstGeom prst="rect">
            <a:avLst/>
          </a:prstGeom>
        </p:spPr>
        <p:txBody>
          <a:bodyPr vert="horz" lIns="91431" tIns="45715" rIns="91431" bIns="45715" rtlCol="0" anchor="b"/>
          <a:lstStyle>
            <a:lvl1pPr algn="l" defTabSz="417432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 xmlns:a16="http://schemas.microsoft.com/office/drawing/2014/main" id="{24DC1787-EB28-5944-9EC8-914FFA866B18}"/>
              </a:ext>
            </a:extLst>
          </p:cNvPr>
          <p:cNvSpPr>
            <a:spLocks noGrp="1"/>
          </p:cNvSpPr>
          <p:nvPr>
            <p:ph type="sldNum" sz="quarter" idx="5"/>
          </p:nvPr>
        </p:nvSpPr>
        <p:spPr>
          <a:xfrm>
            <a:off x="3849688" y="9428243"/>
            <a:ext cx="2946400" cy="496809"/>
          </a:xfrm>
          <a:prstGeom prst="rect">
            <a:avLst/>
          </a:prstGeom>
        </p:spPr>
        <p:txBody>
          <a:bodyPr vert="horz" wrap="square" lIns="91431" tIns="45715" rIns="91431" bIns="45715" numCol="1" anchor="b" anchorCtr="0" compatLnSpc="1">
            <a:prstTxWarp prst="textNoShape">
              <a:avLst/>
            </a:prstTxWarp>
          </a:bodyPr>
          <a:lstStyle>
            <a:lvl1pPr algn="r" defTabSz="4384224">
              <a:defRPr sz="1200"/>
            </a:lvl1pPr>
          </a:lstStyle>
          <a:p>
            <a:fld id="{F0D34A83-C334-CB4D-8A80-280A6D000EEC}" type="slidenum">
              <a:rPr lang="en-US" altLang="en-US"/>
              <a:pPr/>
              <a:t>‹N°›</a:t>
            </a:fld>
            <a:endParaRPr lang="en-US" altLang="en-US"/>
          </a:p>
        </p:txBody>
      </p:sp>
    </p:spTree>
    <p:extLst>
      <p:ext uri="{BB962C8B-B14F-4D97-AF65-F5344CB8AC3E}">
        <p14:creationId xmlns:p14="http://schemas.microsoft.com/office/powerpoint/2010/main" val="1920918364"/>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224"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873" indent="-285721" defTabSz="4384224"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2882" indent="-228577" defTabSz="4384224"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035" indent="-228577" defTabSz="4384224"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189" indent="-228577" defTabSz="4384224"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342" indent="-228577" defTabSz="4384224"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494" indent="-228577" defTabSz="4384224"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8647" indent="-228577" defTabSz="4384224"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5801" indent="-228577" defTabSz="4384224"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8/20/2019</a:t>
            </a:fld>
            <a:endParaRPr lang="en-US"/>
          </a:p>
        </p:txBody>
      </p:sp>
      <p:sp>
        <p:nvSpPr>
          <p:cNvPr id="6" name="Footer Placeholder 4">
            <a:extLst>
              <a:ext uri="{FF2B5EF4-FFF2-40B4-BE49-F238E27FC236}">
                <a16:creationId xmlns=""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8/20/2019</a:t>
            </a:fld>
            <a:endParaRPr lang="en-US"/>
          </a:p>
        </p:txBody>
      </p:sp>
      <p:sp>
        <p:nvSpPr>
          <p:cNvPr id="8" name="Footer Placeholder 4">
            <a:extLst>
              <a:ext uri="{FF2B5EF4-FFF2-40B4-BE49-F238E27FC236}">
                <a16:creationId xmlns=""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8/20/2019</a:t>
            </a:fld>
            <a:endParaRPr lang="en-US"/>
          </a:p>
        </p:txBody>
      </p:sp>
      <p:sp>
        <p:nvSpPr>
          <p:cNvPr id="4" name="Footer Placeholder 4">
            <a:extLst>
              <a:ext uri="{FF2B5EF4-FFF2-40B4-BE49-F238E27FC236}">
                <a16:creationId xmlns=""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8/20/2019</a:t>
            </a:fld>
            <a:endParaRPr lang="en-US"/>
          </a:p>
        </p:txBody>
      </p:sp>
      <p:sp>
        <p:nvSpPr>
          <p:cNvPr id="3" name="Footer Placeholder 4">
            <a:extLst>
              <a:ext uri="{FF2B5EF4-FFF2-40B4-BE49-F238E27FC236}">
                <a16:creationId xmlns=""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8/20/2019</a:t>
            </a:fld>
            <a:endParaRPr lang="en-US"/>
          </a:p>
        </p:txBody>
      </p:sp>
      <p:sp>
        <p:nvSpPr>
          <p:cNvPr id="6" name="Footer Placeholder 4">
            <a:extLst>
              <a:ext uri="{FF2B5EF4-FFF2-40B4-BE49-F238E27FC236}">
                <a16:creationId xmlns=""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8/20/2019</a:t>
            </a:fld>
            <a:endParaRPr lang="en-US"/>
          </a:p>
        </p:txBody>
      </p:sp>
      <p:sp>
        <p:nvSpPr>
          <p:cNvPr id="6" name="Footer Placeholder 4">
            <a:extLst>
              <a:ext uri="{FF2B5EF4-FFF2-40B4-BE49-F238E27FC236}">
                <a16:creationId xmlns=""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8/20/2019</a:t>
            </a:fld>
            <a:endParaRPr lang="en-US"/>
          </a:p>
        </p:txBody>
      </p:sp>
      <p:sp>
        <p:nvSpPr>
          <p:cNvPr id="5" name="Footer Placeholder 4">
            <a:extLst>
              <a:ext uri="{FF2B5EF4-FFF2-40B4-BE49-F238E27FC236}">
                <a16:creationId xmlns=""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7785" y="25819014"/>
            <a:ext cx="6319429" cy="43200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2" name="TextBox 7">
            <a:extLst>
              <a:ext uri="{FF2B5EF4-FFF2-40B4-BE49-F238E27FC236}">
                <a16:creationId xmlns="" xmlns:a16="http://schemas.microsoft.com/office/drawing/2014/main" id="{4A08504F-7725-A243-96B9-497CEA110D4F}"/>
              </a:ext>
            </a:extLst>
          </p:cNvPr>
          <p:cNvSpPr txBox="1">
            <a:spLocks noChangeArrowheads="1"/>
          </p:cNvSpPr>
          <p:nvPr/>
        </p:nvSpPr>
        <p:spPr bwMode="auto">
          <a:xfrm>
            <a:off x="1571629" y="19858093"/>
            <a:ext cx="12975642" cy="2150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US" altLang="nl-NL" sz="4800" dirty="0" smtClean="0">
                <a:cs typeface="Calibri" panose="020F0502020204030204" pitchFamily="34" charset="0"/>
              </a:rPr>
              <a:t>Fully-coupled models were </a:t>
            </a:r>
            <a:r>
              <a:rPr lang="en-US" altLang="nl-NL" sz="4800" dirty="0">
                <a:cs typeface="Calibri" panose="020F0502020204030204" pitchFamily="34" charset="0"/>
              </a:rPr>
              <a:t>employed to </a:t>
            </a:r>
            <a:r>
              <a:rPr lang="en-US" altLang="nl-NL" sz="4800" dirty="0" smtClean="0">
                <a:cs typeface="Calibri" panose="020F0502020204030204" pitchFamily="34" charset="0"/>
              </a:rPr>
              <a:t>investigate risks of fault </a:t>
            </a:r>
            <a:r>
              <a:rPr lang="en-US" altLang="nl-NL" sz="4800" dirty="0">
                <a:cs typeface="Calibri" panose="020F0502020204030204" pitchFamily="34" charset="0"/>
              </a:rPr>
              <a:t>slippage and fluid leakage from the reservoir toward upper formation units. </a:t>
            </a:r>
            <a:r>
              <a:rPr lang="en-US" altLang="nl-NL" sz="4800" dirty="0" smtClean="0">
                <a:cs typeface="Calibri" panose="020F0502020204030204" pitchFamily="34" charset="0"/>
              </a:rPr>
              <a:t>Coupling </a:t>
            </a:r>
            <a:r>
              <a:rPr lang="en-US" altLang="nl-NL" sz="4800" dirty="0">
                <a:cs typeface="Calibri" panose="020F0502020204030204" pitchFamily="34" charset="0"/>
              </a:rPr>
              <a:t>between multiphase fluid flow and </a:t>
            </a:r>
            <a:r>
              <a:rPr lang="en-US" altLang="nl-NL" sz="4800" dirty="0" smtClean="0">
                <a:cs typeface="Calibri" panose="020F0502020204030204" pitchFamily="34" charset="0"/>
              </a:rPr>
              <a:t>mechanical </a:t>
            </a:r>
            <a:r>
              <a:rPr lang="en-US" altLang="nl-NL" sz="4800" dirty="0">
                <a:cs typeface="Calibri" panose="020F0502020204030204" pitchFamily="34" charset="0"/>
              </a:rPr>
              <a:t>deformation was achieved using the </a:t>
            </a:r>
            <a:r>
              <a:rPr lang="en-US" altLang="nl-NL" sz="4800" dirty="0" smtClean="0">
                <a:cs typeface="Calibri" panose="020F0502020204030204" pitchFamily="34" charset="0"/>
              </a:rPr>
              <a:t>“</a:t>
            </a:r>
            <a:r>
              <a:rPr lang="en-US" altLang="nl-NL" sz="4800" dirty="0" err="1" smtClean="0">
                <a:cs typeface="Calibri" panose="020F0502020204030204" pitchFamily="34" charset="0"/>
              </a:rPr>
              <a:t>Poroelasticity</a:t>
            </a:r>
            <a:r>
              <a:rPr lang="en-US" altLang="nl-NL" sz="4800" dirty="0" smtClean="0">
                <a:cs typeface="Calibri" panose="020F0502020204030204" pitchFamily="34" charset="0"/>
              </a:rPr>
              <a:t>” </a:t>
            </a:r>
            <a:r>
              <a:rPr lang="en-US" altLang="nl-NL" sz="4800" dirty="0">
                <a:cs typeface="Calibri" panose="020F0502020204030204" pitchFamily="34" charset="0"/>
              </a:rPr>
              <a:t>and </a:t>
            </a:r>
            <a:r>
              <a:rPr lang="en-US" altLang="nl-NL" sz="4800" dirty="0" smtClean="0">
                <a:cs typeface="Calibri" panose="020F0502020204030204" pitchFamily="34" charset="0"/>
              </a:rPr>
              <a:t>“Multiphase </a:t>
            </a:r>
            <a:r>
              <a:rPr lang="en-US" altLang="nl-NL" sz="4800" dirty="0">
                <a:cs typeface="Calibri" panose="020F0502020204030204" pitchFamily="34" charset="0"/>
              </a:rPr>
              <a:t>Flow in Porous </a:t>
            </a:r>
            <a:r>
              <a:rPr lang="en-US" altLang="nl-NL" sz="4800" dirty="0" smtClean="0">
                <a:cs typeface="Calibri" panose="020F0502020204030204" pitchFamily="34" charset="0"/>
              </a:rPr>
              <a:t>Media” interfaces.</a:t>
            </a: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endParaRPr lang="en-US" altLang="nl-NL" sz="4800" dirty="0" smtClean="0">
              <a:cs typeface="Calibri" panose="020F0502020204030204" pitchFamily="34" charset="0"/>
            </a:endParaRPr>
          </a:p>
          <a:p>
            <a:pPr eaLnBrk="1" hangingPunct="1">
              <a:spcBef>
                <a:spcPct val="0"/>
              </a:spcBef>
              <a:buNone/>
            </a:pPr>
            <a:r>
              <a:rPr lang="en-US" altLang="nl-NL" sz="4800" dirty="0" smtClean="0">
                <a:cs typeface="Calibri" panose="020F0502020204030204" pitchFamily="34" charset="0"/>
              </a:rPr>
              <a:t>Phase </a:t>
            </a:r>
            <a:r>
              <a:rPr lang="en-US" altLang="nl-NL" sz="4800" dirty="0">
                <a:cs typeface="Calibri" panose="020F0502020204030204" pitchFamily="34" charset="0"/>
              </a:rPr>
              <a:t>Transport in Porous </a:t>
            </a:r>
            <a:r>
              <a:rPr lang="en-US" altLang="nl-NL" sz="4800" dirty="0" smtClean="0">
                <a:cs typeface="Calibri" panose="020F0502020204030204" pitchFamily="34" charset="0"/>
              </a:rPr>
              <a:t>Media </a:t>
            </a:r>
            <a:r>
              <a:rPr lang="en-US" altLang="nl-NL" sz="4800" dirty="0">
                <a:cs typeface="Calibri" panose="020F0502020204030204" pitchFamily="34" charset="0"/>
              </a:rPr>
              <a:t>and </a:t>
            </a:r>
            <a:r>
              <a:rPr lang="en-US" altLang="nl-NL" sz="4800" dirty="0" smtClean="0">
                <a:cs typeface="Calibri" panose="020F0502020204030204" pitchFamily="34" charset="0"/>
              </a:rPr>
              <a:t>Darcy’s Law equations were modeled with the “Subsurface Flow” interface. Mechanical deformation of the rock and the fault behavior were modeled using the “Solid Mechanics” interface.  Sensitivity studies were performed using “Parametric sweeps”.</a:t>
            </a:r>
            <a:endParaRPr lang="en-US" altLang="nl-NL" sz="4800" dirty="0">
              <a:cs typeface="Calibri" panose="020F0502020204030204" pitchFamily="34" charset="0"/>
            </a:endParaRPr>
          </a:p>
        </p:txBody>
      </p:sp>
      <p:sp>
        <p:nvSpPr>
          <p:cNvPr id="1027" name="TextBox 3">
            <a:extLst>
              <a:ext uri="{FF2B5EF4-FFF2-40B4-BE49-F238E27FC236}">
                <a16:creationId xmlns="" xmlns:a16="http://schemas.microsoft.com/office/drawing/2014/main" id="{EED9D940-F4FF-024E-B7AE-8FAE83C5C54B}"/>
              </a:ext>
            </a:extLst>
          </p:cNvPr>
          <p:cNvSpPr txBox="1">
            <a:spLocks noChangeArrowheads="1"/>
          </p:cNvSpPr>
          <p:nvPr/>
        </p:nvSpPr>
        <p:spPr bwMode="auto">
          <a:xfrm>
            <a:off x="2149139" y="1141557"/>
            <a:ext cx="25992000" cy="3042488"/>
          </a:xfrm>
          <a:prstGeom prst="rect">
            <a:avLst/>
          </a:prstGeom>
          <a:noFill/>
          <a:ln w="9525">
            <a:noFill/>
            <a:miter lim="800000"/>
            <a:headEnd/>
            <a:tailEnd/>
          </a:ln>
        </p:spPr>
        <p:txBody>
          <a:bodyPr wrap="square" lIns="86984" tIns="43492" rIns="86984" bIns="43492">
            <a:spAutoFit/>
          </a:bodyPr>
          <a:lstStyle/>
          <a:p>
            <a:pPr algn="ctr" defTabSz="4174027">
              <a:defRPr/>
            </a:pPr>
            <a:r>
              <a:rPr lang="en-US" sz="6000" b="1" dirty="0" err="1">
                <a:latin typeface="Calibri" panose="020F0502020204030204" pitchFamily="34" charset="0"/>
                <a:ea typeface="+mn-ea"/>
                <a:cs typeface="Calibri" panose="020F0502020204030204" pitchFamily="34" charset="0"/>
              </a:rPr>
              <a:t>Hydromechanical</a:t>
            </a:r>
            <a:r>
              <a:rPr lang="en-US" sz="6000" b="1" dirty="0">
                <a:latin typeface="Calibri" panose="020F0502020204030204" pitchFamily="34" charset="0"/>
                <a:ea typeface="+mn-ea"/>
                <a:cs typeface="Calibri" panose="020F0502020204030204" pitchFamily="34" charset="0"/>
              </a:rPr>
              <a:t> Model of Geological Carbon Sequestration in Saline Aquifers</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J. A. </a:t>
            </a:r>
            <a:r>
              <a:rPr lang="en-US" sz="4000" dirty="0" smtClean="0">
                <a:latin typeface="Calibri" panose="020F0502020204030204" pitchFamily="34" charset="0"/>
                <a:cs typeface="Calibri" panose="020F0502020204030204" pitchFamily="34" charset="0"/>
              </a:rPr>
              <a:t>Torres</a:t>
            </a:r>
            <a:r>
              <a:rPr lang="en-US" sz="4000" baseline="30000" dirty="0" smtClean="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r>
              <a:rPr lang="en-US" sz="4000" dirty="0" smtClean="0">
                <a:latin typeface="Calibri" panose="020F0502020204030204" pitchFamily="34" charset="0"/>
                <a:cs typeface="Calibri" panose="020F0502020204030204" pitchFamily="34" charset="0"/>
              </a:rPr>
              <a:t>I. </a:t>
            </a:r>
            <a:r>
              <a:rPr lang="en-US" sz="4000" dirty="0">
                <a:latin typeface="Calibri" panose="020F0502020204030204" pitchFamily="34" charset="0"/>
                <a:cs typeface="Calibri" panose="020F0502020204030204" pitchFamily="34" charset="0"/>
              </a:rPr>
              <a:t>B. </a:t>
            </a:r>
            <a:r>
              <a:rPr lang="en-US" sz="4000" dirty="0" smtClean="0">
                <a:latin typeface="Calibri" panose="020F0502020204030204" pitchFamily="34" charset="0"/>
                <a:cs typeface="Calibri" panose="020F0502020204030204" pitchFamily="34" charset="0"/>
              </a:rPr>
              <a:t>Bogdanov</a:t>
            </a:r>
            <a:r>
              <a:rPr lang="en-US" sz="4000" baseline="30000" dirty="0" smtClean="0">
                <a:latin typeface="Calibri" panose="020F0502020204030204" pitchFamily="34" charset="0"/>
                <a:cs typeface="Calibri" panose="020F0502020204030204" pitchFamily="34" charset="0"/>
              </a:rPr>
              <a:t>1</a:t>
            </a:r>
            <a:r>
              <a:rPr lang="en-US" sz="4000" dirty="0" smtClean="0">
                <a:latin typeface="Calibri" panose="020F0502020204030204" pitchFamily="34" charset="0"/>
                <a:cs typeface="Calibri" panose="020F0502020204030204" pitchFamily="34" charset="0"/>
              </a:rPr>
              <a:t> and M. Boisson</a:t>
            </a:r>
            <a:r>
              <a:rPr lang="en-US" sz="4000" baseline="30000" dirty="0" smtClean="0">
                <a:latin typeface="Calibri" panose="020F0502020204030204" pitchFamily="34" charset="0"/>
                <a:cs typeface="Calibri" panose="020F0502020204030204" pitchFamily="34" charset="0"/>
              </a:rPr>
              <a:t>2</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3600" dirty="0">
                <a:latin typeface="Calibri" panose="020F0502020204030204" pitchFamily="34" charset="0"/>
                <a:cs typeface="Calibri" panose="020F0502020204030204" pitchFamily="34" charset="0"/>
              </a:rPr>
              <a:t>1. </a:t>
            </a:r>
            <a:r>
              <a:rPr lang="en-US" sz="3200" dirty="0" smtClean="0">
                <a:latin typeface="Calibri" panose="020F0502020204030204" pitchFamily="34" charset="0"/>
                <a:cs typeface="Calibri" panose="020F0502020204030204" pitchFamily="34" charset="0"/>
              </a:rPr>
              <a:t>University </a:t>
            </a:r>
            <a:r>
              <a:rPr lang="en-US" sz="3200" dirty="0">
                <a:latin typeface="Calibri" panose="020F0502020204030204" pitchFamily="34" charset="0"/>
                <a:cs typeface="Calibri" panose="020F0502020204030204" pitchFamily="34" charset="0"/>
              </a:rPr>
              <a:t>of Pau and Pays de </a:t>
            </a:r>
            <a:r>
              <a:rPr lang="en-US" sz="3200" dirty="0" err="1">
                <a:latin typeface="Calibri" panose="020F0502020204030204" pitchFamily="34" charset="0"/>
                <a:cs typeface="Calibri" panose="020F0502020204030204" pitchFamily="34" charset="0"/>
              </a:rPr>
              <a:t>l’Adour</a:t>
            </a:r>
            <a:r>
              <a:rPr lang="en-US" sz="3200" dirty="0">
                <a:latin typeface="Calibri" panose="020F0502020204030204" pitchFamily="34" charset="0"/>
                <a:cs typeface="Calibri" panose="020F0502020204030204" pitchFamily="34" charset="0"/>
              </a:rPr>
              <a:t>, </a:t>
            </a:r>
            <a:r>
              <a:rPr lang="en-US" sz="3200" dirty="0" smtClean="0">
                <a:latin typeface="Calibri" panose="020F0502020204030204" pitchFamily="34" charset="0"/>
                <a:cs typeface="Calibri" panose="020F0502020204030204" pitchFamily="34" charset="0"/>
              </a:rPr>
              <a:t>Computational Hydrocarbon Laboratory for Optimized Energy Efficiency, Pau, 6400, France</a:t>
            </a:r>
            <a:endParaRPr lang="en-US" sz="3200" dirty="0">
              <a:latin typeface="Calibri" panose="020F0502020204030204" pitchFamily="34" charset="0"/>
              <a:cs typeface="Calibri" panose="020F0502020204030204" pitchFamily="34" charset="0"/>
            </a:endParaRPr>
          </a:p>
          <a:p>
            <a:pPr marL="914276" indent="-914276" algn="ctr" defTabSz="4387247" eaLnBrk="1" hangingPunct="1">
              <a:defRPr/>
            </a:pPr>
            <a:r>
              <a:rPr lang="en-US" sz="3200" dirty="0">
                <a:latin typeface="Calibri" panose="020F0502020204030204" pitchFamily="34" charset="0"/>
                <a:cs typeface="Calibri" panose="020F0502020204030204" pitchFamily="34" charset="0"/>
              </a:rPr>
              <a:t>2. </a:t>
            </a:r>
            <a:r>
              <a:rPr lang="fr-FR" sz="3200" dirty="0">
                <a:solidFill>
                  <a:prstClr val="black"/>
                </a:solidFill>
                <a:latin typeface="Calibri" panose="020F0502020204030204" pitchFamily="34" charset="0"/>
                <a:cs typeface="Calibri" panose="020F0502020204030204" pitchFamily="34" charset="0"/>
              </a:rPr>
              <a:t>Total SA, Centre Scientifique et Technique Jean </a:t>
            </a:r>
            <a:r>
              <a:rPr lang="fr-FR" sz="3200" dirty="0" err="1">
                <a:solidFill>
                  <a:prstClr val="black"/>
                </a:solidFill>
                <a:latin typeface="Calibri" panose="020F0502020204030204" pitchFamily="34" charset="0"/>
                <a:cs typeface="Calibri" panose="020F0502020204030204" pitchFamily="34" charset="0"/>
              </a:rPr>
              <a:t>Féger</a:t>
            </a:r>
            <a:r>
              <a:rPr lang="fr-FR" sz="3200" dirty="0">
                <a:solidFill>
                  <a:prstClr val="black"/>
                </a:solidFill>
                <a:latin typeface="Calibri" panose="020F0502020204030204" pitchFamily="34" charset="0"/>
                <a:cs typeface="Calibri" panose="020F0502020204030204" pitchFamily="34" charset="0"/>
              </a:rPr>
              <a:t> (CSTJF), 64000 Pau, France</a:t>
            </a:r>
            <a:endParaRPr lang="en-US" sz="32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 xmlns:a16="http://schemas.microsoft.com/office/drawing/2014/main" id="{FFAA168A-D7A5-134D-961C-7DB57519DC16}"/>
              </a:ext>
            </a:extLst>
          </p:cNvPr>
          <p:cNvSpPr txBox="1">
            <a:spLocks noChangeArrowheads="1"/>
          </p:cNvSpPr>
          <p:nvPr/>
        </p:nvSpPr>
        <p:spPr bwMode="auto">
          <a:xfrm>
            <a:off x="1571629" y="5848649"/>
            <a:ext cx="13017206"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INTRODUCTION</a:t>
            </a:r>
            <a:r>
              <a:rPr lang="en-US" altLang="nl-NL" sz="4800" dirty="0">
                <a:cs typeface="Calibri" panose="020F0502020204030204" pitchFamily="34" charset="0"/>
              </a:rPr>
              <a:t>: </a:t>
            </a:r>
            <a:r>
              <a:rPr lang="en-US" altLang="nl-NL" sz="4800" dirty="0" smtClean="0">
                <a:cs typeface="Calibri" panose="020F0502020204030204" pitchFamily="34" charset="0"/>
              </a:rPr>
              <a:t>This work presents </a:t>
            </a:r>
            <a:r>
              <a:rPr lang="en-US" altLang="nl-NL" sz="4800" dirty="0">
                <a:cs typeface="Calibri" panose="020F0502020204030204" pitchFamily="34" charset="0"/>
              </a:rPr>
              <a:t>a conceptual model coupling mechanical and hydrodynamic </a:t>
            </a:r>
            <a:r>
              <a:rPr lang="en-US" altLang="nl-NL" sz="4800" dirty="0" smtClean="0">
                <a:cs typeface="Calibri" panose="020F0502020204030204" pitchFamily="34" charset="0"/>
              </a:rPr>
              <a:t>processes to investigate the impact of certain operational </a:t>
            </a:r>
            <a:r>
              <a:rPr lang="en-US" altLang="nl-NL" sz="4800" dirty="0">
                <a:cs typeface="Calibri" panose="020F0502020204030204" pitchFamily="34" charset="0"/>
              </a:rPr>
              <a:t>conditions </a:t>
            </a:r>
            <a:r>
              <a:rPr lang="en-US" altLang="nl-NL" sz="4800" dirty="0" smtClean="0">
                <a:cs typeface="Calibri" panose="020F0502020204030204" pitchFamily="34" charset="0"/>
              </a:rPr>
              <a:t>related with </a:t>
            </a:r>
            <a:r>
              <a:rPr lang="en-US" altLang="nl-NL" sz="4800" dirty="0">
                <a:cs typeface="Calibri" panose="020F0502020204030204" pitchFamily="34" charset="0"/>
              </a:rPr>
              <a:t>geological carbon </a:t>
            </a:r>
            <a:r>
              <a:rPr lang="en-US" altLang="nl-NL" sz="4800" dirty="0" smtClean="0">
                <a:cs typeface="Calibri" panose="020F0502020204030204" pitchFamily="34" charset="0"/>
              </a:rPr>
              <a:t>storage applications. In particular, potential risks due to fault </a:t>
            </a:r>
            <a:r>
              <a:rPr lang="en-US" altLang="nl-NL" sz="4800" dirty="0">
                <a:cs typeface="Calibri" panose="020F0502020204030204" pitchFamily="34" charset="0"/>
              </a:rPr>
              <a:t>reactivation or fluid leakage toward upper formation </a:t>
            </a:r>
            <a:r>
              <a:rPr lang="en-US" altLang="nl-NL" sz="4800" dirty="0" smtClean="0">
                <a:cs typeface="Calibri" panose="020F0502020204030204" pitchFamily="34" charset="0"/>
              </a:rPr>
              <a:t>units were investigated.</a:t>
            </a:r>
            <a:endParaRPr lang="en-US" altLang="nl-NL" sz="4800" dirty="0">
              <a:cs typeface="Calibri" panose="020F0502020204030204" pitchFamily="34" charset="0"/>
            </a:endParaRPr>
          </a:p>
        </p:txBody>
      </p:sp>
      <p:sp>
        <p:nvSpPr>
          <p:cNvPr id="2058" name="TextBox 15">
            <a:extLst>
              <a:ext uri="{FF2B5EF4-FFF2-40B4-BE49-F238E27FC236}">
                <a16:creationId xmlns="" xmlns:a16="http://schemas.microsoft.com/office/drawing/2014/main" id="{A0A9D8B8-7127-D248-9486-D72164C15279}"/>
              </a:ext>
            </a:extLst>
          </p:cNvPr>
          <p:cNvSpPr txBox="1">
            <a:spLocks noChangeArrowheads="1"/>
          </p:cNvSpPr>
          <p:nvPr/>
        </p:nvSpPr>
        <p:spPr bwMode="auto">
          <a:xfrm>
            <a:off x="15687240" y="5848649"/>
            <a:ext cx="13019177"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Pressure </a:t>
            </a:r>
            <a:r>
              <a:rPr lang="en-US" altLang="nl-NL" sz="4800" dirty="0" smtClean="0">
                <a:cs typeface="Calibri" panose="020F0502020204030204" pitchFamily="34" charset="0"/>
              </a:rPr>
              <a:t>profiles (Fig 4 and Fig 5) </a:t>
            </a:r>
            <a:r>
              <a:rPr lang="en-US" altLang="nl-NL" sz="4800" dirty="0">
                <a:cs typeface="Calibri" panose="020F0502020204030204" pitchFamily="34" charset="0"/>
              </a:rPr>
              <a:t>indicate that the </a:t>
            </a:r>
            <a:r>
              <a:rPr lang="en-US" altLang="nl-NL" sz="4800" dirty="0" err="1">
                <a:cs typeface="Calibri" panose="020F0502020204030204" pitchFamily="34" charset="0"/>
              </a:rPr>
              <a:t>poro</a:t>
            </a:r>
            <a:r>
              <a:rPr lang="en-US" altLang="nl-NL" sz="4800" dirty="0">
                <a:cs typeface="Calibri" panose="020F0502020204030204" pitchFamily="34" charset="0"/>
              </a:rPr>
              <a:t>-elastic expansion caused by the fluid injection could start to perturb faults intersecting the storage reservoir </a:t>
            </a:r>
            <a:r>
              <a:rPr lang="en-US" altLang="nl-NL" sz="4800" dirty="0" smtClean="0">
                <a:cs typeface="Calibri" panose="020F0502020204030204" pitchFamily="34" charset="0"/>
              </a:rPr>
              <a:t>just </a:t>
            </a:r>
            <a:r>
              <a:rPr lang="en-US" altLang="nl-NL" sz="4800" dirty="0">
                <a:cs typeface="Calibri" panose="020F0502020204030204" pitchFamily="34" charset="0"/>
              </a:rPr>
              <a:t>a few days </a:t>
            </a:r>
            <a:r>
              <a:rPr lang="en-US" altLang="nl-NL" sz="4800" dirty="0" smtClean="0">
                <a:cs typeface="Calibri" panose="020F0502020204030204" pitchFamily="34" charset="0"/>
              </a:rPr>
              <a:t>after starting injection</a:t>
            </a:r>
            <a:r>
              <a:rPr lang="en-US" altLang="nl-NL" sz="4800" dirty="0">
                <a:cs typeface="Calibri" panose="020F0502020204030204" pitchFamily="34" charset="0"/>
              </a:rPr>
              <a:t>. </a:t>
            </a:r>
            <a:r>
              <a:rPr lang="en-US" altLang="nl-NL" sz="4800" dirty="0" smtClean="0">
                <a:cs typeface="Calibri" panose="020F0502020204030204" pitchFamily="34" charset="0"/>
              </a:rPr>
              <a:t>CO</a:t>
            </a:r>
            <a:r>
              <a:rPr lang="en-US" altLang="nl-NL" sz="4800" baseline="-25000" dirty="0" smtClean="0">
                <a:cs typeface="Calibri" panose="020F0502020204030204" pitchFamily="34" charset="0"/>
              </a:rPr>
              <a:t>2</a:t>
            </a:r>
            <a:r>
              <a:rPr lang="en-US" altLang="nl-NL" sz="4800" dirty="0" smtClean="0">
                <a:cs typeface="Calibri" panose="020F0502020204030204" pitchFamily="34" charset="0"/>
              </a:rPr>
              <a:t> transport is considerably slower. </a:t>
            </a:r>
            <a:r>
              <a:rPr lang="en-US" altLang="nl-NL" sz="4800" dirty="0">
                <a:cs typeface="Calibri" panose="020F0502020204030204" pitchFamily="34" charset="0"/>
              </a:rPr>
              <a:t>No </a:t>
            </a:r>
            <a:r>
              <a:rPr lang="en-US" altLang="nl-NL" sz="4800" dirty="0" smtClean="0">
                <a:cs typeface="Calibri" panose="020F0502020204030204" pitchFamily="34" charset="0"/>
              </a:rPr>
              <a:t>CO</a:t>
            </a:r>
            <a:r>
              <a:rPr lang="en-US" altLang="nl-NL" sz="4800" baseline="-25000" dirty="0" smtClean="0">
                <a:cs typeface="Calibri" panose="020F0502020204030204" pitchFamily="34" charset="0"/>
              </a:rPr>
              <a:t>2</a:t>
            </a:r>
            <a:r>
              <a:rPr lang="en-US" altLang="nl-NL" sz="4800" dirty="0" smtClean="0">
                <a:cs typeface="Calibri" panose="020F0502020204030204" pitchFamily="34" charset="0"/>
              </a:rPr>
              <a:t> </a:t>
            </a:r>
            <a:r>
              <a:rPr lang="en-US" altLang="nl-NL" sz="4800" dirty="0">
                <a:cs typeface="Calibri" panose="020F0502020204030204" pitchFamily="34" charset="0"/>
              </a:rPr>
              <a:t>leakage through the fault </a:t>
            </a:r>
            <a:r>
              <a:rPr lang="en-US" altLang="nl-NL" sz="4800" dirty="0" smtClean="0">
                <a:cs typeface="Calibri" panose="020F0502020204030204" pitchFamily="34" charset="0"/>
              </a:rPr>
              <a:t>could be detected </a:t>
            </a:r>
            <a:r>
              <a:rPr lang="en-US" altLang="nl-NL" sz="4800" dirty="0">
                <a:cs typeface="Calibri" panose="020F0502020204030204" pitchFamily="34" charset="0"/>
              </a:rPr>
              <a:t>from the </a:t>
            </a:r>
            <a:r>
              <a:rPr lang="en-US" altLang="nl-NL" sz="4800" dirty="0" smtClean="0">
                <a:cs typeface="Calibri" panose="020F0502020204030204" pitchFamily="34" charset="0"/>
              </a:rPr>
              <a:t>simulations.</a:t>
            </a:r>
            <a:endParaRPr lang="en-US" altLang="nl-NL" sz="4800" dirty="0">
              <a:cs typeface="Calibri" panose="020F0502020204030204" pitchFamily="34" charset="0"/>
            </a:endParaRPr>
          </a:p>
        </p:txBody>
      </p:sp>
      <p:graphicFrame>
        <p:nvGraphicFramePr>
          <p:cNvPr id="22" name="Table 21">
            <a:extLst>
              <a:ext uri="{FF2B5EF4-FFF2-40B4-BE49-F238E27FC236}">
                <a16:creationId xmlns="" xmlns:a16="http://schemas.microsoft.com/office/drawing/2014/main" id="{07F699EA-D8DA-EC4A-986A-F8E4DA3548E1}"/>
              </a:ext>
            </a:extLst>
          </p:cNvPr>
          <p:cNvGraphicFramePr>
            <a:graphicFrameLocks noGrp="1"/>
          </p:cNvGraphicFramePr>
          <p:nvPr>
            <p:extLst>
              <p:ext uri="{D42A27DB-BD31-4B8C-83A1-F6EECF244321}">
                <p14:modId xmlns:p14="http://schemas.microsoft.com/office/powerpoint/2010/main" val="1148326526"/>
              </p:ext>
            </p:extLst>
          </p:nvPr>
        </p:nvGraphicFramePr>
        <p:xfrm>
          <a:off x="22277770" y="12115939"/>
          <a:ext cx="6686352" cy="5638416"/>
        </p:xfrm>
        <a:graphic>
          <a:graphicData uri="http://schemas.openxmlformats.org/drawingml/2006/table">
            <a:tbl>
              <a:tblPr firstRow="1" bandRow="1">
                <a:tableStyleId>{46F890A9-2807-4EBB-B81D-B2AA78EC7F39}</a:tableStyleId>
              </a:tblPr>
              <a:tblGrid>
                <a:gridCol w="4151331">
                  <a:extLst>
                    <a:ext uri="{9D8B030D-6E8A-4147-A177-3AD203B41FA5}">
                      <a16:colId xmlns="" xmlns:a16="http://schemas.microsoft.com/office/drawing/2014/main" val="20000"/>
                    </a:ext>
                  </a:extLst>
                </a:gridCol>
                <a:gridCol w="1220616">
                  <a:extLst>
                    <a:ext uri="{9D8B030D-6E8A-4147-A177-3AD203B41FA5}">
                      <a16:colId xmlns="" xmlns:a16="http://schemas.microsoft.com/office/drawing/2014/main" val="20001"/>
                    </a:ext>
                  </a:extLst>
                </a:gridCol>
                <a:gridCol w="1314405">
                  <a:extLst>
                    <a:ext uri="{9D8B030D-6E8A-4147-A177-3AD203B41FA5}">
                      <a16:colId xmlns="" xmlns:a16="http://schemas.microsoft.com/office/drawing/2014/main" val="20002"/>
                    </a:ext>
                  </a:extLst>
                </a:gridCol>
              </a:tblGrid>
              <a:tr h="477140">
                <a:tc>
                  <a:txBody>
                    <a:bodyPr/>
                    <a:lstStyle/>
                    <a:p>
                      <a:pPr algn="ctr"/>
                      <a:r>
                        <a:rPr lang="en-US" sz="3200" dirty="0"/>
                        <a:t>Variable</a:t>
                      </a:r>
                      <a:endParaRPr lang="en-US" sz="3200" dirty="0">
                        <a:latin typeface="Arial" pitchFamily="34" charset="0"/>
                        <a:cs typeface="Arial" pitchFamily="34" charset="0"/>
                      </a:endParaRPr>
                    </a:p>
                  </a:txBody>
                  <a:tcPr marL="84115" marR="84115" marT="44609" marB="44609" anchor="ctr"/>
                </a:tc>
                <a:tc>
                  <a:txBody>
                    <a:bodyPr/>
                    <a:lstStyle/>
                    <a:p>
                      <a:pPr algn="ctr"/>
                      <a:r>
                        <a:rPr lang="en-US" sz="3200" dirty="0"/>
                        <a:t>Value</a:t>
                      </a:r>
                      <a:endParaRPr lang="en-US" sz="3200" dirty="0">
                        <a:latin typeface="Arial" pitchFamily="34" charset="0"/>
                        <a:cs typeface="Arial" pitchFamily="34" charset="0"/>
                      </a:endParaRPr>
                    </a:p>
                  </a:txBody>
                  <a:tcPr marL="84115" marR="84115" marT="44609" marB="44609" anchor="ctr"/>
                </a:tc>
                <a:tc>
                  <a:txBody>
                    <a:bodyPr/>
                    <a:lstStyle/>
                    <a:p>
                      <a:pPr algn="ctr"/>
                      <a:r>
                        <a:rPr lang="en-US" sz="3200" dirty="0"/>
                        <a:t>Units</a:t>
                      </a:r>
                      <a:endParaRPr lang="en-US" sz="3200" dirty="0">
                        <a:latin typeface="Arial" pitchFamily="34" charset="0"/>
                        <a:cs typeface="Arial" pitchFamily="34" charset="0"/>
                      </a:endParaRPr>
                    </a:p>
                  </a:txBody>
                  <a:tcPr marL="84115" marR="84115" marT="44609" marB="44609" anchor="ctr"/>
                </a:tc>
                <a:extLst>
                  <a:ext uri="{0D108BD9-81ED-4DB2-BD59-A6C34878D82A}">
                    <a16:rowId xmlns="" xmlns:a16="http://schemas.microsoft.com/office/drawing/2014/main" val="10000"/>
                  </a:ext>
                </a:extLst>
              </a:tr>
              <a:tr h="463107">
                <a:tc>
                  <a:txBody>
                    <a:bodyPr/>
                    <a:lstStyle/>
                    <a:p>
                      <a:pPr algn="ctr"/>
                      <a:r>
                        <a:rPr lang="en-US" sz="3000" dirty="0" smtClean="0">
                          <a:latin typeface="+mn-lt"/>
                        </a:rPr>
                        <a:t>Max. I</a:t>
                      </a:r>
                      <a:r>
                        <a:rPr lang="en-US" sz="3000" baseline="0" dirty="0" smtClean="0">
                          <a:latin typeface="+mn-lt"/>
                        </a:rPr>
                        <a:t>njection pressure</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rPr>
                        <a:t>30</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rPr>
                        <a:t>MPa</a:t>
                      </a:r>
                      <a:endParaRPr lang="en-US" sz="3000" dirty="0">
                        <a:latin typeface="+mn-lt"/>
                        <a:cs typeface="Arial" pitchFamily="34" charset="0"/>
                      </a:endParaRPr>
                    </a:p>
                  </a:txBody>
                  <a:tcPr marL="84115" marR="84115" marT="44609" marB="44609" anchor="ctr"/>
                </a:tc>
                <a:extLst>
                  <a:ext uri="{0D108BD9-81ED-4DB2-BD59-A6C34878D82A}">
                    <a16:rowId xmlns="" xmlns:a16="http://schemas.microsoft.com/office/drawing/2014/main" val="10001"/>
                  </a:ext>
                </a:extLst>
              </a:tr>
              <a:tr h="463107">
                <a:tc>
                  <a:txBody>
                    <a:bodyPr/>
                    <a:lstStyle/>
                    <a:p>
                      <a:pPr algn="ctr"/>
                      <a:r>
                        <a:rPr lang="en-US" sz="3000" dirty="0" smtClean="0">
                          <a:latin typeface="+mn-lt"/>
                          <a:cs typeface="Arial" pitchFamily="34" charset="0"/>
                        </a:rPr>
                        <a:t>Injection flowrate</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cs typeface="Arial" pitchFamily="34" charset="0"/>
                        </a:rPr>
                        <a:t>0.02</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cs typeface="Arial" pitchFamily="34" charset="0"/>
                        </a:rPr>
                        <a:t>kg/m/s</a:t>
                      </a:r>
                      <a:endParaRPr lang="en-US" sz="3000" dirty="0">
                        <a:latin typeface="+mn-lt"/>
                        <a:cs typeface="Arial" pitchFamily="34" charset="0"/>
                      </a:endParaRPr>
                    </a:p>
                  </a:txBody>
                  <a:tcPr marL="84115" marR="84115" marT="44609" marB="44609" anchor="ctr"/>
                </a:tc>
              </a:tr>
              <a:tr h="620283">
                <a:tc>
                  <a:txBody>
                    <a:bodyPr/>
                    <a:lstStyle/>
                    <a:p>
                      <a:pPr algn="ctr"/>
                      <a:r>
                        <a:rPr lang="en-US" sz="3000" dirty="0" smtClean="0">
                          <a:latin typeface="+mn-lt"/>
                        </a:rPr>
                        <a:t>Fracture Permeability</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rPr>
                        <a:t>10</a:t>
                      </a:r>
                      <a:r>
                        <a:rPr lang="en-US" sz="3000" baseline="30000" dirty="0" smtClean="0">
                          <a:latin typeface="+mn-lt"/>
                        </a:rPr>
                        <a:t>-16</a:t>
                      </a:r>
                      <a:endParaRPr lang="en-US" sz="3000" baseline="30000" dirty="0">
                        <a:latin typeface="+mn-lt"/>
                        <a:cs typeface="Arial" pitchFamily="34" charset="0"/>
                      </a:endParaRPr>
                    </a:p>
                  </a:txBody>
                  <a:tcPr marL="84115" marR="84115" marT="44609" marB="44609" anchor="ctr"/>
                </a:tc>
                <a:tc>
                  <a:txBody>
                    <a:bodyPr/>
                    <a:lstStyle/>
                    <a:p>
                      <a:pPr algn="ctr"/>
                      <a:r>
                        <a:rPr lang="en-US" sz="3000" dirty="0" smtClean="0">
                          <a:latin typeface="+mn-lt"/>
                        </a:rPr>
                        <a:t>m</a:t>
                      </a:r>
                      <a:r>
                        <a:rPr lang="en-US" sz="3000" baseline="30000" dirty="0" smtClean="0">
                          <a:latin typeface="+mn-lt"/>
                        </a:rPr>
                        <a:t>2</a:t>
                      </a:r>
                      <a:endParaRPr lang="en-US" sz="3000" dirty="0">
                        <a:latin typeface="+mn-lt"/>
                        <a:cs typeface="Arial" pitchFamily="34" charset="0"/>
                      </a:endParaRPr>
                    </a:p>
                  </a:txBody>
                  <a:tcPr marL="84115" marR="84115" marT="44609" marB="44609" anchor="ctr"/>
                </a:tc>
                <a:extLst>
                  <a:ext uri="{0D108BD9-81ED-4DB2-BD59-A6C34878D82A}">
                    <a16:rowId xmlns="" xmlns:a16="http://schemas.microsoft.com/office/drawing/2014/main" val="10002"/>
                  </a:ext>
                </a:extLst>
              </a:tr>
              <a:tr h="620283">
                <a:tc>
                  <a:txBody>
                    <a:bodyPr/>
                    <a:lstStyle/>
                    <a:p>
                      <a:pPr algn="ctr"/>
                      <a:r>
                        <a:rPr lang="en-US" sz="3000" dirty="0" smtClean="0">
                          <a:latin typeface="+mn-lt"/>
                        </a:rPr>
                        <a:t>Reservoir Permeability</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rPr>
                        <a:t>10</a:t>
                      </a:r>
                      <a:r>
                        <a:rPr lang="en-US" sz="3000" baseline="30000" dirty="0" smtClean="0">
                          <a:latin typeface="+mn-lt"/>
                        </a:rPr>
                        <a:t>-14</a:t>
                      </a:r>
                      <a:endParaRPr lang="en-US" sz="3000" baseline="30000" dirty="0">
                        <a:latin typeface="+mn-lt"/>
                        <a:cs typeface="Arial" pitchFamily="34" charset="0"/>
                      </a:endParaRPr>
                    </a:p>
                  </a:txBody>
                  <a:tcPr marL="84115" marR="84115" marT="44609" marB="44609" anchor="ctr"/>
                </a:tc>
                <a:tc>
                  <a:txBody>
                    <a:bodyPr/>
                    <a:lstStyle/>
                    <a:p>
                      <a:pPr algn="ctr"/>
                      <a:r>
                        <a:rPr lang="en-US" sz="3000" dirty="0" smtClean="0">
                          <a:latin typeface="+mn-lt"/>
                        </a:rPr>
                        <a:t>m</a:t>
                      </a:r>
                      <a:r>
                        <a:rPr lang="en-US" sz="3000" baseline="30000" dirty="0" smtClean="0">
                          <a:latin typeface="+mn-lt"/>
                        </a:rPr>
                        <a:t>2</a:t>
                      </a:r>
                      <a:endParaRPr lang="en-US" sz="3000" dirty="0">
                        <a:latin typeface="+mn-lt"/>
                        <a:cs typeface="Arial" pitchFamily="34" charset="0"/>
                      </a:endParaRPr>
                    </a:p>
                  </a:txBody>
                  <a:tcPr marL="84115" marR="84115" marT="44609" marB="44609" anchor="ctr"/>
                </a:tc>
                <a:extLst>
                  <a:ext uri="{0D108BD9-81ED-4DB2-BD59-A6C34878D82A}">
                    <a16:rowId xmlns="" xmlns:a16="http://schemas.microsoft.com/office/drawing/2014/main" val="10003"/>
                  </a:ext>
                </a:extLst>
              </a:tr>
              <a:tr h="682029">
                <a:tc>
                  <a:txBody>
                    <a:bodyPr/>
                    <a:lstStyle/>
                    <a:p>
                      <a:pPr marL="0" marR="0" indent="0" algn="ctr" defTabSz="4175235" rtl="0" eaLnBrk="1" fontAlgn="auto" latinLnBrk="0" hangingPunct="1">
                        <a:lnSpc>
                          <a:spcPct val="100000"/>
                        </a:lnSpc>
                        <a:spcBef>
                          <a:spcPts val="0"/>
                        </a:spcBef>
                        <a:spcAft>
                          <a:spcPts val="0"/>
                        </a:spcAft>
                        <a:buClrTx/>
                        <a:buSzTx/>
                        <a:buFontTx/>
                        <a:buNone/>
                        <a:tabLst/>
                        <a:defRPr/>
                      </a:pPr>
                      <a:r>
                        <a:rPr lang="en-US" sz="3000" dirty="0" smtClean="0">
                          <a:latin typeface="+mn-lt"/>
                        </a:rPr>
                        <a:t>Caprock Permeability</a:t>
                      </a:r>
                      <a:endParaRPr lang="en-US" sz="3000" dirty="0" smtClean="0">
                        <a:latin typeface="+mn-lt"/>
                        <a:cs typeface="Arial" pitchFamily="34" charset="0"/>
                      </a:endParaRPr>
                    </a:p>
                  </a:txBody>
                  <a:tcPr marL="84115" marR="84115" marT="44609" marB="44609" anchor="ctr"/>
                </a:tc>
                <a:tc>
                  <a:txBody>
                    <a:bodyPr/>
                    <a:lstStyle/>
                    <a:p>
                      <a:pPr algn="ctr"/>
                      <a:r>
                        <a:rPr lang="en-US" sz="3000" dirty="0" smtClean="0">
                          <a:latin typeface="+mn-lt"/>
                        </a:rPr>
                        <a:t>10</a:t>
                      </a:r>
                      <a:r>
                        <a:rPr lang="en-US" sz="3000" baseline="30000" dirty="0" smtClean="0">
                          <a:latin typeface="+mn-lt"/>
                        </a:rPr>
                        <a:t>-19</a:t>
                      </a:r>
                      <a:endParaRPr lang="en-US" sz="3000" baseline="30000" dirty="0">
                        <a:latin typeface="+mn-lt"/>
                        <a:cs typeface="Arial" pitchFamily="34" charset="0"/>
                      </a:endParaRPr>
                    </a:p>
                  </a:txBody>
                  <a:tcPr marL="84115" marR="84115" marT="44609" marB="44609" anchor="ctr"/>
                </a:tc>
                <a:tc>
                  <a:txBody>
                    <a:bodyPr/>
                    <a:lstStyle/>
                    <a:p>
                      <a:pPr algn="ctr"/>
                      <a:r>
                        <a:rPr lang="en-US" sz="3000" dirty="0" smtClean="0">
                          <a:latin typeface="+mn-lt"/>
                        </a:rPr>
                        <a:t>m</a:t>
                      </a:r>
                      <a:r>
                        <a:rPr lang="en-US" sz="3000" baseline="30000" dirty="0" smtClean="0">
                          <a:latin typeface="+mn-lt"/>
                        </a:rPr>
                        <a:t>2</a:t>
                      </a:r>
                      <a:endParaRPr lang="en-US" sz="3000" dirty="0">
                        <a:latin typeface="+mn-lt"/>
                        <a:cs typeface="Arial" pitchFamily="34" charset="0"/>
                      </a:endParaRPr>
                    </a:p>
                  </a:txBody>
                  <a:tcPr marL="84115" marR="84115" marT="44609" marB="44609" anchor="ctr"/>
                </a:tc>
                <a:extLst>
                  <a:ext uri="{0D108BD9-81ED-4DB2-BD59-A6C34878D82A}">
                    <a16:rowId xmlns="" xmlns:a16="http://schemas.microsoft.com/office/drawing/2014/main" val="10004"/>
                  </a:ext>
                </a:extLst>
              </a:tr>
              <a:tr h="682029">
                <a:tc>
                  <a:txBody>
                    <a:bodyPr/>
                    <a:lstStyle/>
                    <a:p>
                      <a:pPr marL="0" marR="0" indent="0" algn="ctr" defTabSz="4175235" rtl="0" eaLnBrk="1" fontAlgn="auto" latinLnBrk="0" hangingPunct="1">
                        <a:lnSpc>
                          <a:spcPct val="100000"/>
                        </a:lnSpc>
                        <a:spcBef>
                          <a:spcPts val="0"/>
                        </a:spcBef>
                        <a:spcAft>
                          <a:spcPts val="0"/>
                        </a:spcAft>
                        <a:buClrTx/>
                        <a:buSzTx/>
                        <a:buFontTx/>
                        <a:buNone/>
                        <a:tabLst/>
                        <a:defRPr/>
                      </a:pPr>
                      <a:r>
                        <a:rPr lang="en-US" sz="3000" dirty="0" smtClean="0">
                          <a:latin typeface="+mn-lt"/>
                        </a:rPr>
                        <a:t>Young's Modulus</a:t>
                      </a:r>
                      <a:endParaRPr lang="en-US" sz="3000" dirty="0" smtClean="0">
                        <a:latin typeface="+mn-lt"/>
                        <a:cs typeface="Arial" pitchFamily="34" charset="0"/>
                      </a:endParaRPr>
                    </a:p>
                  </a:txBody>
                  <a:tcPr marL="84115" marR="84115" marT="44609" marB="44609" anchor="ctr"/>
                </a:tc>
                <a:tc>
                  <a:txBody>
                    <a:bodyPr/>
                    <a:lstStyle/>
                    <a:p>
                      <a:pPr algn="ctr"/>
                      <a:r>
                        <a:rPr lang="en-US" sz="3000" dirty="0" smtClean="0">
                          <a:latin typeface="+mn-lt"/>
                        </a:rPr>
                        <a:t>10</a:t>
                      </a:r>
                      <a:endParaRPr lang="en-US" sz="3000" dirty="0">
                        <a:latin typeface="+mn-lt"/>
                        <a:cs typeface="Arial" pitchFamily="34" charset="0"/>
                      </a:endParaRPr>
                    </a:p>
                  </a:txBody>
                  <a:tcPr marL="84115" marR="84115" marT="44609" marB="44609" anchor="ctr"/>
                </a:tc>
                <a:tc>
                  <a:txBody>
                    <a:bodyPr/>
                    <a:lstStyle/>
                    <a:p>
                      <a:pPr algn="ctr"/>
                      <a:r>
                        <a:rPr lang="en-US" sz="3000" dirty="0" err="1" smtClean="0">
                          <a:latin typeface="+mn-lt"/>
                        </a:rPr>
                        <a:t>GPa</a:t>
                      </a:r>
                      <a:endParaRPr lang="en-US" sz="3000" dirty="0">
                        <a:latin typeface="+mn-lt"/>
                        <a:cs typeface="Arial" pitchFamily="34" charset="0"/>
                      </a:endParaRPr>
                    </a:p>
                  </a:txBody>
                  <a:tcPr marL="84115" marR="84115" marT="44609" marB="44609" anchor="ctr"/>
                </a:tc>
              </a:tr>
              <a:tr h="682029">
                <a:tc>
                  <a:txBody>
                    <a:bodyPr/>
                    <a:lstStyle/>
                    <a:p>
                      <a:pPr marL="0" marR="0" indent="0" algn="ctr" defTabSz="4175235" rtl="0" eaLnBrk="1" fontAlgn="auto" latinLnBrk="0" hangingPunct="1">
                        <a:lnSpc>
                          <a:spcPct val="100000"/>
                        </a:lnSpc>
                        <a:spcBef>
                          <a:spcPts val="0"/>
                        </a:spcBef>
                        <a:spcAft>
                          <a:spcPts val="0"/>
                        </a:spcAft>
                        <a:buClrTx/>
                        <a:buSzTx/>
                        <a:buFontTx/>
                        <a:buNone/>
                        <a:tabLst/>
                        <a:defRPr/>
                      </a:pPr>
                      <a:r>
                        <a:rPr lang="en-US" sz="3000" dirty="0" smtClean="0">
                          <a:latin typeface="+mn-lt"/>
                        </a:rPr>
                        <a:t>Poisson's ratio</a:t>
                      </a:r>
                      <a:endParaRPr lang="en-US" sz="3000" dirty="0" smtClean="0">
                        <a:latin typeface="+mn-lt"/>
                        <a:cs typeface="Arial" pitchFamily="34" charset="0"/>
                      </a:endParaRPr>
                    </a:p>
                  </a:txBody>
                  <a:tcPr marL="84115" marR="84115" marT="44609" marB="44609" anchor="ctr"/>
                </a:tc>
                <a:tc>
                  <a:txBody>
                    <a:bodyPr/>
                    <a:lstStyle/>
                    <a:p>
                      <a:pPr algn="ctr"/>
                      <a:r>
                        <a:rPr lang="en-US" sz="3000" dirty="0" smtClean="0">
                          <a:latin typeface="+mn-lt"/>
                        </a:rPr>
                        <a:t>0.25</a:t>
                      </a:r>
                      <a:endParaRPr lang="en-US" sz="3000" dirty="0">
                        <a:latin typeface="+mn-lt"/>
                        <a:cs typeface="Arial" pitchFamily="34" charset="0"/>
                      </a:endParaRPr>
                    </a:p>
                  </a:txBody>
                  <a:tcPr marL="84115" marR="84115" marT="44609" marB="44609" anchor="ctr"/>
                </a:tc>
                <a:tc>
                  <a:txBody>
                    <a:bodyPr/>
                    <a:lstStyle/>
                    <a:p>
                      <a:pPr algn="ctr"/>
                      <a:r>
                        <a:rPr lang="en-US" sz="3000" dirty="0" smtClean="0">
                          <a:latin typeface="+mn-lt"/>
                        </a:rPr>
                        <a:t>-</a:t>
                      </a:r>
                      <a:endParaRPr lang="en-US" sz="3000" dirty="0">
                        <a:latin typeface="+mn-lt"/>
                        <a:cs typeface="Arial" pitchFamily="34" charset="0"/>
                      </a:endParaRPr>
                    </a:p>
                  </a:txBody>
                  <a:tcPr marL="84115" marR="84115" marT="44609" marB="44609" anchor="ctr"/>
                </a:tc>
              </a:tr>
              <a:tr h="682029">
                <a:tc>
                  <a:txBody>
                    <a:bodyPr/>
                    <a:lstStyle/>
                    <a:p>
                      <a:pPr marL="0" marR="0" indent="0" algn="ctr" defTabSz="4175235" rtl="0" eaLnBrk="1" fontAlgn="auto" latinLnBrk="0" hangingPunct="1">
                        <a:lnSpc>
                          <a:spcPct val="100000"/>
                        </a:lnSpc>
                        <a:spcBef>
                          <a:spcPts val="0"/>
                        </a:spcBef>
                        <a:spcAft>
                          <a:spcPts val="0"/>
                        </a:spcAft>
                        <a:buClrTx/>
                        <a:buSzTx/>
                        <a:buFontTx/>
                        <a:buNone/>
                        <a:tabLst/>
                        <a:defRPr/>
                      </a:pPr>
                      <a:r>
                        <a:rPr lang="en-US" sz="3000" dirty="0" err="1" smtClean="0">
                          <a:latin typeface="+mn-lt"/>
                        </a:rPr>
                        <a:t>Biot</a:t>
                      </a:r>
                      <a:r>
                        <a:rPr lang="en-US" sz="3000" dirty="0" smtClean="0">
                          <a:latin typeface="+mn-lt"/>
                        </a:rPr>
                        <a:t>-Willis coefficient</a:t>
                      </a:r>
                      <a:endParaRPr lang="en-US" sz="3000" dirty="0" smtClean="0">
                        <a:latin typeface="+mn-lt"/>
                        <a:cs typeface="Arial" pitchFamily="34" charset="0"/>
                      </a:endParaRPr>
                    </a:p>
                  </a:txBody>
                  <a:tcPr marL="84115" marR="84115" marT="44609" marB="44609" anchor="ctr"/>
                </a:tc>
                <a:tc>
                  <a:txBody>
                    <a:bodyPr/>
                    <a:lstStyle/>
                    <a:p>
                      <a:pPr algn="ctr"/>
                      <a:r>
                        <a:rPr lang="en-US" sz="3000" dirty="0" smtClean="0">
                          <a:latin typeface="+mn-lt"/>
                        </a:rPr>
                        <a:t>1</a:t>
                      </a:r>
                      <a:endParaRPr lang="en-US" sz="3000" dirty="0">
                        <a:latin typeface="+mn-lt"/>
                        <a:cs typeface="Arial" pitchFamily="34" charset="0"/>
                      </a:endParaRPr>
                    </a:p>
                  </a:txBody>
                  <a:tcPr marL="84115" marR="84115" marT="44609" marB="44609" anchor="ctr"/>
                </a:tc>
                <a:tc>
                  <a:txBody>
                    <a:bodyPr/>
                    <a:lstStyle/>
                    <a:p>
                      <a:pPr marL="0" marR="0" indent="0" algn="ctr" defTabSz="4175235" rtl="0" eaLnBrk="1" fontAlgn="auto" latinLnBrk="0" hangingPunct="1">
                        <a:lnSpc>
                          <a:spcPct val="100000"/>
                        </a:lnSpc>
                        <a:spcBef>
                          <a:spcPts val="0"/>
                        </a:spcBef>
                        <a:spcAft>
                          <a:spcPts val="0"/>
                        </a:spcAft>
                        <a:buClrTx/>
                        <a:buSzTx/>
                        <a:buFontTx/>
                        <a:buNone/>
                        <a:tabLst/>
                        <a:defRPr/>
                      </a:pPr>
                      <a:r>
                        <a:rPr lang="en-US" sz="3000" dirty="0" smtClean="0">
                          <a:latin typeface="+mn-lt"/>
                        </a:rPr>
                        <a:t>-</a:t>
                      </a:r>
                      <a:endParaRPr lang="en-US" sz="3000" dirty="0" smtClean="0">
                        <a:latin typeface="+mn-lt"/>
                        <a:cs typeface="Arial" pitchFamily="34" charset="0"/>
                      </a:endParaRPr>
                    </a:p>
                  </a:txBody>
                  <a:tcPr marL="84115" marR="84115" marT="44609" marB="44609" anchor="ctr"/>
                </a:tc>
              </a:tr>
            </a:tbl>
          </a:graphicData>
        </a:graphic>
      </p:graphicFrame>
      <p:sp>
        <p:nvSpPr>
          <p:cNvPr id="2086" name="TextBox 22">
            <a:extLst>
              <a:ext uri="{FF2B5EF4-FFF2-40B4-BE49-F238E27FC236}">
                <a16:creationId xmlns="" xmlns:a16="http://schemas.microsoft.com/office/drawing/2014/main" id="{067FFD12-C65D-E84D-82ED-9FD7053DBE65}"/>
              </a:ext>
            </a:extLst>
          </p:cNvPr>
          <p:cNvSpPr txBox="1">
            <a:spLocks noChangeArrowheads="1"/>
          </p:cNvSpPr>
          <p:nvPr/>
        </p:nvSpPr>
        <p:spPr bwMode="auto">
          <a:xfrm>
            <a:off x="15828407" y="25053980"/>
            <a:ext cx="13441899" cy="12645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r>
              <a:rPr lang="en-US" altLang="nl-NL" sz="4800" dirty="0" smtClean="0">
                <a:cs typeface="Calibri" panose="020F0502020204030204" pitchFamily="34" charset="0"/>
              </a:rPr>
              <a:t>Different coupled models were successfully developed using COMSOL Multiphysics  functionalities. The analysis allowed to investigate specific aspects about the </a:t>
            </a:r>
            <a:r>
              <a:rPr lang="en-US" altLang="nl-NL" sz="4800" dirty="0" err="1" smtClean="0">
                <a:cs typeface="Calibri" panose="020F0502020204030204" pitchFamily="34" charset="0"/>
              </a:rPr>
              <a:t>hydromechanical</a:t>
            </a:r>
            <a:r>
              <a:rPr lang="en-US" altLang="nl-NL" sz="4800" dirty="0" smtClean="0">
                <a:cs typeface="Calibri" panose="020F0502020204030204" pitchFamily="34" charset="0"/>
              </a:rPr>
              <a:t> coupling for geological carbon sequestration applications. While more detailed characterization data is always required for assessing specific circumstances, simulation results confirmed that saline </a:t>
            </a:r>
            <a:r>
              <a:rPr lang="en-US" altLang="nl-NL" sz="4800" dirty="0">
                <a:cs typeface="Calibri" panose="020F0502020204030204" pitchFamily="34" charset="0"/>
              </a:rPr>
              <a:t>aquifers tend to present weak fluid-flow compressibility regimes, which </a:t>
            </a:r>
            <a:r>
              <a:rPr lang="en-US" altLang="nl-NL" sz="4800" dirty="0" smtClean="0">
                <a:cs typeface="Calibri" panose="020F0502020204030204" pitchFamily="34" charset="0"/>
              </a:rPr>
              <a:t>favors </a:t>
            </a:r>
            <a:r>
              <a:rPr lang="en-US" altLang="nl-NL" sz="4800" dirty="0">
                <a:cs typeface="Calibri" panose="020F0502020204030204" pitchFamily="34" charset="0"/>
              </a:rPr>
              <a:t>the </a:t>
            </a:r>
            <a:r>
              <a:rPr lang="en-US" altLang="nl-NL" sz="4800" dirty="0" smtClean="0">
                <a:cs typeface="Calibri" panose="020F0502020204030204" pitchFamily="34" charset="0"/>
              </a:rPr>
              <a:t>quick propagation </a:t>
            </a:r>
            <a:r>
              <a:rPr lang="en-US" altLang="nl-NL" sz="4800" dirty="0">
                <a:cs typeface="Calibri" panose="020F0502020204030204" pitchFamily="34" charset="0"/>
              </a:rPr>
              <a:t>of pressure fronts in </a:t>
            </a:r>
            <a:r>
              <a:rPr lang="en-US" altLang="nl-NL" sz="4800" dirty="0" smtClean="0">
                <a:cs typeface="Calibri" panose="020F0502020204030204" pitchFamily="34" charset="0"/>
              </a:rPr>
              <a:t>short timeframes </a:t>
            </a:r>
            <a:r>
              <a:rPr lang="en-US" altLang="nl-NL" sz="4800" dirty="0">
                <a:cs typeface="Calibri" panose="020F0502020204030204" pitchFamily="34" charset="0"/>
              </a:rPr>
              <a:t>(days to weeks). Therefore</a:t>
            </a:r>
            <a:r>
              <a:rPr lang="en-US" altLang="nl-NL" sz="4800" dirty="0" smtClean="0">
                <a:cs typeface="Calibri" panose="020F0502020204030204" pitchFamily="34" charset="0"/>
              </a:rPr>
              <a:t>, pressure </a:t>
            </a:r>
            <a:r>
              <a:rPr lang="en-US" altLang="nl-NL" sz="4800" dirty="0">
                <a:cs typeface="Calibri" panose="020F0502020204030204" pitchFamily="34" charset="0"/>
              </a:rPr>
              <a:t>management strategies are crucial to preserve the caprock integrity</a:t>
            </a:r>
            <a:r>
              <a:rPr lang="en-US" altLang="nl-NL" sz="4800" dirty="0" smtClean="0">
                <a:cs typeface="Calibri" panose="020F0502020204030204" pitchFamily="34" charset="0"/>
              </a:rPr>
              <a:t>. On the other hand, using incompressible </a:t>
            </a:r>
            <a:r>
              <a:rPr lang="en-US" altLang="nl-NL" sz="4800" dirty="0">
                <a:cs typeface="Calibri" panose="020F0502020204030204" pitchFamily="34" charset="0"/>
              </a:rPr>
              <a:t>multiphase </a:t>
            </a:r>
            <a:r>
              <a:rPr lang="en-US" altLang="nl-NL" sz="4800" dirty="0" smtClean="0">
                <a:cs typeface="Calibri" panose="020F0502020204030204" pitchFamily="34" charset="0"/>
              </a:rPr>
              <a:t>fluid flow models could be seen as a conservative assumption. Further research is needed to implement more realistic modeling features.</a:t>
            </a:r>
            <a:endParaRPr lang="en-US" altLang="nl-NL" sz="4800" dirty="0">
              <a:cs typeface="Calibri" panose="020F0502020204030204" pitchFamily="34" charset="0"/>
            </a:endParaRPr>
          </a:p>
        </p:txBody>
      </p:sp>
      <p:sp>
        <p:nvSpPr>
          <p:cNvPr id="24" name="TextBox 23">
            <a:extLst>
              <a:ext uri="{FF2B5EF4-FFF2-40B4-BE49-F238E27FC236}">
                <a16:creationId xmlns="" xmlns:a16="http://schemas.microsoft.com/office/drawing/2014/main" id="{58974D01-8153-BC41-856A-A00CCD55800A}"/>
              </a:ext>
            </a:extLst>
          </p:cNvPr>
          <p:cNvSpPr txBox="1"/>
          <p:nvPr/>
        </p:nvSpPr>
        <p:spPr>
          <a:xfrm>
            <a:off x="15611039" y="37968430"/>
            <a:ext cx="13821211" cy="2980933"/>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514350" indent="-514350" defTabSz="4175235" fontAlgn="auto">
              <a:spcBef>
                <a:spcPts val="0"/>
              </a:spcBef>
              <a:spcAft>
                <a:spcPts val="0"/>
              </a:spcAft>
              <a:buFont typeface="+mj-lt"/>
              <a:buAutoNum type="arabicPeriod"/>
              <a:defRPr/>
            </a:pPr>
            <a:r>
              <a:rPr lang="en-US" sz="2800" dirty="0" smtClean="0">
                <a:latin typeface="Calibri" panose="020F0502020204030204" pitchFamily="34" charset="0"/>
                <a:ea typeface="+mn-ea"/>
                <a:cs typeface="Calibri" panose="020F0502020204030204" pitchFamily="34" charset="0"/>
              </a:rPr>
              <a:t>R. W. </a:t>
            </a:r>
            <a:r>
              <a:rPr lang="en-US" sz="2800" dirty="0" err="1" smtClean="0">
                <a:latin typeface="Calibri" panose="020F0502020204030204" pitchFamily="34" charset="0"/>
                <a:ea typeface="+mn-ea"/>
                <a:cs typeface="Calibri" panose="020F0502020204030204" pitchFamily="34" charset="0"/>
              </a:rPr>
              <a:t>Nopper</a:t>
            </a: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Jr</a:t>
            </a:r>
            <a:r>
              <a:rPr lang="en-US" sz="2800" dirty="0">
                <a:latin typeface="Calibri" panose="020F0502020204030204" pitchFamily="34" charset="0"/>
                <a:ea typeface="+mn-ea"/>
                <a:cs typeface="Calibri" panose="020F0502020204030204" pitchFamily="34" charset="0"/>
              </a:rPr>
              <a:t>.; </a:t>
            </a:r>
            <a:r>
              <a:rPr lang="en-US" sz="2800" dirty="0" smtClean="0">
                <a:latin typeface="Calibri" panose="020F0502020204030204" pitchFamily="34" charset="0"/>
                <a:ea typeface="+mn-ea"/>
                <a:cs typeface="Calibri" panose="020F0502020204030204" pitchFamily="34" charset="0"/>
              </a:rPr>
              <a:t>J. </a:t>
            </a:r>
            <a:r>
              <a:rPr lang="en-US" sz="2800" dirty="0">
                <a:latin typeface="Calibri" panose="020F0502020204030204" pitchFamily="34" charset="0"/>
                <a:ea typeface="+mn-ea"/>
                <a:cs typeface="Calibri" panose="020F0502020204030204" pitchFamily="34" charset="0"/>
              </a:rPr>
              <a:t>E. Clark, Jr.; </a:t>
            </a:r>
            <a:r>
              <a:rPr lang="en-US" sz="2800" dirty="0" smtClean="0">
                <a:latin typeface="Calibri" panose="020F0502020204030204" pitchFamily="34" charset="0"/>
                <a:ea typeface="+mn-ea"/>
                <a:cs typeface="Calibri" panose="020F0502020204030204" pitchFamily="34" charset="0"/>
              </a:rPr>
              <a:t>C. Miller. “</a:t>
            </a:r>
            <a:r>
              <a:rPr lang="en-US" sz="2800" dirty="0" err="1" smtClean="0">
                <a:latin typeface="Calibri" panose="020F0502020204030204" pitchFamily="34" charset="0"/>
                <a:ea typeface="+mn-ea"/>
                <a:cs typeface="Calibri" panose="020F0502020204030204" pitchFamily="34" charset="0"/>
              </a:rPr>
              <a:t>Poroelastic</a:t>
            </a:r>
            <a:r>
              <a:rPr lang="en-US" sz="2800" dirty="0" smtClean="0">
                <a:latin typeface="Calibri" panose="020F0502020204030204" pitchFamily="34" charset="0"/>
                <a:ea typeface="+mn-ea"/>
                <a:cs typeface="Calibri" panose="020F0502020204030204" pitchFamily="34" charset="0"/>
              </a:rPr>
              <a:t> </a:t>
            </a:r>
            <a:r>
              <a:rPr lang="en-US" sz="2800" dirty="0">
                <a:latin typeface="Calibri" panose="020F0502020204030204" pitchFamily="34" charset="0"/>
                <a:ea typeface="+mn-ea"/>
                <a:cs typeface="Calibri" panose="020F0502020204030204" pitchFamily="34" charset="0"/>
              </a:rPr>
              <a:t>Models of Stress Diffusion and Fault Re-Activation in Underground </a:t>
            </a:r>
            <a:r>
              <a:rPr lang="en-US" sz="2800" dirty="0" smtClean="0">
                <a:latin typeface="Calibri" panose="020F0502020204030204" pitchFamily="34" charset="0"/>
                <a:ea typeface="+mn-ea"/>
                <a:cs typeface="Calibri" panose="020F0502020204030204" pitchFamily="34" charset="0"/>
              </a:rPr>
              <a:t>Injection”. 2012 </a:t>
            </a:r>
            <a:r>
              <a:rPr lang="en-US" sz="2800" dirty="0">
                <a:latin typeface="Calibri" panose="020F0502020204030204" pitchFamily="34" charset="0"/>
                <a:ea typeface="+mn-ea"/>
                <a:cs typeface="Calibri" panose="020F0502020204030204" pitchFamily="34" charset="0"/>
              </a:rPr>
              <a:t>COMSOL Conference in </a:t>
            </a:r>
            <a:r>
              <a:rPr lang="en-US" sz="2800" dirty="0" smtClean="0">
                <a:latin typeface="Calibri" panose="020F0502020204030204" pitchFamily="34" charset="0"/>
                <a:ea typeface="+mn-ea"/>
                <a:cs typeface="Calibri" panose="020F0502020204030204" pitchFamily="34" charset="0"/>
              </a:rPr>
              <a:t>Boston, USA </a:t>
            </a:r>
            <a:r>
              <a:rPr lang="en-US" sz="2800" dirty="0">
                <a:latin typeface="Calibri" panose="020F0502020204030204" pitchFamily="34" charset="0"/>
                <a:cs typeface="Calibri" panose="020F0502020204030204" pitchFamily="34" charset="0"/>
              </a:rPr>
              <a:t>(2012</a:t>
            </a:r>
            <a:r>
              <a:rPr lang="en-US" sz="2800" dirty="0" smtClean="0">
                <a:latin typeface="Calibri" panose="020F0502020204030204" pitchFamily="34" charset="0"/>
                <a:cs typeface="Calibri" panose="020F0502020204030204" pitchFamily="34" charset="0"/>
              </a:rPr>
              <a:t>).</a:t>
            </a:r>
            <a:endParaRPr lang="en-US" sz="2800" dirty="0">
              <a:latin typeface="Calibri" panose="020F0502020204030204" pitchFamily="34" charset="0"/>
              <a:ea typeface="+mn-ea"/>
              <a:cs typeface="Calibri" panose="020F0502020204030204" pitchFamily="34" charset="0"/>
            </a:endParaRPr>
          </a:p>
          <a:p>
            <a:pPr marL="514350" indent="-514350" defTabSz="4175235" fontAlgn="auto">
              <a:spcBef>
                <a:spcPts val="0"/>
              </a:spcBef>
              <a:spcAft>
                <a:spcPts val="0"/>
              </a:spcAft>
              <a:buFont typeface="+mj-lt"/>
              <a:buAutoNum type="arabicPeriod"/>
              <a:defRPr/>
            </a:pPr>
            <a:r>
              <a:rPr lang="en-US" sz="2800" dirty="0">
                <a:latin typeface="Calibri" panose="020F0502020204030204" pitchFamily="34" charset="0"/>
                <a:cs typeface="Calibri" panose="020F0502020204030204" pitchFamily="34" charset="0"/>
              </a:rPr>
              <a:t>F</a:t>
            </a:r>
            <a:r>
              <a:rPr lang="en-US" sz="2800" dirty="0" smtClean="0">
                <a:latin typeface="Calibri" panose="020F0502020204030204" pitchFamily="34" charset="0"/>
                <a:cs typeface="Calibri" panose="020F0502020204030204" pitchFamily="34" charset="0"/>
              </a:rPr>
              <a:t>. </a:t>
            </a:r>
            <a:r>
              <a:rPr lang="en-US" sz="2800" dirty="0" err="1" smtClean="0">
                <a:latin typeface="Calibri" panose="020F0502020204030204" pitchFamily="34" charset="0"/>
                <a:ea typeface="+mn-ea"/>
                <a:cs typeface="Calibri" panose="020F0502020204030204" pitchFamily="34" charset="0"/>
              </a:rPr>
              <a:t>Cappa</a:t>
            </a:r>
            <a:r>
              <a:rPr lang="en-US" sz="2800" dirty="0" smtClean="0">
                <a:latin typeface="Calibri" panose="020F0502020204030204" pitchFamily="34" charset="0"/>
                <a:ea typeface="+mn-ea"/>
                <a:cs typeface="Calibri" panose="020F0502020204030204" pitchFamily="34" charset="0"/>
              </a:rPr>
              <a:t>; J. </a:t>
            </a:r>
            <a:r>
              <a:rPr lang="en-US" sz="2800" dirty="0" err="1" smtClean="0">
                <a:latin typeface="Calibri" panose="020F0502020204030204" pitchFamily="34" charset="0"/>
                <a:ea typeface="+mn-ea"/>
                <a:cs typeface="Calibri" panose="020F0502020204030204" pitchFamily="34" charset="0"/>
              </a:rPr>
              <a:t>Rutqvist</a:t>
            </a:r>
            <a:r>
              <a:rPr lang="en-US" sz="2800" dirty="0">
                <a:latin typeface="Calibri" panose="020F0502020204030204" pitchFamily="34" charset="0"/>
                <a:ea typeface="+mn-ea"/>
                <a:cs typeface="Calibri" panose="020F0502020204030204" pitchFamily="34" charset="0"/>
              </a:rPr>
              <a:t>.</a:t>
            </a:r>
            <a:r>
              <a:rPr lang="en-US" sz="2800" dirty="0" smtClean="0">
                <a:latin typeface="Calibri" panose="020F0502020204030204" pitchFamily="34" charset="0"/>
                <a:ea typeface="+mn-ea"/>
                <a:cs typeface="Calibri" panose="020F0502020204030204" pitchFamily="34" charset="0"/>
              </a:rPr>
              <a:t> “Modeling </a:t>
            </a:r>
            <a:r>
              <a:rPr lang="en-US" sz="2800" dirty="0">
                <a:latin typeface="Calibri" panose="020F0502020204030204" pitchFamily="34" charset="0"/>
                <a:ea typeface="+mn-ea"/>
                <a:cs typeface="Calibri" panose="020F0502020204030204" pitchFamily="34" charset="0"/>
              </a:rPr>
              <a:t>of coupled deformation and permeability evolution during fault reactivation induced by deep underground injection of </a:t>
            </a:r>
            <a:r>
              <a:rPr lang="en-US" sz="2800" dirty="0" smtClean="0">
                <a:latin typeface="Calibri" panose="020F0502020204030204" pitchFamily="34" charset="0"/>
                <a:ea typeface="+mn-ea"/>
                <a:cs typeface="Calibri" panose="020F0502020204030204" pitchFamily="34" charset="0"/>
              </a:rPr>
              <a:t>CO2” International </a:t>
            </a:r>
            <a:r>
              <a:rPr lang="en-US" sz="2800" dirty="0">
                <a:latin typeface="Calibri" panose="020F0502020204030204" pitchFamily="34" charset="0"/>
                <a:ea typeface="+mn-ea"/>
                <a:cs typeface="Calibri" panose="020F0502020204030204" pitchFamily="34" charset="0"/>
              </a:rPr>
              <a:t>Journal of Greenhouse Gas Control, 5 (2), pp. 336-346. </a:t>
            </a:r>
            <a:r>
              <a:rPr lang="en-US" sz="2800" dirty="0">
                <a:latin typeface="Calibri" panose="020F0502020204030204" pitchFamily="34" charset="0"/>
                <a:cs typeface="Calibri" panose="020F0502020204030204" pitchFamily="34" charset="0"/>
              </a:rPr>
              <a:t>(2011</a:t>
            </a:r>
            <a:r>
              <a:rPr lang="en-US" sz="2800" dirty="0" smtClean="0">
                <a:latin typeface="Calibri" panose="020F0502020204030204" pitchFamily="34" charset="0"/>
                <a:cs typeface="Calibri" panose="020F0502020204030204" pitchFamily="34" charset="0"/>
              </a:rPr>
              <a:t>)</a:t>
            </a:r>
            <a:endParaRPr lang="en-US"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 xmlns:a16="http://schemas.microsoft.com/office/drawing/2014/main" id="{F1E4126A-6A40-9640-AEDD-8346A4AF0B0C}"/>
              </a:ext>
            </a:extLst>
          </p:cNvPr>
          <p:cNvSpPr txBox="1">
            <a:spLocks noChangeArrowheads="1"/>
          </p:cNvSpPr>
          <p:nvPr/>
        </p:nvSpPr>
        <p:spPr bwMode="auto">
          <a:xfrm>
            <a:off x="1412418" y="32824055"/>
            <a:ext cx="5578054" cy="341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3</a:t>
            </a:r>
            <a:r>
              <a:rPr lang="en-US" altLang="nl-NL" sz="3600" dirty="0" smtClean="0">
                <a:cs typeface="Calibri" panose="020F0502020204030204" pitchFamily="34" charset="0"/>
              </a:rPr>
              <a:t>. Quadrilateral mesh of the 2D model used in this study. The mesh density allows to capture the dynamics of the CO</a:t>
            </a:r>
            <a:r>
              <a:rPr lang="en-US" altLang="nl-NL" sz="3600" baseline="-25000" dirty="0" smtClean="0">
                <a:cs typeface="Calibri" panose="020F0502020204030204" pitchFamily="34" charset="0"/>
              </a:rPr>
              <a:t>2</a:t>
            </a:r>
            <a:r>
              <a:rPr lang="en-US" altLang="nl-NL" sz="3600" dirty="0" smtClean="0">
                <a:cs typeface="Calibri" panose="020F0502020204030204" pitchFamily="34" charset="0"/>
              </a:rPr>
              <a:t> transport more accurately.</a:t>
            </a:r>
            <a:endParaRPr lang="en-US" altLang="nl-NL" sz="3600" dirty="0">
              <a:cs typeface="Calibri" panose="020F0502020204030204" pitchFamily="34" charset="0"/>
            </a:endParaRPr>
          </a:p>
        </p:txBody>
      </p:sp>
      <p:sp>
        <p:nvSpPr>
          <p:cNvPr id="2089" name="TextBox 25">
            <a:extLst>
              <a:ext uri="{FF2B5EF4-FFF2-40B4-BE49-F238E27FC236}">
                <a16:creationId xmlns="" xmlns:a16="http://schemas.microsoft.com/office/drawing/2014/main" id="{10595A17-4314-624E-A1B3-3E27CC01E8B0}"/>
              </a:ext>
            </a:extLst>
          </p:cNvPr>
          <p:cNvSpPr txBox="1">
            <a:spLocks noChangeArrowheads="1"/>
          </p:cNvSpPr>
          <p:nvPr/>
        </p:nvSpPr>
        <p:spPr bwMode="auto">
          <a:xfrm>
            <a:off x="15742118" y="15684903"/>
            <a:ext cx="6732267" cy="2857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4</a:t>
            </a:r>
            <a:r>
              <a:rPr lang="en-US" altLang="nl-NL" sz="3600" dirty="0" smtClean="0">
                <a:cs typeface="Calibri" panose="020F0502020204030204" pitchFamily="34" charset="0"/>
              </a:rPr>
              <a:t>. Pressure </a:t>
            </a:r>
            <a:r>
              <a:rPr lang="en-US" altLang="nl-NL" sz="3600" dirty="0">
                <a:cs typeface="Calibri" panose="020F0502020204030204" pitchFamily="34" charset="0"/>
              </a:rPr>
              <a:t>profile </a:t>
            </a:r>
            <a:r>
              <a:rPr lang="en-US" altLang="nl-NL" sz="3600" dirty="0" smtClean="0">
                <a:cs typeface="Calibri" panose="020F0502020204030204" pitchFamily="34" charset="0"/>
              </a:rPr>
              <a:t>in the faulted region after </a:t>
            </a:r>
            <a:r>
              <a:rPr lang="en-US" altLang="nl-NL" sz="3600" dirty="0">
                <a:cs typeface="Calibri" panose="020F0502020204030204" pitchFamily="34" charset="0"/>
              </a:rPr>
              <a:t>180 days of </a:t>
            </a:r>
            <a:r>
              <a:rPr lang="en-US" altLang="nl-NL" sz="3600" dirty="0" smtClean="0">
                <a:cs typeface="Calibri" panose="020F0502020204030204" pitchFamily="34" charset="0"/>
              </a:rPr>
              <a:t>injection. Results were obtained </a:t>
            </a:r>
            <a:r>
              <a:rPr lang="en-US" altLang="nl-NL" sz="3600" dirty="0">
                <a:cs typeface="Calibri" panose="020F0502020204030204" pitchFamily="34" charset="0"/>
              </a:rPr>
              <a:t>with </a:t>
            </a:r>
            <a:r>
              <a:rPr lang="en-US" altLang="nl-NL" sz="3600" dirty="0" smtClean="0">
                <a:cs typeface="Calibri" panose="020F0502020204030204" pitchFamily="34" charset="0"/>
              </a:rPr>
              <a:t>a </a:t>
            </a:r>
            <a:r>
              <a:rPr lang="en-US" altLang="nl-NL" sz="3600" dirty="0">
                <a:cs typeface="Calibri" panose="020F0502020204030204" pitchFamily="34" charset="0"/>
              </a:rPr>
              <a:t>fully-coupled flow and </a:t>
            </a:r>
            <a:r>
              <a:rPr lang="en-US" altLang="nl-NL" sz="3600" dirty="0" err="1">
                <a:cs typeface="Calibri" panose="020F0502020204030204" pitchFamily="34" charset="0"/>
              </a:rPr>
              <a:t>geomechanics</a:t>
            </a:r>
            <a:r>
              <a:rPr lang="en-US" altLang="nl-NL" sz="3600" dirty="0">
                <a:cs typeface="Calibri" panose="020F0502020204030204" pitchFamily="34" charset="0"/>
              </a:rPr>
              <a:t> </a:t>
            </a:r>
            <a:r>
              <a:rPr lang="en-US" altLang="nl-NL" sz="3600" dirty="0" smtClean="0">
                <a:cs typeface="Calibri" panose="020F0502020204030204" pitchFamily="34" charset="0"/>
              </a:rPr>
              <a:t>3D model.</a:t>
            </a:r>
            <a:endParaRPr lang="en-US" altLang="nl-NL" sz="3600" dirty="0">
              <a:cs typeface="Calibri" panose="020F0502020204030204" pitchFamily="34" charset="0"/>
            </a:endParaRPr>
          </a:p>
        </p:txBody>
      </p:sp>
      <p:sp>
        <p:nvSpPr>
          <p:cNvPr id="2091" name="TextBox 27">
            <a:extLst>
              <a:ext uri="{FF2B5EF4-FFF2-40B4-BE49-F238E27FC236}">
                <a16:creationId xmlns="" xmlns:a16="http://schemas.microsoft.com/office/drawing/2014/main" id="{FEBD845D-B904-D841-B1D7-569AFBDED0FD}"/>
              </a:ext>
            </a:extLst>
          </p:cNvPr>
          <p:cNvSpPr txBox="1">
            <a:spLocks noChangeArrowheads="1"/>
          </p:cNvSpPr>
          <p:nvPr/>
        </p:nvSpPr>
        <p:spPr bwMode="auto">
          <a:xfrm>
            <a:off x="22336444" y="11415348"/>
            <a:ext cx="6417184" cy="58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200" b="1" dirty="0">
                <a:cs typeface="Calibri" panose="020F0502020204030204" pitchFamily="34" charset="0"/>
              </a:rPr>
              <a:t>Table 1</a:t>
            </a:r>
            <a:r>
              <a:rPr lang="en-US" altLang="nl-NL" sz="3200" dirty="0">
                <a:cs typeface="Calibri" panose="020F0502020204030204" pitchFamily="34" charset="0"/>
              </a:rPr>
              <a:t>. </a:t>
            </a:r>
            <a:r>
              <a:rPr lang="en-US" altLang="nl-NL" sz="3200" dirty="0" smtClean="0">
                <a:cs typeface="Calibri" panose="020F0502020204030204" pitchFamily="34" charset="0"/>
              </a:rPr>
              <a:t>Model parameters -after [2].</a:t>
            </a:r>
            <a:endParaRPr lang="en-US" altLang="nl-NL" sz="3200" dirty="0">
              <a:cs typeface="Calibri" panose="020F0502020204030204" pitchFamily="34" charset="0"/>
            </a:endParaRPr>
          </a:p>
        </p:txBody>
      </p:sp>
      <p:sp>
        <p:nvSpPr>
          <p:cNvPr id="2092" name="TextBox 28">
            <a:extLst>
              <a:ext uri="{FF2B5EF4-FFF2-40B4-BE49-F238E27FC236}">
                <a16:creationId xmlns="" xmlns:a16="http://schemas.microsoft.com/office/drawing/2014/main" id="{B1056133-A630-A340-8799-CF384CEF1B5B}"/>
              </a:ext>
            </a:extLst>
          </p:cNvPr>
          <p:cNvSpPr txBox="1">
            <a:spLocks noChangeArrowheads="1"/>
          </p:cNvSpPr>
          <p:nvPr/>
        </p:nvSpPr>
        <p:spPr bwMode="auto">
          <a:xfrm>
            <a:off x="15839638" y="18964151"/>
            <a:ext cx="7105701" cy="507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5</a:t>
            </a:r>
            <a:r>
              <a:rPr lang="en-US" altLang="nl-NL" sz="3600" dirty="0" smtClean="0">
                <a:cs typeface="Calibri" panose="020F0502020204030204" pitchFamily="34" charset="0"/>
              </a:rPr>
              <a:t>. Zoom extent of a vertical profile showing </a:t>
            </a:r>
            <a:r>
              <a:rPr lang="en-US" altLang="nl-NL" sz="3600" dirty="0" smtClean="0">
                <a:cs typeface="Calibri" panose="020F0502020204030204" pitchFamily="34" charset="0"/>
              </a:rPr>
              <a:t>Pressure </a:t>
            </a:r>
            <a:r>
              <a:rPr lang="en-US" altLang="nl-NL" sz="3600" dirty="0" smtClean="0">
                <a:cs typeface="Calibri" panose="020F0502020204030204" pitchFamily="34" charset="0"/>
              </a:rPr>
              <a:t>vs </a:t>
            </a:r>
            <a:r>
              <a:rPr lang="en-US" altLang="nl-NL" sz="3600" dirty="0" smtClean="0">
                <a:cs typeface="Calibri" panose="020F0502020204030204" pitchFamily="34" charset="0"/>
              </a:rPr>
              <a:t>Depth. </a:t>
            </a:r>
            <a:r>
              <a:rPr lang="en-US" altLang="nl-NL" sz="3600" dirty="0" smtClean="0">
                <a:cs typeface="Calibri" panose="020F0502020204030204" pitchFamily="34" charset="0"/>
              </a:rPr>
              <a:t>Line graph intersects the fault geometrical center at a distance of 500m from the injection well. Upper </a:t>
            </a:r>
            <a:r>
              <a:rPr lang="en-US" altLang="nl-NL" sz="3600" dirty="0">
                <a:cs typeface="Calibri" panose="020F0502020204030204" pitchFamily="34" charset="0"/>
              </a:rPr>
              <a:t>caprock goes from -</a:t>
            </a:r>
            <a:r>
              <a:rPr lang="en-US" altLang="nl-NL" sz="3600" dirty="0" smtClean="0">
                <a:cs typeface="Calibri" panose="020F0502020204030204" pitchFamily="34" charset="0"/>
              </a:rPr>
              <a:t>1300 </a:t>
            </a:r>
            <a:r>
              <a:rPr lang="en-US" altLang="nl-NL" sz="3600" dirty="0">
                <a:cs typeface="Calibri" panose="020F0502020204030204" pitchFamily="34" charset="0"/>
              </a:rPr>
              <a:t>to -</a:t>
            </a:r>
            <a:r>
              <a:rPr lang="en-US" altLang="nl-NL" sz="3600" dirty="0" smtClean="0">
                <a:cs typeface="Calibri" panose="020F0502020204030204" pitchFamily="34" charset="0"/>
              </a:rPr>
              <a:t>1450 m</a:t>
            </a:r>
            <a:r>
              <a:rPr lang="en-US" altLang="nl-NL" sz="3600" dirty="0">
                <a:cs typeface="Calibri" panose="020F0502020204030204" pitchFamily="34" charset="0"/>
              </a:rPr>
              <a:t>.</a:t>
            </a:r>
          </a:p>
          <a:p>
            <a:pPr eaLnBrk="1" hangingPunct="1">
              <a:spcBef>
                <a:spcPct val="0"/>
              </a:spcBef>
              <a:buFontTx/>
              <a:buNone/>
            </a:pPr>
            <a:r>
              <a:rPr lang="en-US" altLang="nl-NL" sz="3600" dirty="0" smtClean="0">
                <a:cs typeface="Calibri" panose="020F0502020204030204" pitchFamily="34" charset="0"/>
              </a:rPr>
              <a:t>Storage reservoir goes from -</a:t>
            </a:r>
            <a:r>
              <a:rPr lang="en-US" altLang="nl-NL" sz="3600" dirty="0" smtClean="0">
                <a:cs typeface="Calibri" panose="020F0502020204030204" pitchFamily="34" charset="0"/>
              </a:rPr>
              <a:t>1450 </a:t>
            </a:r>
            <a:r>
              <a:rPr lang="en-US" altLang="nl-NL" sz="3600" dirty="0" smtClean="0">
                <a:cs typeface="Calibri" panose="020F0502020204030204" pitchFamily="34" charset="0"/>
              </a:rPr>
              <a:t>to -</a:t>
            </a:r>
            <a:r>
              <a:rPr lang="en-US" altLang="nl-NL" sz="3600" dirty="0" smtClean="0">
                <a:cs typeface="Calibri" panose="020F0502020204030204" pitchFamily="34" charset="0"/>
              </a:rPr>
              <a:t>1600 m</a:t>
            </a:r>
            <a:r>
              <a:rPr lang="en-US" altLang="nl-NL" sz="3600" dirty="0" smtClean="0">
                <a:cs typeface="Calibri" panose="020F0502020204030204" pitchFamily="34" charset="0"/>
              </a:rPr>
              <a:t>. Lower caprock goes from -</a:t>
            </a:r>
            <a:r>
              <a:rPr lang="en-US" altLang="nl-NL" sz="3600" dirty="0" smtClean="0">
                <a:cs typeface="Calibri" panose="020F0502020204030204" pitchFamily="34" charset="0"/>
              </a:rPr>
              <a:t>1550 </a:t>
            </a:r>
            <a:r>
              <a:rPr lang="en-US" altLang="nl-NL" sz="3600" dirty="0" smtClean="0">
                <a:cs typeface="Calibri" panose="020F0502020204030204" pitchFamily="34" charset="0"/>
              </a:rPr>
              <a:t>to -</a:t>
            </a:r>
            <a:r>
              <a:rPr lang="en-US" altLang="nl-NL" sz="3600" dirty="0" smtClean="0">
                <a:cs typeface="Calibri" panose="020F0502020204030204" pitchFamily="34" charset="0"/>
              </a:rPr>
              <a:t>1700 m</a:t>
            </a:r>
            <a:r>
              <a:rPr lang="en-US" altLang="nl-NL" sz="3600" dirty="0" smtClean="0">
                <a:cs typeface="Calibri" panose="020F0502020204030204" pitchFamily="34" charset="0"/>
              </a:rPr>
              <a:t>.</a:t>
            </a:r>
            <a:endParaRPr lang="en-US" altLang="nl-NL" sz="3600" dirty="0">
              <a:cs typeface="Calibri" panose="020F0502020204030204" pitchFamily="34" charset="0"/>
            </a:endParaRPr>
          </a:p>
        </p:txBody>
      </p:sp>
      <p:sp>
        <p:nvSpPr>
          <p:cNvPr id="2096" name="TextBox 33">
            <a:extLst>
              <a:ext uri="{FF2B5EF4-FFF2-40B4-BE49-F238E27FC236}">
                <a16:creationId xmlns="" xmlns:a16="http://schemas.microsoft.com/office/drawing/2014/main" id="{478932AD-87D4-5E47-9D62-E7F29E38EF7E}"/>
              </a:ext>
            </a:extLst>
          </p:cNvPr>
          <p:cNvSpPr txBox="1">
            <a:spLocks noChangeArrowheads="1"/>
          </p:cNvSpPr>
          <p:nvPr/>
        </p:nvSpPr>
        <p:spPr bwMode="auto">
          <a:xfrm>
            <a:off x="1571627" y="17203718"/>
            <a:ext cx="13567395"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r>
              <a:rPr lang="en-US" altLang="nl-NL" sz="3600" dirty="0" smtClean="0">
                <a:cs typeface="Calibri" panose="020F0502020204030204" pitchFamily="34" charset="0"/>
              </a:rPr>
              <a:t>Fluid </a:t>
            </a:r>
            <a:r>
              <a:rPr lang="en-US" altLang="nl-NL" sz="3600" dirty="0">
                <a:cs typeface="Calibri" panose="020F0502020204030204" pitchFamily="34" charset="0"/>
              </a:rPr>
              <a:t>injection </a:t>
            </a:r>
            <a:r>
              <a:rPr lang="en-US" altLang="nl-NL" sz="3600" dirty="0" smtClean="0">
                <a:cs typeface="Calibri" panose="020F0502020204030204" pitchFamily="34" charset="0"/>
              </a:rPr>
              <a:t>increases the pore pressure and reduces </a:t>
            </a:r>
            <a:r>
              <a:rPr lang="en-US" altLang="nl-NL" sz="3600" dirty="0">
                <a:cs typeface="Calibri" panose="020F0502020204030204" pitchFamily="34" charset="0"/>
              </a:rPr>
              <a:t>the </a:t>
            </a:r>
          </a:p>
          <a:p>
            <a:pPr eaLnBrk="1" hangingPunct="1">
              <a:spcBef>
                <a:spcPct val="0"/>
              </a:spcBef>
              <a:buFontTx/>
              <a:buNone/>
            </a:pPr>
            <a:r>
              <a:rPr lang="en-US" altLang="nl-NL" sz="3600" dirty="0">
                <a:cs typeface="Calibri" panose="020F0502020204030204" pitchFamily="34" charset="0"/>
              </a:rPr>
              <a:t>effective normal </a:t>
            </a:r>
            <a:r>
              <a:rPr lang="en-US" altLang="nl-NL" sz="3600" dirty="0" smtClean="0">
                <a:cs typeface="Calibri" panose="020F0502020204030204" pitchFamily="34" charset="0"/>
              </a:rPr>
              <a:t>stress, which may affect a stable state by reducing the security margin with respect to </a:t>
            </a:r>
            <a:r>
              <a:rPr lang="en-US" altLang="nl-NL" sz="3600" dirty="0">
                <a:cs typeface="Calibri" panose="020F0502020204030204" pitchFamily="34" charset="0"/>
              </a:rPr>
              <a:t>the failure </a:t>
            </a:r>
            <a:r>
              <a:rPr lang="en-US" altLang="nl-NL" sz="3600" dirty="0" smtClean="0">
                <a:cs typeface="Calibri" panose="020F0502020204030204" pitchFamily="34" charset="0"/>
              </a:rPr>
              <a:t>criteria. Modified after [1].</a:t>
            </a:r>
            <a:endParaRPr lang="en-US" altLang="nl-NL" sz="3600" dirty="0">
              <a:cs typeface="Calibri" panose="020F0502020204030204" pitchFamily="34" charset="0"/>
            </a:endParaRPr>
          </a:p>
        </p:txBody>
      </p:sp>
      <p:sp>
        <p:nvSpPr>
          <p:cNvPr id="2097" name="TextBox 1">
            <a:extLst>
              <a:ext uri="{FF2B5EF4-FFF2-40B4-BE49-F238E27FC236}">
                <a16:creationId xmlns=""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5" name="Picture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9398" y="11276480"/>
            <a:ext cx="9062983" cy="5760000"/>
          </a:xfrm>
          <a:prstGeom prst="rect">
            <a:avLst/>
          </a:prstGeom>
          <a:noFill/>
          <a:ln w="9525">
            <a:solidFill>
              <a:schemeClr val="tx1"/>
            </a:solidFill>
            <a:miter lim="800000"/>
            <a:headEnd/>
            <a:tailEnd/>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12198" y="3679633"/>
            <a:ext cx="2819116"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Image 34"/>
          <p:cNvPicPr>
            <a:picLocks noChangeAspect="1"/>
          </p:cNvPicPr>
          <p:nvPr/>
        </p:nvPicPr>
        <p:blipFill rotWithShape="1">
          <a:blip r:embed="rId6" cstate="print">
            <a:extLst>
              <a:ext uri="{28A0092B-C50C-407E-A947-70E740481C1C}">
                <a14:useLocalDpi xmlns:a14="http://schemas.microsoft.com/office/drawing/2010/main" val="0"/>
              </a:ext>
            </a:extLst>
          </a:blip>
          <a:srcRect l="14340" t="12935" r="50000" b="12600"/>
          <a:stretch/>
        </p:blipFill>
        <p:spPr>
          <a:xfrm>
            <a:off x="6979661" y="32177992"/>
            <a:ext cx="7473373" cy="4389120"/>
          </a:xfrm>
          <a:prstGeom prst="rect">
            <a:avLst/>
          </a:prstGeom>
          <a:ln>
            <a:solidFill>
              <a:schemeClr val="tx1"/>
            </a:solidFill>
          </a:ln>
        </p:spPr>
      </p:pic>
      <p:pic>
        <p:nvPicPr>
          <p:cNvPr id="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7725" y="25134280"/>
            <a:ext cx="8205924" cy="4320000"/>
          </a:xfrm>
          <a:prstGeom prst="rect">
            <a:avLst/>
          </a:prstGeom>
          <a:solidFill>
            <a:schemeClr val="bg1"/>
          </a:solidFill>
          <a:ln w="28575">
            <a:solidFill>
              <a:schemeClr val="tx1"/>
            </a:solidFill>
            <a:miter lim="800000"/>
            <a:headEnd/>
            <a:tailEnd/>
          </a:ln>
          <a:effectLst/>
        </p:spPr>
      </p:pic>
      <p:sp>
        <p:nvSpPr>
          <p:cNvPr id="36" name="TextBox 24">
            <a:extLst>
              <a:ext uri="{FF2B5EF4-FFF2-40B4-BE49-F238E27FC236}">
                <a16:creationId xmlns="" xmlns:a16="http://schemas.microsoft.com/office/drawing/2014/main" id="{F1E4126A-6A40-9640-AEDD-8346A4AF0B0C}"/>
              </a:ext>
            </a:extLst>
          </p:cNvPr>
          <p:cNvSpPr txBox="1">
            <a:spLocks noChangeArrowheads="1"/>
          </p:cNvSpPr>
          <p:nvPr/>
        </p:nvSpPr>
        <p:spPr bwMode="auto">
          <a:xfrm>
            <a:off x="1412418" y="30190880"/>
            <a:ext cx="13409422"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a:t>
            </a:r>
            <a:r>
              <a:rPr lang="en-US" altLang="nl-NL" sz="3600" dirty="0" smtClean="0">
                <a:cs typeface="Calibri" panose="020F0502020204030204" pitchFamily="34" charset="0"/>
              </a:rPr>
              <a:t>Geometry of the 3D model used in this study. Flow-unit subdivisions are shown on </a:t>
            </a:r>
            <a:r>
              <a:rPr lang="en-US" altLang="nl-NL" sz="3600" dirty="0">
                <a:cs typeface="Calibri" panose="020F0502020204030204" pitchFamily="34" charset="0"/>
              </a:rPr>
              <a:t>the </a:t>
            </a:r>
            <a:r>
              <a:rPr lang="en-US" altLang="nl-NL" sz="3600" dirty="0" smtClean="0">
                <a:cs typeface="Calibri" panose="020F0502020204030204" pitchFamily="34" charset="0"/>
              </a:rPr>
              <a:t>left side</a:t>
            </a:r>
            <a:r>
              <a:rPr lang="en-US" altLang="nl-NL" sz="3600" dirty="0">
                <a:cs typeface="Calibri" panose="020F0502020204030204" pitchFamily="34" charset="0"/>
              </a:rPr>
              <a:t>. </a:t>
            </a:r>
            <a:r>
              <a:rPr lang="en-US" altLang="nl-NL" sz="3600" dirty="0" smtClean="0">
                <a:cs typeface="Calibri" panose="020F0502020204030204" pitchFamily="34" charset="0"/>
              </a:rPr>
              <a:t>Fault location is shown on </a:t>
            </a:r>
            <a:r>
              <a:rPr lang="en-US" altLang="nl-NL" sz="3600" dirty="0">
                <a:cs typeface="Calibri" panose="020F0502020204030204" pitchFamily="34" charset="0"/>
              </a:rPr>
              <a:t>the </a:t>
            </a:r>
            <a:r>
              <a:rPr lang="en-US" altLang="nl-NL" sz="3600" dirty="0" smtClean="0">
                <a:cs typeface="Calibri" panose="020F0502020204030204" pitchFamily="34" charset="0"/>
              </a:rPr>
              <a:t>right side. A horizontal well, parallel to the fault, was placed at 500m from the fault. </a:t>
            </a:r>
            <a:endParaRPr lang="en-US" altLang="nl-NL" sz="3600" dirty="0">
              <a:cs typeface="Calibri" panose="020F0502020204030204" pitchFamily="34" charset="0"/>
            </a:endParaRPr>
          </a:p>
        </p:txBody>
      </p:sp>
      <p:pic>
        <p:nvPicPr>
          <p:cNvPr id="6" name="Imag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822277" y="11078466"/>
            <a:ext cx="6096851" cy="4572638"/>
          </a:xfrm>
          <a:prstGeom prst="rect">
            <a:avLst/>
          </a:prstGeom>
          <a:ln>
            <a:solidFill>
              <a:schemeClr val="tx1"/>
            </a:solidFill>
          </a:ln>
        </p:spPr>
      </p:pic>
      <p:pic>
        <p:nvPicPr>
          <p:cNvPr id="8"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371994" y="3679633"/>
            <a:ext cx="3559998"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Imag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42975" y="3598343"/>
            <a:ext cx="2746254" cy="1161290"/>
          </a:xfrm>
          <a:prstGeom prst="rect">
            <a:avLst/>
          </a:prstGeom>
        </p:spPr>
      </p:pic>
      <p:pic>
        <p:nvPicPr>
          <p:cNvPr id="1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945339" y="18134013"/>
            <a:ext cx="6000750" cy="64579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737</Words>
  <Application>Microsoft Office PowerPoint</Application>
  <PresentationFormat>Personnalisé</PresentationFormat>
  <Paragraphs>66</Paragraphs>
  <Slides>1</Slides>
  <Notes>1</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Office Theme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2019-08-20T13:46:45Z</dcterms:modified>
</cp:coreProperties>
</file>