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30264100" cy="42799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17036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8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34975" algn="l" defTabSz="417036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8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869950" algn="l" defTabSz="417036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8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04925" algn="l" defTabSz="417036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8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739900" algn="l" defTabSz="417036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8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417036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8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417036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8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417036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8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417036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8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pos="9509" userDrawn="1">
          <p15:clr>
            <a:srgbClr val="A4A3A4"/>
          </p15:clr>
        </p15:guide>
        <p15:guide id="2" orient="horz" pos="9897" userDrawn="1">
          <p15:clr>
            <a:srgbClr val="A4A3A4"/>
          </p15:clr>
        </p15:guide>
        <p15:guide id="3" pos="9827" userDrawn="1">
          <p15:clr>
            <a:srgbClr val="A4A3A4"/>
          </p15:clr>
        </p15:guide>
        <p15:guide id="4" pos="914" userDrawn="1">
          <p15:clr>
            <a:srgbClr val="A4A3A4"/>
          </p15:clr>
        </p15:guide>
        <p15:guide id="5" orient="horz" pos="9670" userDrawn="1">
          <p15:clr>
            <a:srgbClr val="A4A3A4"/>
          </p15:clr>
        </p15:guide>
        <p15:guide id="6" orient="horz" pos="25546" userDrawn="1">
          <p15:clr>
            <a:srgbClr val="A4A3A4"/>
          </p15:clr>
        </p15:guide>
        <p15:guide id="7" pos="71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2F2F2"/>
          </a:solidFill>
        </a:fill>
      </a:tcStyle>
    </a:wholeTbl>
    <a:band2H>
      <a:tcTxStyle/>
      <a:tcStyle>
        <a:tcBdr/>
        <a:fill>
          <a:solidFill>
            <a:srgbClr val="F9F9F9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2">
              <a:lumOff val="16690"/>
            </a:schemeClr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2">
              <a:lumOff val="16690"/>
            </a:schemeClr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2">
              <a:lumOff val="16690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CDCDC"/>
          </a:solidFill>
        </a:fill>
      </a:tcStyle>
    </a:wholeTbl>
    <a:band2H>
      <a:tcTxStyle/>
      <a:tcStyle>
        <a:tcBdr/>
        <a:fill>
          <a:solidFill>
            <a:schemeClr val="accent6">
              <a:lumOff val="63215"/>
            </a:scheme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CFCF"/>
          </a:solidFill>
        </a:fill>
      </a:tcStyle>
    </a:wholeTbl>
    <a:band2H>
      <a:tcTxStyle/>
      <a:tcStyle>
        <a:tcBdr/>
        <a:fill>
          <a:solidFill>
            <a:srgbClr val="E8E8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2">
              <a:lumOff val="16690"/>
            </a:scheme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2">
              <a:lumOff val="16690"/>
            </a:schemeClr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3" d="100"/>
          <a:sy n="13" d="100"/>
        </p:scale>
        <p:origin x="2736" y="114"/>
      </p:cViewPr>
      <p:guideLst>
        <p:guide pos="9509"/>
        <p:guide orient="horz" pos="9897"/>
        <p:guide pos="9827"/>
        <p:guide pos="914"/>
        <p:guide orient="horz" pos="9670"/>
        <p:guide orient="horz" pos="25546"/>
        <p:guide pos="71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92" name="Shape 92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868362" latinLnBrk="0">
      <a:spcBef>
        <a:spcPts val="300"/>
      </a:spcBef>
      <a:defRPr sz="1100">
        <a:latin typeface="+mn-lt"/>
        <a:ea typeface="+mn-ea"/>
        <a:cs typeface="+mn-cs"/>
        <a:sym typeface="Calibri"/>
      </a:defRPr>
    </a:lvl1pPr>
    <a:lvl2pPr indent="228600" defTabSz="868362" latinLnBrk="0">
      <a:spcBef>
        <a:spcPts val="300"/>
      </a:spcBef>
      <a:defRPr sz="1100">
        <a:latin typeface="+mn-lt"/>
        <a:ea typeface="+mn-ea"/>
        <a:cs typeface="+mn-cs"/>
        <a:sym typeface="Calibri"/>
      </a:defRPr>
    </a:lvl2pPr>
    <a:lvl3pPr indent="457200" defTabSz="868362" latinLnBrk="0">
      <a:spcBef>
        <a:spcPts val="300"/>
      </a:spcBef>
      <a:defRPr sz="1100">
        <a:latin typeface="+mn-lt"/>
        <a:ea typeface="+mn-ea"/>
        <a:cs typeface="+mn-cs"/>
        <a:sym typeface="Calibri"/>
      </a:defRPr>
    </a:lvl3pPr>
    <a:lvl4pPr indent="685800" defTabSz="868362" latinLnBrk="0">
      <a:spcBef>
        <a:spcPts val="300"/>
      </a:spcBef>
      <a:defRPr sz="1100">
        <a:latin typeface="+mn-lt"/>
        <a:ea typeface="+mn-ea"/>
        <a:cs typeface="+mn-cs"/>
        <a:sym typeface="Calibri"/>
      </a:defRPr>
    </a:lvl4pPr>
    <a:lvl5pPr indent="914400" defTabSz="868362" latinLnBrk="0">
      <a:spcBef>
        <a:spcPts val="300"/>
      </a:spcBef>
      <a:defRPr sz="1100">
        <a:latin typeface="+mn-lt"/>
        <a:ea typeface="+mn-ea"/>
        <a:cs typeface="+mn-cs"/>
        <a:sym typeface="Calibri"/>
      </a:defRPr>
    </a:lvl5pPr>
    <a:lvl6pPr indent="1143000" defTabSz="868362" latinLnBrk="0">
      <a:spcBef>
        <a:spcPts val="300"/>
      </a:spcBef>
      <a:defRPr sz="1100">
        <a:latin typeface="+mn-lt"/>
        <a:ea typeface="+mn-ea"/>
        <a:cs typeface="+mn-cs"/>
        <a:sym typeface="Calibri"/>
      </a:defRPr>
    </a:lvl6pPr>
    <a:lvl7pPr indent="1371600" defTabSz="868362" latinLnBrk="0">
      <a:spcBef>
        <a:spcPts val="300"/>
      </a:spcBef>
      <a:defRPr sz="1100">
        <a:latin typeface="+mn-lt"/>
        <a:ea typeface="+mn-ea"/>
        <a:cs typeface="+mn-cs"/>
        <a:sym typeface="Calibri"/>
      </a:defRPr>
    </a:lvl7pPr>
    <a:lvl8pPr indent="1600200" defTabSz="868362" latinLnBrk="0">
      <a:spcBef>
        <a:spcPts val="300"/>
      </a:spcBef>
      <a:defRPr sz="1100">
        <a:latin typeface="+mn-lt"/>
        <a:ea typeface="+mn-ea"/>
        <a:cs typeface="+mn-cs"/>
        <a:sym typeface="Calibri"/>
      </a:defRPr>
    </a:lvl8pPr>
    <a:lvl9pPr indent="1828800" defTabSz="868362" latinLnBrk="0">
      <a:spcBef>
        <a:spcPts val="300"/>
      </a:spcBef>
      <a:defRPr sz="11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e du titre"/>
          <p:cNvSpPr txBox="1">
            <a:spLocks noGrp="1"/>
          </p:cNvSpPr>
          <p:nvPr>
            <p:ph type="title"/>
          </p:nvPr>
        </p:nvSpPr>
        <p:spPr>
          <a:xfrm>
            <a:off x="2270642" y="13296915"/>
            <a:ext cx="25733933" cy="9175067"/>
          </a:xfrm>
          <a:prstGeom prst="rect">
            <a:avLst/>
          </a:prstGeom>
        </p:spPr>
        <p:txBody>
          <a:bodyPr/>
          <a:lstStyle/>
          <a:p>
            <a:r>
              <a:t>Texte du titre</a:t>
            </a:r>
          </a:p>
        </p:txBody>
      </p:sp>
      <p:sp>
        <p:nvSpPr>
          <p:cNvPr id="12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4541282" y="24255466"/>
            <a:ext cx="21192652" cy="10938741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1pPr>
            <a:lvl2pPr marL="0" indent="2087617" algn="ctr">
              <a:buSzTx/>
              <a:buFontTx/>
              <a:buNone/>
              <a:defRPr>
                <a:solidFill>
                  <a:srgbClr val="888888"/>
                </a:solidFill>
              </a:defRPr>
            </a:lvl2pPr>
            <a:lvl3pPr marL="0" indent="4175235" algn="ctr">
              <a:buSzTx/>
              <a:buFontTx/>
              <a:buNone/>
              <a:defRPr>
                <a:solidFill>
                  <a:srgbClr val="888888"/>
                </a:solidFill>
              </a:defRPr>
            </a:lvl3pPr>
            <a:lvl4pPr marL="0" indent="6262854" algn="ctr">
              <a:buSzTx/>
              <a:buFontTx/>
              <a:buNone/>
              <a:defRPr>
                <a:solidFill>
                  <a:srgbClr val="888888"/>
                </a:solidFill>
              </a:defRPr>
            </a:lvl4pPr>
            <a:lvl5pPr marL="0" indent="8350470" algn="ctr">
              <a:buSzTx/>
              <a:buFontTx/>
              <a:buNone/>
              <a:defRPr>
                <a:solidFill>
                  <a:srgbClr val="888888"/>
                </a:solidFill>
              </a:defRPr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13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e du titr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Texte du titre</a:t>
            </a:r>
          </a:p>
        </p:txBody>
      </p:sp>
      <p:sp>
        <p:nvSpPr>
          <p:cNvPr id="21" name="Texte niveau 1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22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e du titre"/>
          <p:cNvSpPr txBox="1">
            <a:spLocks noGrp="1"/>
          </p:cNvSpPr>
          <p:nvPr>
            <p:ph type="title"/>
          </p:nvPr>
        </p:nvSpPr>
        <p:spPr>
          <a:xfrm>
            <a:off x="2391533" y="27505384"/>
            <a:ext cx="25733932" cy="8501304"/>
          </a:xfrm>
          <a:prstGeom prst="rect">
            <a:avLst/>
          </a:prstGeom>
        </p:spPr>
        <p:txBody>
          <a:bodyPr anchor="t"/>
          <a:lstStyle>
            <a:lvl1pPr algn="l">
              <a:defRPr sz="18300" b="1" cap="all"/>
            </a:lvl1pPr>
          </a:lstStyle>
          <a:p>
            <a:r>
              <a:t>Texte du titre</a:t>
            </a:r>
          </a:p>
        </p:txBody>
      </p:sp>
      <p:sp>
        <p:nvSpPr>
          <p:cNvPr id="30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2391533" y="18142064"/>
            <a:ext cx="25733932" cy="9363321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2100"/>
              </a:spcBef>
              <a:buSzTx/>
              <a:buFontTx/>
              <a:buNone/>
              <a:defRPr sz="9100">
                <a:solidFill>
                  <a:srgbClr val="888888"/>
                </a:solidFill>
              </a:defRPr>
            </a:lvl1pPr>
            <a:lvl2pPr marL="0" indent="2087617">
              <a:spcBef>
                <a:spcPts val="2100"/>
              </a:spcBef>
              <a:buSzTx/>
              <a:buFontTx/>
              <a:buNone/>
              <a:defRPr sz="9100">
                <a:solidFill>
                  <a:srgbClr val="888888"/>
                </a:solidFill>
              </a:defRPr>
            </a:lvl2pPr>
            <a:lvl3pPr marL="0" indent="4175235">
              <a:spcBef>
                <a:spcPts val="2100"/>
              </a:spcBef>
              <a:buSzTx/>
              <a:buFontTx/>
              <a:buNone/>
              <a:defRPr sz="9100">
                <a:solidFill>
                  <a:srgbClr val="888888"/>
                </a:solidFill>
              </a:defRPr>
            </a:lvl3pPr>
            <a:lvl4pPr marL="0" indent="6262854">
              <a:spcBef>
                <a:spcPts val="2100"/>
              </a:spcBef>
              <a:buSzTx/>
              <a:buFontTx/>
              <a:buNone/>
              <a:defRPr sz="9100">
                <a:solidFill>
                  <a:srgbClr val="888888"/>
                </a:solidFill>
              </a:defRPr>
            </a:lvl4pPr>
            <a:lvl5pPr marL="0" indent="8350470">
              <a:spcBef>
                <a:spcPts val="2100"/>
              </a:spcBef>
              <a:buSzTx/>
              <a:buFontTx/>
              <a:buNone/>
              <a:defRPr sz="9100">
                <a:solidFill>
                  <a:srgbClr val="888888"/>
                </a:solidFill>
              </a:defRPr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31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e du titr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Texte du titre</a:t>
            </a:r>
          </a:p>
        </p:txBody>
      </p:sp>
      <p:sp>
        <p:nvSpPr>
          <p:cNvPr id="39" name="Texte niveau 1…"/>
          <p:cNvSpPr txBox="1">
            <a:spLocks noGrp="1"/>
          </p:cNvSpPr>
          <p:nvPr>
            <p:ph type="body" idx="1"/>
          </p:nvPr>
        </p:nvSpPr>
        <p:spPr>
          <a:xfrm>
            <a:off x="5450592" y="63918306"/>
            <a:ext cx="48792499" cy="180796357"/>
          </a:xfrm>
          <a:prstGeom prst="rect">
            <a:avLst/>
          </a:prstGeom>
        </p:spPr>
        <p:txBody>
          <a:bodyPr/>
          <a:lstStyle>
            <a:lvl1pPr>
              <a:spcBef>
                <a:spcPts val="3000"/>
              </a:spcBef>
              <a:defRPr sz="12800"/>
            </a:lvl1pPr>
            <a:lvl2pPr marL="3614912" indent="-1530525">
              <a:spcBef>
                <a:spcPts val="3000"/>
              </a:spcBef>
              <a:defRPr sz="12800"/>
            </a:lvl2pPr>
            <a:lvl3pPr marL="5641539" indent="-1464826">
              <a:spcBef>
                <a:spcPts val="3000"/>
              </a:spcBef>
              <a:defRPr sz="12800"/>
            </a:lvl3pPr>
            <a:lvl4pPr marL="7888288" indent="-1625600">
              <a:spcBef>
                <a:spcPts val="3000"/>
              </a:spcBef>
              <a:defRPr sz="12800"/>
            </a:lvl4pPr>
            <a:lvl5pPr marL="9974263" indent="-1625600">
              <a:spcBef>
                <a:spcPts val="3000"/>
              </a:spcBef>
              <a:defRPr sz="128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40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e du titre"/>
          <p:cNvSpPr txBox="1">
            <a:spLocks noGrp="1"/>
          </p:cNvSpPr>
          <p:nvPr>
            <p:ph type="title"/>
          </p:nvPr>
        </p:nvSpPr>
        <p:spPr>
          <a:xfrm>
            <a:off x="1513760" y="1714134"/>
            <a:ext cx="27247693" cy="7133962"/>
          </a:xfrm>
          <a:prstGeom prst="rect">
            <a:avLst/>
          </a:prstGeom>
        </p:spPr>
        <p:txBody>
          <a:bodyPr/>
          <a:lstStyle/>
          <a:p>
            <a:r>
              <a:t>Texte du titre</a:t>
            </a:r>
          </a:p>
        </p:txBody>
      </p:sp>
      <p:sp>
        <p:nvSpPr>
          <p:cNvPr id="48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1513760" y="9581308"/>
            <a:ext cx="13376811" cy="3993034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2600"/>
              </a:spcBef>
              <a:buSzTx/>
              <a:buFontTx/>
              <a:buNone/>
              <a:defRPr sz="10900" b="1"/>
            </a:lvl1pPr>
            <a:lvl2pPr marL="0" indent="2087617">
              <a:spcBef>
                <a:spcPts val="2600"/>
              </a:spcBef>
              <a:buSzTx/>
              <a:buFontTx/>
              <a:buNone/>
              <a:defRPr sz="10900" b="1"/>
            </a:lvl2pPr>
            <a:lvl3pPr marL="0" indent="4175235">
              <a:spcBef>
                <a:spcPts val="2600"/>
              </a:spcBef>
              <a:buSzTx/>
              <a:buFontTx/>
              <a:buNone/>
              <a:defRPr sz="10900" b="1"/>
            </a:lvl3pPr>
            <a:lvl4pPr marL="0" indent="6262854">
              <a:spcBef>
                <a:spcPts val="2600"/>
              </a:spcBef>
              <a:buSzTx/>
              <a:buFontTx/>
              <a:buNone/>
              <a:defRPr sz="10900" b="1"/>
            </a:lvl4pPr>
            <a:lvl5pPr marL="0" indent="8350470">
              <a:spcBef>
                <a:spcPts val="2600"/>
              </a:spcBef>
              <a:buSzTx/>
              <a:buFontTx/>
              <a:buNone/>
              <a:defRPr sz="10900" b="1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5379388" y="9581308"/>
            <a:ext cx="13382066" cy="3993034"/>
          </a:xfrm>
          <a:prstGeom prst="rect">
            <a:avLst/>
          </a:prstGeom>
        </p:spPr>
        <p:txBody>
          <a:bodyPr anchor="b"/>
          <a:lstStyle/>
          <a:p>
            <a:pPr marL="0" indent="0">
              <a:spcBef>
                <a:spcPts val="2600"/>
              </a:spcBef>
              <a:buSzTx/>
              <a:buFontTx/>
              <a:buNone/>
              <a:defRPr sz="10900" b="1"/>
            </a:pPr>
            <a:endParaRPr/>
          </a:p>
        </p:txBody>
      </p:sp>
      <p:sp>
        <p:nvSpPr>
          <p:cNvPr id="50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e du titr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Texte du titre</a:t>
            </a:r>
          </a:p>
        </p:txBody>
      </p:sp>
      <p:sp>
        <p:nvSpPr>
          <p:cNvPr id="58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e du titre"/>
          <p:cNvSpPr txBox="1">
            <a:spLocks noGrp="1"/>
          </p:cNvSpPr>
          <p:nvPr>
            <p:ph type="title"/>
          </p:nvPr>
        </p:nvSpPr>
        <p:spPr>
          <a:xfrm>
            <a:off x="1513764" y="1704224"/>
            <a:ext cx="9960338" cy="7252860"/>
          </a:xfrm>
          <a:prstGeom prst="rect">
            <a:avLst/>
          </a:prstGeom>
        </p:spPr>
        <p:txBody>
          <a:bodyPr anchor="b"/>
          <a:lstStyle>
            <a:lvl1pPr algn="l">
              <a:defRPr sz="9100" b="1"/>
            </a:lvl1pPr>
          </a:lstStyle>
          <a:p>
            <a:r>
              <a:t>Texte du titre</a:t>
            </a:r>
          </a:p>
        </p:txBody>
      </p:sp>
      <p:sp>
        <p:nvSpPr>
          <p:cNvPr id="73" name="Texte niveau 1…"/>
          <p:cNvSpPr txBox="1">
            <a:spLocks noGrp="1"/>
          </p:cNvSpPr>
          <p:nvPr>
            <p:ph type="body" idx="1"/>
          </p:nvPr>
        </p:nvSpPr>
        <p:spPr>
          <a:xfrm>
            <a:off x="11836766" y="1704228"/>
            <a:ext cx="16924686" cy="36531827"/>
          </a:xfrm>
          <a:prstGeom prst="rect">
            <a:avLst/>
          </a:prstGeom>
        </p:spPr>
        <p:txBody>
          <a:bodyPr/>
          <a:lstStyle/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7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13764" y="8957088"/>
            <a:ext cx="9960338" cy="29278968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1500"/>
              </a:spcBef>
              <a:buSzTx/>
              <a:buFontTx/>
              <a:buNone/>
              <a:defRPr sz="6400"/>
            </a:pPr>
            <a:endParaRPr/>
          </a:p>
        </p:txBody>
      </p:sp>
      <p:sp>
        <p:nvSpPr>
          <p:cNvPr id="75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e du titre"/>
          <p:cNvSpPr txBox="1">
            <a:spLocks noGrp="1"/>
          </p:cNvSpPr>
          <p:nvPr>
            <p:ph type="title"/>
          </p:nvPr>
        </p:nvSpPr>
        <p:spPr>
          <a:xfrm>
            <a:off x="5934154" y="29962636"/>
            <a:ext cx="18165129" cy="3537259"/>
          </a:xfrm>
          <a:prstGeom prst="rect">
            <a:avLst/>
          </a:prstGeom>
        </p:spPr>
        <p:txBody>
          <a:bodyPr anchor="b"/>
          <a:lstStyle>
            <a:lvl1pPr algn="l">
              <a:defRPr sz="9100" b="1"/>
            </a:lvl1pPr>
          </a:lstStyle>
          <a:p>
            <a:r>
              <a:t>Texte du titre</a:t>
            </a:r>
          </a:p>
        </p:txBody>
      </p:sp>
      <p:sp>
        <p:nvSpPr>
          <p:cNvPr id="83" name="Picture Placeholder 2"/>
          <p:cNvSpPr>
            <a:spLocks noGrp="1"/>
          </p:cNvSpPr>
          <p:nvPr>
            <p:ph type="pic" sz="half" idx="13"/>
          </p:nvPr>
        </p:nvSpPr>
        <p:spPr>
          <a:xfrm>
            <a:off x="5934154" y="3824597"/>
            <a:ext cx="18165129" cy="2568225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4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5934154" y="33499896"/>
            <a:ext cx="18165129" cy="5023495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1500"/>
              </a:spcBef>
              <a:buSzTx/>
              <a:buFontTx/>
              <a:buNone/>
              <a:defRPr sz="6400"/>
            </a:lvl1pPr>
            <a:lvl2pPr marL="0" indent="2087617">
              <a:spcBef>
                <a:spcPts val="1500"/>
              </a:spcBef>
              <a:buSzTx/>
              <a:buFontTx/>
              <a:buNone/>
              <a:defRPr sz="6400"/>
            </a:lvl2pPr>
            <a:lvl3pPr marL="0" indent="4175235">
              <a:spcBef>
                <a:spcPts val="1500"/>
              </a:spcBef>
              <a:buSzTx/>
              <a:buFontTx/>
              <a:buNone/>
              <a:defRPr sz="6400"/>
            </a:lvl3pPr>
            <a:lvl4pPr marL="0" indent="6262854">
              <a:spcBef>
                <a:spcPts val="1500"/>
              </a:spcBef>
              <a:buSzTx/>
              <a:buFontTx/>
              <a:buNone/>
              <a:defRPr sz="6400"/>
            </a:lvl4pPr>
            <a:lvl5pPr marL="0" indent="8350470">
              <a:spcBef>
                <a:spcPts val="1500"/>
              </a:spcBef>
              <a:buSzTx/>
              <a:buFontTx/>
              <a:buNone/>
              <a:defRPr sz="64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85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e du titre"/>
          <p:cNvSpPr txBox="1">
            <a:spLocks noGrp="1"/>
          </p:cNvSpPr>
          <p:nvPr>
            <p:ph type="title"/>
          </p:nvPr>
        </p:nvSpPr>
        <p:spPr>
          <a:xfrm>
            <a:off x="1514475" y="1714500"/>
            <a:ext cx="27246263" cy="71326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08761" tIns="208761" rIns="208761" bIns="208761" anchor="ctr">
            <a:normAutofit/>
          </a:bodyPr>
          <a:lstStyle/>
          <a:p>
            <a:r>
              <a:t>Texte du titre</a:t>
            </a:r>
          </a:p>
        </p:txBody>
      </p:sp>
      <p:sp>
        <p:nvSpPr>
          <p:cNvPr id="3" name="Texte niveau 1…"/>
          <p:cNvSpPr txBox="1">
            <a:spLocks noGrp="1"/>
          </p:cNvSpPr>
          <p:nvPr>
            <p:ph type="body" idx="1"/>
          </p:nvPr>
        </p:nvSpPr>
        <p:spPr>
          <a:xfrm>
            <a:off x="1514475" y="9986963"/>
            <a:ext cx="27246263" cy="28249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08761" tIns="208761" rIns="208761" bIns="208761">
            <a:normAutofit/>
          </a:bodyPr>
          <a:lstStyle/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4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27597907" y="40197875"/>
            <a:ext cx="1162832" cy="1230325"/>
          </a:xfrm>
          <a:prstGeom prst="rect">
            <a:avLst/>
          </a:prstGeom>
          <a:ln w="12700">
            <a:miter lim="400000"/>
          </a:ln>
        </p:spPr>
        <p:txBody>
          <a:bodyPr wrap="none" lIns="208761" tIns="208761" rIns="208761" bIns="208761" anchor="ctr">
            <a:spAutoFit/>
          </a:bodyPr>
          <a:lstStyle>
            <a:lvl1pPr algn="r" defTabSz="4171950">
              <a:defRPr sz="5500"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ransition spd="med"/>
  <p:txStyles>
    <p:titleStyle>
      <a:lvl1pPr marL="0" marR="0" indent="0" algn="ctr" defTabSz="41703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1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ctr" defTabSz="41703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1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ctr" defTabSz="41703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1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ctr" defTabSz="41703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1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ctr" defTabSz="41703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1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434920" algn="ctr" defTabSz="41703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1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869841" algn="ctr" defTabSz="41703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1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1304759" algn="ctr" defTabSz="41703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1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1739681" algn="ctr" defTabSz="41703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1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titleStyle>
    <p:bodyStyle>
      <a:lvl1pPr marL="1562100" marR="0" indent="-1562100" algn="l" defTabSz="4170362" rtl="0" latinLnBrk="0">
        <a:lnSpc>
          <a:spcPct val="100000"/>
        </a:lnSpc>
        <a:spcBef>
          <a:spcPts val="3500"/>
        </a:spcBef>
        <a:spcAft>
          <a:spcPts val="0"/>
        </a:spcAft>
        <a:buClrTx/>
        <a:buSzPct val="100000"/>
        <a:buFont typeface="Arial"/>
        <a:buChar char="•"/>
        <a:tabLst/>
        <a:defRPr sz="147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3581189" marR="0" indent="-1496802" algn="l" defTabSz="4170362" rtl="0" latinLnBrk="0">
        <a:lnSpc>
          <a:spcPct val="100000"/>
        </a:lnSpc>
        <a:spcBef>
          <a:spcPts val="3500"/>
        </a:spcBef>
        <a:spcAft>
          <a:spcPts val="0"/>
        </a:spcAft>
        <a:buClrTx/>
        <a:buSzPct val="100000"/>
        <a:buFont typeface="Arial"/>
        <a:buChar char="–"/>
        <a:tabLst/>
        <a:defRPr sz="147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5581169" marR="0" indent="-1404456" algn="l" defTabSz="4170362" rtl="0" latinLnBrk="0">
        <a:lnSpc>
          <a:spcPct val="100000"/>
        </a:lnSpc>
        <a:spcBef>
          <a:spcPts val="3500"/>
        </a:spcBef>
        <a:spcAft>
          <a:spcPts val="0"/>
        </a:spcAft>
        <a:buClrTx/>
        <a:buSzPct val="100000"/>
        <a:buFont typeface="Arial"/>
        <a:buChar char="•"/>
        <a:tabLst/>
        <a:defRPr sz="147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7944949" marR="0" indent="-1682261" algn="l" defTabSz="4170362" rtl="0" latinLnBrk="0">
        <a:lnSpc>
          <a:spcPct val="100000"/>
        </a:lnSpc>
        <a:spcBef>
          <a:spcPts val="3500"/>
        </a:spcBef>
        <a:spcAft>
          <a:spcPts val="0"/>
        </a:spcAft>
        <a:buClrTx/>
        <a:buSzPct val="100000"/>
        <a:buFont typeface="Arial"/>
        <a:buChar char="–"/>
        <a:tabLst/>
        <a:defRPr sz="147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10030924" marR="0" indent="-1682261" algn="l" defTabSz="4170362" rtl="0" latinLnBrk="0">
        <a:lnSpc>
          <a:spcPct val="100000"/>
        </a:lnSpc>
        <a:spcBef>
          <a:spcPts val="3500"/>
        </a:spcBef>
        <a:spcAft>
          <a:spcPts val="0"/>
        </a:spcAft>
        <a:buClrTx/>
        <a:buSzPct val="100000"/>
        <a:buFont typeface="Arial"/>
        <a:buChar char="»"/>
        <a:tabLst/>
        <a:defRPr sz="147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12124241" marR="0" indent="-1686153" algn="l" defTabSz="4170362" rtl="0" latinLnBrk="0">
        <a:lnSpc>
          <a:spcPct val="100000"/>
        </a:lnSpc>
        <a:spcBef>
          <a:spcPts val="3500"/>
        </a:spcBef>
        <a:spcAft>
          <a:spcPts val="0"/>
        </a:spcAft>
        <a:buClrTx/>
        <a:buSzPct val="100000"/>
        <a:buFont typeface="Arial"/>
        <a:buChar char="•"/>
        <a:tabLst/>
        <a:defRPr sz="147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14211858" marR="0" indent="-1686152" algn="l" defTabSz="4170362" rtl="0" latinLnBrk="0">
        <a:lnSpc>
          <a:spcPct val="100000"/>
        </a:lnSpc>
        <a:spcBef>
          <a:spcPts val="3500"/>
        </a:spcBef>
        <a:spcAft>
          <a:spcPts val="0"/>
        </a:spcAft>
        <a:buClrTx/>
        <a:buSzPct val="100000"/>
        <a:buFont typeface="Arial"/>
        <a:buChar char="•"/>
        <a:tabLst/>
        <a:defRPr sz="147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16299477" marR="0" indent="-1686152" algn="l" defTabSz="4170362" rtl="0" latinLnBrk="0">
        <a:lnSpc>
          <a:spcPct val="100000"/>
        </a:lnSpc>
        <a:spcBef>
          <a:spcPts val="3500"/>
        </a:spcBef>
        <a:spcAft>
          <a:spcPts val="0"/>
        </a:spcAft>
        <a:buClrTx/>
        <a:buSzPct val="100000"/>
        <a:buFont typeface="Arial"/>
        <a:buChar char="•"/>
        <a:tabLst/>
        <a:defRPr sz="147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18387096" marR="0" indent="-1686152" algn="l" defTabSz="4170362" rtl="0" latinLnBrk="0">
        <a:lnSpc>
          <a:spcPct val="100000"/>
        </a:lnSpc>
        <a:spcBef>
          <a:spcPts val="3500"/>
        </a:spcBef>
        <a:spcAft>
          <a:spcPts val="0"/>
        </a:spcAft>
        <a:buClrTx/>
        <a:buSzPct val="100000"/>
        <a:buFont typeface="Arial"/>
        <a:buChar char="•"/>
        <a:tabLst/>
        <a:defRPr sz="147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r" defTabSz="41719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5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34975" algn="r" defTabSz="41719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5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869950" algn="r" defTabSz="41719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5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04925" algn="r" defTabSz="41719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5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739900" algn="r" defTabSz="41719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5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41719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5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41719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5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41719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5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41719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5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5.png"/><Relationship Id="rId26" Type="http://schemas.openxmlformats.org/officeDocument/2006/relationships/image" Target="../media/image22.png"/><Relationship Id="rId3" Type="http://schemas.openxmlformats.org/officeDocument/2006/relationships/image" Target="../media/image2.png"/><Relationship Id="rId21" Type="http://schemas.openxmlformats.org/officeDocument/2006/relationships/image" Target="../media/image18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3.png"/><Relationship Id="rId25" Type="http://schemas.openxmlformats.org/officeDocument/2006/relationships/image" Target="../media/image17.png"/><Relationship Id="rId2" Type="http://schemas.openxmlformats.org/officeDocument/2006/relationships/image" Target="../media/image1.png"/><Relationship Id="rId16" Type="http://schemas.openxmlformats.org/officeDocument/2006/relationships/image" Target="../media/image9.png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1.png"/><Relationship Id="rId5" Type="http://schemas.openxmlformats.org/officeDocument/2006/relationships/image" Target="../media/image4.png"/><Relationship Id="rId15" Type="http://schemas.openxmlformats.org/officeDocument/2006/relationships/image" Target="../media/image80.png"/><Relationship Id="rId23" Type="http://schemas.openxmlformats.org/officeDocument/2006/relationships/image" Target="../media/image20.png"/><Relationship Id="rId28" Type="http://schemas.openxmlformats.org/officeDocument/2006/relationships/image" Target="../media/image24.png"/><Relationship Id="rId19" Type="http://schemas.openxmlformats.org/officeDocument/2006/relationships/image" Target="../media/image16.png"/><Relationship Id="rId4" Type="http://schemas.openxmlformats.org/officeDocument/2006/relationships/image" Target="../media/image3.png"/><Relationship Id="rId14" Type="http://schemas.openxmlformats.org/officeDocument/2006/relationships/image" Target="../media/image8.png"/><Relationship Id="rId22" Type="http://schemas.openxmlformats.org/officeDocument/2006/relationships/image" Target="../media/image19.png"/><Relationship Id="rId27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8" name="Groupe"/>
          <p:cNvGrpSpPr/>
          <p:nvPr/>
        </p:nvGrpSpPr>
        <p:grpSpPr>
          <a:xfrm>
            <a:off x="14783494" y="14278365"/>
            <a:ext cx="15016031" cy="7989380"/>
            <a:chOff x="0" y="55956"/>
            <a:chExt cx="15016029" cy="7989378"/>
          </a:xfrm>
        </p:grpSpPr>
        <p:grpSp>
          <p:nvGrpSpPr>
            <p:cNvPr id="96" name="Groupe"/>
            <p:cNvGrpSpPr/>
            <p:nvPr/>
          </p:nvGrpSpPr>
          <p:grpSpPr>
            <a:xfrm>
              <a:off x="0" y="1664687"/>
              <a:ext cx="15016029" cy="6380647"/>
              <a:chOff x="0" y="114300"/>
              <a:chExt cx="15016028" cy="6380646"/>
            </a:xfrm>
          </p:grpSpPr>
          <p:pic>
            <p:nvPicPr>
              <p:cNvPr id="94" name="resp.png" descr="resp.png"/>
              <p:cNvPicPr>
                <a:picLocks noChangeAspect="1"/>
              </p:cNvPicPr>
              <p:nvPr/>
            </p:nvPicPr>
            <p:blipFill>
              <a:blip r:embed="rId2">
                <a:extLst/>
              </a:blip>
              <a:stretch>
                <a:fillRect/>
              </a:stretch>
            </p:blipFill>
            <p:spPr>
              <a:xfrm>
                <a:off x="0" y="114300"/>
                <a:ext cx="15016028" cy="513166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5" name="TextBox 27"/>
                  <p:cNvSpPr txBox="1"/>
                  <p:nvPr/>
                </p:nvSpPr>
                <p:spPr>
                  <a:xfrm>
                    <a:off x="767284" y="5299118"/>
                    <a:ext cx="13481459" cy="1195828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="" xmlns:m="http://schemas.openxmlformats.org/officeDocument/2006/math" xmlns:ma14="http://schemas.microsoft.com/office/mac/drawingml/2011/main" val="1"/>
                    </a:ext>
                  </a:extLst>
                </p:spPr>
                <p:txBody>
                  <a:bodyPr wrap="square" lIns="43492" tIns="43492" rIns="43492" bIns="43492" numCol="1" anchor="t">
                    <a:spAutoFit/>
                  </a:bodyPr>
                  <a:lstStyle/>
                  <a:p>
                    <a:pPr algn="ctr">
                      <a:defRPr sz="3600" b="1"/>
                    </a:pPr>
                    <a:r>
                      <a:rPr sz="3600" dirty="0"/>
                      <a:t>Figure </a:t>
                    </a:r>
                    <a:r>
                      <a:rPr lang="it-IT" sz="3600" dirty="0"/>
                      <a:t>6</a:t>
                    </a:r>
                    <a:r>
                      <a:rPr sz="3600" b="0" dirty="0"/>
                      <a:t>.  Vertical and lateral displacement of structure center of gravity under triangular and stochastic excitation </a:t>
                    </a:r>
                    <a14:m>
                      <m:oMath xmlns:m="http://schemas.openxmlformats.org/officeDocument/2006/math">
                        <m:sSub>
                          <m:sSubPr>
                            <m:ctrlPr>
                              <a:rPr sz="3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sz="3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sz="3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𝑟</m:t>
                            </m:r>
                          </m:sub>
                        </m:sSub>
                        <m:r>
                          <a:rPr sz="3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sz="3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sz="3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a14:m>
                    <a:r>
                      <a:rPr sz="3600" b="0" dirty="0"/>
                      <a:t>.</a:t>
                    </a:r>
                  </a:p>
                </p:txBody>
              </p:sp>
            </mc:Choice>
            <mc:Fallback xmlns="">
              <p:sp>
                <p:nvSpPr>
                  <p:cNvPr id="95" name="TextBox 27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67284" y="5299118"/>
                    <a:ext cx="13481459" cy="1195828"/>
                  </a:xfrm>
                  <a:prstGeom prst="rect">
                    <a:avLst/>
                  </a:prstGeom>
                  <a:blipFill>
                    <a:blip r:embed="rId3"/>
                    <a:stretch>
                      <a:fillRect l="-1673" t="-8163" r="-2441" b="-18367"/>
                    </a:stretch>
                  </a:blipFill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:ma14="http://schemas.microsoft.com/office/mac/drawingml/2011/main" xmlns:m="http://schemas.openxmlformats.org/officeDocument/2006/math" xmlns="" xmlns:a14="http://schemas.microsoft.com/office/drawing/2010/main" val="1"/>
                    </a:ext>
                  </a:extLst>
                </p:spPr>
                <p:txBody>
                  <a:bodyPr/>
                  <a:lstStyle/>
                  <a:p>
                    <a:r>
                      <a:rPr lang="it-IT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97" name="TextBox 25"/>
            <p:cNvSpPr txBox="1"/>
            <p:nvPr/>
          </p:nvSpPr>
          <p:spPr>
            <a:xfrm>
              <a:off x="762145" y="55956"/>
              <a:ext cx="13845486" cy="138499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marL="421105" indent="-421105">
                <a:buSzPct val="100000"/>
                <a:buChar char="•"/>
                <a:defRPr sz="4200"/>
              </a:lvl1pPr>
            </a:lstStyle>
            <a:p>
              <a:pPr>
                <a:buFont typeface="Wingdings" panose="05000000000000000000" pitchFamily="2" charset="2"/>
                <a:buChar char="§"/>
              </a:pPr>
              <a:r>
                <a:rPr b="1" dirty="0"/>
                <a:t>Transient</a:t>
              </a:r>
              <a:r>
                <a:rPr dirty="0"/>
                <a:t> </a:t>
              </a:r>
              <a:r>
                <a:rPr b="1" dirty="0"/>
                <a:t>response</a:t>
              </a:r>
              <a:r>
                <a:rPr dirty="0"/>
                <a:t> computed to assess the maximum </a:t>
              </a:r>
              <a:br>
                <a:rPr lang="it-IT" dirty="0"/>
              </a:br>
              <a:r>
                <a:rPr dirty="0"/>
                <a:t>lateral and vertical pod deviation from the track.</a:t>
              </a:r>
            </a:p>
          </p:txBody>
        </p:sp>
      </p:grpSp>
      <p:sp>
        <p:nvSpPr>
          <p:cNvPr id="100" name="TextBox 22"/>
          <p:cNvSpPr txBox="1"/>
          <p:nvPr/>
        </p:nvSpPr>
        <p:spPr>
          <a:xfrm>
            <a:off x="15502305" y="37368788"/>
            <a:ext cx="13029273" cy="8264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3492" tIns="43492" rIns="43492" bIns="43492">
            <a:spAutoFit/>
          </a:bodyPr>
          <a:lstStyle/>
          <a:p>
            <a:pPr>
              <a:defRPr sz="4800" b="1"/>
            </a:pPr>
            <a:r>
              <a:rPr cap="small" dirty="0"/>
              <a:t>Conclusions</a:t>
            </a:r>
            <a:endParaRPr b="0" cap="small" dirty="0"/>
          </a:p>
        </p:txBody>
      </p:sp>
      <p:sp>
        <p:nvSpPr>
          <p:cNvPr id="101" name="TextBox 1"/>
          <p:cNvSpPr txBox="1"/>
          <p:nvPr/>
        </p:nvSpPr>
        <p:spPr>
          <a:xfrm>
            <a:off x="900000" y="41190977"/>
            <a:ext cx="28467128" cy="707886"/>
          </a:xfrm>
          <a:prstGeom prst="rect">
            <a:avLst/>
          </a:prstGeom>
          <a:solidFill>
            <a:schemeClr val="accent2">
              <a:lumOff val="15098"/>
            </a:schemeClr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 defTabSz="4384675">
              <a:defRPr sz="4000">
                <a:solidFill>
                  <a:srgbClr val="0079C1"/>
                </a:solidFill>
              </a:defRPr>
            </a:lvl1pPr>
          </a:lstStyle>
          <a:p>
            <a:r>
              <a:t>Excerpt from the Proceedings of the 2019 COMSOL Conference in Cambridge</a:t>
            </a:r>
          </a:p>
        </p:txBody>
      </p:sp>
      <p:sp>
        <p:nvSpPr>
          <p:cNvPr id="102" name="Rectangle 2"/>
          <p:cNvSpPr/>
          <p:nvPr/>
        </p:nvSpPr>
        <p:spPr>
          <a:xfrm>
            <a:off x="900000" y="865314"/>
            <a:ext cx="28467128" cy="4531537"/>
          </a:xfrm>
          <a:prstGeom prst="rect">
            <a:avLst/>
          </a:prstGeom>
          <a:ln w="25400">
            <a:solidFill>
              <a:srgbClr val="000000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108" name="Groupe"/>
          <p:cNvGrpSpPr/>
          <p:nvPr/>
        </p:nvGrpSpPr>
        <p:grpSpPr>
          <a:xfrm>
            <a:off x="15357761" y="6298562"/>
            <a:ext cx="14057363" cy="7580989"/>
            <a:chOff x="-1" y="188514"/>
            <a:chExt cx="14057361" cy="758098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3" name="TextBox 25"/>
                <p:cNvSpPr txBox="1"/>
                <p:nvPr/>
              </p:nvSpPr>
              <p:spPr>
                <a:xfrm>
                  <a:off x="1" y="6019675"/>
                  <a:ext cx="6410348" cy="1749827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="http://schemas.openxmlformats.org/officeDocument/2006/math" xmlns:ma14="http://schemas.microsoft.com/office/mac/drawingml/2011/main" val="1"/>
                  </a:ext>
                </a:extLst>
              </p:spPr>
              <p:txBody>
                <a:bodyPr wrap="square" lIns="43492" tIns="43492" rIns="43492" bIns="43492" numCol="1" anchor="t">
                  <a:spAutoFit/>
                </a:bodyPr>
                <a:lstStyle/>
                <a:p>
                  <a:pPr algn="ctr">
                    <a:defRPr sz="3600" b="1"/>
                  </a:pPr>
                  <a:r>
                    <a:rPr sz="3600" dirty="0"/>
                    <a:t>Figure </a:t>
                  </a:r>
                  <a:r>
                    <a:rPr lang="it-IT" sz="3600" dirty="0"/>
                    <a:t>4</a:t>
                  </a:r>
                  <a:r>
                    <a:rPr sz="3600" b="0" dirty="0"/>
                    <a:t>. First rolling </a:t>
                  </a:r>
                  <a:r>
                    <a:rPr sz="3600" b="0" dirty="0" err="1"/>
                    <a:t>eigenmode</a:t>
                  </a:r>
                  <a:r>
                    <a:rPr sz="3600" b="0" dirty="0"/>
                    <a:t> with associated frequency </a:t>
                  </a:r>
                  <a:endParaRPr lang="en-US" sz="3600" i="1" dirty="0">
                    <a:solidFill>
                      <a:srgbClr val="000000"/>
                    </a:solidFill>
                  </a:endParaRPr>
                </a:p>
                <a:p>
                  <a:pPr algn="ctr">
                    <a:defRPr sz="3600" b="1"/>
                  </a:pPr>
                  <a14:m>
                    <m:oMath xmlns:m="http://schemas.openxmlformats.org/officeDocument/2006/math">
                      <m:r>
                        <a:rPr sz="3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sz="3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=0.77+0.01</m:t>
                      </m:r>
                      <m:r>
                        <a:rPr sz="3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𝑖</m:t>
                      </m:r>
                    </m:oMath>
                  </a14:m>
                  <a:r>
                    <a:rPr sz="3600" b="0" dirty="0"/>
                    <a:t> Hz</a:t>
                  </a:r>
                  <a:r>
                    <a:rPr lang="en-US" sz="3600" b="0" dirty="0"/>
                    <a:t>.</a:t>
                  </a:r>
                  <a:endParaRPr sz="3600" b="0" dirty="0"/>
                </a:p>
              </p:txBody>
            </p:sp>
          </mc:Choice>
          <mc:Fallback xmlns="">
            <p:sp>
              <p:nvSpPr>
                <p:cNvPr id="103" name="TextBox 2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" y="6019675"/>
                  <a:ext cx="6410348" cy="1749827"/>
                </a:xfrm>
                <a:prstGeom prst="rect">
                  <a:avLst/>
                </a:prstGeom>
                <a:blipFill>
                  <a:blip r:embed="rId4"/>
                  <a:stretch>
                    <a:fillRect l="-1046" t="-5575" r="-1046" b="-12195"/>
                  </a:stretch>
                </a:blipFill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="http://schemas.openxmlformats.org/officeDocument/2006/math" xmlns:ma14="http://schemas.microsoft.com/office/mac/drawingml/2011/main" xmlns:a14="http://schemas.microsoft.com/office/drawing/2010/main" val="1"/>
                  </a:ext>
                </a:extLst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104" name="Mode1bs.png" descr="Mode1bs.png"/>
            <p:cNvPicPr>
              <a:picLocks noChangeAspect="1"/>
            </p:cNvPicPr>
            <p:nvPr/>
          </p:nvPicPr>
          <p:blipFill>
            <a:blip r:embed="rId5">
              <a:extLst/>
            </a:blip>
            <a:srcRect l="8458" r="12925"/>
            <a:stretch>
              <a:fillRect/>
            </a:stretch>
          </p:blipFill>
          <p:spPr>
            <a:xfrm>
              <a:off x="-1" y="998952"/>
              <a:ext cx="6748942" cy="515077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05" name="Mode2.png" descr="Mode2.png"/>
            <p:cNvPicPr>
              <a:picLocks noChangeAspect="1"/>
            </p:cNvPicPr>
            <p:nvPr/>
          </p:nvPicPr>
          <p:blipFill>
            <a:blip r:embed="rId6">
              <a:extLst/>
            </a:blip>
            <a:srcRect l="29160" t="6399" r="29160"/>
            <a:stretch>
              <a:fillRect/>
            </a:stretch>
          </p:blipFill>
          <p:spPr>
            <a:xfrm>
              <a:off x="7809327" y="776143"/>
              <a:ext cx="4630669" cy="519973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6" name="TextBox 25"/>
                <p:cNvSpPr txBox="1"/>
                <p:nvPr/>
              </p:nvSpPr>
              <p:spPr>
                <a:xfrm>
                  <a:off x="6890815" y="6019675"/>
                  <a:ext cx="6330072" cy="1749827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="http://schemas.openxmlformats.org/officeDocument/2006/math" xmlns:ma14="http://schemas.microsoft.com/office/mac/drawingml/2011/main" val="1"/>
                  </a:ext>
                </a:extLst>
              </p:spPr>
              <p:txBody>
                <a:bodyPr wrap="square" lIns="43492" tIns="43492" rIns="43492" bIns="43492" numCol="1" anchor="t">
                  <a:spAutoFit/>
                </a:bodyPr>
                <a:lstStyle/>
                <a:p>
                  <a:pPr algn="ctr">
                    <a:defRPr sz="3600" b="1"/>
                  </a:pPr>
                  <a:r>
                    <a:rPr sz="3600" dirty="0"/>
                    <a:t>Figure </a:t>
                  </a:r>
                  <a:r>
                    <a:rPr lang="it-IT" sz="3600" dirty="0"/>
                    <a:t>5</a:t>
                  </a:r>
                  <a:r>
                    <a:rPr sz="3600" b="0" dirty="0"/>
                    <a:t>. Second yaw </a:t>
                  </a:r>
                  <a:r>
                    <a:rPr sz="3600" b="0" dirty="0" err="1"/>
                    <a:t>eigenmode</a:t>
                  </a:r>
                  <a:r>
                    <a:rPr sz="3600" b="0" dirty="0"/>
                    <a:t> with associated frequency</a:t>
                  </a:r>
                  <a:r>
                    <a:rPr lang="en-US" sz="3600" b="0" dirty="0"/>
                    <a:t> </a:t>
                  </a:r>
                  <a:endParaRPr lang="en-US" sz="3600" i="1" dirty="0">
                    <a:latin typeface="Cambria Math" panose="02040503050406030204" pitchFamily="18" charset="0"/>
                  </a:endParaRPr>
                </a:p>
                <a:p>
                  <a:pPr algn="ctr">
                    <a:defRPr sz="3600" b="1"/>
                  </a:pPr>
                  <a14:m>
                    <m:oMath xmlns:m="http://schemas.openxmlformats.org/officeDocument/2006/math">
                      <m:r>
                        <a:rPr lang="en-CH" sz="3600" i="1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CH" sz="3600" i="1">
                          <a:latin typeface="Cambria Math" panose="02040503050406030204" pitchFamily="18" charset="0"/>
                        </a:rPr>
                        <m:t>=3.92+0.2</m:t>
                      </m:r>
                      <m:r>
                        <a:rPr sz="3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𝑖</m:t>
                      </m:r>
                    </m:oMath>
                  </a14:m>
                  <a:r>
                    <a:rPr sz="3600" b="0" dirty="0"/>
                    <a:t> Hz.</a:t>
                  </a:r>
                </a:p>
              </p:txBody>
            </p:sp>
          </mc:Choice>
          <mc:Fallback xmlns="">
            <p:sp>
              <p:nvSpPr>
                <p:cNvPr id="106" name="TextBox 2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90815" y="6019675"/>
                  <a:ext cx="6330072" cy="1749827"/>
                </a:xfrm>
                <a:prstGeom prst="rect">
                  <a:avLst/>
                </a:prstGeom>
                <a:blipFill>
                  <a:blip r:embed="rId7"/>
                  <a:stretch>
                    <a:fillRect l="-2794" t="-5575" r="-2697" b="-12195"/>
                  </a:stretch>
                </a:blipFill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="http://schemas.openxmlformats.org/officeDocument/2006/math" xmlns:ma14="http://schemas.microsoft.com/office/mac/drawingml/2011/main" xmlns:a14="http://schemas.microsoft.com/office/drawing/2010/main" val="1"/>
                  </a:ext>
                </a:extLst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7" name="TextBox 25"/>
            <p:cNvSpPr txBox="1"/>
            <p:nvPr/>
          </p:nvSpPr>
          <p:spPr>
            <a:xfrm>
              <a:off x="211874" y="188514"/>
              <a:ext cx="13845486" cy="138499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marL="421105" indent="-421105">
                <a:buSzPct val="100000"/>
                <a:buChar char="•"/>
                <a:defRPr sz="4200"/>
              </a:lvl1pPr>
            </a:lstStyle>
            <a:p>
              <a:pPr>
                <a:buFont typeface="Wingdings" panose="05000000000000000000" pitchFamily="2" charset="2"/>
                <a:buChar char="§"/>
              </a:pPr>
              <a:r>
                <a:rPr dirty="0"/>
                <a:t> </a:t>
              </a:r>
              <a:r>
                <a:rPr b="1" dirty="0"/>
                <a:t>Eigenmodes</a:t>
              </a:r>
              <a:r>
                <a:rPr dirty="0"/>
                <a:t> and associated </a:t>
              </a:r>
              <a:r>
                <a:rPr b="1" dirty="0" err="1"/>
                <a:t>eigenfrequenc</a:t>
              </a:r>
              <a:r>
                <a:rPr lang="it-IT" b="1" dirty="0" err="1"/>
                <a:t>ies</a:t>
              </a:r>
              <a:r>
                <a:rPr lang="it-IT" b="1" dirty="0"/>
                <a:t> </a:t>
              </a:r>
              <a:r>
                <a:rPr lang="it-IT" dirty="0" err="1"/>
                <a:t>were</a:t>
              </a:r>
              <a:r>
                <a:rPr dirty="0"/>
                <a:t> inspected to track the </a:t>
              </a:r>
              <a:r>
                <a:rPr lang="it-IT" dirty="0" err="1"/>
                <a:t>critical</a:t>
              </a:r>
              <a:r>
                <a:rPr dirty="0"/>
                <a:t> dynamic body motions.</a:t>
              </a:r>
            </a:p>
          </p:txBody>
        </p:sp>
      </p:grpSp>
      <p:sp>
        <p:nvSpPr>
          <p:cNvPr id="111" name="TextBox 6"/>
          <p:cNvSpPr txBox="1"/>
          <p:nvPr/>
        </p:nvSpPr>
        <p:spPr>
          <a:xfrm>
            <a:off x="1394287" y="5461879"/>
            <a:ext cx="13017207" cy="8264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3492" tIns="43492" rIns="43492" bIns="43492">
            <a:spAutoFit/>
          </a:bodyPr>
          <a:lstStyle/>
          <a:p>
            <a:pPr>
              <a:defRPr sz="4800" b="1"/>
            </a:pPr>
            <a:r>
              <a:rPr cap="small" dirty="0"/>
              <a:t>Introduction</a:t>
            </a:r>
            <a:endParaRPr b="0" cap="smal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2" name="TextBox 1"/>
              <p:cNvSpPr txBox="1"/>
              <p:nvPr/>
            </p:nvSpPr>
            <p:spPr>
              <a:xfrm>
                <a:off x="1379658" y="6313871"/>
                <a:ext cx="14019092" cy="3970318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wrap="square" lIns="45719" rIns="45719">
                <a:spAutoFit/>
              </a:bodyPr>
              <a:lstStyle/>
              <a:p>
                <a:pPr marL="571500" indent="-571500">
                  <a:buSzPct val="100000"/>
                  <a:buFont typeface="Wingdings" panose="05000000000000000000" pitchFamily="2" charset="2"/>
                  <a:buChar char="§"/>
                  <a:defRPr sz="4200"/>
                </a:pPr>
                <a:r>
                  <a:rPr sz="4200" dirty="0"/>
                  <a:t>Analysis of </a:t>
                </a:r>
                <a:r>
                  <a:rPr sz="4200" b="1" dirty="0"/>
                  <a:t>induced</a:t>
                </a:r>
                <a:r>
                  <a:rPr sz="4200" dirty="0"/>
                  <a:t> </a:t>
                </a:r>
                <a:r>
                  <a:rPr sz="4200" b="1" dirty="0"/>
                  <a:t>vibration</a:t>
                </a:r>
                <a:r>
                  <a:rPr sz="4200" dirty="0"/>
                  <a:t> due to rail misalignments. </a:t>
                </a:r>
              </a:p>
              <a:p>
                <a:pPr marL="571500" indent="-571500">
                  <a:buSzPct val="100000"/>
                  <a:buFont typeface="Wingdings" panose="05000000000000000000" pitchFamily="2" charset="2"/>
                  <a:buChar char="§"/>
                  <a:defRPr sz="4200"/>
                </a:pPr>
                <a:r>
                  <a:rPr lang="en-US" sz="4200" dirty="0"/>
                  <a:t>T</a:t>
                </a:r>
                <a:r>
                  <a:rPr sz="4200" dirty="0"/>
                  <a:t>o respect </a:t>
                </a:r>
                <a:r>
                  <a:rPr lang="en-US" sz="4200" dirty="0"/>
                  <a:t>the </a:t>
                </a:r>
                <a:r>
                  <a:rPr sz="4200" dirty="0"/>
                  <a:t>requirements</a:t>
                </a:r>
                <a:r>
                  <a:rPr lang="en-US" sz="4200" dirty="0"/>
                  <a:t>, </a:t>
                </a:r>
                <a:r>
                  <a:rPr lang="en-US" sz="4200" b="1" dirty="0"/>
                  <a:t>12 custom made suspension </a:t>
                </a:r>
                <a:r>
                  <a:rPr lang="en-US" sz="4200" dirty="0"/>
                  <a:t>systems have been designed.</a:t>
                </a:r>
                <a:endParaRPr sz="4200" dirty="0"/>
              </a:p>
              <a:p>
                <a:pPr marL="571500" indent="-571500">
                  <a:buSzPct val="100000"/>
                  <a:buFont typeface="Wingdings" panose="05000000000000000000" pitchFamily="2" charset="2"/>
                  <a:buChar char="§"/>
                  <a:defRPr sz="4200"/>
                </a:pPr>
                <a:r>
                  <a:rPr lang="en-US" sz="4200" dirty="0"/>
                  <a:t>F</a:t>
                </a:r>
                <a:r>
                  <a:rPr sz="4200" dirty="0"/>
                  <a:t>luid damper parameters </a:t>
                </a:r>
                <a14:m>
                  <m:oMath xmlns:m="http://schemas.openxmlformats.org/officeDocument/2006/math">
                    <m:r>
                      <a:rPr sz="42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sz="42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4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4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sz="4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sub>
                    </m:sSub>
                  </m:oMath>
                </a14:m>
                <a:r>
                  <a:rPr sz="4200" dirty="0"/>
                  <a:t> </a:t>
                </a:r>
                <a:r>
                  <a:rPr lang="en-US" sz="4200" dirty="0"/>
                  <a:t>have been </a:t>
                </a:r>
                <a:r>
                  <a:rPr lang="en-US" sz="4200" b="1" dirty="0"/>
                  <a:t>tuned </a:t>
                </a:r>
                <a:r>
                  <a:rPr lang="en-US" sz="4200" dirty="0"/>
                  <a:t>for an </a:t>
                </a:r>
                <a:r>
                  <a:rPr sz="4200" dirty="0"/>
                  <a:t>optimal </a:t>
                </a:r>
                <a:r>
                  <a:rPr sz="4200" b="1" dirty="0"/>
                  <a:t>damping coefficient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4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4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sz="4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</m:sSub>
                  </m:oMath>
                </a14:m>
                <a:r>
                  <a:rPr sz="4200" dirty="0"/>
                  <a:t> </a:t>
                </a:r>
                <a:r>
                  <a:rPr lang="en-US" sz="4200" dirty="0"/>
                  <a:t>and</a:t>
                </a:r>
                <a:r>
                  <a:rPr sz="4200" dirty="0"/>
                  <a:t> optimize</a:t>
                </a:r>
                <a:r>
                  <a:rPr lang="en-US" sz="4200" dirty="0"/>
                  <a:t> the</a:t>
                </a:r>
                <a:r>
                  <a:rPr sz="4200" dirty="0"/>
                  <a:t> </a:t>
                </a:r>
                <a:r>
                  <a:rPr sz="4200" b="1" dirty="0"/>
                  <a:t>structure dynamic response</a:t>
                </a:r>
                <a:r>
                  <a:rPr sz="4200" dirty="0"/>
                  <a:t> </a:t>
                </a:r>
                <a14:m>
                  <m:oMath xmlns:m="http://schemas.openxmlformats.org/officeDocument/2006/math">
                    <m:r>
                      <a:rPr sz="42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𝑞</m:t>
                    </m:r>
                    <m:r>
                      <a:rPr sz="42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sz="42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a:rPr sz="42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sz="4200" dirty="0"/>
                  <a:t> to </a:t>
                </a:r>
                <a:r>
                  <a:rPr lang="en-US" sz="4200" dirty="0"/>
                  <a:t>a </a:t>
                </a:r>
                <a:r>
                  <a:rPr sz="4200" dirty="0"/>
                  <a:t>stochastic rail profile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4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4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sz="4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sz="42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sz="42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a:rPr sz="42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sz="4200" dirty="0"/>
                  <a:t>.</a:t>
                </a:r>
              </a:p>
            </p:txBody>
          </p:sp>
        </mc:Choice>
        <mc:Fallback xmlns="">
          <p:sp>
            <p:nvSpPr>
              <p:cNvPr id="11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9658" y="6313871"/>
                <a:ext cx="14019092" cy="3970318"/>
              </a:xfrm>
              <a:prstGeom prst="rect">
                <a:avLst/>
              </a:prstGeom>
              <a:blipFill>
                <a:blip r:embed="rId8"/>
                <a:stretch>
                  <a:fillRect l="-1826" t="-3072" b="-6298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7" name="Groupe"/>
          <p:cNvGrpSpPr/>
          <p:nvPr/>
        </p:nvGrpSpPr>
        <p:grpSpPr>
          <a:xfrm>
            <a:off x="1953146" y="10419771"/>
            <a:ext cx="12256297" cy="4072111"/>
            <a:chOff x="-1" y="0"/>
            <a:chExt cx="12110055" cy="389345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3" name="Équation"/>
                <p:cNvSpPr txBox="1"/>
                <p:nvPr/>
              </p:nvSpPr>
              <p:spPr>
                <a:xfrm>
                  <a:off x="8198873" y="641587"/>
                  <a:ext cx="1145698" cy="61555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defTabSz="914400" latinLnBrk="1">
                    <a:defRPr sz="1800"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sz="4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sz="4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sz="4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𝑟</m:t>
                            </m:r>
                          </m:sub>
                        </m:sSub>
                        <m:r>
                          <a:rPr sz="4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sz="4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sz="4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sz="4000" dirty="0"/>
                </a:p>
              </p:txBody>
            </p:sp>
          </mc:Choice>
          <mc:Fallback xmlns="">
            <p:sp>
              <p:nvSpPr>
                <p:cNvPr id="113" name="Équation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98873" y="641587"/>
                  <a:ext cx="1145698" cy="615553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126" name="Groupe"/>
            <p:cNvGrpSpPr/>
            <p:nvPr/>
          </p:nvGrpSpPr>
          <p:grpSpPr>
            <a:xfrm>
              <a:off x="-1" y="0"/>
              <a:ext cx="12110055" cy="3893452"/>
              <a:chOff x="0" y="0"/>
              <a:chExt cx="12110053" cy="3893451"/>
            </a:xfrm>
          </p:grpSpPr>
          <p:sp>
            <p:nvSpPr>
              <p:cNvPr id="114" name="Rectangle aux angles arrondis"/>
              <p:cNvSpPr/>
              <p:nvPr/>
            </p:nvSpPr>
            <p:spPr>
              <a:xfrm>
                <a:off x="1725836" y="1620542"/>
                <a:ext cx="2406350" cy="1169292"/>
              </a:xfrm>
              <a:prstGeom prst="roundRect">
                <a:avLst>
                  <a:gd name="adj" fmla="val 16292"/>
                </a:avLst>
              </a:prstGeom>
              <a:solidFill>
                <a:srgbClr val="0079C2"/>
              </a:solidFill>
              <a:ln w="12700" cap="flat">
                <a:noFill/>
                <a:miter lim="400000"/>
              </a:ln>
              <a:effectLst>
                <a:outerShdw blurRad="381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115" name="Rectangle aux angles arrondis"/>
              <p:cNvSpPr/>
              <p:nvPr/>
            </p:nvSpPr>
            <p:spPr>
              <a:xfrm>
                <a:off x="6599894" y="1618269"/>
                <a:ext cx="2406350" cy="1169292"/>
              </a:xfrm>
              <a:prstGeom prst="roundRect">
                <a:avLst>
                  <a:gd name="adj" fmla="val 16292"/>
                </a:avLst>
              </a:prstGeom>
              <a:solidFill>
                <a:srgbClr val="0079C2"/>
              </a:solidFill>
              <a:ln w="12700" cap="flat">
                <a:noFill/>
                <a:miter lim="400000"/>
              </a:ln>
              <a:effectLst>
                <a:outerShdw blurRad="381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116" name="TextBox 33"/>
              <p:cNvSpPr txBox="1"/>
              <p:nvPr/>
            </p:nvSpPr>
            <p:spPr>
              <a:xfrm>
                <a:off x="1620346" y="3251620"/>
                <a:ext cx="9127165" cy="64183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none" lIns="43492" tIns="43492" rIns="43492" bIns="43492" numCol="1" anchor="t">
                <a:spAutoFit/>
              </a:bodyPr>
              <a:lstStyle/>
              <a:p>
                <a:pPr algn="ctr">
                  <a:defRPr sz="3600" b="1"/>
                </a:pPr>
                <a:r>
                  <a:rPr dirty="0"/>
                  <a:t>Figure 1</a:t>
                </a:r>
                <a:r>
                  <a:rPr b="0" dirty="0"/>
                  <a:t>. Computation methodology flow chart. </a:t>
                </a:r>
              </a:p>
            </p:txBody>
          </p:sp>
          <p:sp>
            <p:nvSpPr>
              <p:cNvPr id="117" name="Ligne"/>
              <p:cNvSpPr/>
              <p:nvPr/>
            </p:nvSpPr>
            <p:spPr>
              <a:xfrm>
                <a:off x="4213476" y="2202915"/>
                <a:ext cx="2152630" cy="1"/>
              </a:xfrm>
              <a:prstGeom prst="line">
                <a:avLst/>
              </a:prstGeom>
              <a:noFill/>
              <a:ln w="63500" cap="flat">
                <a:solidFill>
                  <a:schemeClr val="accent2">
                    <a:lumOff val="16690"/>
                  </a:schemeClr>
                </a:solidFill>
                <a:prstDash val="solid"/>
                <a:round/>
                <a:tailEnd type="triangle" w="med" len="med"/>
              </a:ln>
              <a:effectLst>
                <a:outerShdw blurRad="381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118" name="Ligne"/>
              <p:cNvSpPr/>
              <p:nvPr/>
            </p:nvSpPr>
            <p:spPr>
              <a:xfrm>
                <a:off x="9240032" y="2190632"/>
                <a:ext cx="1644547" cy="1"/>
              </a:xfrm>
              <a:prstGeom prst="line">
                <a:avLst/>
              </a:prstGeom>
              <a:noFill/>
              <a:ln w="63500" cap="flat">
                <a:solidFill>
                  <a:schemeClr val="accent2">
                    <a:lumOff val="16690"/>
                  </a:schemeClr>
                </a:solidFill>
                <a:prstDash val="solid"/>
                <a:round/>
                <a:tailEnd type="triangle" w="med" len="med"/>
              </a:ln>
              <a:effectLst>
                <a:outerShdw blurRad="381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119" name="Ligne"/>
              <p:cNvSpPr/>
              <p:nvPr/>
            </p:nvSpPr>
            <p:spPr>
              <a:xfrm>
                <a:off x="0" y="2202915"/>
                <a:ext cx="1644546" cy="1"/>
              </a:xfrm>
              <a:prstGeom prst="line">
                <a:avLst/>
              </a:prstGeom>
              <a:noFill/>
              <a:ln w="63500" cap="flat">
                <a:solidFill>
                  <a:schemeClr val="accent2">
                    <a:lumOff val="16690"/>
                  </a:schemeClr>
                </a:solidFill>
                <a:prstDash val="solid"/>
                <a:round/>
                <a:tailEnd type="triangle" w="med" len="med"/>
              </a:ln>
              <a:effectLst>
                <a:outerShdw blurRad="381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120" name="Ligne"/>
              <p:cNvSpPr/>
              <p:nvPr/>
            </p:nvSpPr>
            <p:spPr>
              <a:xfrm>
                <a:off x="7803068" y="0"/>
                <a:ext cx="1" cy="1468924"/>
              </a:xfrm>
              <a:prstGeom prst="line">
                <a:avLst/>
              </a:prstGeom>
              <a:noFill/>
              <a:ln w="63500" cap="flat">
                <a:solidFill>
                  <a:schemeClr val="accent2">
                    <a:lumOff val="16690"/>
                  </a:schemeClr>
                </a:solidFill>
                <a:prstDash val="solid"/>
                <a:round/>
                <a:tailEnd type="triangle" w="med" len="med"/>
              </a:ln>
              <a:effectLst>
                <a:outerShdw blurRad="381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121" name="TextBox 1"/>
              <p:cNvSpPr txBox="1"/>
              <p:nvPr/>
            </p:nvSpPr>
            <p:spPr>
              <a:xfrm>
                <a:off x="6470928" y="1595275"/>
                <a:ext cx="2454636" cy="118096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lvl="1" indent="228600" algn="ctr">
                  <a:lnSpc>
                    <a:spcPct val="80000"/>
                  </a:lnSpc>
                  <a:defRPr sz="3500">
                    <a:solidFill>
                      <a:srgbClr val="FFFFFF"/>
                    </a:solidFill>
                  </a:defRPr>
                </a:pPr>
                <a:r>
                  <a:t>Body</a:t>
                </a:r>
              </a:p>
              <a:p>
                <a:pPr lvl="1" indent="228600" algn="ctr">
                  <a:lnSpc>
                    <a:spcPct val="80000"/>
                  </a:lnSpc>
                  <a:defRPr sz="3500">
                    <a:solidFill>
                      <a:srgbClr val="FFFFFF"/>
                    </a:solidFill>
                  </a:defRPr>
                </a:pPr>
                <a:r>
                  <a:t>dynamics</a:t>
                </a: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22" name="Équation"/>
                  <p:cNvSpPr txBox="1"/>
                  <p:nvPr/>
                </p:nvSpPr>
                <p:spPr>
                  <a:xfrm>
                    <a:off x="100829" y="1574115"/>
                    <a:ext cx="1162882" cy="615553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</p:spPr>
                <p:txBody>
                  <a:bodyPr wrap="none" lIns="0" tIns="0" rIns="0" bIns="0">
                    <a:spAutoFit/>
                  </a:bodyPr>
                  <a:lstStyle/>
                  <a:p>
                    <a:pPr defTabSz="914400" latinLnBrk="1">
                      <a:defRPr sz="1800"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  <m:r>
                            <a:rPr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sz="4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4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sz="4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sub>
                          </m:sSub>
                        </m:oMath>
                      </m:oMathPara>
                    </a14:m>
                    <a:endParaRPr sz="4000" dirty="0"/>
                  </a:p>
                </p:txBody>
              </p:sp>
            </mc:Choice>
            <mc:Fallback xmlns="">
              <p:sp>
                <p:nvSpPr>
                  <p:cNvPr id="122" name="Équation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00829" y="1574115"/>
                    <a:ext cx="1162882" cy="615553"/>
                  </a:xfrm>
                  <a:prstGeom prst="rect">
                    <a:avLst/>
                  </a:prstGeom>
                  <a:blipFill>
                    <a:blip r:embed="rId12"/>
                    <a:stretch>
                      <a:fillRect/>
                    </a:stretch>
                  </a:blipFill>
                  <a:ln w="12700" cap="flat">
                    <a:noFill/>
                    <a:miter lim="400000"/>
                  </a:ln>
                  <a:effectLst/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23" name="Équation"/>
                  <p:cNvSpPr txBox="1"/>
                  <p:nvPr/>
                </p:nvSpPr>
                <p:spPr>
                  <a:xfrm>
                    <a:off x="5071364" y="1535105"/>
                    <a:ext cx="574388" cy="615553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</p:spPr>
                <p:txBody>
                  <a:bodyPr wrap="none" lIns="0" tIns="0" rIns="0" bIns="0">
                    <a:spAutoFit/>
                  </a:bodyPr>
                  <a:lstStyle/>
                  <a:p>
                    <a:pPr defTabSz="914400" latinLnBrk="1">
                      <a:defRPr sz="1800"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sz="4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4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sz="4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sub>
                          </m:sSub>
                        </m:oMath>
                      </m:oMathPara>
                    </a14:m>
                    <a:endParaRPr sz="4000" dirty="0"/>
                  </a:p>
                </p:txBody>
              </p:sp>
            </mc:Choice>
            <mc:Fallback xmlns="">
              <p:sp>
                <p:nvSpPr>
                  <p:cNvPr id="123" name="Équation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071364" y="1535105"/>
                    <a:ext cx="574388" cy="615553"/>
                  </a:xfrm>
                  <a:prstGeom prst="rect">
                    <a:avLst/>
                  </a:prstGeom>
                  <a:blipFill>
                    <a:blip r:embed="rId13"/>
                    <a:stretch>
                      <a:fillRect/>
                    </a:stretch>
                  </a:blipFill>
                  <a:ln w="12700" cap="flat">
                    <a:noFill/>
                    <a:miter lim="400000"/>
                  </a:ln>
                  <a:effectLst/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24" name="Équation"/>
                  <p:cNvSpPr txBox="1"/>
                  <p:nvPr/>
                </p:nvSpPr>
                <p:spPr>
                  <a:xfrm>
                    <a:off x="11062522" y="1868681"/>
                    <a:ext cx="1047531" cy="615553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</p:spPr>
                <p:txBody>
                  <a:bodyPr wrap="none" lIns="0" tIns="0" rIns="0" bIns="0">
                    <a:spAutoFit/>
                  </a:bodyPr>
                  <a:lstStyle/>
                  <a:p>
                    <a:pPr defTabSz="914400" latinLnBrk="1">
                      <a:defRPr sz="1800"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  <m:r>
                            <a:rPr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oMath>
                      </m:oMathPara>
                    </a14:m>
                    <a:endParaRPr sz="4000" dirty="0"/>
                  </a:p>
                </p:txBody>
              </p:sp>
            </mc:Choice>
            <mc:Fallback xmlns="">
              <p:sp>
                <p:nvSpPr>
                  <p:cNvPr id="124" name="Équation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1062522" y="1868681"/>
                    <a:ext cx="1047531" cy="615553"/>
                  </a:xfrm>
                  <a:prstGeom prst="rect">
                    <a:avLst/>
                  </a:prstGeom>
                  <a:blipFill>
                    <a:blip r:embed="rId14"/>
                    <a:stretch>
                      <a:fillRect/>
                    </a:stretch>
                  </a:blipFill>
                  <a:ln w="12700" cap="flat">
                    <a:noFill/>
                    <a:miter lim="400000"/>
                  </a:ln>
                  <a:effectLst/>
                </p:spPr>
                <p:txBody>
                  <a:bodyPr/>
                  <a:lstStyle/>
                  <a:p>
                    <a:r>
                      <a:rPr lang="it-IT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25" name="TextBox 1"/>
              <p:cNvSpPr txBox="1"/>
              <p:nvPr/>
            </p:nvSpPr>
            <p:spPr>
              <a:xfrm>
                <a:off x="1706167" y="1692751"/>
                <a:ext cx="2454637" cy="10736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lvl="1" indent="0" algn="ctr">
                  <a:lnSpc>
                    <a:spcPct val="80000"/>
                  </a:lnSpc>
                  <a:defRPr sz="3500">
                    <a:solidFill>
                      <a:srgbClr val="FFFFFF"/>
                    </a:solidFill>
                  </a:defRPr>
                </a:pPr>
                <a:r>
                  <a:rPr dirty="0"/>
                  <a:t>Fluid</a:t>
                </a:r>
                <a:br>
                  <a:rPr lang="it-IT" dirty="0"/>
                </a:br>
                <a:r>
                  <a:rPr dirty="0"/>
                  <a:t>damper</a:t>
                </a:r>
              </a:p>
            </p:txBody>
          </p:sp>
        </p:grpSp>
      </p:grpSp>
      <p:grpSp>
        <p:nvGrpSpPr>
          <p:cNvPr id="131" name="Groupe"/>
          <p:cNvGrpSpPr/>
          <p:nvPr/>
        </p:nvGrpSpPr>
        <p:grpSpPr>
          <a:xfrm>
            <a:off x="15597709" y="22406020"/>
            <a:ext cx="13339828" cy="2804336"/>
            <a:chOff x="1" y="0"/>
            <a:chExt cx="13339827" cy="2804334"/>
          </a:xfrm>
        </p:grpSpPr>
        <p:sp>
          <p:nvSpPr>
            <p:cNvPr id="129" name="TextBox 25"/>
            <p:cNvSpPr txBox="1"/>
            <p:nvPr/>
          </p:nvSpPr>
          <p:spPr>
            <a:xfrm>
              <a:off x="1" y="0"/>
              <a:ext cx="13339827" cy="20313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marL="421105" indent="-421105">
                <a:buSzPct val="100000"/>
                <a:buChar char="•"/>
                <a:defRPr sz="4200"/>
              </a:lvl1pPr>
            </a:lstStyle>
            <a:p>
              <a:pPr>
                <a:buFont typeface="Wingdings" panose="05000000000000000000" pitchFamily="2" charset="2"/>
                <a:buChar char="§"/>
              </a:pPr>
              <a:r>
                <a:rPr lang="en-US" dirty="0"/>
                <a:t>The </a:t>
              </a:r>
              <a:r>
                <a:rPr lang="en-US" b="1" dirty="0"/>
                <a:t>m</a:t>
              </a:r>
              <a:r>
                <a:rPr b="1" dirty="0"/>
                <a:t>aximal displacement </a:t>
              </a:r>
              <a:r>
                <a:rPr dirty="0"/>
                <a:t>of critical components </a:t>
              </a:r>
              <a:r>
                <a:rPr lang="en-US" dirty="0"/>
                <a:t>are </a:t>
              </a:r>
              <a:r>
                <a:rPr dirty="0"/>
                <a:t>computed</a:t>
              </a:r>
              <a:r>
                <a:rPr lang="it-IT" dirty="0"/>
                <a:t>,</a:t>
              </a:r>
              <a:r>
                <a:rPr dirty="0"/>
                <a:t> assuming the pod as </a:t>
              </a:r>
              <a:r>
                <a:rPr b="1" dirty="0"/>
                <a:t>rigid</a:t>
              </a:r>
              <a:r>
                <a:rPr lang="it-IT" dirty="0"/>
                <a:t>,</a:t>
              </a:r>
              <a:r>
                <a:rPr dirty="0"/>
                <a:t> to </a:t>
              </a:r>
              <a:r>
                <a:rPr lang="en-US" dirty="0"/>
                <a:t>ensure avoiding </a:t>
              </a:r>
              <a:r>
                <a:rPr dirty="0"/>
                <a:t>contact with the rail</a:t>
              </a:r>
              <a:r>
                <a:rPr lang="en-US" dirty="0"/>
                <a:t> and the integrity of the structure</a:t>
              </a:r>
              <a:r>
                <a:rPr dirty="0"/>
                <a:t>: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0" name="Équation"/>
                <p:cNvSpPr txBox="1"/>
                <p:nvPr/>
              </p:nvSpPr>
              <p:spPr>
                <a:xfrm>
                  <a:off x="4391863" y="2158003"/>
                  <a:ext cx="5148332" cy="646331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defTabSz="914400" latinLnBrk="1">
                    <a:defRPr sz="1800"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sz="4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𝐗</m:t>
                        </m:r>
                        <m:r>
                          <a:rPr sz="4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sz="4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sz="4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)=</m:t>
                        </m:r>
                        <m:r>
                          <a:rPr sz="4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𝐔</m:t>
                        </m:r>
                        <m:r>
                          <a:rPr sz="4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sz="4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sz="4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)+</m:t>
                        </m:r>
                        <m:r>
                          <a:rPr sz="4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𝐑</m:t>
                        </m:r>
                        <m:r>
                          <a:rPr sz="4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sz="4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sz="4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  <m:sSub>
                          <m:sSubPr>
                            <m:ctrlPr>
                              <a:rPr sz="4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sz="4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𝐗</m:t>
                            </m:r>
                          </m:e>
                          <m:sub>
                            <m:r>
                              <a:rPr sz="4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sz="4200" dirty="0"/>
                </a:p>
              </p:txBody>
            </p:sp>
          </mc:Choice>
          <mc:Fallback xmlns="">
            <p:sp>
              <p:nvSpPr>
                <p:cNvPr id="130" name="Équation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91863" y="2158003"/>
                  <a:ext cx="5148332" cy="646331"/>
                </a:xfrm>
                <a:prstGeom prst="rect">
                  <a:avLst/>
                </a:prstGeom>
                <a:blipFill>
                  <a:blip r:embed="rId15"/>
                  <a:stretch>
                    <a:fillRect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34" name="Groupe"/>
          <p:cNvGrpSpPr/>
          <p:nvPr/>
        </p:nvGrpSpPr>
        <p:grpSpPr>
          <a:xfrm>
            <a:off x="15310259" y="30015508"/>
            <a:ext cx="13610740" cy="5864068"/>
            <a:chOff x="0" y="0"/>
            <a:chExt cx="12995591" cy="5314179"/>
          </a:xfrm>
        </p:grpSpPr>
        <p:pic>
          <p:nvPicPr>
            <p:cNvPr id="132" name="calib.png" descr="calib.png"/>
            <p:cNvPicPr>
              <a:picLocks noChangeAspect="1"/>
            </p:cNvPicPr>
            <p:nvPr/>
          </p:nvPicPr>
          <p:blipFill>
            <a:blip r:embed="rId16">
              <a:extLst/>
            </a:blip>
            <a:stretch>
              <a:fillRect/>
            </a:stretch>
          </p:blipFill>
          <p:spPr>
            <a:xfrm>
              <a:off x="0" y="0"/>
              <a:ext cx="9421186" cy="531417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33" name="Image" descr="Image"/>
            <p:cNvPicPr>
              <a:picLocks noChangeAspect="1"/>
            </p:cNvPicPr>
            <p:nvPr/>
          </p:nvPicPr>
          <p:blipFill>
            <a:blip r:embed="rId17">
              <a:extLst/>
            </a:blip>
            <a:srcRect l="6547" t="13679" r="5282" b="7545"/>
            <a:stretch>
              <a:fillRect/>
            </a:stretch>
          </p:blipFill>
          <p:spPr>
            <a:xfrm>
              <a:off x="8833511" y="849520"/>
              <a:ext cx="4162080" cy="361528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137" name="Groupe"/>
          <p:cNvGrpSpPr/>
          <p:nvPr/>
        </p:nvGrpSpPr>
        <p:grpSpPr>
          <a:xfrm>
            <a:off x="15535943" y="25795716"/>
            <a:ext cx="13892652" cy="3238756"/>
            <a:chOff x="-290391" y="12068"/>
            <a:chExt cx="13892650" cy="2543427"/>
          </a:xfrm>
        </p:grpSpPr>
        <p:sp>
          <p:nvSpPr>
            <p:cNvPr id="135" name="TextBox 6"/>
            <p:cNvSpPr txBox="1"/>
            <p:nvPr/>
          </p:nvSpPr>
          <p:spPr>
            <a:xfrm>
              <a:off x="-290391" y="12068"/>
              <a:ext cx="12834167" cy="4845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3492" tIns="43492" rIns="43492" bIns="43492" numCol="1" anchor="t">
              <a:noAutofit/>
            </a:bodyPr>
            <a:lstStyle>
              <a:lvl1pPr>
                <a:defRPr sz="4800" b="1"/>
              </a:lvl1pPr>
            </a:lstStyle>
            <a:p>
              <a:r>
                <a:rPr cap="small" dirty="0"/>
                <a:t>Experimental validation</a:t>
              </a:r>
            </a:p>
          </p:txBody>
        </p:sp>
        <p:sp>
          <p:nvSpPr>
            <p:cNvPr id="136" name="TextBox 1"/>
            <p:cNvSpPr txBox="1"/>
            <p:nvPr/>
          </p:nvSpPr>
          <p:spPr>
            <a:xfrm>
              <a:off x="-285775" y="662255"/>
              <a:ext cx="13888034" cy="18932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marL="421105" indent="-421105">
                <a:buSzPct val="100000"/>
                <a:buChar char="•"/>
                <a:defRPr sz="4200"/>
              </a:lvl1pPr>
            </a:lstStyle>
            <a:p>
              <a:pPr>
                <a:buFont typeface="Wingdings" panose="05000000000000000000" pitchFamily="2" charset="2"/>
                <a:buChar char="§"/>
              </a:pPr>
              <a:r>
                <a:rPr dirty="0"/>
                <a:t>Testing of the manufactured system </a:t>
              </a:r>
              <a:r>
                <a:rPr lang="en-US" dirty="0"/>
                <a:t>in</a:t>
              </a:r>
              <a:r>
                <a:rPr dirty="0"/>
                <a:t> EPFL facilities.</a:t>
              </a:r>
              <a:endParaRPr lang="en-US" dirty="0"/>
            </a:p>
            <a:p>
              <a:pPr>
                <a:buFont typeface="Wingdings" panose="05000000000000000000" pitchFamily="2" charset="2"/>
                <a:buChar char="§"/>
              </a:pPr>
              <a:r>
                <a:rPr lang="en-US" dirty="0"/>
                <a:t>Application of </a:t>
              </a:r>
              <a:r>
                <a:rPr b="1" dirty="0"/>
                <a:t>sine cycles </a:t>
              </a:r>
              <a:r>
                <a:rPr lang="en-US" dirty="0"/>
                <a:t>for various </a:t>
              </a:r>
              <a:r>
                <a:rPr lang="en-US" b="1" dirty="0"/>
                <a:t>frequencies </a:t>
              </a:r>
              <a:r>
                <a:rPr lang="en-US" dirty="0"/>
                <a:t>and measurements of </a:t>
              </a:r>
              <a:r>
                <a:rPr b="1" dirty="0"/>
                <a:t>force </a:t>
              </a:r>
              <a:r>
                <a:rPr lang="en-US" b="1" dirty="0"/>
                <a:t>response</a:t>
              </a:r>
              <a:r>
                <a:rPr dirty="0"/>
                <a:t>.</a:t>
              </a:r>
              <a:endParaRPr lang="it-IT" dirty="0"/>
            </a:p>
            <a:p>
              <a:pPr>
                <a:buFont typeface="Wingdings" panose="05000000000000000000" pitchFamily="2" charset="2"/>
                <a:buChar char="§"/>
              </a:pPr>
              <a:r>
                <a:rPr lang="en-US" dirty="0"/>
                <a:t>Experimental characterization of the</a:t>
              </a:r>
              <a:r>
                <a:rPr lang="en-US" b="1" dirty="0"/>
                <a:t> </a:t>
              </a:r>
              <a:r>
                <a:rPr lang="en-US" dirty="0"/>
                <a:t>variation</a:t>
              </a:r>
              <a:r>
                <a:rPr lang="en-US" b="1" dirty="0"/>
                <a:t> </a:t>
              </a:r>
              <a:r>
                <a:rPr lang="en-US" dirty="0"/>
                <a:t>in</a:t>
              </a:r>
              <a:r>
                <a:rPr lang="en-US" b="1" dirty="0"/>
                <a:t> </a:t>
              </a:r>
              <a:br>
                <a:rPr lang="en-US" b="1" dirty="0"/>
              </a:br>
              <a:r>
                <a:rPr lang="en-US" b="1" dirty="0"/>
                <a:t>upstroke</a:t>
              </a:r>
              <a:r>
                <a:rPr lang="en-US" dirty="0"/>
                <a:t> and </a:t>
              </a:r>
              <a:r>
                <a:rPr lang="en-US" b="1" dirty="0"/>
                <a:t>downstroke</a:t>
              </a:r>
              <a:r>
                <a:rPr lang="en-US" dirty="0"/>
                <a:t> </a:t>
              </a:r>
              <a:r>
                <a:rPr lang="en-US" b="1" dirty="0"/>
                <a:t>damping</a:t>
              </a:r>
              <a:r>
                <a:rPr lang="en-US" dirty="0"/>
                <a:t> </a:t>
              </a:r>
              <a:r>
                <a:rPr lang="en-US" b="1" dirty="0"/>
                <a:t>coefficient.</a:t>
              </a:r>
              <a:endParaRPr lang="en-US" dirty="0"/>
            </a:p>
            <a:p>
              <a:pPr>
                <a:buFont typeface="Wingdings" panose="05000000000000000000" pitchFamily="2" charset="2"/>
                <a:buChar char="§"/>
              </a:pPr>
              <a:endParaRPr lang="it-IT" dirty="0"/>
            </a:p>
            <a:p>
              <a:pPr>
                <a:buFont typeface="Wingdings" panose="05000000000000000000" pitchFamily="2" charset="2"/>
                <a:buChar char="§"/>
              </a:pPr>
              <a:endParaRPr dirty="0"/>
            </a:p>
          </p:txBody>
        </p:sp>
      </p:grpSp>
      <p:sp>
        <p:nvSpPr>
          <p:cNvPr id="140" name="Rectangle 6"/>
          <p:cNvSpPr/>
          <p:nvPr/>
        </p:nvSpPr>
        <p:spPr>
          <a:xfrm>
            <a:off x="900000" y="865314"/>
            <a:ext cx="28467129" cy="40325662"/>
          </a:xfrm>
          <a:prstGeom prst="rect">
            <a:avLst/>
          </a:prstGeom>
          <a:noFill/>
          <a:ln w="254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B0B1BD9-2B0E-4EFC-993A-9E28B29A724F}"/>
              </a:ext>
            </a:extLst>
          </p:cNvPr>
          <p:cNvGrpSpPr/>
          <p:nvPr/>
        </p:nvGrpSpPr>
        <p:grpSpPr>
          <a:xfrm>
            <a:off x="2180921" y="21598742"/>
            <a:ext cx="12201309" cy="8885180"/>
            <a:chOff x="2180921" y="21746600"/>
            <a:chExt cx="12201309" cy="8885180"/>
          </a:xfrm>
        </p:grpSpPr>
        <p:sp>
          <p:nvSpPr>
            <p:cNvPr id="141" name="TextBox 24"/>
            <p:cNvSpPr txBox="1"/>
            <p:nvPr/>
          </p:nvSpPr>
          <p:spPr>
            <a:xfrm>
              <a:off x="2212701" y="29339569"/>
              <a:ext cx="12169529" cy="129221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3492" tIns="43492" rIns="43492" bIns="43492" numCol="1" anchor="t">
              <a:noAutofit/>
            </a:bodyPr>
            <a:lstStyle/>
            <a:p>
              <a:pPr>
                <a:defRPr sz="3600" b="1"/>
              </a:pPr>
              <a:r>
                <a:rPr dirty="0"/>
                <a:t>Figure </a:t>
              </a:r>
              <a:r>
                <a:rPr lang="it-IT" dirty="0"/>
                <a:t>2</a:t>
              </a:r>
              <a:r>
                <a:rPr b="0" dirty="0"/>
                <a:t>. CFD and multi-body simulations interlinking.</a:t>
              </a:r>
            </a:p>
          </p:txBody>
        </p:sp>
        <p:grpSp>
          <p:nvGrpSpPr>
            <p:cNvPr id="162" name="Groupe"/>
            <p:cNvGrpSpPr/>
            <p:nvPr/>
          </p:nvGrpSpPr>
          <p:grpSpPr>
            <a:xfrm>
              <a:off x="3274786" y="23459256"/>
              <a:ext cx="2386644" cy="4551106"/>
              <a:chOff x="0" y="0"/>
              <a:chExt cx="2386643" cy="4551104"/>
            </a:xfrm>
          </p:grpSpPr>
          <p:sp>
            <p:nvSpPr>
              <p:cNvPr id="142" name="Ligne"/>
              <p:cNvSpPr/>
              <p:nvPr/>
            </p:nvSpPr>
            <p:spPr>
              <a:xfrm flipV="1">
                <a:off x="2075113" y="1187465"/>
                <a:ext cx="1" cy="1060490"/>
              </a:xfrm>
              <a:prstGeom prst="line">
                <a:avLst/>
              </a:prstGeom>
              <a:noFill/>
              <a:ln w="38100" cap="flat">
                <a:solidFill>
                  <a:srgbClr val="005493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algn="ctr" defTabSz="825500">
                  <a:defRPr sz="3000"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143" name="Ligne"/>
              <p:cNvSpPr/>
              <p:nvPr/>
            </p:nvSpPr>
            <p:spPr>
              <a:xfrm flipV="1">
                <a:off x="2378911" y="2040414"/>
                <a:ext cx="1" cy="535173"/>
              </a:xfrm>
              <a:prstGeom prst="line">
                <a:avLst/>
              </a:prstGeom>
              <a:noFill/>
              <a:ln w="38100" cap="flat">
                <a:solidFill>
                  <a:srgbClr val="005493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algn="ctr" defTabSz="825500">
                  <a:defRPr sz="3000"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144" name="Ligne"/>
              <p:cNvSpPr/>
              <p:nvPr/>
            </p:nvSpPr>
            <p:spPr>
              <a:xfrm flipV="1">
                <a:off x="2075114" y="2573748"/>
                <a:ext cx="1" cy="781110"/>
              </a:xfrm>
              <a:prstGeom prst="line">
                <a:avLst/>
              </a:prstGeom>
              <a:noFill/>
              <a:ln w="38100" cap="flat">
                <a:solidFill>
                  <a:srgbClr val="005493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algn="ctr" defTabSz="825500">
                  <a:defRPr sz="3000"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  <a:endParaRPr/>
              </a:p>
            </p:txBody>
          </p:sp>
          <p:grpSp>
            <p:nvGrpSpPr>
              <p:cNvPr id="161" name="Groupe"/>
              <p:cNvGrpSpPr/>
              <p:nvPr/>
            </p:nvGrpSpPr>
            <p:grpSpPr>
              <a:xfrm>
                <a:off x="0" y="0"/>
                <a:ext cx="2386644" cy="4551105"/>
                <a:chOff x="0" y="0"/>
                <a:chExt cx="2386643" cy="4551104"/>
              </a:xfrm>
            </p:grpSpPr>
            <p:sp>
              <p:nvSpPr>
                <p:cNvPr id="145" name="Ligne"/>
                <p:cNvSpPr/>
                <p:nvPr/>
              </p:nvSpPr>
              <p:spPr>
                <a:xfrm flipV="1">
                  <a:off x="1198787" y="0"/>
                  <a:ext cx="1" cy="1213446"/>
                </a:xfrm>
                <a:prstGeom prst="line">
                  <a:avLst/>
                </a:prstGeom>
                <a:noFill/>
                <a:ln w="38100" cap="flat">
                  <a:solidFill>
                    <a:srgbClr val="005493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 algn="ctr" defTabSz="825500">
                    <a:defRPr sz="3000"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  <a:endParaRPr/>
                </a:p>
              </p:txBody>
            </p:sp>
            <p:sp>
              <p:nvSpPr>
                <p:cNvPr id="146" name="Ligne"/>
                <p:cNvSpPr/>
                <p:nvPr/>
              </p:nvSpPr>
              <p:spPr>
                <a:xfrm flipH="1" flipV="1">
                  <a:off x="179525" y="1202791"/>
                  <a:ext cx="1903138" cy="1"/>
                </a:xfrm>
                <a:prstGeom prst="line">
                  <a:avLst/>
                </a:prstGeom>
                <a:noFill/>
                <a:ln w="38100" cap="flat">
                  <a:solidFill>
                    <a:srgbClr val="005493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 algn="ctr" defTabSz="825500">
                    <a:defRPr sz="3000"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  <a:endParaRPr/>
                </a:p>
              </p:txBody>
            </p:sp>
            <p:sp>
              <p:nvSpPr>
                <p:cNvPr id="147" name="Ligne"/>
                <p:cNvSpPr/>
                <p:nvPr/>
              </p:nvSpPr>
              <p:spPr>
                <a:xfrm flipH="1" flipV="1">
                  <a:off x="195478" y="1194782"/>
                  <a:ext cx="3244" cy="649237"/>
                </a:xfrm>
                <a:prstGeom prst="line">
                  <a:avLst/>
                </a:prstGeom>
                <a:noFill/>
                <a:ln w="38100" cap="flat">
                  <a:solidFill>
                    <a:srgbClr val="005493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 algn="ctr" defTabSz="825500">
                    <a:defRPr sz="3000"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  <a:endParaRPr/>
                </a:p>
              </p:txBody>
            </p:sp>
            <p:sp>
              <p:nvSpPr>
                <p:cNvPr id="148" name="Ligne"/>
                <p:cNvSpPr/>
                <p:nvPr/>
              </p:nvSpPr>
              <p:spPr>
                <a:xfrm flipH="1">
                  <a:off x="1864850" y="2259342"/>
                  <a:ext cx="420527" cy="1"/>
                </a:xfrm>
                <a:prstGeom prst="line">
                  <a:avLst/>
                </a:prstGeom>
                <a:noFill/>
                <a:ln w="38100" cap="flat">
                  <a:solidFill>
                    <a:srgbClr val="005493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 algn="ctr" defTabSz="825500">
                    <a:defRPr sz="3000"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  <a:endParaRPr/>
                </a:p>
              </p:txBody>
            </p:sp>
            <p:sp>
              <p:nvSpPr>
                <p:cNvPr id="149" name="Ligne"/>
                <p:cNvSpPr/>
                <p:nvPr/>
              </p:nvSpPr>
              <p:spPr>
                <a:xfrm flipV="1">
                  <a:off x="1531" y="1826623"/>
                  <a:ext cx="210018" cy="87923"/>
                </a:xfrm>
                <a:prstGeom prst="line">
                  <a:avLst/>
                </a:prstGeom>
                <a:noFill/>
                <a:ln w="38100" cap="flat">
                  <a:solidFill>
                    <a:srgbClr val="005493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 algn="ctr" defTabSz="825500">
                    <a:defRPr sz="3000"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  <a:endParaRPr/>
                </a:p>
              </p:txBody>
            </p:sp>
            <p:sp>
              <p:nvSpPr>
                <p:cNvPr id="150" name="Ligne"/>
                <p:cNvSpPr/>
                <p:nvPr/>
              </p:nvSpPr>
              <p:spPr>
                <a:xfrm>
                  <a:off x="3964" y="1912122"/>
                  <a:ext cx="413765" cy="155651"/>
                </a:xfrm>
                <a:prstGeom prst="line">
                  <a:avLst/>
                </a:prstGeom>
                <a:noFill/>
                <a:ln w="38100" cap="flat">
                  <a:solidFill>
                    <a:srgbClr val="005493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 algn="ctr" defTabSz="825500">
                    <a:defRPr sz="3000"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  <a:endParaRPr/>
                </a:p>
              </p:txBody>
            </p:sp>
            <p:sp>
              <p:nvSpPr>
                <p:cNvPr id="151" name="Ligne"/>
                <p:cNvSpPr/>
                <p:nvPr/>
              </p:nvSpPr>
              <p:spPr>
                <a:xfrm flipV="1">
                  <a:off x="-1" y="2061756"/>
                  <a:ext cx="413766" cy="139369"/>
                </a:xfrm>
                <a:prstGeom prst="line">
                  <a:avLst/>
                </a:prstGeom>
                <a:noFill/>
                <a:ln w="38100" cap="flat">
                  <a:solidFill>
                    <a:srgbClr val="005493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 algn="ctr" defTabSz="825500">
                    <a:defRPr sz="3000"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  <a:endParaRPr/>
                </a:p>
              </p:txBody>
            </p:sp>
            <p:sp>
              <p:nvSpPr>
                <p:cNvPr id="152" name="Ligne"/>
                <p:cNvSpPr/>
                <p:nvPr/>
              </p:nvSpPr>
              <p:spPr>
                <a:xfrm>
                  <a:off x="5063" y="2196957"/>
                  <a:ext cx="413765" cy="155651"/>
                </a:xfrm>
                <a:prstGeom prst="line">
                  <a:avLst/>
                </a:prstGeom>
                <a:noFill/>
                <a:ln w="38100" cap="flat">
                  <a:solidFill>
                    <a:srgbClr val="005493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 algn="ctr" defTabSz="825500">
                    <a:defRPr sz="3000"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  <a:endParaRPr/>
                </a:p>
              </p:txBody>
            </p:sp>
            <p:sp>
              <p:nvSpPr>
                <p:cNvPr id="153" name="Ligne"/>
                <p:cNvSpPr/>
                <p:nvPr/>
              </p:nvSpPr>
              <p:spPr>
                <a:xfrm flipV="1">
                  <a:off x="3964" y="2348630"/>
                  <a:ext cx="413765" cy="139369"/>
                </a:xfrm>
                <a:prstGeom prst="line">
                  <a:avLst/>
                </a:prstGeom>
                <a:noFill/>
                <a:ln w="38100" cap="flat">
                  <a:solidFill>
                    <a:srgbClr val="005493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 algn="ctr" defTabSz="825500">
                    <a:defRPr sz="3000"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  <a:endParaRPr/>
                </a:p>
              </p:txBody>
            </p:sp>
            <p:sp>
              <p:nvSpPr>
                <p:cNvPr id="154" name="Ligne"/>
                <p:cNvSpPr/>
                <p:nvPr/>
              </p:nvSpPr>
              <p:spPr>
                <a:xfrm>
                  <a:off x="6496" y="2484274"/>
                  <a:ext cx="413765" cy="155651"/>
                </a:xfrm>
                <a:prstGeom prst="line">
                  <a:avLst/>
                </a:prstGeom>
                <a:noFill/>
                <a:ln w="38100" cap="flat">
                  <a:solidFill>
                    <a:srgbClr val="005493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 algn="ctr" defTabSz="825500">
                    <a:defRPr sz="3000"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  <a:endParaRPr/>
                </a:p>
              </p:txBody>
            </p:sp>
            <p:sp>
              <p:nvSpPr>
                <p:cNvPr id="155" name="Ligne"/>
                <p:cNvSpPr/>
                <p:nvPr/>
              </p:nvSpPr>
              <p:spPr>
                <a:xfrm flipV="1">
                  <a:off x="218796" y="2635206"/>
                  <a:ext cx="190879" cy="77639"/>
                </a:xfrm>
                <a:prstGeom prst="line">
                  <a:avLst/>
                </a:prstGeom>
                <a:noFill/>
                <a:ln w="38100" cap="flat">
                  <a:solidFill>
                    <a:srgbClr val="005493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 algn="ctr" defTabSz="825500">
                    <a:defRPr sz="3000"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  <a:endParaRPr/>
                </a:p>
              </p:txBody>
            </p:sp>
            <p:sp>
              <p:nvSpPr>
                <p:cNvPr id="156" name="Ligne"/>
                <p:cNvSpPr/>
                <p:nvPr/>
              </p:nvSpPr>
              <p:spPr>
                <a:xfrm flipV="1">
                  <a:off x="1771316" y="2040413"/>
                  <a:ext cx="1" cy="535174"/>
                </a:xfrm>
                <a:prstGeom prst="line">
                  <a:avLst/>
                </a:prstGeom>
                <a:noFill/>
                <a:ln w="38100" cap="flat">
                  <a:solidFill>
                    <a:srgbClr val="005493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 algn="ctr" defTabSz="825500">
                    <a:defRPr sz="3000"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  <a:endParaRPr/>
                </a:p>
              </p:txBody>
            </p:sp>
            <p:sp>
              <p:nvSpPr>
                <p:cNvPr id="157" name="Ligne"/>
                <p:cNvSpPr/>
                <p:nvPr/>
              </p:nvSpPr>
              <p:spPr>
                <a:xfrm flipH="1">
                  <a:off x="1763584" y="2583571"/>
                  <a:ext cx="623060" cy="1"/>
                </a:xfrm>
                <a:prstGeom prst="line">
                  <a:avLst/>
                </a:prstGeom>
                <a:noFill/>
                <a:ln w="38100" cap="flat">
                  <a:solidFill>
                    <a:srgbClr val="005493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 algn="ctr" defTabSz="825500">
                    <a:defRPr sz="3000"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  <a:endParaRPr/>
                </a:p>
              </p:txBody>
            </p:sp>
            <p:sp>
              <p:nvSpPr>
                <p:cNvPr id="158" name="Ligne"/>
                <p:cNvSpPr/>
                <p:nvPr/>
              </p:nvSpPr>
              <p:spPr>
                <a:xfrm flipH="1">
                  <a:off x="196218" y="3345526"/>
                  <a:ext cx="1896770" cy="1248"/>
                </a:xfrm>
                <a:prstGeom prst="line">
                  <a:avLst/>
                </a:prstGeom>
                <a:noFill/>
                <a:ln w="38100" cap="flat">
                  <a:solidFill>
                    <a:srgbClr val="005493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 algn="ctr" defTabSz="825500">
                    <a:defRPr sz="3000"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  <a:endParaRPr/>
                </a:p>
              </p:txBody>
            </p:sp>
            <p:sp>
              <p:nvSpPr>
                <p:cNvPr id="159" name="Ligne"/>
                <p:cNvSpPr/>
                <p:nvPr/>
              </p:nvSpPr>
              <p:spPr>
                <a:xfrm flipV="1">
                  <a:off x="1178534" y="3337659"/>
                  <a:ext cx="1" cy="1213446"/>
                </a:xfrm>
                <a:prstGeom prst="line">
                  <a:avLst/>
                </a:prstGeom>
                <a:noFill/>
                <a:ln w="38100" cap="flat">
                  <a:solidFill>
                    <a:srgbClr val="005493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 algn="ctr" defTabSz="825500">
                    <a:defRPr sz="3000"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  <a:endParaRPr/>
                </a:p>
              </p:txBody>
            </p:sp>
            <p:sp>
              <p:nvSpPr>
                <p:cNvPr id="160" name="Ligne"/>
                <p:cNvSpPr/>
                <p:nvPr/>
              </p:nvSpPr>
              <p:spPr>
                <a:xfrm flipH="1" flipV="1">
                  <a:off x="209224" y="2705543"/>
                  <a:ext cx="3245" cy="649237"/>
                </a:xfrm>
                <a:prstGeom prst="line">
                  <a:avLst/>
                </a:prstGeom>
                <a:noFill/>
                <a:ln w="38100" cap="flat">
                  <a:solidFill>
                    <a:srgbClr val="005493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 algn="ctr" defTabSz="825500">
                    <a:defRPr sz="3000"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  <a:endParaRPr/>
                </a:p>
              </p:txBody>
            </p:sp>
          </p:grp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3" name="Équation"/>
                <p:cNvSpPr txBox="1"/>
                <p:nvPr/>
              </p:nvSpPr>
              <p:spPr>
                <a:xfrm>
                  <a:off x="2696858" y="25401967"/>
                  <a:ext cx="465769" cy="692497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defTabSz="914400" latinLnBrk="1">
                    <a:defRPr sz="1800"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sz="45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oMath>
                    </m:oMathPara>
                  </a14:m>
                  <a:endParaRPr sz="4500" dirty="0"/>
                </a:p>
              </p:txBody>
            </p:sp>
          </mc:Choice>
          <mc:Fallback xmlns="">
            <p:sp>
              <p:nvSpPr>
                <p:cNvPr id="163" name="Équation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96858" y="25401967"/>
                  <a:ext cx="465769" cy="692497"/>
                </a:xfrm>
                <a:prstGeom prst="rect">
                  <a:avLst/>
                </a:prstGeom>
                <a:blipFill>
                  <a:blip r:embed="rId18"/>
                  <a:stretch>
                    <a:fillRect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4" name="Équation"/>
                <p:cNvSpPr txBox="1"/>
                <p:nvPr/>
              </p:nvSpPr>
              <p:spPr>
                <a:xfrm>
                  <a:off x="10148981" y="28192488"/>
                  <a:ext cx="647357" cy="692497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defTabSz="914400" latinLnBrk="1">
                    <a:defRPr sz="1800"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sz="45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sz="45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sz="45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sub>
                        </m:sSub>
                      </m:oMath>
                    </m:oMathPara>
                  </a14:m>
                  <a:endParaRPr sz="4500"/>
                </a:p>
              </p:txBody>
            </p:sp>
          </mc:Choice>
          <mc:Fallback xmlns="">
            <p:sp>
              <p:nvSpPr>
                <p:cNvPr id="164" name="Équation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148981" y="28192488"/>
                  <a:ext cx="647357" cy="692497"/>
                </a:xfrm>
                <a:prstGeom prst="rect">
                  <a:avLst/>
                </a:prstGeom>
                <a:blipFill>
                  <a:blip r:embed="rId19"/>
                  <a:stretch>
                    <a:fillRect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167" name="Groupe"/>
            <p:cNvGrpSpPr/>
            <p:nvPr/>
          </p:nvGrpSpPr>
          <p:grpSpPr>
            <a:xfrm>
              <a:off x="7891962" y="22788778"/>
              <a:ext cx="4865479" cy="4974339"/>
              <a:chOff x="0" y="0"/>
              <a:chExt cx="4865477" cy="4974338"/>
            </a:xfrm>
          </p:grpSpPr>
          <p:pic>
            <p:nvPicPr>
              <p:cNvPr id="165" name="damper.png" descr="damper.png"/>
              <p:cNvPicPr>
                <a:picLocks noChangeAspect="1"/>
              </p:cNvPicPr>
              <p:nvPr/>
            </p:nvPicPr>
            <p:blipFill>
              <a:blip r:embed="rId20">
                <a:extLst/>
              </a:blip>
              <a:srcRect t="3764" r="6606"/>
              <a:stretch>
                <a:fillRect/>
              </a:stretch>
            </p:blipFill>
            <p:spPr>
              <a:xfrm>
                <a:off x="667983" y="0"/>
                <a:ext cx="3821281" cy="4725112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166" name="Cercle"/>
              <p:cNvSpPr/>
              <p:nvPr/>
            </p:nvSpPr>
            <p:spPr>
              <a:xfrm>
                <a:off x="0" y="108860"/>
                <a:ext cx="4865478" cy="4865479"/>
              </a:xfrm>
              <a:prstGeom prst="ellipse">
                <a:avLst/>
              </a:prstGeom>
              <a:noFill/>
              <a:ln w="25400" cap="flat">
                <a:solidFill>
                  <a:schemeClr val="accent2">
                    <a:lumOff val="16690"/>
                  </a:schemeClr>
                </a:solidFill>
                <a:prstDash val="solid"/>
                <a:round/>
              </a:ln>
              <a:effectLst>
                <a:outerShdw blurRad="381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/>
              </a:p>
            </p:txBody>
          </p:sp>
        </p:grpSp>
        <p:sp>
          <p:nvSpPr>
            <p:cNvPr id="168" name="Cercle"/>
            <p:cNvSpPr/>
            <p:nvPr/>
          </p:nvSpPr>
          <p:spPr>
            <a:xfrm>
              <a:off x="4781499" y="25195636"/>
              <a:ext cx="1095055" cy="1095055"/>
            </a:xfrm>
            <a:prstGeom prst="ellipse">
              <a:avLst/>
            </a:prstGeom>
            <a:noFill/>
            <a:ln w="25400" cap="flat">
              <a:solidFill>
                <a:schemeClr val="accent2">
                  <a:lumOff val="16690"/>
                </a:schemeClr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  <p:sp>
          <p:nvSpPr>
            <p:cNvPr id="169" name="Ligne"/>
            <p:cNvSpPr/>
            <p:nvPr/>
          </p:nvSpPr>
          <p:spPr>
            <a:xfrm>
              <a:off x="5262237" y="26304403"/>
              <a:ext cx="4455746" cy="1398233"/>
            </a:xfrm>
            <a:prstGeom prst="line">
              <a:avLst/>
            </a:prstGeom>
            <a:noFill/>
            <a:ln w="38100" cap="flat">
              <a:solidFill>
                <a:schemeClr val="accent2">
                  <a:lumOff val="16690"/>
                </a:schemeClr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70" name="Ligne"/>
            <p:cNvSpPr/>
            <p:nvPr/>
          </p:nvSpPr>
          <p:spPr>
            <a:xfrm flipV="1">
              <a:off x="5047620" y="22985091"/>
              <a:ext cx="4519708" cy="2294906"/>
            </a:xfrm>
            <a:prstGeom prst="line">
              <a:avLst/>
            </a:prstGeom>
            <a:noFill/>
            <a:ln w="38100" cap="flat">
              <a:solidFill>
                <a:schemeClr val="accent2">
                  <a:lumOff val="16690"/>
                </a:schemeClr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1" name="Équation"/>
                <p:cNvSpPr txBox="1"/>
                <p:nvPr/>
              </p:nvSpPr>
              <p:spPr>
                <a:xfrm>
                  <a:off x="3809555" y="28076523"/>
                  <a:ext cx="1287532" cy="692497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defTabSz="914400" latinLnBrk="1">
                    <a:defRPr sz="1800"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sz="45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sz="45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sz="45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𝑟</m:t>
                            </m:r>
                          </m:sub>
                        </m:sSub>
                        <m:r>
                          <a:rPr sz="45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sz="45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sz="45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sz="4500" dirty="0"/>
                </a:p>
              </p:txBody>
            </p:sp>
          </mc:Choice>
          <mc:Fallback xmlns="">
            <p:sp>
              <p:nvSpPr>
                <p:cNvPr id="171" name="Équation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09555" y="28076523"/>
                  <a:ext cx="1287532" cy="692497"/>
                </a:xfrm>
                <a:prstGeom prst="rect">
                  <a:avLst/>
                </a:prstGeom>
                <a:blipFill>
                  <a:blip r:embed="rId21"/>
                  <a:stretch>
                    <a:fillRect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2" name="Équation"/>
                <p:cNvSpPr txBox="1"/>
                <p:nvPr/>
              </p:nvSpPr>
              <p:spPr>
                <a:xfrm>
                  <a:off x="3908388" y="22722022"/>
                  <a:ext cx="1177695" cy="692497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defTabSz="914400" latinLnBrk="1">
                    <a:defRPr sz="1800"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sz="45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  <m:r>
                          <a:rPr sz="45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sz="45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sz="45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sz="4500" dirty="0"/>
                </a:p>
              </p:txBody>
            </p:sp>
          </mc:Choice>
          <mc:Fallback xmlns="">
            <p:sp>
              <p:nvSpPr>
                <p:cNvPr id="172" name="Équation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08388" y="22722022"/>
                  <a:ext cx="1177695" cy="692497"/>
                </a:xfrm>
                <a:prstGeom prst="rect">
                  <a:avLst/>
                </a:prstGeom>
                <a:blipFill>
                  <a:blip r:embed="rId22"/>
                  <a:stretch>
                    <a:fillRect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73" name="Rectangle aux angles arrondis"/>
            <p:cNvSpPr/>
            <p:nvPr/>
          </p:nvSpPr>
          <p:spPr>
            <a:xfrm>
              <a:off x="7536455" y="22380544"/>
              <a:ext cx="5576493" cy="6792127"/>
            </a:xfrm>
            <a:prstGeom prst="roundRect">
              <a:avLst>
                <a:gd name="adj" fmla="val 0"/>
              </a:avLst>
            </a:prstGeom>
            <a:noFill/>
            <a:ln w="25400" cap="flat">
              <a:solidFill>
                <a:srgbClr val="0070C0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>
                <a:solidFill>
                  <a:srgbClr val="0070C0"/>
                </a:solidFill>
              </a:endParaRPr>
            </a:p>
          </p:txBody>
        </p:sp>
        <p:sp>
          <p:nvSpPr>
            <p:cNvPr id="174" name="Rectangle aux angles arrondis"/>
            <p:cNvSpPr/>
            <p:nvPr/>
          </p:nvSpPr>
          <p:spPr>
            <a:xfrm>
              <a:off x="2236112" y="22406579"/>
              <a:ext cx="4865479" cy="6786345"/>
            </a:xfrm>
            <a:prstGeom prst="roundRect">
              <a:avLst>
                <a:gd name="adj" fmla="val 0"/>
              </a:avLst>
            </a:prstGeom>
            <a:noFill/>
            <a:ln w="25400" cap="flat">
              <a:solidFill>
                <a:srgbClr val="0070C0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>
                <a:solidFill>
                  <a:srgbClr val="0070C0"/>
                </a:solidFill>
              </a:endParaRPr>
            </a:p>
          </p:txBody>
        </p:sp>
        <p:sp>
          <p:nvSpPr>
            <p:cNvPr id="175" name="TextBox 25"/>
            <p:cNvSpPr txBox="1"/>
            <p:nvPr/>
          </p:nvSpPr>
          <p:spPr>
            <a:xfrm>
              <a:off x="2180921" y="21748570"/>
              <a:ext cx="1683248" cy="87598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>
                <a:defRPr sz="4200" b="1">
                  <a:solidFill>
                    <a:srgbClr val="011279"/>
                  </a:solidFill>
                </a:defRPr>
              </a:lvl1pPr>
            </a:lstStyle>
            <a:p>
              <a:r>
                <a:rPr dirty="0">
                  <a:solidFill>
                    <a:srgbClr val="0070C0"/>
                  </a:solidFill>
                </a:rPr>
                <a:t>MBD</a:t>
              </a:r>
            </a:p>
          </p:txBody>
        </p:sp>
        <p:sp>
          <p:nvSpPr>
            <p:cNvPr id="176" name="TextBox 25"/>
            <p:cNvSpPr txBox="1"/>
            <p:nvPr/>
          </p:nvSpPr>
          <p:spPr>
            <a:xfrm>
              <a:off x="7473612" y="21746600"/>
              <a:ext cx="1904109" cy="106202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>
                <a:defRPr sz="4200" b="1">
                  <a:solidFill>
                    <a:srgbClr val="011279"/>
                  </a:solidFill>
                </a:defRPr>
              </a:lvl1pPr>
            </a:lstStyle>
            <a:p>
              <a:r>
                <a:rPr dirty="0">
                  <a:solidFill>
                    <a:srgbClr val="0070C0"/>
                  </a:solidFill>
                </a:rPr>
                <a:t>CFD</a:t>
              </a:r>
            </a:p>
          </p:txBody>
        </p:sp>
        <p:sp>
          <p:nvSpPr>
            <p:cNvPr id="177" name="Ligne"/>
            <p:cNvSpPr/>
            <p:nvPr/>
          </p:nvSpPr>
          <p:spPr>
            <a:xfrm flipV="1">
              <a:off x="7103077" y="24024747"/>
              <a:ext cx="414588" cy="207741"/>
            </a:xfrm>
            <a:prstGeom prst="line">
              <a:avLst/>
            </a:prstGeom>
            <a:noFill/>
            <a:ln w="38100" cap="flat">
              <a:solidFill>
                <a:schemeClr val="accent1">
                  <a:lumOff val="-9706"/>
                </a:schemeClr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78" name="Ligne"/>
            <p:cNvSpPr/>
            <p:nvPr/>
          </p:nvSpPr>
          <p:spPr>
            <a:xfrm>
              <a:off x="7115063" y="26883965"/>
              <a:ext cx="429658" cy="136324"/>
            </a:xfrm>
            <a:prstGeom prst="line">
              <a:avLst/>
            </a:prstGeom>
            <a:noFill/>
            <a:ln w="38100" cap="flat">
              <a:solidFill>
                <a:schemeClr val="accent1">
                  <a:lumOff val="-9706"/>
                </a:schemeClr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179" name="TextBox 1"/>
          <p:cNvSpPr txBox="1"/>
          <p:nvPr/>
        </p:nvSpPr>
        <p:spPr>
          <a:xfrm>
            <a:off x="1392581" y="15516777"/>
            <a:ext cx="14147157" cy="590930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tIns="45719" rIns="45719" bIns="45719" numCol="1" anchor="t">
            <a:spAutoFit/>
          </a:bodyPr>
          <a:lstStyle/>
          <a:p>
            <a:pPr marL="571500" indent="-571500">
              <a:buSzPct val="100000"/>
              <a:buFont typeface="Wingdings" panose="05000000000000000000" pitchFamily="2" charset="2"/>
              <a:buChar char="§"/>
              <a:defRPr sz="4200"/>
            </a:pPr>
            <a:r>
              <a:rPr sz="4200" dirty="0"/>
              <a:t>Fluid damper analyzed with the modules </a:t>
            </a:r>
            <a:r>
              <a:rPr lang="en-US" sz="4200" b="1" dirty="0"/>
              <a:t>H</a:t>
            </a:r>
            <a:r>
              <a:rPr sz="4200" b="1" dirty="0"/>
              <a:t>eat </a:t>
            </a:r>
            <a:r>
              <a:rPr lang="en-US" sz="4200" b="1" dirty="0"/>
              <a:t>T</a:t>
            </a:r>
            <a:r>
              <a:rPr sz="4200" b="1" dirty="0"/>
              <a:t>ransfer in </a:t>
            </a:r>
            <a:r>
              <a:rPr lang="en-US" sz="4200" b="1" dirty="0"/>
              <a:t>S</a:t>
            </a:r>
            <a:r>
              <a:rPr sz="4200" b="1" dirty="0"/>
              <a:t>olid (</a:t>
            </a:r>
            <a:r>
              <a:rPr sz="4200" b="1" i="1" dirty="0" err="1"/>
              <a:t>ht</a:t>
            </a:r>
            <a:r>
              <a:rPr sz="4200" b="1" dirty="0"/>
              <a:t>) </a:t>
            </a:r>
            <a:r>
              <a:rPr sz="4200" dirty="0"/>
              <a:t>coupled with </a:t>
            </a:r>
            <a:r>
              <a:rPr sz="4200" b="1" dirty="0"/>
              <a:t>Laminar </a:t>
            </a:r>
            <a:r>
              <a:rPr lang="en-US" sz="4200" b="1" dirty="0"/>
              <a:t>F</a:t>
            </a:r>
            <a:r>
              <a:rPr sz="4200" b="1" dirty="0"/>
              <a:t>low (</a:t>
            </a:r>
            <a:r>
              <a:rPr sz="4200" b="1" i="1" dirty="0" err="1"/>
              <a:t>spf</a:t>
            </a:r>
            <a:r>
              <a:rPr sz="4200" b="1" dirty="0"/>
              <a:t>)</a:t>
            </a:r>
            <a:r>
              <a:rPr sz="4200" dirty="0"/>
              <a:t> </a:t>
            </a:r>
            <a:r>
              <a:rPr lang="en-US" sz="4200" dirty="0"/>
              <a:t>.</a:t>
            </a:r>
          </a:p>
          <a:p>
            <a:pPr marL="571500" indent="-571500">
              <a:buSzPct val="100000"/>
              <a:buFont typeface="Wingdings" panose="05000000000000000000" pitchFamily="2" charset="2"/>
              <a:buChar char="§"/>
              <a:defRPr sz="4200"/>
            </a:pPr>
            <a:r>
              <a:rPr lang="en-US" sz="4200" dirty="0"/>
              <a:t>We use a </a:t>
            </a:r>
            <a:r>
              <a:rPr sz="4200" b="1" dirty="0"/>
              <a:t>Segregated </a:t>
            </a:r>
            <a:r>
              <a:rPr lang="en-US" sz="4200" b="1" dirty="0"/>
              <a:t>S</a:t>
            </a:r>
            <a:r>
              <a:rPr sz="4200" b="1" dirty="0"/>
              <a:t>teps</a:t>
            </a:r>
            <a:r>
              <a:rPr sz="4200" dirty="0"/>
              <a:t> </a:t>
            </a:r>
            <a:r>
              <a:rPr lang="en-US" sz="4200" dirty="0"/>
              <a:t>approach with</a:t>
            </a:r>
            <a:r>
              <a:rPr sz="4200" dirty="0"/>
              <a:t> </a:t>
            </a:r>
            <a:r>
              <a:rPr lang="en-US" sz="4200" dirty="0"/>
              <a:t>a </a:t>
            </a:r>
            <a:r>
              <a:rPr lang="en-US" sz="4200" b="1" dirty="0"/>
              <a:t>D</a:t>
            </a:r>
            <a:r>
              <a:rPr sz="4200" b="1" dirty="0"/>
              <a:t>irect </a:t>
            </a:r>
            <a:r>
              <a:rPr lang="en-US" sz="4200" b="1" dirty="0"/>
              <a:t>S</a:t>
            </a:r>
            <a:r>
              <a:rPr sz="4200" b="1" dirty="0"/>
              <a:t>olver</a:t>
            </a:r>
            <a:r>
              <a:rPr sz="4200" dirty="0"/>
              <a:t>. </a:t>
            </a:r>
          </a:p>
          <a:p>
            <a:pPr marL="1333500" lvl="2" indent="-571500">
              <a:buSzPct val="100000"/>
              <a:buFont typeface="Wingdings" panose="05000000000000000000" pitchFamily="2" charset="2"/>
              <a:buChar char="Ø"/>
              <a:defRPr sz="4200"/>
            </a:pPr>
            <a:r>
              <a:rPr sz="4200" dirty="0"/>
              <a:t>Incompressible flow assumption.</a:t>
            </a:r>
          </a:p>
          <a:p>
            <a:pPr marL="571500" indent="-571500">
              <a:buSzPct val="100000"/>
              <a:buFont typeface="Wingdings" panose="05000000000000000000" pitchFamily="2" charset="2"/>
              <a:buChar char="§"/>
              <a:defRPr sz="4200"/>
            </a:pPr>
            <a:r>
              <a:rPr sz="4200" dirty="0"/>
              <a:t>Structure</a:t>
            </a:r>
            <a:r>
              <a:rPr lang="it-IT" sz="4200" dirty="0"/>
              <a:t>-</a:t>
            </a:r>
            <a:r>
              <a:rPr sz="4200" dirty="0"/>
              <a:t>rail interaction modeled with </a:t>
            </a:r>
            <a:r>
              <a:rPr lang="en-US" sz="4200" b="1" dirty="0"/>
              <a:t>M</a:t>
            </a:r>
            <a:r>
              <a:rPr sz="4200" b="1" dirty="0"/>
              <a:t>ultibody </a:t>
            </a:r>
            <a:r>
              <a:rPr lang="en-US" sz="4200" b="1" dirty="0"/>
              <a:t>D</a:t>
            </a:r>
            <a:r>
              <a:rPr sz="4200" b="1" dirty="0"/>
              <a:t>ynamics (</a:t>
            </a:r>
            <a:r>
              <a:rPr sz="4200" b="1" i="1" dirty="0" err="1"/>
              <a:t>mbd</a:t>
            </a:r>
            <a:r>
              <a:rPr sz="4200" b="1" dirty="0"/>
              <a:t>)</a:t>
            </a:r>
            <a:r>
              <a:rPr sz="4200" dirty="0"/>
              <a:t> coupled with </a:t>
            </a:r>
            <a:r>
              <a:rPr lang="en-US" sz="4200" b="1" dirty="0"/>
              <a:t>L</a:t>
            </a:r>
            <a:r>
              <a:rPr sz="4200" b="1" dirty="0"/>
              <a:t>umped </a:t>
            </a:r>
            <a:r>
              <a:rPr lang="en-US" sz="4200" b="1" dirty="0"/>
              <a:t>M</a:t>
            </a:r>
            <a:r>
              <a:rPr sz="4200" b="1" dirty="0"/>
              <a:t>echanical </a:t>
            </a:r>
            <a:r>
              <a:rPr lang="en-US" sz="4200" b="1" dirty="0"/>
              <a:t>S</a:t>
            </a:r>
            <a:r>
              <a:rPr sz="4200" b="1" dirty="0"/>
              <a:t>ystem (</a:t>
            </a:r>
            <a:r>
              <a:rPr sz="4200" b="1" i="1" dirty="0" err="1"/>
              <a:t>lms</a:t>
            </a:r>
            <a:r>
              <a:rPr sz="4200" b="1" dirty="0"/>
              <a:t>)</a:t>
            </a:r>
            <a:r>
              <a:rPr sz="4200" dirty="0"/>
              <a:t> </a:t>
            </a:r>
            <a:endParaRPr lang="it-IT" sz="4200" dirty="0"/>
          </a:p>
          <a:p>
            <a:pPr marL="571500" indent="-571500">
              <a:buSzPct val="100000"/>
              <a:buFont typeface="Wingdings" panose="05000000000000000000" pitchFamily="2" charset="2"/>
              <a:buChar char="§"/>
              <a:defRPr sz="4200"/>
            </a:pPr>
            <a:r>
              <a:rPr lang="it-IT" sz="4200" dirty="0" err="1"/>
              <a:t>We</a:t>
            </a:r>
            <a:r>
              <a:rPr lang="it-IT" sz="4200" dirty="0"/>
              <a:t> use</a:t>
            </a:r>
            <a:r>
              <a:rPr sz="4200" dirty="0"/>
              <a:t> </a:t>
            </a:r>
            <a:r>
              <a:rPr lang="en-US" sz="4200" b="1" dirty="0"/>
              <a:t>F</a:t>
            </a:r>
            <a:r>
              <a:rPr sz="4200" b="1" dirty="0"/>
              <a:t>ully </a:t>
            </a:r>
            <a:r>
              <a:rPr lang="en-US" sz="4200" b="1" dirty="0"/>
              <a:t>C</a:t>
            </a:r>
            <a:r>
              <a:rPr sz="4200" b="1" dirty="0"/>
              <a:t>oupled</a:t>
            </a:r>
            <a:r>
              <a:rPr lang="it-IT" sz="4200" b="1" dirty="0"/>
              <a:t> </a:t>
            </a:r>
            <a:r>
              <a:rPr lang="it-IT" sz="4200" dirty="0"/>
              <a:t>approach with an</a:t>
            </a:r>
            <a:r>
              <a:rPr sz="4200" dirty="0"/>
              <a:t> </a:t>
            </a:r>
            <a:r>
              <a:rPr lang="en-US" sz="4200" b="1" dirty="0"/>
              <a:t>I</a:t>
            </a:r>
            <a:r>
              <a:rPr sz="4200" b="1" dirty="0"/>
              <a:t>terative </a:t>
            </a:r>
            <a:r>
              <a:rPr lang="en-US" sz="4200" b="1" dirty="0"/>
              <a:t>S</a:t>
            </a:r>
            <a:r>
              <a:rPr sz="4200" b="1" dirty="0"/>
              <a:t>olver</a:t>
            </a:r>
            <a:r>
              <a:rPr sz="4200" dirty="0"/>
              <a:t>. </a:t>
            </a:r>
          </a:p>
          <a:p>
            <a:pPr marL="1333500" lvl="2" indent="-571500">
              <a:buSzPct val="100000"/>
              <a:buFont typeface="Wingdings" panose="05000000000000000000" pitchFamily="2" charset="2"/>
              <a:buChar char="Ø"/>
              <a:defRPr sz="4200"/>
            </a:pPr>
            <a:r>
              <a:rPr sz="4200" dirty="0"/>
              <a:t>Uniform distribution of rail beam </a:t>
            </a:r>
            <a:r>
              <a:rPr sz="4200" dirty="0" err="1"/>
              <a:t>inclin</a:t>
            </a:r>
            <a:r>
              <a:rPr lang="it-IT" sz="4200" dirty="0" err="1"/>
              <a:t>ation</a:t>
            </a:r>
            <a:r>
              <a:rPr sz="4200" dirty="0"/>
              <a:t> and </a:t>
            </a:r>
            <a:br>
              <a:rPr lang="it-IT" sz="4200" dirty="0"/>
            </a:br>
            <a:r>
              <a:rPr sz="4200" dirty="0"/>
              <a:t>junctions steps.</a:t>
            </a:r>
            <a:r>
              <a:rPr lang="it-IT" sz="4200" dirty="0"/>
              <a:t> </a:t>
            </a:r>
            <a:r>
              <a:rPr lang="it-IT" sz="4200" dirty="0" err="1"/>
              <a:t>Rigid</a:t>
            </a:r>
            <a:r>
              <a:rPr lang="it-IT" sz="4200" dirty="0"/>
              <a:t> body </a:t>
            </a:r>
            <a:r>
              <a:rPr lang="it-IT" sz="4200" dirty="0" err="1"/>
              <a:t>assumption</a:t>
            </a:r>
            <a:r>
              <a:rPr lang="it-IT" sz="4200" dirty="0"/>
              <a:t>. </a:t>
            </a:r>
            <a:endParaRPr sz="4200" dirty="0"/>
          </a:p>
        </p:txBody>
      </p:sp>
      <p:sp>
        <p:nvSpPr>
          <p:cNvPr id="180" name="TextBox 6"/>
          <p:cNvSpPr txBox="1"/>
          <p:nvPr/>
        </p:nvSpPr>
        <p:spPr>
          <a:xfrm>
            <a:off x="1394288" y="14729844"/>
            <a:ext cx="13017206" cy="8264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3492" tIns="43492" rIns="43492" bIns="43492" numCol="1" anchor="t">
            <a:spAutoFit/>
          </a:bodyPr>
          <a:lstStyle>
            <a:lvl1pPr>
              <a:defRPr sz="4800" b="1"/>
            </a:lvl1pPr>
          </a:lstStyle>
          <a:p>
            <a:r>
              <a:rPr lang="it-IT" cap="small" dirty="0" err="1"/>
              <a:t>Computational</a:t>
            </a:r>
            <a:r>
              <a:rPr lang="it-IT" cap="small" dirty="0"/>
              <a:t> approach</a:t>
            </a:r>
            <a:endParaRPr cap="smal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2" name="TextBox 24"/>
              <p:cNvSpPr txBox="1"/>
              <p:nvPr/>
            </p:nvSpPr>
            <p:spPr>
              <a:xfrm>
                <a:off x="1441693" y="39518463"/>
                <a:ext cx="13291998" cy="154566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wrap="square" lIns="43492" tIns="43492" rIns="43492" bIns="43492" numCol="1" anchor="t">
                <a:noAutofit/>
              </a:bodyPr>
              <a:lstStyle/>
              <a:p>
                <a:pPr algn="ctr">
                  <a:defRPr sz="3600" b="1"/>
                </a:pPr>
                <a:r>
                  <a:rPr sz="3600" dirty="0"/>
                  <a:t>Figure </a:t>
                </a:r>
                <a:r>
                  <a:rPr lang="it-IT" sz="3600" dirty="0"/>
                  <a:t>3</a:t>
                </a:r>
                <a:r>
                  <a:rPr sz="3600" b="0" dirty="0"/>
                  <a:t>. Computed damping coefficient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3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3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sz="3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</m:sSub>
                  </m:oMath>
                </a14:m>
                <a:r>
                  <a:rPr sz="3600" b="0" dirty="0"/>
                  <a:t> in function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3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3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sz="3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sub>
                    </m:sSub>
                  </m:oMath>
                </a14:m>
                <a:r>
                  <a:rPr sz="3600" b="0" dirty="0"/>
                  <a:t> </a:t>
                </a:r>
                <a:endParaRPr lang="it-IT" sz="3600" b="0" dirty="0"/>
              </a:p>
              <a:p>
                <a:pPr algn="ctr">
                  <a:defRPr sz="3600" b="1"/>
                </a:pPr>
                <a:r>
                  <a:rPr sz="3600" b="0" dirty="0"/>
                  <a:t>the piston holes diameter and the </a:t>
                </a:r>
                <a14:m>
                  <m:oMath xmlns:m="http://schemas.openxmlformats.org/officeDocument/2006/math">
                    <m:r>
                      <a:rPr sz="3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sz="3600" b="0" dirty="0"/>
                  <a:t> fluid viscosity.</a:t>
                </a:r>
              </a:p>
            </p:txBody>
          </p:sp>
        </mc:Choice>
        <mc:Fallback xmlns="">
          <p:sp>
            <p:nvSpPr>
              <p:cNvPr id="182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1693" y="39518463"/>
                <a:ext cx="13291998" cy="1545662"/>
              </a:xfrm>
              <a:prstGeom prst="rect">
                <a:avLst/>
              </a:prstGeom>
              <a:blipFill>
                <a:blip r:embed="rId23"/>
                <a:stretch>
                  <a:fillRect t="-6324"/>
                </a:stretch>
              </a:blip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85" name="Groupe"/>
          <p:cNvGrpSpPr/>
          <p:nvPr/>
        </p:nvGrpSpPr>
        <p:grpSpPr>
          <a:xfrm>
            <a:off x="1413127" y="30259698"/>
            <a:ext cx="15212062" cy="2450026"/>
            <a:chOff x="47785" y="-17725"/>
            <a:chExt cx="15212061" cy="2450025"/>
          </a:xfrm>
        </p:grpSpPr>
        <p:sp>
          <p:nvSpPr>
            <p:cNvPr id="183" name="TextBox 15"/>
            <p:cNvSpPr txBox="1"/>
            <p:nvPr/>
          </p:nvSpPr>
          <p:spPr>
            <a:xfrm>
              <a:off x="47995" y="-17725"/>
              <a:ext cx="15211851" cy="87122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3492" tIns="43492" rIns="43492" bIns="43492" numCol="1" anchor="t">
              <a:noAutofit/>
            </a:bodyPr>
            <a:lstStyle/>
            <a:p>
              <a:pPr>
                <a:defRPr sz="4800" b="1"/>
              </a:pPr>
              <a:r>
                <a:rPr cap="small" dirty="0"/>
                <a:t>Results</a:t>
              </a:r>
              <a:r>
                <a:rPr b="0" cap="small" dirty="0"/>
                <a:t>  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4" name="TextBox 1"/>
                <p:cNvSpPr txBox="1"/>
                <p:nvPr/>
              </p:nvSpPr>
              <p:spPr>
                <a:xfrm>
                  <a:off x="47785" y="806797"/>
                  <a:ext cx="13685066" cy="162550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="http://schemas.openxmlformats.org/officeDocument/2006/math" xmlns:ma14="http://schemas.microsoft.com/office/mac/drawingml/2011/main" val="1"/>
                  </a:ext>
                </a:extLst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 marL="571500" indent="-571500">
                    <a:lnSpc>
                      <a:spcPct val="90000"/>
                    </a:lnSpc>
                    <a:buSzPct val="100000"/>
                    <a:buFont typeface="Wingdings" panose="05000000000000000000" pitchFamily="2" charset="2"/>
                    <a:buChar char="§"/>
                    <a:defRPr sz="4200"/>
                  </a:pPr>
                  <a:r>
                    <a:rPr sz="4200" dirty="0"/>
                    <a:t>Integration of </a:t>
                  </a:r>
                  <a:r>
                    <a:rPr sz="4200" b="1" dirty="0"/>
                    <a:t>forces</a:t>
                  </a:r>
                  <a:r>
                    <a:rPr sz="4200" dirty="0"/>
                    <a:t> at the </a:t>
                  </a:r>
                  <a:r>
                    <a:rPr sz="4200" b="1" dirty="0"/>
                    <a:t>piston</a:t>
                  </a:r>
                  <a:r>
                    <a:rPr sz="4200" dirty="0"/>
                    <a:t> </a:t>
                  </a:r>
                  <a:r>
                    <a:rPr sz="4200" b="1" dirty="0"/>
                    <a:t>surface</a:t>
                  </a:r>
                  <a:r>
                    <a:rPr sz="4200" dirty="0"/>
                    <a:t> to recover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sz="4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4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sz="4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</m:sub>
                      </m:sSub>
                    </m:oMath>
                  </a14:m>
                  <a:r>
                    <a:rPr sz="4200" dirty="0"/>
                    <a:t> </a:t>
                  </a:r>
                  <a:br>
                    <a:rPr lang="it-IT" sz="4200" dirty="0"/>
                  </a:br>
                  <a:r>
                    <a:rPr sz="4200" dirty="0"/>
                    <a:t>and sweep parameters over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sz="4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4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sz="4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sub>
                      </m:sSub>
                    </m:oMath>
                  </a14:m>
                  <a:r>
                    <a:rPr sz="4200" dirty="0"/>
                    <a:t> and </a:t>
                  </a:r>
                  <a14:m>
                    <m:oMath xmlns:m="http://schemas.openxmlformats.org/officeDocument/2006/math">
                      <m:r>
                        <a:rPr sz="4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𝜇</m:t>
                      </m:r>
                    </m:oMath>
                  </a14:m>
                  <a:r>
                    <a:rPr sz="4200" dirty="0"/>
                    <a:t> is performed.</a:t>
                  </a:r>
                </a:p>
              </p:txBody>
            </p:sp>
          </mc:Choice>
          <mc:Fallback xmlns="">
            <p:sp>
              <p:nvSpPr>
                <p:cNvPr id="184" name="TextBox 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785" y="806797"/>
                  <a:ext cx="13685066" cy="1625503"/>
                </a:xfrm>
                <a:prstGeom prst="rect">
                  <a:avLst/>
                </a:prstGeom>
                <a:blipFill>
                  <a:blip r:embed="rId24"/>
                  <a:stretch>
                    <a:fillRect l="-1871" t="-10861"/>
                  </a:stretch>
                </a:blipFill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m="http://schemas.openxmlformats.org/officeDocument/2006/math" xmlns="" xmlns:a14="http://schemas.microsoft.com/office/drawing/2010/main" val="1"/>
                  </a:ext>
                </a:extLst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186" name="swp.png" descr="swp.png"/>
          <p:cNvPicPr>
            <a:picLocks noChangeAspect="1"/>
          </p:cNvPicPr>
          <p:nvPr/>
        </p:nvPicPr>
        <p:blipFill>
          <a:blip r:embed="rId25">
            <a:extLst/>
          </a:blip>
          <a:srcRect/>
          <a:stretch>
            <a:fillRect/>
          </a:stretch>
        </p:blipFill>
        <p:spPr>
          <a:xfrm>
            <a:off x="2045468" y="32512985"/>
            <a:ext cx="12084427" cy="6770306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sp>
        <p:nvSpPr>
          <p:cNvPr id="188" name="TextBox 24"/>
          <p:cNvSpPr txBox="1"/>
          <p:nvPr/>
        </p:nvSpPr>
        <p:spPr>
          <a:xfrm>
            <a:off x="15482225" y="36019572"/>
            <a:ext cx="13932899" cy="1545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3492" tIns="43492" rIns="43492" bIns="43492"/>
          <a:lstStyle/>
          <a:p>
            <a:pPr algn="ctr">
              <a:defRPr sz="3600" b="1"/>
            </a:pPr>
            <a:r>
              <a:rPr dirty="0"/>
              <a:t>Figure </a:t>
            </a:r>
            <a:r>
              <a:rPr lang="it-IT" dirty="0"/>
              <a:t>7</a:t>
            </a:r>
            <a:r>
              <a:rPr b="0" dirty="0"/>
              <a:t>. Experimental validation of fluid damper performance.</a:t>
            </a:r>
          </a:p>
        </p:txBody>
      </p:sp>
      <p:sp>
        <p:nvSpPr>
          <p:cNvPr id="189" name="TextBox 1"/>
          <p:cNvSpPr txBox="1"/>
          <p:nvPr/>
        </p:nvSpPr>
        <p:spPr>
          <a:xfrm>
            <a:off x="15540759" y="38138542"/>
            <a:ext cx="13538454" cy="264554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tIns="45719" rIns="45719" bIns="45719" numCol="1" anchor="t">
            <a:noAutofit/>
          </a:bodyPr>
          <a:lstStyle>
            <a:lvl1pPr marL="421105" indent="-421105">
              <a:buSzPct val="100000"/>
              <a:buChar char="•"/>
              <a:defRPr sz="4200"/>
            </a:lvl1pPr>
          </a:lstStyle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The simulations of the </a:t>
            </a:r>
            <a:r>
              <a:rPr lang="en-US" b="1" dirty="0"/>
              <a:t>damping coefficient agrees </a:t>
            </a:r>
            <a:br>
              <a:rPr lang="en-US" b="1" dirty="0"/>
            </a:br>
            <a:r>
              <a:rPr lang="en-US" dirty="0"/>
              <a:t>with the </a:t>
            </a:r>
            <a:r>
              <a:rPr lang="en-US" b="1" dirty="0"/>
              <a:t>experimental characterization</a:t>
            </a:r>
            <a:r>
              <a:rPr lang="en-US" dirty="0"/>
              <a:t>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The system has been extensively validated through </a:t>
            </a:r>
            <a:r>
              <a:rPr lang="en-US" b="1" dirty="0"/>
              <a:t>tests </a:t>
            </a:r>
            <a:r>
              <a:rPr lang="en-US" dirty="0"/>
              <a:t>performed at the </a:t>
            </a:r>
            <a:r>
              <a:rPr lang="en-US" b="1" dirty="0"/>
              <a:t>2019 SpaceX Hyperloop Competition</a:t>
            </a:r>
            <a:r>
              <a:rPr lang="en-US" dirty="0"/>
              <a:t>.</a:t>
            </a:r>
          </a:p>
        </p:txBody>
      </p:sp>
      <p:sp>
        <p:nvSpPr>
          <p:cNvPr id="195" name="TextBox 3">
            <a:extLst>
              <a:ext uri="{FF2B5EF4-FFF2-40B4-BE49-F238E27FC236}">
                <a16:creationId xmlns:a16="http://schemas.microsoft.com/office/drawing/2014/main" id="{29D70592-F5BF-4F7C-B1C8-AE85888B92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15741" y="986077"/>
            <a:ext cx="21396502" cy="230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6984" tIns="43492" rIns="86984" bIns="43492">
            <a:spAutoFit/>
          </a:bodyPr>
          <a:lstStyle/>
          <a:p>
            <a:pPr defTabSz="4174027">
              <a:defRPr/>
            </a:pPr>
            <a:r>
              <a:rPr lang="en-US" sz="4800" b="1" dirty="0"/>
              <a:t>SpaceX Hyperloop Competition 2019: </a:t>
            </a:r>
          </a:p>
          <a:p>
            <a:pPr defTabSz="4174027">
              <a:defRPr/>
            </a:pPr>
            <a:r>
              <a:rPr lang="en-US" sz="4800" b="1" dirty="0"/>
              <a:t>Fluid damper optimization by CFD &amp; Multi-body simulations </a:t>
            </a:r>
            <a:br>
              <a:rPr lang="en-US" sz="4800" b="1" dirty="0"/>
            </a:br>
            <a:r>
              <a:rPr lang="en-US" sz="4800" b="1" dirty="0"/>
              <a:t>of the </a:t>
            </a:r>
            <a:r>
              <a:rPr lang="en-US" sz="4800" b="1" dirty="0" err="1"/>
              <a:t>EPFLoop</a:t>
            </a:r>
            <a:r>
              <a:rPr lang="en-US" sz="4800" b="1" dirty="0"/>
              <a:t> prototype dynamic response to stochastic excitation</a:t>
            </a:r>
          </a:p>
        </p:txBody>
      </p:sp>
      <p:pic>
        <p:nvPicPr>
          <p:cNvPr id="196" name="Picture 195">
            <a:extLst>
              <a:ext uri="{FF2B5EF4-FFF2-40B4-BE49-F238E27FC236}">
                <a16:creationId xmlns:a16="http://schemas.microsoft.com/office/drawing/2014/main" id="{B52CCE8B-6EB7-4596-8FB7-C1C9E26B5EA7}"/>
              </a:ext>
            </a:extLst>
          </p:cNvPr>
          <p:cNvPicPr>
            <a:picLocks noChangeAspect="1"/>
          </p:cNvPicPr>
          <p:nvPr/>
        </p:nvPicPr>
        <p:blipFill>
          <a:blip r:embed="rId2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587" y="1089443"/>
            <a:ext cx="5428933" cy="1778819"/>
          </a:xfrm>
          <a:prstGeom prst="rect">
            <a:avLst/>
          </a:prstGeom>
        </p:spPr>
      </p:pic>
      <p:pic>
        <p:nvPicPr>
          <p:cNvPr id="197" name="Picture 2" descr="https://cdn.comsol.com/conference/2019/documents/png/COMSOL_Conference_Cambridge_Logo_2019_blue.png">
            <a:extLst>
              <a:ext uri="{FF2B5EF4-FFF2-40B4-BE49-F238E27FC236}">
                <a16:creationId xmlns:a16="http://schemas.microsoft.com/office/drawing/2014/main" id="{1203592E-4896-4399-BFAF-22B6E81C23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3073" y="3116337"/>
            <a:ext cx="5399987" cy="2283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8" name="Rectangle 197">
            <a:extLst>
              <a:ext uri="{FF2B5EF4-FFF2-40B4-BE49-F238E27FC236}">
                <a16:creationId xmlns:a16="http://schemas.microsoft.com/office/drawing/2014/main" id="{9333A89D-3F9A-4EA4-8308-7E9F9753D540}"/>
              </a:ext>
            </a:extLst>
          </p:cNvPr>
          <p:cNvSpPr/>
          <p:nvPr/>
        </p:nvSpPr>
        <p:spPr>
          <a:xfrm>
            <a:off x="7611770" y="3795305"/>
            <a:ext cx="1690682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387247" eaLnBrk="1" hangingPunct="1">
              <a:defRPr/>
            </a:pPr>
            <a:r>
              <a:rPr lang="en-US" sz="4000" dirty="0">
                <a:latin typeface="Calibri" panose="020F0502020204030204" pitchFamily="34" charset="0"/>
                <a:cs typeface="Calibri" panose="020F0502020204030204" pitchFamily="34" charset="0"/>
              </a:rPr>
              <a:t>Jérôme Harray</a:t>
            </a:r>
            <a:r>
              <a:rPr lang="en-US" sz="40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US" sz="4000" dirty="0">
                <a:latin typeface="Calibri" panose="020F0502020204030204" pitchFamily="34" charset="0"/>
                <a:cs typeface="Calibri" panose="020F0502020204030204" pitchFamily="34" charset="0"/>
              </a:rPr>
              <a:t>, Lorenzo Benedetti</a:t>
            </a:r>
            <a:r>
              <a:rPr lang="en-US" sz="40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US" sz="40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Nicolò</a:t>
            </a:r>
            <a:r>
              <a:rPr lang="en-US" sz="4000" dirty="0">
                <a:latin typeface="Calibri" panose="020F0502020204030204" pitchFamily="34" charset="0"/>
                <a:cs typeface="Calibri" panose="020F0502020204030204" pitchFamily="34" charset="0"/>
              </a:rPr>
              <a:t> Riva</a:t>
            </a:r>
            <a:r>
              <a:rPr lang="en-US" sz="40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</a:p>
        </p:txBody>
      </p:sp>
      <p:pic>
        <p:nvPicPr>
          <p:cNvPr id="199" name="Picture 198">
            <a:extLst>
              <a:ext uri="{FF2B5EF4-FFF2-40B4-BE49-F238E27FC236}">
                <a16:creationId xmlns:a16="http://schemas.microsoft.com/office/drawing/2014/main" id="{9104B68D-08E7-42C2-9F40-D85B7D12E4FF}"/>
              </a:ext>
            </a:extLst>
          </p:cNvPr>
          <p:cNvPicPr>
            <a:picLocks noChangeAspect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920" y="4609606"/>
            <a:ext cx="5148842" cy="784170"/>
          </a:xfrm>
          <a:prstGeom prst="rect">
            <a:avLst/>
          </a:prstGeom>
        </p:spPr>
      </p:pic>
      <p:sp>
        <p:nvSpPr>
          <p:cNvPr id="200" name="Rectangle 199">
            <a:extLst>
              <a:ext uri="{FF2B5EF4-FFF2-40B4-BE49-F238E27FC236}">
                <a16:creationId xmlns:a16="http://schemas.microsoft.com/office/drawing/2014/main" id="{8D79F9BC-CDB2-4C22-B722-7D08F128CBDE}"/>
              </a:ext>
            </a:extLst>
          </p:cNvPr>
          <p:cNvSpPr/>
          <p:nvPr/>
        </p:nvSpPr>
        <p:spPr>
          <a:xfrm>
            <a:off x="13038234" y="4741045"/>
            <a:ext cx="169068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387247" eaLnBrk="1" hangingPunct="1">
              <a:defRPr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1. École Polytechnique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Fédérale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de Lausanne, STI – IEL – DESL, CH-1015 Lausanne, Switzerland</a:t>
            </a:r>
            <a:endParaRPr lang="en-US" sz="24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7C7C7C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2">
              <a:lumOff val="16690"/>
            </a:schemeClr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170362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8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2">
              <a:lumOff val="16690"/>
            </a:schemeClr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170362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8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7C7C7C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2">
              <a:lumOff val="16690"/>
            </a:schemeClr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170362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8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2">
              <a:lumOff val="16690"/>
            </a:schemeClr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170362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8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</TotalTime>
  <Words>442</Words>
  <Application>Microsoft Office PowerPoint</Application>
  <PresentationFormat>Custom</PresentationFormat>
  <Paragraphs>52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Cambria Math</vt:lpstr>
      <vt:lpstr>Helvetica Neue Medium</vt:lpstr>
      <vt:lpstr>Wingdings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lorenzo</dc:creator>
  <cp:lastModifiedBy>lorenzo</cp:lastModifiedBy>
  <cp:revision>26</cp:revision>
  <dcterms:modified xsi:type="dcterms:W3CDTF">2019-08-28T21:45:52Z</dcterms:modified>
</cp:coreProperties>
</file>