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9CC"/>
    <a:srgbClr val="99CCFF"/>
    <a:srgbClr val="DEEBF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33" d="100"/>
          <a:sy n="33" d="100"/>
        </p:scale>
        <p:origin x="-138" y="2226"/>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36345600" cy="9363456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xmlns=""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8/6/2019</a:t>
            </a:fld>
            <a:endParaRPr lang="en-US"/>
          </a:p>
        </p:txBody>
      </p:sp>
      <p:sp>
        <p:nvSpPr>
          <p:cNvPr id="4" name="Footer Placeholder 3">
            <a:extLst>
              <a:ext uri="{FF2B5EF4-FFF2-40B4-BE49-F238E27FC236}">
                <a16:creationId xmlns:a16="http://schemas.microsoft.com/office/drawing/2014/main" xmlns=""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xmlns=""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‹Nº›</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xmlns=""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8/6/2019</a:t>
            </a:fld>
            <a:endParaRPr lang="en-US"/>
          </a:p>
        </p:txBody>
      </p:sp>
      <p:sp>
        <p:nvSpPr>
          <p:cNvPr id="4" name="Slide Image Placeholder 3">
            <a:extLst>
              <a:ext uri="{FF2B5EF4-FFF2-40B4-BE49-F238E27FC236}">
                <a16:creationId xmlns:a16="http://schemas.microsoft.com/office/drawing/2014/main" xmlns=""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xmlns=""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xmlns=""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xmlns=""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‹Nº›</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xmlns=""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Notes Placeholder 2">
            <a:extLst>
              <a:ext uri="{FF2B5EF4-FFF2-40B4-BE49-F238E27FC236}">
                <a16:creationId xmlns:a16="http://schemas.microsoft.com/office/drawing/2014/main" xmlns="" id="{C455B2B2-F0C4-E542-9F8B-24F394C71055}"/>
              </a:ext>
            </a:extLst>
          </p:cNvPr>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xmlns=""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xmlns=""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8/6/2019</a:t>
            </a:fld>
            <a:endParaRPr lang="en-US"/>
          </a:p>
        </p:txBody>
      </p:sp>
      <p:sp>
        <p:nvSpPr>
          <p:cNvPr id="5" name="Footer Placeholder 4">
            <a:extLst>
              <a:ext uri="{FF2B5EF4-FFF2-40B4-BE49-F238E27FC236}">
                <a16:creationId xmlns:a16="http://schemas.microsoft.com/office/drawing/2014/main" xmlns=""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‹Nº›</a:t>
            </a:fld>
            <a:endParaRPr lang="en-US" altLang="en-US"/>
          </a:p>
        </p:txBody>
      </p:sp>
    </p:spTree>
    <p:extLst>
      <p:ext uri="{BB962C8B-B14F-4D97-AF65-F5344CB8AC3E}">
        <p14:creationId xmlns:p14="http://schemas.microsoft.com/office/powerpoint/2010/main" xmlns=""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8/6/2019</a:t>
            </a:fld>
            <a:endParaRPr lang="en-US"/>
          </a:p>
        </p:txBody>
      </p:sp>
      <p:sp>
        <p:nvSpPr>
          <p:cNvPr id="5" name="Footer Placeholder 4">
            <a:extLst>
              <a:ext uri="{FF2B5EF4-FFF2-40B4-BE49-F238E27FC236}">
                <a16:creationId xmlns:a16="http://schemas.microsoft.com/office/drawing/2014/main" xmlns=""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‹Nº›</a:t>
            </a:fld>
            <a:endParaRPr lang="en-US" altLang="en-US"/>
          </a:p>
        </p:txBody>
      </p:sp>
    </p:spTree>
    <p:extLst>
      <p:ext uri="{BB962C8B-B14F-4D97-AF65-F5344CB8AC3E}">
        <p14:creationId xmlns:p14="http://schemas.microsoft.com/office/powerpoint/2010/main" xmlns=""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8/6/2019</a:t>
            </a:fld>
            <a:endParaRPr lang="en-US"/>
          </a:p>
        </p:txBody>
      </p:sp>
      <p:sp>
        <p:nvSpPr>
          <p:cNvPr id="5" name="Footer Placeholder 4">
            <a:extLst>
              <a:ext uri="{FF2B5EF4-FFF2-40B4-BE49-F238E27FC236}">
                <a16:creationId xmlns:a16="http://schemas.microsoft.com/office/drawing/2014/main" xmlns=""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‹Nº›</a:t>
            </a:fld>
            <a:endParaRPr lang="en-US" altLang="en-US"/>
          </a:p>
        </p:txBody>
      </p:sp>
    </p:spTree>
    <p:extLst>
      <p:ext uri="{BB962C8B-B14F-4D97-AF65-F5344CB8AC3E}">
        <p14:creationId xmlns:p14="http://schemas.microsoft.com/office/powerpoint/2010/main" xmlns=""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8/6/2019</a:t>
            </a:fld>
            <a:endParaRPr lang="en-US"/>
          </a:p>
        </p:txBody>
      </p:sp>
      <p:sp>
        <p:nvSpPr>
          <p:cNvPr id="5" name="Footer Placeholder 4">
            <a:extLst>
              <a:ext uri="{FF2B5EF4-FFF2-40B4-BE49-F238E27FC236}">
                <a16:creationId xmlns:a16="http://schemas.microsoft.com/office/drawing/2014/main" xmlns=""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‹Nº›</a:t>
            </a:fld>
            <a:endParaRPr lang="en-US" altLang="en-US"/>
          </a:p>
        </p:txBody>
      </p:sp>
    </p:spTree>
    <p:extLst>
      <p:ext uri="{BB962C8B-B14F-4D97-AF65-F5344CB8AC3E}">
        <p14:creationId xmlns:p14="http://schemas.microsoft.com/office/powerpoint/2010/main" xmlns=""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8/6/2019</a:t>
            </a:fld>
            <a:endParaRPr lang="en-US"/>
          </a:p>
        </p:txBody>
      </p:sp>
      <p:sp>
        <p:nvSpPr>
          <p:cNvPr id="5" name="Footer Placeholder 4">
            <a:extLst>
              <a:ext uri="{FF2B5EF4-FFF2-40B4-BE49-F238E27FC236}">
                <a16:creationId xmlns:a16="http://schemas.microsoft.com/office/drawing/2014/main" xmlns=""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‹Nº›</a:t>
            </a:fld>
            <a:endParaRPr lang="en-US" altLang="en-US"/>
          </a:p>
        </p:txBody>
      </p:sp>
    </p:spTree>
    <p:extLst>
      <p:ext uri="{BB962C8B-B14F-4D97-AF65-F5344CB8AC3E}">
        <p14:creationId xmlns:p14="http://schemas.microsoft.com/office/powerpoint/2010/main" xmlns=""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xmlns=""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8/6/2019</a:t>
            </a:fld>
            <a:endParaRPr lang="en-US"/>
          </a:p>
        </p:txBody>
      </p:sp>
      <p:sp>
        <p:nvSpPr>
          <p:cNvPr id="6" name="Footer Placeholder 4">
            <a:extLst>
              <a:ext uri="{FF2B5EF4-FFF2-40B4-BE49-F238E27FC236}">
                <a16:creationId xmlns:a16="http://schemas.microsoft.com/office/drawing/2014/main" xmlns=""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‹Nº›</a:t>
            </a:fld>
            <a:endParaRPr lang="en-US" altLang="en-US"/>
          </a:p>
        </p:txBody>
      </p:sp>
    </p:spTree>
    <p:extLst>
      <p:ext uri="{BB962C8B-B14F-4D97-AF65-F5344CB8AC3E}">
        <p14:creationId xmlns:p14="http://schemas.microsoft.com/office/powerpoint/2010/main" xmlns=""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xmlns=""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8/6/2019</a:t>
            </a:fld>
            <a:endParaRPr lang="en-US"/>
          </a:p>
        </p:txBody>
      </p:sp>
      <p:sp>
        <p:nvSpPr>
          <p:cNvPr id="8" name="Footer Placeholder 4">
            <a:extLst>
              <a:ext uri="{FF2B5EF4-FFF2-40B4-BE49-F238E27FC236}">
                <a16:creationId xmlns:a16="http://schemas.microsoft.com/office/drawing/2014/main" xmlns=""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xmlns=""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‹Nº›</a:t>
            </a:fld>
            <a:endParaRPr lang="en-US" altLang="en-US"/>
          </a:p>
        </p:txBody>
      </p:sp>
    </p:spTree>
    <p:extLst>
      <p:ext uri="{BB962C8B-B14F-4D97-AF65-F5344CB8AC3E}">
        <p14:creationId xmlns:p14="http://schemas.microsoft.com/office/powerpoint/2010/main" xmlns=""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xmlns=""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8/6/2019</a:t>
            </a:fld>
            <a:endParaRPr lang="en-US"/>
          </a:p>
        </p:txBody>
      </p:sp>
      <p:sp>
        <p:nvSpPr>
          <p:cNvPr id="4" name="Footer Placeholder 4">
            <a:extLst>
              <a:ext uri="{FF2B5EF4-FFF2-40B4-BE49-F238E27FC236}">
                <a16:creationId xmlns:a16="http://schemas.microsoft.com/office/drawing/2014/main" xmlns=""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xmlns=""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‹Nº›</a:t>
            </a:fld>
            <a:endParaRPr lang="en-US" altLang="en-US"/>
          </a:p>
        </p:txBody>
      </p:sp>
    </p:spTree>
    <p:extLst>
      <p:ext uri="{BB962C8B-B14F-4D97-AF65-F5344CB8AC3E}">
        <p14:creationId xmlns:p14="http://schemas.microsoft.com/office/powerpoint/2010/main" xmlns=""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8/6/2019</a:t>
            </a:fld>
            <a:endParaRPr lang="en-US"/>
          </a:p>
        </p:txBody>
      </p:sp>
      <p:sp>
        <p:nvSpPr>
          <p:cNvPr id="3" name="Footer Placeholder 4">
            <a:extLst>
              <a:ext uri="{FF2B5EF4-FFF2-40B4-BE49-F238E27FC236}">
                <a16:creationId xmlns:a16="http://schemas.microsoft.com/office/drawing/2014/main" xmlns=""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xmlns=""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‹Nº›</a:t>
            </a:fld>
            <a:endParaRPr lang="en-US" altLang="en-US"/>
          </a:p>
        </p:txBody>
      </p:sp>
    </p:spTree>
    <p:extLst>
      <p:ext uri="{BB962C8B-B14F-4D97-AF65-F5344CB8AC3E}">
        <p14:creationId xmlns:p14="http://schemas.microsoft.com/office/powerpoint/2010/main" xmlns=""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8/6/2019</a:t>
            </a:fld>
            <a:endParaRPr lang="en-US"/>
          </a:p>
        </p:txBody>
      </p:sp>
      <p:sp>
        <p:nvSpPr>
          <p:cNvPr id="6" name="Footer Placeholder 4">
            <a:extLst>
              <a:ext uri="{FF2B5EF4-FFF2-40B4-BE49-F238E27FC236}">
                <a16:creationId xmlns:a16="http://schemas.microsoft.com/office/drawing/2014/main" xmlns=""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‹Nº›</a:t>
            </a:fld>
            <a:endParaRPr lang="en-US" altLang="en-US"/>
          </a:p>
        </p:txBody>
      </p:sp>
    </p:spTree>
    <p:extLst>
      <p:ext uri="{BB962C8B-B14F-4D97-AF65-F5344CB8AC3E}">
        <p14:creationId xmlns:p14="http://schemas.microsoft.com/office/powerpoint/2010/main" xmlns=""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8/6/2019</a:t>
            </a:fld>
            <a:endParaRPr lang="en-US"/>
          </a:p>
        </p:txBody>
      </p:sp>
      <p:sp>
        <p:nvSpPr>
          <p:cNvPr id="6" name="Footer Placeholder 4">
            <a:extLst>
              <a:ext uri="{FF2B5EF4-FFF2-40B4-BE49-F238E27FC236}">
                <a16:creationId xmlns:a16="http://schemas.microsoft.com/office/drawing/2014/main" xmlns=""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‹Nº›</a:t>
            </a:fld>
            <a:endParaRPr lang="en-US" altLang="en-US"/>
          </a:p>
        </p:txBody>
      </p:sp>
    </p:spTree>
    <p:extLst>
      <p:ext uri="{BB962C8B-B14F-4D97-AF65-F5344CB8AC3E}">
        <p14:creationId xmlns:p14="http://schemas.microsoft.com/office/powerpoint/2010/main" xmlns=""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xmlns=""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xmlns=""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xmlns=""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8/6/2019</a:t>
            </a:fld>
            <a:endParaRPr lang="en-US"/>
          </a:p>
        </p:txBody>
      </p:sp>
      <p:sp>
        <p:nvSpPr>
          <p:cNvPr id="5" name="Footer Placeholder 4">
            <a:extLst>
              <a:ext uri="{FF2B5EF4-FFF2-40B4-BE49-F238E27FC236}">
                <a16:creationId xmlns:a16="http://schemas.microsoft.com/office/drawing/2014/main" xmlns=""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xmlns=""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‹Nº›</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xmlns="" id="{EED9D940-F4FF-024E-B7AE-8FAE83C5C54B}"/>
              </a:ext>
            </a:extLst>
          </p:cNvPr>
          <p:cNvSpPr txBox="1">
            <a:spLocks noChangeArrowheads="1"/>
          </p:cNvSpPr>
          <p:nvPr/>
        </p:nvSpPr>
        <p:spPr bwMode="auto">
          <a:xfrm>
            <a:off x="1571627" y="1141557"/>
            <a:ext cx="27134789" cy="3350265"/>
          </a:xfrm>
          <a:prstGeom prst="rect">
            <a:avLst/>
          </a:prstGeom>
          <a:noFill/>
          <a:ln w="9525">
            <a:noFill/>
            <a:miter lim="800000"/>
            <a:headEnd/>
            <a:tailEnd/>
          </a:ln>
        </p:spPr>
        <p:txBody>
          <a:bodyPr wrap="square" lIns="86984" tIns="43492" rIns="86984" bIns="43492">
            <a:spAutoFit/>
          </a:bodyPr>
          <a:lstStyle/>
          <a:p>
            <a:pPr algn="ctr" defTabSz="4174027">
              <a:defRPr/>
            </a:pPr>
            <a:r>
              <a:rPr lang="en-US" sz="7200" dirty="0" smtClean="0">
                <a:latin typeface="Calibri" panose="020F0502020204030204" pitchFamily="34" charset="0"/>
                <a:ea typeface="+mn-ea"/>
                <a:cs typeface="Calibri" panose="020F0502020204030204" pitchFamily="34" charset="0"/>
              </a:rPr>
              <a:t>Light Enhancement and Direction Control Using Bowtie Antenna Arrays</a:t>
            </a:r>
            <a:endParaRPr lang="en-US" sz="7200" dirty="0">
              <a:latin typeface="Calibri" panose="020F0502020204030204" pitchFamily="34" charset="0"/>
              <a:ea typeface="+mn-ea"/>
              <a:cs typeface="Calibri" panose="020F0502020204030204" pitchFamily="34" charset="0"/>
            </a:endParaRP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smtClean="0">
                <a:latin typeface="Calibri" panose="020F0502020204030204" pitchFamily="34" charset="0"/>
                <a:cs typeface="Calibri" panose="020F0502020204030204" pitchFamily="34" charset="0"/>
              </a:rPr>
              <a:t>I. </a:t>
            </a:r>
            <a:r>
              <a:rPr lang="en-US" sz="4000" dirty="0" err="1" smtClean="0">
                <a:latin typeface="Calibri" panose="020F0502020204030204" pitchFamily="34" charset="0"/>
                <a:cs typeface="Calibri" panose="020F0502020204030204" pitchFamily="34" charset="0"/>
              </a:rPr>
              <a:t>Pita</a:t>
            </a:r>
            <a:r>
              <a:rPr lang="en-US" sz="4000" baseline="30000" dirty="0" err="1" smtClean="0">
                <a:latin typeface="Calibri" panose="020F0502020204030204" pitchFamily="34" charset="0"/>
                <a:cs typeface="Calibri" panose="020F0502020204030204" pitchFamily="34" charset="0"/>
              </a:rPr>
              <a:t>1,2</a:t>
            </a:r>
            <a:r>
              <a:rPr lang="en-US" sz="4000" dirty="0" smtClean="0">
                <a:latin typeface="Calibri" panose="020F0502020204030204" pitchFamily="34" charset="0"/>
                <a:cs typeface="Calibri" panose="020F0502020204030204" pitchFamily="34" charset="0"/>
              </a:rPr>
              <a:t>, N. </a:t>
            </a:r>
            <a:r>
              <a:rPr lang="en-US" sz="4000" dirty="0" err="1" smtClean="0">
                <a:latin typeface="Calibri" panose="020F0502020204030204" pitchFamily="34" charset="0"/>
                <a:cs typeface="Calibri" panose="020F0502020204030204" pitchFamily="34" charset="0"/>
              </a:rPr>
              <a:t>Liu</a:t>
            </a:r>
            <a:r>
              <a:rPr lang="en-US" sz="4000" baseline="30000" dirty="0" err="1" smtClean="0">
                <a:latin typeface="Calibri" panose="020F0502020204030204" pitchFamily="34" charset="0"/>
                <a:cs typeface="Calibri" panose="020F0502020204030204" pitchFamily="34" charset="0"/>
              </a:rPr>
              <a:t>2</a:t>
            </a:r>
            <a:r>
              <a:rPr lang="en-US" sz="4000" dirty="0" smtClean="0">
                <a:latin typeface="Calibri" panose="020F0502020204030204" pitchFamily="34" charset="0"/>
                <a:cs typeface="Calibri" panose="020F0502020204030204" pitchFamily="34" charset="0"/>
              </a:rPr>
              <a:t>, </a:t>
            </a:r>
            <a:r>
              <a:rPr lang="en-US" sz="4000" dirty="0" smtClean="0">
                <a:latin typeface="Calibri" panose="020F0502020204030204" pitchFamily="34" charset="0"/>
                <a:cs typeface="Calibri" panose="020F0502020204030204" pitchFamily="34" charset="0"/>
              </a:rPr>
              <a:t>B</a:t>
            </a:r>
            <a:r>
              <a:rPr lang="en-US" sz="4000" dirty="0" smtClean="0">
                <a:latin typeface="Calibri" panose="020F0502020204030204" pitchFamily="34" charset="0"/>
                <a:cs typeface="Calibri" panose="020F0502020204030204" pitchFamily="34" charset="0"/>
              </a:rPr>
              <a:t>. </a:t>
            </a:r>
            <a:r>
              <a:rPr lang="en-US" sz="4000" dirty="0" err="1" smtClean="0">
                <a:latin typeface="Calibri" panose="020F0502020204030204" pitchFamily="34" charset="0"/>
                <a:cs typeface="Calibri" panose="020F0502020204030204" pitchFamily="34" charset="0"/>
              </a:rPr>
              <a:t>Corbett</a:t>
            </a:r>
            <a:r>
              <a:rPr lang="en-US" sz="4000" baseline="30000" dirty="0" err="1" smtClean="0">
                <a:latin typeface="Calibri" panose="020F0502020204030204" pitchFamily="34" charset="0"/>
                <a:cs typeface="Calibri" panose="020F0502020204030204" pitchFamily="34" charset="0"/>
              </a:rPr>
              <a:t>1</a:t>
            </a:r>
            <a:endParaRPr lang="en-US" sz="4000" baseline="30000" dirty="0">
              <a:latin typeface="Calibri" panose="020F0502020204030204" pitchFamily="34" charset="0"/>
              <a:cs typeface="Calibri" panose="020F0502020204030204" pitchFamily="34" charset="0"/>
            </a:endParaRPr>
          </a:p>
          <a:p>
            <a:pPr marL="914276" indent="-914276" algn="ctr" defTabSz="4387247" eaLnBrk="1" hangingPunct="1">
              <a:defRPr/>
            </a:pPr>
            <a:r>
              <a:rPr lang="en-US" sz="4000" dirty="0">
                <a:latin typeface="Calibri" panose="020F0502020204030204" pitchFamily="34" charset="0"/>
                <a:cs typeface="Calibri" panose="020F0502020204030204" pitchFamily="34" charset="0"/>
              </a:rPr>
              <a:t>1. </a:t>
            </a:r>
            <a:r>
              <a:rPr lang="en-US" sz="4000" dirty="0" smtClean="0">
                <a:latin typeface="Calibri" panose="020F0502020204030204" pitchFamily="34" charset="0"/>
                <a:cs typeface="Calibri" panose="020F0502020204030204" pitchFamily="34" charset="0"/>
              </a:rPr>
              <a:t>Photonics Centre, Tyndall National Institute, Lee </a:t>
            </a:r>
            <a:r>
              <a:rPr lang="en-US" sz="4000" dirty="0" err="1" smtClean="0">
                <a:latin typeface="Calibri" panose="020F0502020204030204" pitchFamily="34" charset="0"/>
                <a:cs typeface="Calibri" panose="020F0502020204030204" pitchFamily="34" charset="0"/>
              </a:rPr>
              <a:t>Maltings</a:t>
            </a:r>
            <a:r>
              <a:rPr lang="en-US" sz="4000" dirty="0" smtClean="0">
                <a:latin typeface="Calibri" panose="020F0502020204030204" pitchFamily="34" charset="0"/>
                <a:cs typeface="Calibri" panose="020F0502020204030204" pitchFamily="34" charset="0"/>
              </a:rPr>
              <a:t>, </a:t>
            </a:r>
            <a:r>
              <a:rPr lang="en-US" sz="4000" dirty="0" err="1" smtClean="0">
                <a:latin typeface="Calibri" panose="020F0502020204030204" pitchFamily="34" charset="0"/>
                <a:cs typeface="Calibri" panose="020F0502020204030204" pitchFamily="34" charset="0"/>
              </a:rPr>
              <a:t>T12</a:t>
            </a:r>
            <a:r>
              <a:rPr lang="en-US" sz="4000" dirty="0" smtClean="0">
                <a:latin typeface="Calibri" panose="020F0502020204030204" pitchFamily="34" charset="0"/>
                <a:cs typeface="Calibri" panose="020F0502020204030204" pitchFamily="34" charset="0"/>
              </a:rPr>
              <a:t> </a:t>
            </a:r>
            <a:r>
              <a:rPr lang="en-US" sz="4000" dirty="0" err="1" smtClean="0">
                <a:latin typeface="Calibri" panose="020F0502020204030204" pitchFamily="34" charset="0"/>
                <a:cs typeface="Calibri" panose="020F0502020204030204" pitchFamily="34" charset="0"/>
              </a:rPr>
              <a:t>R5CP</a:t>
            </a:r>
            <a:r>
              <a:rPr lang="en-US" sz="4000" dirty="0" smtClean="0">
                <a:latin typeface="Calibri" panose="020F0502020204030204" pitchFamily="34" charset="0"/>
                <a:cs typeface="Calibri" panose="020F0502020204030204" pitchFamily="34" charset="0"/>
              </a:rPr>
              <a:t>, Cork, Ireland </a:t>
            </a:r>
            <a:endParaRPr lang="en-US" sz="4000" dirty="0">
              <a:latin typeface="Calibri" panose="020F0502020204030204" pitchFamily="34" charset="0"/>
              <a:cs typeface="Calibri" panose="020F0502020204030204" pitchFamily="34" charset="0"/>
            </a:endParaRPr>
          </a:p>
          <a:p>
            <a:pPr marL="914276" indent="-914276" algn="ctr" defTabSz="4387247" eaLnBrk="1" hangingPunct="1">
              <a:defRPr/>
            </a:pPr>
            <a:r>
              <a:rPr lang="en-US" sz="4000" dirty="0">
                <a:latin typeface="Calibri" panose="020F0502020204030204" pitchFamily="34" charset="0"/>
                <a:cs typeface="Calibri" panose="020F0502020204030204" pitchFamily="34" charset="0"/>
              </a:rPr>
              <a:t>2. </a:t>
            </a:r>
            <a:r>
              <a:rPr lang="en-US" sz="4000" dirty="0" smtClean="0">
                <a:solidFill>
                  <a:prstClr val="black"/>
                </a:solidFill>
                <a:latin typeface="Calibri" panose="020F0502020204030204" pitchFamily="34" charset="0"/>
                <a:cs typeface="Calibri" panose="020F0502020204030204" pitchFamily="34" charset="0"/>
              </a:rPr>
              <a:t>Department of Physics and Bernal Institute, University of Limerick, </a:t>
            </a:r>
            <a:r>
              <a:rPr lang="en-US" sz="4000" dirty="0" err="1" smtClean="0">
                <a:solidFill>
                  <a:prstClr val="black"/>
                </a:solidFill>
                <a:latin typeface="Calibri" panose="020F0502020204030204" pitchFamily="34" charset="0"/>
                <a:cs typeface="Calibri" panose="020F0502020204030204" pitchFamily="34" charset="0"/>
              </a:rPr>
              <a:t>Castletroy</a:t>
            </a:r>
            <a:r>
              <a:rPr lang="en-US" sz="4000" dirty="0" smtClean="0">
                <a:solidFill>
                  <a:prstClr val="black"/>
                </a:solidFill>
                <a:latin typeface="Calibri" panose="020F0502020204030204" pitchFamily="34" charset="0"/>
                <a:cs typeface="Calibri" panose="020F0502020204030204" pitchFamily="34" charset="0"/>
              </a:rPr>
              <a:t>, </a:t>
            </a:r>
            <a:r>
              <a:rPr lang="en-US" sz="4000" dirty="0" err="1" smtClean="0">
                <a:solidFill>
                  <a:prstClr val="black"/>
                </a:solidFill>
                <a:latin typeface="Calibri" panose="020F0502020204030204" pitchFamily="34" charset="0"/>
                <a:cs typeface="Calibri" panose="020F0502020204030204" pitchFamily="34" charset="0"/>
              </a:rPr>
              <a:t>V94</a:t>
            </a:r>
            <a:r>
              <a:rPr lang="en-US" sz="4000" dirty="0" smtClean="0">
                <a:solidFill>
                  <a:prstClr val="black"/>
                </a:solidFill>
                <a:latin typeface="Calibri" panose="020F0502020204030204" pitchFamily="34" charset="0"/>
                <a:cs typeface="Calibri" panose="020F0502020204030204" pitchFamily="34" charset="0"/>
              </a:rPr>
              <a:t> </a:t>
            </a:r>
            <a:r>
              <a:rPr lang="en-US" sz="4000" dirty="0" err="1" smtClean="0">
                <a:solidFill>
                  <a:prstClr val="black"/>
                </a:solidFill>
                <a:latin typeface="Calibri" panose="020F0502020204030204" pitchFamily="34" charset="0"/>
                <a:cs typeface="Calibri" panose="020F0502020204030204" pitchFamily="34" charset="0"/>
              </a:rPr>
              <a:t>T9PX</a:t>
            </a:r>
            <a:r>
              <a:rPr lang="en-US" sz="4000" dirty="0" smtClean="0">
                <a:solidFill>
                  <a:prstClr val="black"/>
                </a:solidFill>
                <a:latin typeface="Calibri" panose="020F0502020204030204" pitchFamily="34" charset="0"/>
                <a:cs typeface="Calibri" panose="020F0502020204030204" pitchFamily="34" charset="0"/>
              </a:rPr>
              <a:t>, Limerick, Ireland </a:t>
            </a:r>
            <a:endParaRPr lang="en-US" sz="4000" dirty="0">
              <a:latin typeface="Calibri" panose="020F0502020204030204" pitchFamily="34" charset="0"/>
              <a:cs typeface="Calibri" panose="020F0502020204030204" pitchFamily="34" charset="0"/>
            </a:endParaRPr>
          </a:p>
        </p:txBody>
      </p:sp>
      <p:sp>
        <p:nvSpPr>
          <p:cNvPr id="2051" name="TextBox 6">
            <a:extLst>
              <a:ext uri="{FF2B5EF4-FFF2-40B4-BE49-F238E27FC236}">
                <a16:creationId xmlns:a16="http://schemas.microsoft.com/office/drawing/2014/main" xmlns="" id="{FFAA168A-D7A5-134D-961C-7DB57519DC16}"/>
              </a:ext>
            </a:extLst>
          </p:cNvPr>
          <p:cNvSpPr txBox="1">
            <a:spLocks noChangeArrowheads="1"/>
          </p:cNvSpPr>
          <p:nvPr/>
        </p:nvSpPr>
        <p:spPr bwMode="auto">
          <a:xfrm>
            <a:off x="1514479" y="5477174"/>
            <a:ext cx="13017206" cy="59971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cs typeface="Calibri" panose="020F0502020204030204" pitchFamily="34" charset="0"/>
              </a:rPr>
              <a:t>INRODUCTION</a:t>
            </a:r>
            <a:r>
              <a:rPr lang="en-US" altLang="nl-NL" sz="4800" dirty="0">
                <a:cs typeface="Calibri" panose="020F0502020204030204" pitchFamily="34" charset="0"/>
              </a:rPr>
              <a:t>: </a:t>
            </a:r>
            <a:r>
              <a:rPr lang="en-US" sz="4800" dirty="0" smtClean="0"/>
              <a:t>The focus of this work is to determine the potential for arrays of </a:t>
            </a:r>
            <a:r>
              <a:rPr lang="en-US" sz="4800" dirty="0" err="1" smtClean="0"/>
              <a:t>nanoscale</a:t>
            </a:r>
            <a:r>
              <a:rPr lang="en-US" sz="4800" dirty="0" smtClean="0"/>
              <a:t> bowtie antennas for light enhancement and direction control in </a:t>
            </a:r>
            <a:r>
              <a:rPr lang="en-US" sz="4800" dirty="0" err="1" smtClean="0"/>
              <a:t>nano</a:t>
            </a:r>
            <a:r>
              <a:rPr lang="en-US" sz="4800" dirty="0" smtClean="0"/>
              <a:t>-optics devices. This is achieved by studying the effects of illumination on the backscattered and total fields, along with the intensity of </a:t>
            </a:r>
            <a:r>
              <a:rPr lang="en-US" sz="4800" dirty="0" smtClean="0"/>
              <a:t>propagated </a:t>
            </a:r>
            <a:r>
              <a:rPr lang="en-US" sz="4800" dirty="0" smtClean="0"/>
              <a:t>light for different </a:t>
            </a:r>
            <a:r>
              <a:rPr lang="en-US" sz="4800" dirty="0" smtClean="0"/>
              <a:t>arrays. Gold antennas on both glass and </a:t>
            </a:r>
            <a:r>
              <a:rPr lang="en-US" sz="4800" dirty="0" err="1" smtClean="0"/>
              <a:t>Si3N4</a:t>
            </a:r>
            <a:r>
              <a:rPr lang="en-US" sz="4800" dirty="0" smtClean="0"/>
              <a:t> were used.</a:t>
            </a:r>
            <a:endParaRPr lang="en-US" altLang="nl-NL" sz="4800" dirty="0">
              <a:cs typeface="Calibri" panose="020F0502020204030204" pitchFamily="34" charset="0"/>
            </a:endParaRPr>
          </a:p>
        </p:txBody>
      </p:sp>
      <p:sp>
        <p:nvSpPr>
          <p:cNvPr id="2052" name="TextBox 7">
            <a:extLst>
              <a:ext uri="{FF2B5EF4-FFF2-40B4-BE49-F238E27FC236}">
                <a16:creationId xmlns:a16="http://schemas.microsoft.com/office/drawing/2014/main" xmlns="" id="{4A08504F-7725-A243-96B9-497CEA110D4F}"/>
              </a:ext>
            </a:extLst>
          </p:cNvPr>
          <p:cNvSpPr txBox="1">
            <a:spLocks noChangeArrowheads="1"/>
          </p:cNvSpPr>
          <p:nvPr/>
        </p:nvSpPr>
        <p:spPr bwMode="auto">
          <a:xfrm>
            <a:off x="1200154" y="19793122"/>
            <a:ext cx="12975642" cy="274183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cs typeface="Calibri" panose="020F0502020204030204" pitchFamily="34" charset="0"/>
              </a:rPr>
              <a:t>COMPUTATIONAL </a:t>
            </a:r>
            <a:r>
              <a:rPr lang="en-US" altLang="nl-NL" sz="4800" b="1" dirty="0" smtClean="0">
                <a:cs typeface="Calibri" panose="020F0502020204030204" pitchFamily="34" charset="0"/>
              </a:rPr>
              <a:t>METHODS: </a:t>
            </a:r>
            <a:r>
              <a:rPr lang="en-US" sz="4800" dirty="0" smtClean="0"/>
              <a:t>The </a:t>
            </a:r>
            <a:r>
              <a:rPr lang="en-US" sz="4800" dirty="0" smtClean="0"/>
              <a:t>Wave Optics Module in </a:t>
            </a:r>
            <a:r>
              <a:rPr lang="en-US" sz="4800" dirty="0" err="1" smtClean="0"/>
              <a:t>COMSOL</a:t>
            </a:r>
            <a:r>
              <a:rPr lang="en-US" sz="4800" dirty="0" smtClean="0"/>
              <a:t> </a:t>
            </a:r>
            <a:r>
              <a:rPr lang="en-US" sz="4800" dirty="0" err="1" smtClean="0"/>
              <a:t>Multiphysics</a:t>
            </a:r>
            <a:r>
              <a:rPr lang="en-US" sz="4800" baseline="30000" dirty="0" smtClean="0"/>
              <a:t>®</a:t>
            </a:r>
            <a:r>
              <a:rPr lang="en-US" sz="4800" dirty="0" smtClean="0"/>
              <a:t> was used to simulate the bowtie </a:t>
            </a:r>
            <a:r>
              <a:rPr lang="en-US" sz="4800" dirty="0" err="1" smtClean="0"/>
              <a:t>nanoantenna</a:t>
            </a:r>
            <a:r>
              <a:rPr lang="en-US" sz="4800" dirty="0" smtClean="0"/>
              <a:t> arrays and semiconductor materials using material parameter values. A </a:t>
            </a:r>
            <a:r>
              <a:rPr lang="en-US" sz="4800" dirty="0" err="1" smtClean="0"/>
              <a:t>3D</a:t>
            </a:r>
            <a:r>
              <a:rPr lang="en-US" sz="4800" dirty="0" smtClean="0"/>
              <a:t> model was used to properly model the polarization effect of the </a:t>
            </a:r>
            <a:r>
              <a:rPr lang="en-US" sz="4800" dirty="0" smtClean="0"/>
              <a:t>reflected/backscattered </a:t>
            </a:r>
            <a:r>
              <a:rPr lang="en-US" sz="4800" dirty="0" smtClean="0"/>
              <a:t>fields. A </a:t>
            </a:r>
            <a:r>
              <a:rPr lang="en-US" sz="4800" dirty="0" err="1" smtClean="0"/>
              <a:t>3D</a:t>
            </a:r>
            <a:r>
              <a:rPr lang="en-US" sz="4800" dirty="0" smtClean="0"/>
              <a:t> Gaussian beam was applied to simulate the excitation beam and the Frequency Domain stationary solutions were obtained for a series of simulation parameter sets. A range of wavelengths between 650 nm and 1500 nm were used to illuminate the antennas and the polarization was </a:t>
            </a:r>
            <a:r>
              <a:rPr lang="en-US" sz="4800" dirty="0" smtClean="0"/>
              <a:t>altered </a:t>
            </a:r>
            <a:r>
              <a:rPr lang="en-US" sz="4800" dirty="0" smtClean="0"/>
              <a:t>to observe </a:t>
            </a:r>
            <a:r>
              <a:rPr lang="en-US" sz="4800" dirty="0" smtClean="0"/>
              <a:t>how propagation would change.</a:t>
            </a: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smtClean="0">
              <a:cs typeface="Calibri" panose="020F0502020204030204" pitchFamily="34" charset="0"/>
            </a:endParaRPr>
          </a:p>
          <a:p>
            <a:pPr eaLnBrk="1" hangingPunct="1">
              <a:spcBef>
                <a:spcPct val="0"/>
              </a:spcBef>
              <a:buFontTx/>
              <a:buNone/>
            </a:pPr>
            <a:endParaRPr lang="en-US" altLang="nl-NL" sz="4800" dirty="0" smtClean="0">
              <a:cs typeface="Calibri" panose="020F0502020204030204" pitchFamily="34" charset="0"/>
            </a:endParaRPr>
          </a:p>
          <a:p>
            <a:pPr eaLnBrk="1" hangingPunct="1">
              <a:spcBef>
                <a:spcPct val="0"/>
              </a:spcBef>
              <a:buFontTx/>
              <a:buNone/>
            </a:pPr>
            <a:endParaRPr lang="en-US" altLang="nl-NL" sz="4800" dirty="0" smtClean="0">
              <a:cs typeface="Calibri" panose="020F0502020204030204" pitchFamily="34" charset="0"/>
            </a:endParaRPr>
          </a:p>
          <a:p>
            <a:pPr eaLnBrk="1" hangingPunct="1">
              <a:spcBef>
                <a:spcPct val="0"/>
              </a:spcBef>
              <a:buFontTx/>
              <a:buNone/>
            </a:pPr>
            <a:endParaRPr lang="en-US" altLang="nl-NL" sz="4800" dirty="0" smtClean="0">
              <a:cs typeface="Calibri" panose="020F0502020204030204" pitchFamily="34" charset="0"/>
            </a:endParaRPr>
          </a:p>
          <a:p>
            <a:pPr eaLnBrk="1" hangingPunct="1">
              <a:spcBef>
                <a:spcPct val="0"/>
              </a:spcBef>
              <a:buFontTx/>
              <a:buNone/>
            </a:pPr>
            <a:endParaRPr lang="en-US" altLang="nl-NL" sz="4800" dirty="0" smtClean="0">
              <a:cs typeface="Calibri" panose="020F0502020204030204" pitchFamily="34" charset="0"/>
            </a:endParaRPr>
          </a:p>
          <a:p>
            <a:pPr eaLnBrk="1" hangingPunct="1">
              <a:spcBef>
                <a:spcPct val="0"/>
              </a:spcBef>
              <a:buFontTx/>
              <a:buNone/>
            </a:pPr>
            <a:endParaRPr lang="en-US" altLang="nl-NL" sz="4800" dirty="0" smtClean="0">
              <a:cs typeface="Calibri" panose="020F0502020204030204" pitchFamily="34" charset="0"/>
            </a:endParaRPr>
          </a:p>
          <a:p>
            <a:pPr eaLnBrk="1" hangingPunct="1">
              <a:spcBef>
                <a:spcPct val="0"/>
              </a:spcBef>
              <a:buFontTx/>
              <a:buNone/>
            </a:pPr>
            <a:endParaRPr lang="en-US" altLang="nl-NL" sz="4800" dirty="0" smtClean="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r>
              <a:rPr lang="en-US" sz="4800" dirty="0" smtClean="0"/>
              <a:t>The intensity output was measured by integrating the electric field over the surface area of a partial circle placed a set distance from the array. In addition gold strips were added </a:t>
            </a:r>
            <a:r>
              <a:rPr lang="en-US" sz="4800" dirty="0" smtClean="0"/>
              <a:t>and a </a:t>
            </a:r>
            <a:r>
              <a:rPr lang="en-US" sz="4800" dirty="0" smtClean="0"/>
              <a:t>partial semicircle was used to replicate a lens of suitable NA </a:t>
            </a:r>
            <a:r>
              <a:rPr lang="en-US" sz="4800" dirty="0" smtClean="0"/>
              <a:t>to study propagation effects.</a:t>
            </a: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p:txBody>
      </p:sp>
      <p:sp>
        <p:nvSpPr>
          <p:cNvPr id="2058" name="TextBox 15">
            <a:extLst>
              <a:ext uri="{FF2B5EF4-FFF2-40B4-BE49-F238E27FC236}">
                <a16:creationId xmlns:a16="http://schemas.microsoft.com/office/drawing/2014/main" xmlns="" id="{A0A9D8B8-7127-D248-9486-D72164C15279}"/>
              </a:ext>
            </a:extLst>
          </p:cNvPr>
          <p:cNvSpPr txBox="1">
            <a:spLocks noChangeArrowheads="1"/>
          </p:cNvSpPr>
          <p:nvPr/>
        </p:nvSpPr>
        <p:spPr bwMode="auto">
          <a:xfrm>
            <a:off x="15630090" y="5391449"/>
            <a:ext cx="13019177" cy="37811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cs typeface="Calibri" panose="020F0502020204030204" pitchFamily="34" charset="0"/>
              </a:rPr>
              <a:t>RESULTS</a:t>
            </a:r>
            <a:r>
              <a:rPr lang="en-US" altLang="nl-NL" sz="4800" dirty="0">
                <a:cs typeface="Calibri" panose="020F0502020204030204" pitchFamily="34" charset="0"/>
              </a:rPr>
              <a:t>: </a:t>
            </a:r>
            <a:r>
              <a:rPr lang="en-US" altLang="nl-NL" sz="4800" dirty="0" smtClean="0">
                <a:cs typeface="Calibri" panose="020F0502020204030204" pitchFamily="34" charset="0"/>
              </a:rPr>
              <a:t>Increasing the wavelength past 1000 nm caused the propagation direction of the light to shift due to interference. These arrays showed strong potential enhancement over single antennas of different orientations.</a:t>
            </a:r>
            <a:endParaRPr lang="en-US" altLang="nl-NL" sz="4800" dirty="0">
              <a:cs typeface="Calibri" panose="020F0502020204030204" pitchFamily="34" charset="0"/>
            </a:endParaRPr>
          </a:p>
        </p:txBody>
      </p:sp>
      <p:graphicFrame>
        <p:nvGraphicFramePr>
          <p:cNvPr id="22" name="Table 21">
            <a:extLst>
              <a:ext uri="{FF2B5EF4-FFF2-40B4-BE49-F238E27FC236}">
                <a16:creationId xmlns:a16="http://schemas.microsoft.com/office/drawing/2014/main" xmlns="" id="{07F699EA-D8DA-EC4A-986A-F8E4DA3548E1}"/>
              </a:ext>
            </a:extLst>
          </p:cNvPr>
          <p:cNvGraphicFramePr>
            <a:graphicFrameLocks noGrp="1"/>
          </p:cNvGraphicFramePr>
          <p:nvPr>
            <p:extLst>
              <p:ext uri="{D42A27DB-BD31-4B8C-83A1-F6EECF244321}">
                <p14:modId xmlns:p14="http://schemas.microsoft.com/office/powerpoint/2010/main" xmlns="" val="115422189"/>
              </p:ext>
            </p:extLst>
          </p:nvPr>
        </p:nvGraphicFramePr>
        <p:xfrm>
          <a:off x="15100444" y="16955806"/>
          <a:ext cx="6873732" cy="7218643"/>
        </p:xfrm>
        <a:graphic>
          <a:graphicData uri="http://schemas.openxmlformats.org/drawingml/2006/table">
            <a:tbl>
              <a:tblPr firstRow="1" bandRow="1">
                <a:tableStyleId>{5940675A-B579-460E-94D1-54222C63F5DA}</a:tableStyleId>
              </a:tblPr>
              <a:tblGrid>
                <a:gridCol w="2673206">
                  <a:extLst>
                    <a:ext uri="{9D8B030D-6E8A-4147-A177-3AD203B41FA5}">
                      <a16:colId xmlns:a16="http://schemas.microsoft.com/office/drawing/2014/main" xmlns="" val="20000"/>
                    </a:ext>
                  </a:extLst>
                </a:gridCol>
                <a:gridCol w="2143125">
                  <a:extLst>
                    <a:ext uri="{9D8B030D-6E8A-4147-A177-3AD203B41FA5}">
                      <a16:colId xmlns:a16="http://schemas.microsoft.com/office/drawing/2014/main" xmlns="" val="20001"/>
                    </a:ext>
                  </a:extLst>
                </a:gridCol>
                <a:gridCol w="2057401">
                  <a:extLst>
                    <a:ext uri="{9D8B030D-6E8A-4147-A177-3AD203B41FA5}">
                      <a16:colId xmlns:a16="http://schemas.microsoft.com/office/drawing/2014/main" xmlns="" val="20002"/>
                    </a:ext>
                  </a:extLst>
                </a:gridCol>
              </a:tblGrid>
              <a:tr h="1580845">
                <a:tc>
                  <a:txBody>
                    <a:bodyPr/>
                    <a:lstStyle/>
                    <a:p>
                      <a:pPr algn="ctr"/>
                      <a:endParaRPr lang="en-US" sz="3500" dirty="0">
                        <a:latin typeface="Arial" pitchFamily="34" charset="0"/>
                        <a:cs typeface="Arial" pitchFamily="34" charset="0"/>
                      </a:endParaRPr>
                    </a:p>
                  </a:txBody>
                  <a:tcPr marL="84115" marR="84115" marT="44609" marB="44609" anchor="ctr">
                    <a:solidFill>
                      <a:srgbClr val="99CCFF"/>
                    </a:solidFill>
                  </a:tcPr>
                </a:tc>
                <a:tc gridSpan="2">
                  <a:txBody>
                    <a:bodyPr/>
                    <a:lstStyle/>
                    <a:p>
                      <a:pPr algn="ctr"/>
                      <a:r>
                        <a:rPr lang="en-US" sz="3500" dirty="0" smtClean="0">
                          <a:latin typeface="Arial" pitchFamily="34" charset="0"/>
                          <a:cs typeface="Arial" pitchFamily="34" charset="0"/>
                        </a:rPr>
                        <a:t>Antenna ratio </a:t>
                      </a:r>
                    </a:p>
                    <a:p>
                      <a:pPr algn="ctr"/>
                      <a:r>
                        <a:rPr lang="en-US" sz="3500" dirty="0" smtClean="0">
                          <a:latin typeface="Arial" pitchFamily="34" charset="0"/>
                          <a:cs typeface="Arial" pitchFamily="34" charset="0"/>
                        </a:rPr>
                        <a:t>3</a:t>
                      </a:r>
                      <a:r>
                        <a:rPr lang="en-US" sz="3500" baseline="0" dirty="0" smtClean="0">
                          <a:latin typeface="Arial" pitchFamily="34" charset="0"/>
                          <a:cs typeface="Arial" pitchFamily="34" charset="0"/>
                        </a:rPr>
                        <a:t> </a:t>
                      </a:r>
                      <a:r>
                        <a:rPr lang="en-US" sz="3500" dirty="0" smtClean="0">
                          <a:latin typeface="Arial" pitchFamily="34" charset="0"/>
                          <a:cs typeface="Arial" pitchFamily="34" charset="0"/>
                        </a:rPr>
                        <a:t>↑↑↑/1↑</a:t>
                      </a:r>
                      <a:endParaRPr lang="en-US" sz="3500" dirty="0">
                        <a:latin typeface="Arial" pitchFamily="34" charset="0"/>
                        <a:cs typeface="Arial" pitchFamily="34" charset="0"/>
                      </a:endParaRPr>
                    </a:p>
                  </a:txBody>
                  <a:tcPr marL="84115" marR="84115" marT="44609" marB="44609" anchor="ctr">
                    <a:solidFill>
                      <a:srgbClr val="99CCFF"/>
                    </a:solidFill>
                  </a:tcPr>
                </a:tc>
                <a:tc hMerge="1">
                  <a:txBody>
                    <a:bodyPr/>
                    <a:lstStyle/>
                    <a:p>
                      <a:pPr algn="ctr"/>
                      <a:endParaRPr lang="en-US" sz="3500" dirty="0">
                        <a:latin typeface="Arial" pitchFamily="34" charset="0"/>
                        <a:cs typeface="Arial" pitchFamily="34" charset="0"/>
                      </a:endParaRPr>
                    </a:p>
                  </a:txBody>
                  <a:tcPr marL="84115" marR="84115" marT="44609" marB="44609" anchor="ctr">
                    <a:solidFill>
                      <a:schemeClr val="bg1"/>
                    </a:solidFill>
                  </a:tcPr>
                </a:tc>
              </a:tr>
              <a:tr h="2048349">
                <a:tc>
                  <a:txBody>
                    <a:bodyPr/>
                    <a:lstStyle/>
                    <a:p>
                      <a:pPr algn="ctr"/>
                      <a:r>
                        <a:rPr lang="en-US" sz="3500" dirty="0" smtClean="0">
                          <a:latin typeface="Arial" pitchFamily="34" charset="0"/>
                          <a:cs typeface="Arial" pitchFamily="34" charset="0"/>
                        </a:rPr>
                        <a:t>Polarization</a:t>
                      </a:r>
                      <a:endParaRPr lang="en-US" sz="3500" dirty="0">
                        <a:latin typeface="Arial" pitchFamily="34" charset="0"/>
                        <a:cs typeface="Arial" pitchFamily="34" charset="0"/>
                      </a:endParaRPr>
                    </a:p>
                  </a:txBody>
                  <a:tcPr marL="84115" marR="84115" marT="44609" marB="44609" anchor="ctr">
                    <a:solidFill>
                      <a:srgbClr val="99CCFF"/>
                    </a:solidFill>
                  </a:tcPr>
                </a:tc>
                <a:tc>
                  <a:txBody>
                    <a:bodyPr/>
                    <a:lstStyle/>
                    <a:p>
                      <a:pPr algn="ctr"/>
                      <a:r>
                        <a:rPr lang="en-US" sz="3500" dirty="0" smtClean="0">
                          <a:latin typeface="Arial" pitchFamily="34" charset="0"/>
                          <a:cs typeface="Arial" pitchFamily="34" charset="0"/>
                        </a:rPr>
                        <a:t>0</a:t>
                      </a:r>
                      <a:r>
                        <a:rPr lang="en-US" sz="3500" baseline="0" dirty="0" smtClean="0">
                          <a:latin typeface="Arial" pitchFamily="34" charset="0"/>
                          <a:cs typeface="Arial" pitchFamily="34" charset="0"/>
                          <a:sym typeface="Wingdings"/>
                        </a:rPr>
                        <a:t> degrees</a:t>
                      </a:r>
                      <a:endParaRPr lang="en-US" sz="3500" dirty="0">
                        <a:latin typeface="Arial" pitchFamily="34" charset="0"/>
                        <a:cs typeface="Arial" pitchFamily="34" charset="0"/>
                      </a:endParaRPr>
                    </a:p>
                  </a:txBody>
                  <a:tcPr marL="84115" marR="84115" marT="44609" marB="44609" anchor="ctr">
                    <a:solidFill>
                      <a:srgbClr val="99CCFF"/>
                    </a:solidFill>
                  </a:tcPr>
                </a:tc>
                <a:tc>
                  <a:txBody>
                    <a:bodyPr/>
                    <a:lstStyle/>
                    <a:p>
                      <a:pPr algn="ctr"/>
                      <a:r>
                        <a:rPr lang="en-US" sz="3500" dirty="0" smtClean="0">
                          <a:latin typeface="Arial" pitchFamily="34" charset="0"/>
                          <a:cs typeface="Arial" pitchFamily="34" charset="0"/>
                        </a:rPr>
                        <a:t>90 degrees</a:t>
                      </a:r>
                      <a:endParaRPr lang="en-US" sz="3500" dirty="0">
                        <a:latin typeface="Arial" pitchFamily="34" charset="0"/>
                        <a:cs typeface="Arial" pitchFamily="34" charset="0"/>
                      </a:endParaRPr>
                    </a:p>
                  </a:txBody>
                  <a:tcPr marL="84115" marR="84115" marT="44609" marB="44609" anchor="ctr">
                    <a:solidFill>
                      <a:srgbClr val="99CCFF"/>
                    </a:solidFill>
                  </a:tcPr>
                </a:tc>
                <a:extLst>
                  <a:ext uri="{0D108BD9-81ED-4DB2-BD59-A6C34878D82A}">
                    <a16:rowId xmlns:a16="http://schemas.microsoft.com/office/drawing/2014/main" xmlns="" val="10000"/>
                  </a:ext>
                </a:extLst>
              </a:tr>
              <a:tr h="1534350">
                <a:tc>
                  <a:txBody>
                    <a:bodyPr/>
                    <a:lstStyle/>
                    <a:p>
                      <a:pPr algn="ctr"/>
                      <a:r>
                        <a:rPr lang="en-US" sz="3500" dirty="0" smtClean="0">
                          <a:latin typeface="Arial" pitchFamily="34" charset="0"/>
                          <a:cs typeface="Arial" pitchFamily="34" charset="0"/>
                        </a:rPr>
                        <a:t>↔</a:t>
                      </a:r>
                      <a:endParaRPr lang="en-US" sz="3500" dirty="0">
                        <a:latin typeface="Arial" pitchFamily="34" charset="0"/>
                        <a:cs typeface="Arial" pitchFamily="34" charset="0"/>
                      </a:endParaRPr>
                    </a:p>
                  </a:txBody>
                  <a:tcPr marL="84115" marR="84115" marT="44609" marB="44609" anchor="ctr">
                    <a:solidFill>
                      <a:srgbClr val="99CCFF"/>
                    </a:solidFill>
                  </a:tcPr>
                </a:tc>
                <a:tc>
                  <a:txBody>
                    <a:bodyPr/>
                    <a:lstStyle/>
                    <a:p>
                      <a:pPr algn="ctr"/>
                      <a:r>
                        <a:rPr lang="en-US" sz="3500" dirty="0" smtClean="0">
                          <a:latin typeface="Arial" pitchFamily="34" charset="0"/>
                          <a:cs typeface="Arial" pitchFamily="34" charset="0"/>
                        </a:rPr>
                        <a:t>3.51</a:t>
                      </a:r>
                      <a:endParaRPr lang="en-US" sz="3500" dirty="0">
                        <a:latin typeface="Arial" pitchFamily="34" charset="0"/>
                        <a:cs typeface="Arial" pitchFamily="34" charset="0"/>
                      </a:endParaRPr>
                    </a:p>
                  </a:txBody>
                  <a:tcPr marL="84115" marR="84115" marT="44609" marB="44609" anchor="ctr">
                    <a:solidFill>
                      <a:srgbClr val="99CCFF"/>
                    </a:solidFill>
                  </a:tcPr>
                </a:tc>
                <a:tc>
                  <a:txBody>
                    <a:bodyPr/>
                    <a:lstStyle/>
                    <a:p>
                      <a:pPr algn="ctr"/>
                      <a:r>
                        <a:rPr lang="en-US" sz="3500" dirty="0" smtClean="0">
                          <a:latin typeface="Arial" pitchFamily="34" charset="0"/>
                          <a:cs typeface="Arial" pitchFamily="34" charset="0"/>
                        </a:rPr>
                        <a:t>1.41</a:t>
                      </a:r>
                      <a:endParaRPr lang="en-US" sz="3500" dirty="0">
                        <a:latin typeface="Arial" pitchFamily="34" charset="0"/>
                        <a:cs typeface="Arial" pitchFamily="34" charset="0"/>
                      </a:endParaRPr>
                    </a:p>
                  </a:txBody>
                  <a:tcPr marL="84115" marR="84115" marT="44609" marB="44609" anchor="ctr">
                    <a:solidFill>
                      <a:srgbClr val="99CCFF"/>
                    </a:solidFill>
                  </a:tcPr>
                </a:tc>
                <a:extLst>
                  <a:ext uri="{0D108BD9-81ED-4DB2-BD59-A6C34878D82A}">
                    <a16:rowId xmlns:a16="http://schemas.microsoft.com/office/drawing/2014/main" xmlns="" val="10001"/>
                  </a:ext>
                </a:extLst>
              </a:tr>
              <a:tr h="2055099">
                <a:tc>
                  <a:txBody>
                    <a:bodyPr/>
                    <a:lstStyle/>
                    <a:p>
                      <a:pPr algn="ctr"/>
                      <a:r>
                        <a:rPr lang="en-US" sz="3500" dirty="0" smtClean="0">
                          <a:latin typeface="Arial" pitchFamily="34" charset="0"/>
                          <a:cs typeface="Arial" pitchFamily="34" charset="0"/>
                        </a:rPr>
                        <a:t>↕</a:t>
                      </a:r>
                      <a:endParaRPr lang="en-US" sz="3500" dirty="0">
                        <a:latin typeface="Arial" pitchFamily="34" charset="0"/>
                        <a:cs typeface="Arial" pitchFamily="34" charset="0"/>
                      </a:endParaRPr>
                    </a:p>
                  </a:txBody>
                  <a:tcPr marL="84115" marR="84115" marT="44609" marB="44609" anchor="ctr">
                    <a:solidFill>
                      <a:srgbClr val="99CCFF"/>
                    </a:solidFill>
                  </a:tcPr>
                </a:tc>
                <a:tc>
                  <a:txBody>
                    <a:bodyPr/>
                    <a:lstStyle/>
                    <a:p>
                      <a:pPr algn="ctr"/>
                      <a:r>
                        <a:rPr lang="en-US" sz="3500" dirty="0" smtClean="0">
                          <a:latin typeface="Arial" pitchFamily="34" charset="0"/>
                          <a:cs typeface="Arial" pitchFamily="34" charset="0"/>
                        </a:rPr>
                        <a:t>2.15</a:t>
                      </a:r>
                      <a:endParaRPr lang="en-US" sz="3500" dirty="0">
                        <a:latin typeface="Arial" pitchFamily="34" charset="0"/>
                        <a:cs typeface="Arial" pitchFamily="34" charset="0"/>
                      </a:endParaRPr>
                    </a:p>
                  </a:txBody>
                  <a:tcPr marL="84115" marR="84115" marT="44609" marB="44609" anchor="ctr">
                    <a:solidFill>
                      <a:srgbClr val="99CCFF"/>
                    </a:solidFill>
                  </a:tcPr>
                </a:tc>
                <a:tc>
                  <a:txBody>
                    <a:bodyPr/>
                    <a:lstStyle/>
                    <a:p>
                      <a:pPr algn="ctr"/>
                      <a:r>
                        <a:rPr lang="en-US" sz="3500" dirty="0" smtClean="0">
                          <a:latin typeface="Arial" pitchFamily="34" charset="0"/>
                          <a:cs typeface="Arial" pitchFamily="34" charset="0"/>
                        </a:rPr>
                        <a:t>8.50</a:t>
                      </a:r>
                      <a:endParaRPr lang="en-US" sz="3500" dirty="0">
                        <a:latin typeface="Arial" pitchFamily="34" charset="0"/>
                        <a:cs typeface="Arial" pitchFamily="34" charset="0"/>
                      </a:endParaRPr>
                    </a:p>
                  </a:txBody>
                  <a:tcPr marL="84115" marR="84115" marT="44609" marB="44609" anchor="ctr">
                    <a:solidFill>
                      <a:srgbClr val="99CCFF"/>
                    </a:solidFill>
                  </a:tcPr>
                </a:tc>
                <a:extLst>
                  <a:ext uri="{0D108BD9-81ED-4DB2-BD59-A6C34878D82A}">
                    <a16:rowId xmlns:a16="http://schemas.microsoft.com/office/drawing/2014/main" xmlns="" val="10002"/>
                  </a:ext>
                </a:extLst>
              </a:tr>
            </a:tbl>
          </a:graphicData>
        </a:graphic>
      </p:graphicFrame>
      <p:sp>
        <p:nvSpPr>
          <p:cNvPr id="2086" name="TextBox 22">
            <a:extLst>
              <a:ext uri="{FF2B5EF4-FFF2-40B4-BE49-F238E27FC236}">
                <a16:creationId xmlns:a16="http://schemas.microsoft.com/office/drawing/2014/main" xmlns="" id="{067FFD12-C65D-E84D-82ED-9FD7053DBE65}"/>
              </a:ext>
            </a:extLst>
          </p:cNvPr>
          <p:cNvSpPr txBox="1">
            <a:spLocks noChangeArrowheads="1"/>
          </p:cNvSpPr>
          <p:nvPr/>
        </p:nvSpPr>
        <p:spPr bwMode="auto">
          <a:xfrm>
            <a:off x="14116050" y="26823625"/>
            <a:ext cx="14818967" cy="102444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cs typeface="Calibri" panose="020F0502020204030204" pitchFamily="34" charset="0"/>
              </a:rPr>
              <a:t>CONCLUSIONS</a:t>
            </a:r>
            <a:r>
              <a:rPr lang="en-US" altLang="nl-NL" sz="4800" dirty="0">
                <a:cs typeface="Calibri" panose="020F0502020204030204" pitchFamily="34" charset="0"/>
              </a:rPr>
              <a:t>: </a:t>
            </a:r>
            <a:r>
              <a:rPr lang="en-US" sz="4800" dirty="0" smtClean="0"/>
              <a:t> </a:t>
            </a:r>
            <a:r>
              <a:rPr lang="en-US" sz="4800" dirty="0" smtClean="0"/>
              <a:t>The arrays were capable of producing </a:t>
            </a:r>
            <a:r>
              <a:rPr lang="en-US" sz="4800" dirty="0" smtClean="0"/>
              <a:t>strong enhancement in light polarized parallel to the long axis of the antenna providing directed light which an enhancement of between 3.5 and 8.2 </a:t>
            </a:r>
            <a:r>
              <a:rPr lang="en-US" sz="4800" dirty="0" smtClean="0"/>
              <a:t>than that </a:t>
            </a:r>
            <a:r>
              <a:rPr lang="en-US" sz="4800" dirty="0" smtClean="0"/>
              <a:t>produced by a single antenna in the same </a:t>
            </a:r>
            <a:r>
              <a:rPr lang="en-US" sz="4800" dirty="0" smtClean="0"/>
              <a:t>orientation. Enhancement of a factor of 2 was also obtainable for a bowtie of the opposite orientation. Further </a:t>
            </a:r>
            <a:r>
              <a:rPr lang="en-US" sz="4800" dirty="0" smtClean="0"/>
              <a:t>increases in the enhancement could be obtained by increasing the number of antennas in the array regardless of substrate changes carried out in the simulations. These results could prove useful both for light direction or more efficient semiconductor quantum dot excitation in </a:t>
            </a:r>
            <a:r>
              <a:rPr lang="en-US" sz="4800" dirty="0" err="1" smtClean="0"/>
              <a:t>nano</a:t>
            </a:r>
            <a:r>
              <a:rPr lang="en-US" sz="4800" dirty="0" smtClean="0"/>
              <a:t>-optics devices. </a:t>
            </a:r>
            <a:endParaRPr lang="en-US" sz="3600" dirty="0" smtClean="0"/>
          </a:p>
          <a:p>
            <a:pPr eaLnBrk="1" hangingPunct="1">
              <a:spcBef>
                <a:spcPct val="0"/>
              </a:spcBef>
              <a:buFontTx/>
              <a:buNone/>
            </a:pPr>
            <a:r>
              <a:rPr lang="en-US" sz="3600" dirty="0" smtClean="0"/>
              <a:t>*This </a:t>
            </a:r>
            <a:r>
              <a:rPr lang="en-US" sz="3600" dirty="0" smtClean="0"/>
              <a:t>work was funded by the Irish Research </a:t>
            </a:r>
            <a:r>
              <a:rPr lang="en-US" sz="3600" dirty="0" smtClean="0"/>
              <a:t>Council: (</a:t>
            </a:r>
            <a:r>
              <a:rPr lang="en-US" sz="3600" dirty="0" err="1" smtClean="0"/>
              <a:t>GOIPG</a:t>
            </a:r>
            <a:r>
              <a:rPr lang="en-US" sz="3600" dirty="0" smtClean="0"/>
              <a:t>/2018/10</a:t>
            </a:r>
            <a:r>
              <a:rPr lang="en-US" sz="3600" dirty="0" smtClean="0"/>
              <a:t>)</a:t>
            </a:r>
            <a:r>
              <a:rPr lang="en-US" altLang="nl-NL" sz="3600" dirty="0" smtClean="0">
                <a:cs typeface="Calibri" panose="020F0502020204030204" pitchFamily="34" charset="0"/>
              </a:rPr>
              <a:t> </a:t>
            </a:r>
            <a:r>
              <a:rPr lang="en-US" sz="3600" dirty="0" smtClean="0"/>
              <a:t> </a:t>
            </a:r>
            <a:endParaRPr lang="en-US" altLang="nl-NL" sz="3600" dirty="0">
              <a:cs typeface="Calibri" panose="020F0502020204030204" pitchFamily="34" charset="0"/>
            </a:endParaRPr>
          </a:p>
        </p:txBody>
      </p:sp>
      <p:sp>
        <p:nvSpPr>
          <p:cNvPr id="24" name="TextBox 23">
            <a:extLst>
              <a:ext uri="{FF2B5EF4-FFF2-40B4-BE49-F238E27FC236}">
                <a16:creationId xmlns:a16="http://schemas.microsoft.com/office/drawing/2014/main" xmlns="" id="{58974D01-8153-BC41-856A-A00CCD55800A}"/>
              </a:ext>
            </a:extLst>
          </p:cNvPr>
          <p:cNvSpPr txBox="1"/>
          <p:nvPr/>
        </p:nvSpPr>
        <p:spPr>
          <a:xfrm>
            <a:off x="15687240" y="37509226"/>
            <a:ext cx="13024286" cy="2119159"/>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marL="1087301" indent="-1087301" defTabSz="4175235" fontAlgn="auto">
              <a:spcBef>
                <a:spcPts val="0"/>
              </a:spcBef>
              <a:spcAft>
                <a:spcPts val="0"/>
              </a:spcAft>
              <a:buFontTx/>
              <a:buAutoNum type="arabicPeriod"/>
              <a:defRPr/>
            </a:pPr>
            <a:r>
              <a:rPr lang="en-US" sz="2800" dirty="0" smtClean="0">
                <a:latin typeface="Calibri" panose="020F0502020204030204" pitchFamily="34" charset="0"/>
                <a:ea typeface="+mn-ea"/>
                <a:cs typeface="Calibri" panose="020F0502020204030204" pitchFamily="34" charset="0"/>
              </a:rPr>
              <a:t>L. Novotny et al</a:t>
            </a:r>
            <a:r>
              <a:rPr lang="en-US" sz="2800" dirty="0" smtClean="0">
                <a:latin typeface="Calibri" panose="020F0502020204030204" pitchFamily="34" charset="0"/>
                <a:ea typeface="+mn-ea"/>
                <a:cs typeface="Calibri" panose="020F0502020204030204" pitchFamily="34" charset="0"/>
              </a:rPr>
              <a:t>, Antennas for Light, Nat. Photonics, 5, 83-90 (2011)</a:t>
            </a:r>
            <a:endParaRPr lang="en-US" sz="2800" dirty="0">
              <a:latin typeface="Calibri" panose="020F0502020204030204" pitchFamily="34" charset="0"/>
              <a:ea typeface="+mn-ea"/>
              <a:cs typeface="Calibri" panose="020F0502020204030204" pitchFamily="34" charset="0"/>
            </a:endParaRPr>
          </a:p>
          <a:p>
            <a:pPr marL="1087301" indent="-1087301" defTabSz="4175235" fontAlgn="auto">
              <a:spcBef>
                <a:spcPts val="0"/>
              </a:spcBef>
              <a:spcAft>
                <a:spcPts val="0"/>
              </a:spcAft>
              <a:buFontTx/>
              <a:buAutoNum type="arabicPeriod"/>
              <a:defRPr/>
            </a:pPr>
            <a:r>
              <a:rPr lang="en-US" sz="2800" dirty="0" smtClean="0">
                <a:latin typeface="Calibri" panose="020F0502020204030204" pitchFamily="34" charset="0"/>
                <a:ea typeface="+mn-ea"/>
                <a:cs typeface="Calibri" panose="020F0502020204030204" pitchFamily="34" charset="0"/>
              </a:rPr>
              <a:t>Z. Fang et al, </a:t>
            </a:r>
            <a:r>
              <a:rPr lang="en-US" sz="2800" dirty="0" err="1" smtClean="0">
                <a:latin typeface="Calibri" panose="020F0502020204030204" pitchFamily="34" charset="0"/>
                <a:ea typeface="+mn-ea"/>
                <a:cs typeface="Calibri" panose="020F0502020204030204" pitchFamily="34" charset="0"/>
              </a:rPr>
              <a:t>Plasmonic</a:t>
            </a:r>
            <a:r>
              <a:rPr lang="en-US" sz="2800" dirty="0" smtClean="0">
                <a:latin typeface="Calibri" panose="020F0502020204030204" pitchFamily="34" charset="0"/>
                <a:ea typeface="+mn-ea"/>
                <a:cs typeface="Calibri" panose="020F0502020204030204" pitchFamily="34" charset="0"/>
              </a:rPr>
              <a:t> Coupling of Bow Tie Antennas with Ag </a:t>
            </a:r>
            <a:r>
              <a:rPr lang="en-US" sz="2800" dirty="0" err="1" smtClean="0">
                <a:latin typeface="Calibri" panose="020F0502020204030204" pitchFamily="34" charset="0"/>
                <a:ea typeface="+mn-ea"/>
                <a:cs typeface="Calibri" panose="020F0502020204030204" pitchFamily="34" charset="0"/>
              </a:rPr>
              <a:t>Nanowire</a:t>
            </a:r>
            <a:r>
              <a:rPr lang="en-US" sz="2800" dirty="0" smtClean="0">
                <a:latin typeface="Calibri" panose="020F0502020204030204" pitchFamily="34" charset="0"/>
                <a:ea typeface="+mn-ea"/>
                <a:cs typeface="Calibri" panose="020F0502020204030204" pitchFamily="34" charset="0"/>
              </a:rPr>
              <a:t>, </a:t>
            </a:r>
            <a:r>
              <a:rPr lang="en-US" sz="2800" dirty="0" err="1" smtClean="0">
                <a:latin typeface="Calibri" panose="020F0502020204030204" pitchFamily="34" charset="0"/>
                <a:ea typeface="+mn-ea"/>
                <a:cs typeface="Calibri" panose="020F0502020204030204" pitchFamily="34" charset="0"/>
              </a:rPr>
              <a:t>Nano</a:t>
            </a:r>
            <a:r>
              <a:rPr lang="en-US" sz="2800" dirty="0" smtClean="0">
                <a:latin typeface="Calibri" panose="020F0502020204030204" pitchFamily="34" charset="0"/>
                <a:ea typeface="+mn-ea"/>
                <a:cs typeface="Calibri" panose="020F0502020204030204" pitchFamily="34" charset="0"/>
              </a:rPr>
              <a:t> </a:t>
            </a:r>
            <a:r>
              <a:rPr lang="en-US" sz="2800" dirty="0" err="1" smtClean="0">
                <a:latin typeface="Calibri" panose="020F0502020204030204" pitchFamily="34" charset="0"/>
                <a:ea typeface="+mn-ea"/>
                <a:cs typeface="Calibri" panose="020F0502020204030204" pitchFamily="34" charset="0"/>
              </a:rPr>
              <a:t>Lett</a:t>
            </a:r>
            <a:r>
              <a:rPr lang="en-US" sz="2800" dirty="0" smtClean="0">
                <a:latin typeface="Calibri" panose="020F0502020204030204" pitchFamily="34" charset="0"/>
                <a:ea typeface="+mn-ea"/>
                <a:cs typeface="Calibri" panose="020F0502020204030204" pitchFamily="34" charset="0"/>
              </a:rPr>
              <a:t>., 11, 1676-1680, (2011)</a:t>
            </a:r>
            <a:endParaRPr lang="en-US" sz="2800" dirty="0">
              <a:latin typeface="Calibri" panose="020F0502020204030204" pitchFamily="34" charset="0"/>
              <a:ea typeface="+mn-ea"/>
              <a:cs typeface="Calibri" panose="020F0502020204030204" pitchFamily="34" charset="0"/>
            </a:endParaRPr>
          </a:p>
        </p:txBody>
      </p:sp>
      <p:sp>
        <p:nvSpPr>
          <p:cNvPr id="2088" name="TextBox 24">
            <a:extLst>
              <a:ext uri="{FF2B5EF4-FFF2-40B4-BE49-F238E27FC236}">
                <a16:creationId xmlns:a16="http://schemas.microsoft.com/office/drawing/2014/main" xmlns="" id="{F1E4126A-6A40-9640-AEDD-8346A4AF0B0C}"/>
              </a:ext>
            </a:extLst>
          </p:cNvPr>
          <p:cNvSpPr txBox="1">
            <a:spLocks noChangeArrowheads="1"/>
          </p:cNvSpPr>
          <p:nvPr/>
        </p:nvSpPr>
        <p:spPr bwMode="auto">
          <a:xfrm>
            <a:off x="1222108" y="34005124"/>
            <a:ext cx="12122418" cy="17498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a:t>
            </a:r>
            <a:r>
              <a:rPr lang="en-US" altLang="nl-NL" sz="3600" dirty="0" smtClean="0">
                <a:cs typeface="Calibri" panose="020F0502020204030204" pitchFamily="34" charset="0"/>
              </a:rPr>
              <a:t>The geometry of (a) the gold strips and (b) the lens added to the bowtie arrays. The strips were placed both next to, and above the arrays to study propagation.</a:t>
            </a:r>
            <a:endParaRPr lang="en-US" altLang="nl-NL" sz="3600" dirty="0">
              <a:cs typeface="Calibri" panose="020F0502020204030204" pitchFamily="34" charset="0"/>
            </a:endParaRPr>
          </a:p>
        </p:txBody>
      </p:sp>
      <p:sp>
        <p:nvSpPr>
          <p:cNvPr id="2089" name="TextBox 25">
            <a:extLst>
              <a:ext uri="{FF2B5EF4-FFF2-40B4-BE49-F238E27FC236}">
                <a16:creationId xmlns:a16="http://schemas.microsoft.com/office/drawing/2014/main" xmlns="" id="{10595A17-4314-624E-A1B3-3E27CC01E8B0}"/>
              </a:ext>
            </a:extLst>
          </p:cNvPr>
          <p:cNvSpPr txBox="1">
            <a:spLocks noChangeArrowheads="1"/>
          </p:cNvSpPr>
          <p:nvPr/>
        </p:nvSpPr>
        <p:spPr bwMode="auto">
          <a:xfrm>
            <a:off x="14619389" y="15067576"/>
            <a:ext cx="13555561" cy="11958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a:t>
            </a:r>
            <a:r>
              <a:rPr lang="en-US" altLang="nl-NL" sz="3600" dirty="0" smtClean="0">
                <a:cs typeface="Calibri" panose="020F0502020204030204" pitchFamily="34" charset="0"/>
              </a:rPr>
              <a:t>The electric field propagation for a 3 bowtie antenna array at (a) 650 nm and (b) 1150 nm under the same polarization conditions.</a:t>
            </a:r>
            <a:endParaRPr lang="en-US" altLang="nl-NL" sz="3600" dirty="0">
              <a:cs typeface="Calibri" panose="020F0502020204030204" pitchFamily="34" charset="0"/>
            </a:endParaRPr>
          </a:p>
        </p:txBody>
      </p:sp>
      <p:sp>
        <p:nvSpPr>
          <p:cNvPr id="2091" name="TextBox 27">
            <a:extLst>
              <a:ext uri="{FF2B5EF4-FFF2-40B4-BE49-F238E27FC236}">
                <a16:creationId xmlns:a16="http://schemas.microsoft.com/office/drawing/2014/main" xmlns="" id="{FEBD845D-B904-D841-B1D7-569AFBDED0FD}"/>
              </a:ext>
            </a:extLst>
          </p:cNvPr>
          <p:cNvSpPr txBox="1">
            <a:spLocks noChangeArrowheads="1"/>
          </p:cNvSpPr>
          <p:nvPr/>
        </p:nvSpPr>
        <p:spPr bwMode="auto">
          <a:xfrm>
            <a:off x="14221319" y="24299296"/>
            <a:ext cx="7867156" cy="230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Table 1</a:t>
            </a:r>
            <a:r>
              <a:rPr lang="en-US" altLang="nl-NL" sz="3600" dirty="0">
                <a:cs typeface="Calibri" panose="020F0502020204030204" pitchFamily="34" charset="0"/>
              </a:rPr>
              <a:t>. </a:t>
            </a:r>
            <a:r>
              <a:rPr lang="en-US" altLang="nl-NL" sz="3600" dirty="0" smtClean="0">
                <a:cs typeface="Calibri" panose="020F0502020204030204" pitchFamily="34" charset="0"/>
              </a:rPr>
              <a:t>The enhancement obtained for an array of 3 bowtie antennas when compared to one antenna of the same orientation. </a:t>
            </a:r>
            <a:endParaRPr lang="en-US" altLang="nl-NL" sz="3600" dirty="0">
              <a:cs typeface="Calibri" panose="020F0502020204030204" pitchFamily="34" charset="0"/>
            </a:endParaRPr>
          </a:p>
        </p:txBody>
      </p:sp>
      <p:sp>
        <p:nvSpPr>
          <p:cNvPr id="2092" name="TextBox 28">
            <a:extLst>
              <a:ext uri="{FF2B5EF4-FFF2-40B4-BE49-F238E27FC236}">
                <a16:creationId xmlns:a16="http://schemas.microsoft.com/office/drawing/2014/main" xmlns="" id="{B1056133-A630-A340-8799-CF384CEF1B5B}"/>
              </a:ext>
            </a:extLst>
          </p:cNvPr>
          <p:cNvSpPr txBox="1">
            <a:spLocks noChangeArrowheads="1"/>
          </p:cNvSpPr>
          <p:nvPr/>
        </p:nvSpPr>
        <p:spPr bwMode="auto">
          <a:xfrm>
            <a:off x="22117050" y="24259319"/>
            <a:ext cx="7000875" cy="230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smtClean="0">
                <a:cs typeface="Calibri" panose="020F0502020204030204" pitchFamily="34" charset="0"/>
              </a:rPr>
              <a:t>Table 2</a:t>
            </a:r>
            <a:r>
              <a:rPr lang="en-US" altLang="nl-NL" sz="3600" dirty="0" smtClean="0">
                <a:cs typeface="Calibri" panose="020F0502020204030204" pitchFamily="34" charset="0"/>
              </a:rPr>
              <a:t>. The enhancement obtained for an array of 3 bowtie antennas when compared to one antenna of </a:t>
            </a:r>
            <a:r>
              <a:rPr lang="en-US" altLang="nl-NL" sz="3600" dirty="0" smtClean="0">
                <a:cs typeface="Calibri" panose="020F0502020204030204" pitchFamily="34" charset="0"/>
              </a:rPr>
              <a:t>perpendicular orientation</a:t>
            </a:r>
            <a:r>
              <a:rPr lang="en-US" altLang="nl-NL" sz="3600" dirty="0" smtClean="0">
                <a:cs typeface="Calibri" panose="020F0502020204030204" pitchFamily="34" charset="0"/>
              </a:rPr>
              <a:t>. </a:t>
            </a:r>
            <a:endParaRPr lang="en-US" altLang="nl-NL" sz="3600" dirty="0">
              <a:cs typeface="Calibri" panose="020F0502020204030204" pitchFamily="34" charset="0"/>
            </a:endParaRPr>
          </a:p>
        </p:txBody>
      </p:sp>
      <p:sp>
        <p:nvSpPr>
          <p:cNvPr id="2096" name="TextBox 33">
            <a:extLst>
              <a:ext uri="{FF2B5EF4-FFF2-40B4-BE49-F238E27FC236}">
                <a16:creationId xmlns:a16="http://schemas.microsoft.com/office/drawing/2014/main" xmlns="" id="{478932AD-87D4-5E47-9D62-E7F29E38EF7E}"/>
              </a:ext>
            </a:extLst>
          </p:cNvPr>
          <p:cNvSpPr txBox="1">
            <a:spLocks noChangeArrowheads="1"/>
          </p:cNvSpPr>
          <p:nvPr/>
        </p:nvSpPr>
        <p:spPr bwMode="auto">
          <a:xfrm>
            <a:off x="5000625" y="16778399"/>
            <a:ext cx="8743444" cy="34118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a:t>
            </a:r>
            <a:r>
              <a:rPr lang="en-US" altLang="nl-NL" sz="3600" dirty="0" smtClean="0">
                <a:cs typeface="Calibri" panose="020F0502020204030204" pitchFamily="34" charset="0"/>
              </a:rPr>
              <a:t>The geometry of (</a:t>
            </a:r>
            <a:r>
              <a:rPr lang="en-US" altLang="nl-NL" sz="3600" dirty="0" smtClean="0">
                <a:cs typeface="Calibri" panose="020F0502020204030204" pitchFamily="34" charset="0"/>
              </a:rPr>
              <a:t>a) the bowtie antenna used and (b) the simulation setup of a bowtie array with orientation ↑. The semicircle is used to integrate the propagating electric field.</a:t>
            </a:r>
          </a:p>
          <a:p>
            <a:pPr algn="ctr" eaLnBrk="1" hangingPunct="1">
              <a:spcBef>
                <a:spcPct val="0"/>
              </a:spcBef>
              <a:buFontTx/>
              <a:buNone/>
            </a:pPr>
            <a:endParaRPr lang="en-US" altLang="nl-NL" sz="3600" dirty="0">
              <a:cs typeface="Calibri" panose="020F0502020204030204" pitchFamily="34" charset="0"/>
            </a:endParaRPr>
          </a:p>
        </p:txBody>
      </p:sp>
      <p:sp>
        <p:nvSpPr>
          <p:cNvPr id="2097" name="TextBox 1">
            <a:extLst>
              <a:ext uri="{FF2B5EF4-FFF2-40B4-BE49-F238E27FC236}">
                <a16:creationId xmlns:a16="http://schemas.microsoft.com/office/drawing/2014/main" xmlns=""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xmlns=""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24" name="Picture 76"/>
          <p:cNvPicPr>
            <a:picLocks noChangeAspect="1" noChangeArrowheads="1"/>
          </p:cNvPicPr>
          <p:nvPr/>
        </p:nvPicPr>
        <p:blipFill>
          <a:blip r:embed="rId3" cstate="print"/>
          <a:srcRect r="73912"/>
          <a:stretch>
            <a:fillRect/>
          </a:stretch>
        </p:blipFill>
        <p:spPr bwMode="auto">
          <a:xfrm>
            <a:off x="1657350" y="11746557"/>
            <a:ext cx="3514725" cy="6890254"/>
          </a:xfrm>
          <a:prstGeom prst="rect">
            <a:avLst/>
          </a:prstGeom>
          <a:noFill/>
          <a:ln w="9525">
            <a:noFill/>
            <a:miter lim="800000"/>
            <a:headEnd/>
            <a:tailEnd/>
          </a:ln>
        </p:spPr>
      </p:pic>
      <p:pic>
        <p:nvPicPr>
          <p:cNvPr id="2125" name="Picture 77"/>
          <p:cNvPicPr>
            <a:picLocks noChangeAspect="1" noChangeArrowheads="1"/>
          </p:cNvPicPr>
          <p:nvPr/>
        </p:nvPicPr>
        <p:blipFill>
          <a:blip r:embed="rId4" cstate="print"/>
          <a:srcRect l="50053"/>
          <a:stretch>
            <a:fillRect/>
          </a:stretch>
        </p:blipFill>
        <p:spPr bwMode="auto">
          <a:xfrm>
            <a:off x="5457825" y="11423650"/>
            <a:ext cx="7412038" cy="5210175"/>
          </a:xfrm>
          <a:prstGeom prst="rect">
            <a:avLst/>
          </a:prstGeom>
          <a:noFill/>
          <a:ln w="9525">
            <a:noFill/>
            <a:miter lim="800000"/>
            <a:headEnd/>
            <a:tailEnd/>
          </a:ln>
        </p:spPr>
      </p:pic>
      <p:pic>
        <p:nvPicPr>
          <p:cNvPr id="2126" name="Picture 78"/>
          <p:cNvPicPr>
            <a:picLocks noChangeAspect="1" noChangeArrowheads="1"/>
          </p:cNvPicPr>
          <p:nvPr/>
        </p:nvPicPr>
        <p:blipFill>
          <a:blip r:embed="rId4" cstate="print"/>
          <a:srcRect l="4418" t="14930" r="86339" b="60390"/>
          <a:stretch>
            <a:fillRect/>
          </a:stretch>
        </p:blipFill>
        <p:spPr bwMode="auto">
          <a:xfrm>
            <a:off x="1714500" y="12087225"/>
            <a:ext cx="1371600" cy="1285875"/>
          </a:xfrm>
          <a:prstGeom prst="rect">
            <a:avLst/>
          </a:prstGeom>
          <a:noFill/>
          <a:ln w="9525">
            <a:noFill/>
            <a:miter lim="800000"/>
            <a:headEnd/>
            <a:tailEnd/>
          </a:ln>
        </p:spPr>
      </p:pic>
      <p:pic>
        <p:nvPicPr>
          <p:cNvPr id="2133" name="Picture 85"/>
          <p:cNvPicPr>
            <a:picLocks noChangeAspect="1" noChangeArrowheads="1"/>
          </p:cNvPicPr>
          <p:nvPr/>
        </p:nvPicPr>
        <p:blipFill>
          <a:blip r:embed="rId5" cstate="print"/>
          <a:srcRect l="9656" t="26677" r="72471" b="58275"/>
          <a:stretch>
            <a:fillRect/>
          </a:stretch>
        </p:blipFill>
        <p:spPr bwMode="auto">
          <a:xfrm>
            <a:off x="14192993" y="9086850"/>
            <a:ext cx="7583425" cy="5107669"/>
          </a:xfrm>
          <a:prstGeom prst="rect">
            <a:avLst/>
          </a:prstGeom>
          <a:noFill/>
          <a:ln w="9525">
            <a:noFill/>
            <a:miter lim="800000"/>
            <a:headEnd/>
            <a:tailEnd/>
          </a:ln>
        </p:spPr>
      </p:pic>
      <p:graphicFrame>
        <p:nvGraphicFramePr>
          <p:cNvPr id="42" name="Table 21">
            <a:extLst>
              <a:ext uri="{FF2B5EF4-FFF2-40B4-BE49-F238E27FC236}">
                <a16:creationId xmlns:a16="http://schemas.microsoft.com/office/drawing/2014/main" xmlns="" id="{07F699EA-D8DA-EC4A-986A-F8E4DA3548E1}"/>
              </a:ext>
            </a:extLst>
          </p:cNvPr>
          <p:cNvGraphicFramePr>
            <a:graphicFrameLocks noGrp="1"/>
          </p:cNvGraphicFramePr>
          <p:nvPr>
            <p:extLst>
              <p:ext uri="{D42A27DB-BD31-4B8C-83A1-F6EECF244321}">
                <p14:modId xmlns:p14="http://schemas.microsoft.com/office/powerpoint/2010/main" xmlns="" val="115422189"/>
              </p:ext>
            </p:extLst>
          </p:nvPr>
        </p:nvGraphicFramePr>
        <p:xfrm>
          <a:off x="22225144" y="16936756"/>
          <a:ext cx="6873732" cy="7218643"/>
        </p:xfrm>
        <a:graphic>
          <a:graphicData uri="http://schemas.openxmlformats.org/drawingml/2006/table">
            <a:tbl>
              <a:tblPr firstRow="1" bandRow="1">
                <a:tableStyleId>{5940675A-B579-460E-94D1-54222C63F5DA}</a:tableStyleId>
              </a:tblPr>
              <a:tblGrid>
                <a:gridCol w="2673206">
                  <a:extLst>
                    <a:ext uri="{9D8B030D-6E8A-4147-A177-3AD203B41FA5}">
                      <a16:colId xmlns:a16="http://schemas.microsoft.com/office/drawing/2014/main" xmlns="" val="20000"/>
                    </a:ext>
                  </a:extLst>
                </a:gridCol>
                <a:gridCol w="2143125">
                  <a:extLst>
                    <a:ext uri="{9D8B030D-6E8A-4147-A177-3AD203B41FA5}">
                      <a16:colId xmlns:a16="http://schemas.microsoft.com/office/drawing/2014/main" xmlns="" val="20001"/>
                    </a:ext>
                  </a:extLst>
                </a:gridCol>
                <a:gridCol w="2057401">
                  <a:extLst>
                    <a:ext uri="{9D8B030D-6E8A-4147-A177-3AD203B41FA5}">
                      <a16:colId xmlns:a16="http://schemas.microsoft.com/office/drawing/2014/main" xmlns="" val="20002"/>
                    </a:ext>
                  </a:extLst>
                </a:gridCol>
              </a:tblGrid>
              <a:tr h="1580845">
                <a:tc>
                  <a:txBody>
                    <a:bodyPr/>
                    <a:lstStyle/>
                    <a:p>
                      <a:pPr algn="ctr"/>
                      <a:endParaRPr lang="en-US" sz="3500" dirty="0">
                        <a:latin typeface="Arial" pitchFamily="34" charset="0"/>
                        <a:cs typeface="Arial" pitchFamily="34" charset="0"/>
                      </a:endParaRPr>
                    </a:p>
                  </a:txBody>
                  <a:tcPr marL="84115" marR="84115" marT="44609" marB="44609" anchor="ctr">
                    <a:solidFill>
                      <a:srgbClr val="FF99CC"/>
                    </a:solidFill>
                  </a:tcPr>
                </a:tc>
                <a:tc gridSpan="2">
                  <a:txBody>
                    <a:bodyPr/>
                    <a:lstStyle/>
                    <a:p>
                      <a:pPr algn="ctr"/>
                      <a:r>
                        <a:rPr lang="en-US" sz="3500" dirty="0" smtClean="0">
                          <a:latin typeface="Arial" pitchFamily="34" charset="0"/>
                          <a:cs typeface="Arial" pitchFamily="34" charset="0"/>
                        </a:rPr>
                        <a:t>Antenna ratio </a:t>
                      </a:r>
                    </a:p>
                    <a:p>
                      <a:pPr algn="ctr"/>
                      <a:r>
                        <a:rPr lang="en-US" sz="3500" dirty="0" smtClean="0">
                          <a:latin typeface="Arial" pitchFamily="34" charset="0"/>
                          <a:cs typeface="Arial" pitchFamily="34" charset="0"/>
                        </a:rPr>
                        <a:t>3</a:t>
                      </a:r>
                      <a:r>
                        <a:rPr lang="en-US" sz="3500" baseline="0" dirty="0" smtClean="0">
                          <a:latin typeface="Arial" pitchFamily="34" charset="0"/>
                          <a:cs typeface="Arial" pitchFamily="34" charset="0"/>
                        </a:rPr>
                        <a:t> ↑↑↑</a:t>
                      </a:r>
                      <a:r>
                        <a:rPr lang="en-US" sz="3500" dirty="0" smtClean="0">
                          <a:latin typeface="Arial" pitchFamily="34" charset="0"/>
                          <a:cs typeface="Arial" pitchFamily="34" charset="0"/>
                        </a:rPr>
                        <a:t>/1→</a:t>
                      </a:r>
                      <a:endParaRPr lang="en-US" sz="3500" dirty="0">
                        <a:latin typeface="Arial" pitchFamily="34" charset="0"/>
                        <a:cs typeface="Arial" pitchFamily="34" charset="0"/>
                      </a:endParaRPr>
                    </a:p>
                  </a:txBody>
                  <a:tcPr marL="84115" marR="84115" marT="44609" marB="44609" anchor="ctr">
                    <a:solidFill>
                      <a:srgbClr val="FF99CC"/>
                    </a:solidFill>
                  </a:tcPr>
                </a:tc>
                <a:tc hMerge="1">
                  <a:txBody>
                    <a:bodyPr/>
                    <a:lstStyle/>
                    <a:p>
                      <a:pPr algn="ctr"/>
                      <a:endParaRPr lang="en-US" sz="3500" dirty="0">
                        <a:latin typeface="Arial" pitchFamily="34" charset="0"/>
                        <a:cs typeface="Arial" pitchFamily="34" charset="0"/>
                      </a:endParaRPr>
                    </a:p>
                  </a:txBody>
                  <a:tcPr marL="84115" marR="84115" marT="44609" marB="44609" anchor="ctr">
                    <a:solidFill>
                      <a:schemeClr val="bg1"/>
                    </a:solidFill>
                  </a:tcPr>
                </a:tc>
              </a:tr>
              <a:tr h="2048349">
                <a:tc>
                  <a:txBody>
                    <a:bodyPr/>
                    <a:lstStyle/>
                    <a:p>
                      <a:pPr algn="ctr"/>
                      <a:r>
                        <a:rPr lang="en-US" sz="3500" dirty="0" smtClean="0">
                          <a:latin typeface="Arial" pitchFamily="34" charset="0"/>
                          <a:cs typeface="Arial" pitchFamily="34" charset="0"/>
                        </a:rPr>
                        <a:t>Polarization</a:t>
                      </a:r>
                      <a:endParaRPr lang="en-US" sz="3500" dirty="0">
                        <a:latin typeface="Arial" pitchFamily="34" charset="0"/>
                        <a:cs typeface="Arial" pitchFamily="34" charset="0"/>
                      </a:endParaRPr>
                    </a:p>
                  </a:txBody>
                  <a:tcPr marL="84115" marR="84115" marT="44609" marB="44609" anchor="ctr">
                    <a:solidFill>
                      <a:srgbClr val="FF99CC"/>
                    </a:solidFill>
                  </a:tcPr>
                </a:tc>
                <a:tc>
                  <a:txBody>
                    <a:bodyPr/>
                    <a:lstStyle/>
                    <a:p>
                      <a:pPr algn="ctr"/>
                      <a:r>
                        <a:rPr lang="en-US" sz="3500" dirty="0" smtClean="0">
                          <a:latin typeface="Arial" pitchFamily="34" charset="0"/>
                          <a:cs typeface="Arial" pitchFamily="34" charset="0"/>
                        </a:rPr>
                        <a:t>0</a:t>
                      </a:r>
                      <a:r>
                        <a:rPr lang="en-US" sz="3500" baseline="0" dirty="0" smtClean="0">
                          <a:latin typeface="Arial" pitchFamily="34" charset="0"/>
                          <a:cs typeface="Arial" pitchFamily="34" charset="0"/>
                          <a:sym typeface="Wingdings"/>
                        </a:rPr>
                        <a:t> degrees</a:t>
                      </a:r>
                      <a:endParaRPr lang="en-US" sz="3500" dirty="0">
                        <a:latin typeface="Arial" pitchFamily="34" charset="0"/>
                        <a:cs typeface="Arial" pitchFamily="34" charset="0"/>
                      </a:endParaRPr>
                    </a:p>
                  </a:txBody>
                  <a:tcPr marL="84115" marR="84115" marT="44609" marB="44609" anchor="ctr">
                    <a:solidFill>
                      <a:srgbClr val="FF99CC"/>
                    </a:solidFill>
                  </a:tcPr>
                </a:tc>
                <a:tc>
                  <a:txBody>
                    <a:bodyPr/>
                    <a:lstStyle/>
                    <a:p>
                      <a:pPr algn="ctr"/>
                      <a:r>
                        <a:rPr lang="en-US" sz="3500" dirty="0" smtClean="0">
                          <a:latin typeface="Arial" pitchFamily="34" charset="0"/>
                          <a:cs typeface="Arial" pitchFamily="34" charset="0"/>
                        </a:rPr>
                        <a:t>90 degrees</a:t>
                      </a:r>
                      <a:endParaRPr lang="en-US" sz="3500" dirty="0">
                        <a:latin typeface="Arial" pitchFamily="34" charset="0"/>
                        <a:cs typeface="Arial" pitchFamily="34" charset="0"/>
                      </a:endParaRPr>
                    </a:p>
                  </a:txBody>
                  <a:tcPr marL="84115" marR="84115" marT="44609" marB="44609" anchor="ctr">
                    <a:solidFill>
                      <a:srgbClr val="FF99CC"/>
                    </a:solidFill>
                  </a:tcPr>
                </a:tc>
                <a:extLst>
                  <a:ext uri="{0D108BD9-81ED-4DB2-BD59-A6C34878D82A}">
                    <a16:rowId xmlns:a16="http://schemas.microsoft.com/office/drawing/2014/main" xmlns="" val="10000"/>
                  </a:ext>
                </a:extLst>
              </a:tr>
              <a:tr h="1534350">
                <a:tc>
                  <a:txBody>
                    <a:bodyPr/>
                    <a:lstStyle/>
                    <a:p>
                      <a:pPr algn="ctr"/>
                      <a:r>
                        <a:rPr lang="en-US" sz="3500" dirty="0" smtClean="0">
                          <a:latin typeface="Arial" pitchFamily="34" charset="0"/>
                          <a:cs typeface="Arial" pitchFamily="34" charset="0"/>
                        </a:rPr>
                        <a:t>↔</a:t>
                      </a:r>
                      <a:endParaRPr lang="en-US" sz="3500" dirty="0">
                        <a:latin typeface="Arial" pitchFamily="34" charset="0"/>
                        <a:cs typeface="Arial" pitchFamily="34" charset="0"/>
                      </a:endParaRPr>
                    </a:p>
                  </a:txBody>
                  <a:tcPr marL="84115" marR="84115" marT="44609" marB="44609" anchor="ctr">
                    <a:solidFill>
                      <a:srgbClr val="FF99CC"/>
                    </a:solidFill>
                  </a:tcPr>
                </a:tc>
                <a:tc>
                  <a:txBody>
                    <a:bodyPr/>
                    <a:lstStyle/>
                    <a:p>
                      <a:pPr algn="ctr"/>
                      <a:r>
                        <a:rPr lang="en-US" sz="3500" dirty="0" smtClean="0">
                          <a:latin typeface="Arial" pitchFamily="34" charset="0"/>
                          <a:cs typeface="Arial" pitchFamily="34" charset="0"/>
                        </a:rPr>
                        <a:t>0.15</a:t>
                      </a:r>
                      <a:endParaRPr lang="en-US" sz="3500" dirty="0">
                        <a:latin typeface="Arial" pitchFamily="34" charset="0"/>
                        <a:cs typeface="Arial" pitchFamily="34" charset="0"/>
                      </a:endParaRPr>
                    </a:p>
                  </a:txBody>
                  <a:tcPr marL="84115" marR="84115" marT="44609" marB="44609" anchor="ctr">
                    <a:solidFill>
                      <a:srgbClr val="FF99CC"/>
                    </a:solidFill>
                  </a:tcPr>
                </a:tc>
                <a:tc>
                  <a:txBody>
                    <a:bodyPr/>
                    <a:lstStyle/>
                    <a:p>
                      <a:pPr algn="ctr"/>
                      <a:r>
                        <a:rPr lang="en-US" sz="3500" dirty="0" smtClean="0">
                          <a:latin typeface="Arial" pitchFamily="34" charset="0"/>
                          <a:cs typeface="Arial" pitchFamily="34" charset="0"/>
                        </a:rPr>
                        <a:t>2.12</a:t>
                      </a:r>
                      <a:endParaRPr lang="en-US" sz="3500" dirty="0">
                        <a:latin typeface="Arial" pitchFamily="34" charset="0"/>
                        <a:cs typeface="Arial" pitchFamily="34" charset="0"/>
                      </a:endParaRPr>
                    </a:p>
                  </a:txBody>
                  <a:tcPr marL="84115" marR="84115" marT="44609" marB="44609" anchor="ctr">
                    <a:solidFill>
                      <a:srgbClr val="FF99CC"/>
                    </a:solidFill>
                  </a:tcPr>
                </a:tc>
                <a:extLst>
                  <a:ext uri="{0D108BD9-81ED-4DB2-BD59-A6C34878D82A}">
                    <a16:rowId xmlns:a16="http://schemas.microsoft.com/office/drawing/2014/main" xmlns="" val="10001"/>
                  </a:ext>
                </a:extLst>
              </a:tr>
              <a:tr h="2055099">
                <a:tc>
                  <a:txBody>
                    <a:bodyPr/>
                    <a:lstStyle/>
                    <a:p>
                      <a:pPr algn="ctr"/>
                      <a:r>
                        <a:rPr lang="en-US" sz="3500" dirty="0" smtClean="0">
                          <a:latin typeface="Arial" pitchFamily="34" charset="0"/>
                          <a:cs typeface="Arial" pitchFamily="34" charset="0"/>
                        </a:rPr>
                        <a:t>↕</a:t>
                      </a:r>
                      <a:endParaRPr lang="en-US" sz="3500" dirty="0">
                        <a:latin typeface="Arial" pitchFamily="34" charset="0"/>
                        <a:cs typeface="Arial" pitchFamily="34" charset="0"/>
                      </a:endParaRPr>
                    </a:p>
                  </a:txBody>
                  <a:tcPr marL="84115" marR="84115" marT="44609" marB="44609" anchor="ctr">
                    <a:solidFill>
                      <a:srgbClr val="FF99CC"/>
                    </a:solidFill>
                  </a:tcPr>
                </a:tc>
                <a:tc>
                  <a:txBody>
                    <a:bodyPr/>
                    <a:lstStyle/>
                    <a:p>
                      <a:pPr algn="ctr"/>
                      <a:r>
                        <a:rPr lang="en-US" sz="3500" dirty="0" smtClean="0">
                          <a:latin typeface="Arial" pitchFamily="34" charset="0"/>
                          <a:cs typeface="Arial" pitchFamily="34" charset="0"/>
                        </a:rPr>
                        <a:t>1.78</a:t>
                      </a:r>
                      <a:endParaRPr lang="en-US" sz="3500" dirty="0">
                        <a:latin typeface="Arial" pitchFamily="34" charset="0"/>
                        <a:cs typeface="Arial" pitchFamily="34" charset="0"/>
                      </a:endParaRPr>
                    </a:p>
                  </a:txBody>
                  <a:tcPr marL="84115" marR="84115" marT="44609" marB="44609" anchor="ctr">
                    <a:solidFill>
                      <a:srgbClr val="FF99CC"/>
                    </a:solidFill>
                  </a:tcPr>
                </a:tc>
                <a:tc>
                  <a:txBody>
                    <a:bodyPr/>
                    <a:lstStyle/>
                    <a:p>
                      <a:pPr algn="ctr"/>
                      <a:r>
                        <a:rPr lang="en-US" sz="3500" dirty="0" smtClean="0">
                          <a:latin typeface="Arial" pitchFamily="34" charset="0"/>
                          <a:cs typeface="Arial" pitchFamily="34" charset="0"/>
                        </a:rPr>
                        <a:t>2.54</a:t>
                      </a:r>
                      <a:endParaRPr lang="en-US" sz="3500" dirty="0">
                        <a:latin typeface="Arial" pitchFamily="34" charset="0"/>
                        <a:cs typeface="Arial" pitchFamily="34" charset="0"/>
                      </a:endParaRPr>
                    </a:p>
                  </a:txBody>
                  <a:tcPr marL="84115" marR="84115" marT="44609" marB="44609" anchor="ctr">
                    <a:solidFill>
                      <a:srgbClr val="FF99CC"/>
                    </a:solidFill>
                  </a:tcPr>
                </a:tc>
                <a:extLst>
                  <a:ext uri="{0D108BD9-81ED-4DB2-BD59-A6C34878D82A}">
                    <a16:rowId xmlns:a16="http://schemas.microsoft.com/office/drawing/2014/main" xmlns="" val="10002"/>
                  </a:ext>
                </a:extLst>
              </a:tr>
            </a:tbl>
          </a:graphicData>
        </a:graphic>
      </p:graphicFrame>
      <p:pic>
        <p:nvPicPr>
          <p:cNvPr id="2134" name="Picture 86"/>
          <p:cNvPicPr>
            <a:picLocks noChangeAspect="1" noChangeArrowheads="1"/>
          </p:cNvPicPr>
          <p:nvPr/>
        </p:nvPicPr>
        <p:blipFill>
          <a:blip r:embed="rId6" cstate="print"/>
          <a:srcRect/>
          <a:stretch>
            <a:fillRect/>
          </a:stretch>
        </p:blipFill>
        <p:spPr bwMode="auto">
          <a:xfrm>
            <a:off x="18851563" y="14400213"/>
            <a:ext cx="5543550" cy="514350"/>
          </a:xfrm>
          <a:prstGeom prst="rect">
            <a:avLst/>
          </a:prstGeom>
          <a:noFill/>
          <a:ln w="9525">
            <a:noFill/>
            <a:miter lim="800000"/>
            <a:headEnd/>
            <a:tailEnd/>
          </a:ln>
        </p:spPr>
      </p:pic>
      <p:sp>
        <p:nvSpPr>
          <p:cNvPr id="44" name="TextBox 7">
            <a:extLst>
              <a:ext uri="{FF2B5EF4-FFF2-40B4-BE49-F238E27FC236}">
                <a16:creationId xmlns:a16="http://schemas.microsoft.com/office/drawing/2014/main" xmlns="" id="{4A08504F-7725-A243-96B9-497CEA110D4F}"/>
              </a:ext>
            </a:extLst>
          </p:cNvPr>
          <p:cNvSpPr txBox="1">
            <a:spLocks noChangeArrowheads="1"/>
          </p:cNvSpPr>
          <p:nvPr/>
        </p:nvSpPr>
        <p:spPr bwMode="auto">
          <a:xfrm>
            <a:off x="17697454" y="14201948"/>
            <a:ext cx="1533521" cy="67358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smtClean="0">
                <a:cs typeface="Calibri" panose="020F0502020204030204" pitchFamily="34" charset="0"/>
              </a:rPr>
              <a:t>Min</a:t>
            </a: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p:txBody>
      </p:sp>
      <p:sp>
        <p:nvSpPr>
          <p:cNvPr id="45" name="TextBox 7">
            <a:extLst>
              <a:ext uri="{FF2B5EF4-FFF2-40B4-BE49-F238E27FC236}">
                <a16:creationId xmlns:a16="http://schemas.microsoft.com/office/drawing/2014/main" xmlns="" id="{4A08504F-7725-A243-96B9-497CEA110D4F}"/>
              </a:ext>
            </a:extLst>
          </p:cNvPr>
          <p:cNvSpPr txBox="1">
            <a:spLocks noChangeArrowheads="1"/>
          </p:cNvSpPr>
          <p:nvPr/>
        </p:nvSpPr>
        <p:spPr bwMode="auto">
          <a:xfrm>
            <a:off x="24450679" y="14240048"/>
            <a:ext cx="1533521" cy="67358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smtClean="0">
                <a:cs typeface="Calibri" panose="020F0502020204030204" pitchFamily="34" charset="0"/>
              </a:rPr>
              <a:t>Max</a:t>
            </a: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p:txBody>
      </p:sp>
      <p:pic>
        <p:nvPicPr>
          <p:cNvPr id="2135" name="Picture 87"/>
          <p:cNvPicPr>
            <a:picLocks noChangeAspect="1" noChangeArrowheads="1"/>
          </p:cNvPicPr>
          <p:nvPr/>
        </p:nvPicPr>
        <p:blipFill>
          <a:blip r:embed="rId7" cstate="print"/>
          <a:srcRect l="10456" t="38298" r="34935" b="15413"/>
          <a:stretch>
            <a:fillRect/>
          </a:stretch>
        </p:blipFill>
        <p:spPr bwMode="auto">
          <a:xfrm>
            <a:off x="21648637" y="9058275"/>
            <a:ext cx="7669313" cy="5172075"/>
          </a:xfrm>
          <a:prstGeom prst="rect">
            <a:avLst/>
          </a:prstGeom>
          <a:noFill/>
          <a:ln w="9525">
            <a:noFill/>
            <a:miter lim="800000"/>
            <a:headEnd/>
            <a:tailEnd/>
          </a:ln>
        </p:spPr>
      </p:pic>
      <p:pic>
        <p:nvPicPr>
          <p:cNvPr id="50" name="Picture 7" descr="F:\Thesis and papers\Applied Physics Letters\New figures\supp1b.png"/>
          <p:cNvPicPr/>
          <p:nvPr/>
        </p:nvPicPr>
        <p:blipFill rotWithShape="1">
          <a:blip r:embed="rId8"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b="9553"/>
          <a:stretch/>
        </p:blipFill>
        <p:spPr bwMode="auto">
          <a:xfrm>
            <a:off x="1078706" y="29586300"/>
            <a:ext cx="12180094" cy="4046475"/>
          </a:xfrm>
          <a:prstGeom prst="rect">
            <a:avLst/>
          </a:prstGeom>
          <a:noFill/>
          <a:ln>
            <a:noFill/>
          </a:ln>
          <a:extLst>
            <a:ext uri="{53640926-AAD7-44D8-BBD7-CCE9431645EC}">
              <a14:shadowObscured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2136" name="WordArt 88"/>
          <p:cNvSpPr>
            <a:spLocks noChangeArrowheads="1" noChangeShapeType="1" noTextEdit="1"/>
          </p:cNvSpPr>
          <p:nvPr/>
        </p:nvSpPr>
        <p:spPr bwMode="auto">
          <a:xfrm>
            <a:off x="14601824" y="9401175"/>
            <a:ext cx="542925" cy="628650"/>
          </a:xfrm>
          <a:prstGeom prst="rect">
            <a:avLst/>
          </a:prstGeom>
        </p:spPr>
        <p:txBody>
          <a:bodyPr wrap="none" fromWordArt="1">
            <a:prstTxWarp prst="textPlain">
              <a:avLst>
                <a:gd name="adj" fmla="val 50000"/>
              </a:avLst>
            </a:prstTxWarp>
          </a:bodyPr>
          <a:lstStyle/>
          <a:p>
            <a:pPr algn="ctr" rtl="0"/>
            <a:r>
              <a:rPr lang="es-ES" sz="3600" b="1" kern="10" spc="0" dirty="0" smtClean="0">
                <a:ln w="9525">
                  <a:solidFill>
                    <a:srgbClr val="000000"/>
                  </a:solidFill>
                  <a:round/>
                  <a:headEnd/>
                  <a:tailEnd/>
                </a:ln>
                <a:solidFill>
                  <a:srgbClr val="FFFFFF"/>
                </a:solidFill>
                <a:effectLst/>
                <a:latin typeface="Arial Black"/>
              </a:rPr>
              <a:t>a</a:t>
            </a:r>
            <a:endParaRPr lang="es-ES" sz="3600" b="1" kern="10" spc="0" dirty="0">
              <a:ln w="9525">
                <a:solidFill>
                  <a:srgbClr val="000000"/>
                </a:solidFill>
                <a:round/>
                <a:headEnd/>
                <a:tailEnd/>
              </a:ln>
              <a:solidFill>
                <a:srgbClr val="FFFFFF"/>
              </a:solidFill>
              <a:effectLst/>
              <a:latin typeface="Arial Black"/>
            </a:endParaRPr>
          </a:p>
        </p:txBody>
      </p:sp>
      <p:sp>
        <p:nvSpPr>
          <p:cNvPr id="2137" name="WordArt 89"/>
          <p:cNvSpPr>
            <a:spLocks noChangeArrowheads="1" noChangeShapeType="1" noTextEdit="1"/>
          </p:cNvSpPr>
          <p:nvPr/>
        </p:nvSpPr>
        <p:spPr bwMode="auto">
          <a:xfrm>
            <a:off x="22117050" y="9344026"/>
            <a:ext cx="600075" cy="742950"/>
          </a:xfrm>
          <a:prstGeom prst="rect">
            <a:avLst/>
          </a:prstGeom>
        </p:spPr>
        <p:txBody>
          <a:bodyPr wrap="none" fromWordArt="1">
            <a:prstTxWarp prst="textPlain">
              <a:avLst>
                <a:gd name="adj" fmla="val 50000"/>
              </a:avLst>
            </a:prstTxWarp>
          </a:bodyPr>
          <a:lstStyle/>
          <a:p>
            <a:pPr algn="ctr" rtl="0"/>
            <a:r>
              <a:rPr lang="es-ES" sz="3600" kern="10" spc="0" dirty="0" smtClean="0">
                <a:ln w="9525">
                  <a:solidFill>
                    <a:srgbClr val="000000"/>
                  </a:solidFill>
                  <a:round/>
                  <a:headEnd/>
                  <a:tailEnd/>
                </a:ln>
                <a:solidFill>
                  <a:srgbClr val="FFFFFF"/>
                </a:solidFill>
                <a:effectLst/>
                <a:latin typeface="Arial Black"/>
              </a:rPr>
              <a:t>b</a:t>
            </a:r>
            <a:endParaRPr lang="es-ES" sz="3600" kern="10" spc="0" dirty="0">
              <a:ln w="9525">
                <a:solidFill>
                  <a:srgbClr val="000000"/>
                </a:solidFill>
                <a:round/>
                <a:headEnd/>
                <a:tailEnd/>
              </a:ln>
              <a:solidFill>
                <a:srgbClr val="FFFFFF"/>
              </a:solidFill>
              <a:effectLst/>
              <a:latin typeface="Arial Black"/>
            </a:endParaRPr>
          </a:p>
        </p:txBody>
      </p:sp>
      <p:cxnSp>
        <p:nvCxnSpPr>
          <p:cNvPr id="54" name="53 Conector recto de flecha"/>
          <p:cNvCxnSpPr/>
          <p:nvPr/>
        </p:nvCxnSpPr>
        <p:spPr>
          <a:xfrm flipH="1" flipV="1">
            <a:off x="14687550" y="13687425"/>
            <a:ext cx="2000251" cy="1"/>
          </a:xfrm>
          <a:prstGeom prst="straightConnector1">
            <a:avLst/>
          </a:prstGeom>
          <a:ln w="53975">
            <a:headEnd type="arrow"/>
            <a:tailEnd type="arrow"/>
          </a:ln>
        </p:spPr>
        <p:style>
          <a:lnRef idx="1">
            <a:schemeClr val="accent1"/>
          </a:lnRef>
          <a:fillRef idx="0">
            <a:schemeClr val="accent1"/>
          </a:fillRef>
          <a:effectRef idx="0">
            <a:schemeClr val="accent1"/>
          </a:effectRef>
          <a:fontRef idx="minor">
            <a:schemeClr val="tx1"/>
          </a:fontRef>
        </p:style>
      </p:cxnSp>
      <p:cxnSp>
        <p:nvCxnSpPr>
          <p:cNvPr id="57" name="56 Conector recto de flecha"/>
          <p:cNvCxnSpPr/>
          <p:nvPr/>
        </p:nvCxnSpPr>
        <p:spPr>
          <a:xfrm flipH="1" flipV="1">
            <a:off x="22040850" y="13696950"/>
            <a:ext cx="2000251" cy="1"/>
          </a:xfrm>
          <a:prstGeom prst="straightConnector1">
            <a:avLst/>
          </a:prstGeom>
          <a:ln w="53975">
            <a:headEnd type="arrow"/>
            <a:tailEnd type="arrow"/>
          </a:ln>
        </p:spPr>
        <p:style>
          <a:lnRef idx="1">
            <a:schemeClr val="accent1"/>
          </a:lnRef>
          <a:fillRef idx="0">
            <a:schemeClr val="accent1"/>
          </a:fillRef>
          <a:effectRef idx="0">
            <a:schemeClr val="accent1"/>
          </a:effectRef>
          <a:fontRef idx="minor">
            <a:schemeClr val="tx1"/>
          </a:fontRef>
        </p:style>
      </p:cxnSp>
      <p:sp>
        <p:nvSpPr>
          <p:cNvPr id="2138" name="WordArt 90"/>
          <p:cNvSpPr>
            <a:spLocks noChangeArrowheads="1" noChangeShapeType="1" noTextEdit="1"/>
          </p:cNvSpPr>
          <p:nvPr/>
        </p:nvSpPr>
        <p:spPr bwMode="auto">
          <a:xfrm>
            <a:off x="15354301" y="12858750"/>
            <a:ext cx="590550" cy="590550"/>
          </a:xfrm>
          <a:prstGeom prst="rect">
            <a:avLst/>
          </a:prstGeom>
        </p:spPr>
        <p:txBody>
          <a:bodyPr wrap="none" fromWordArt="1">
            <a:prstTxWarp prst="textPlain">
              <a:avLst>
                <a:gd name="adj" fmla="val 50000"/>
              </a:avLst>
            </a:prstTxWarp>
          </a:bodyPr>
          <a:lstStyle/>
          <a:p>
            <a:pPr algn="ctr" rtl="0"/>
            <a:r>
              <a:rPr lang="es-ES" sz="3600" kern="10" spc="0" dirty="0" smtClean="0">
                <a:ln w="9525">
                  <a:solidFill>
                    <a:srgbClr val="000000"/>
                  </a:solidFill>
                  <a:round/>
                  <a:headEnd/>
                  <a:tailEnd/>
                </a:ln>
                <a:solidFill>
                  <a:srgbClr val="FFFFFF"/>
                </a:solidFill>
                <a:effectLst/>
                <a:latin typeface="Arial Black"/>
              </a:rPr>
              <a:t>E</a:t>
            </a:r>
            <a:endParaRPr lang="es-ES" sz="3600" kern="10" spc="0" dirty="0">
              <a:ln w="9525">
                <a:solidFill>
                  <a:srgbClr val="000000"/>
                </a:solidFill>
                <a:round/>
                <a:headEnd/>
                <a:tailEnd/>
              </a:ln>
              <a:solidFill>
                <a:srgbClr val="FFFFFF"/>
              </a:solidFill>
              <a:effectLst/>
              <a:latin typeface="Arial Black"/>
            </a:endParaRPr>
          </a:p>
        </p:txBody>
      </p:sp>
      <p:sp>
        <p:nvSpPr>
          <p:cNvPr id="60" name="WordArt 90"/>
          <p:cNvSpPr>
            <a:spLocks noChangeArrowheads="1" noChangeShapeType="1" noTextEdit="1"/>
          </p:cNvSpPr>
          <p:nvPr/>
        </p:nvSpPr>
        <p:spPr bwMode="auto">
          <a:xfrm>
            <a:off x="22764751" y="12925425"/>
            <a:ext cx="590550" cy="590550"/>
          </a:xfrm>
          <a:prstGeom prst="rect">
            <a:avLst/>
          </a:prstGeom>
        </p:spPr>
        <p:txBody>
          <a:bodyPr wrap="none" fromWordArt="1">
            <a:prstTxWarp prst="textPlain">
              <a:avLst>
                <a:gd name="adj" fmla="val 50000"/>
              </a:avLst>
            </a:prstTxWarp>
          </a:bodyPr>
          <a:lstStyle/>
          <a:p>
            <a:pPr algn="ctr" rtl="0"/>
            <a:r>
              <a:rPr lang="es-ES" sz="3600" kern="10" spc="0" dirty="0" smtClean="0">
                <a:ln w="9525">
                  <a:solidFill>
                    <a:srgbClr val="000000"/>
                  </a:solidFill>
                  <a:round/>
                  <a:headEnd/>
                  <a:tailEnd/>
                </a:ln>
                <a:solidFill>
                  <a:srgbClr val="FFFFFF"/>
                </a:solidFill>
                <a:effectLst/>
                <a:latin typeface="Arial Black"/>
              </a:rPr>
              <a:t>E</a:t>
            </a:r>
            <a:endParaRPr lang="es-ES" sz="3600" kern="10" spc="0" dirty="0">
              <a:ln w="9525">
                <a:solidFill>
                  <a:srgbClr val="000000"/>
                </a:solidFill>
                <a:round/>
                <a:headEnd/>
                <a:tailEnd/>
              </a:ln>
              <a:solidFill>
                <a:srgbClr val="FFFFFF"/>
              </a:solidFill>
              <a:effectLst/>
              <a:latin typeface="Arial Black"/>
            </a:endParaRP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428</Words>
  <Application>Microsoft Office PowerPoint</Application>
  <PresentationFormat>Personalizado</PresentationFormat>
  <Paragraphs>76</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Office Theme</vt:lpstr>
      <vt:lpstr>Diapositiva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2019-08-06T09:52:15Z</dcterms:modified>
</cp:coreProperties>
</file>