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76" r:id="rId3"/>
    <p:sldId id="288" r:id="rId4"/>
    <p:sldId id="281" r:id="rId5"/>
    <p:sldId id="287" r:id="rId6"/>
    <p:sldId id="286" r:id="rId7"/>
    <p:sldId id="284" r:id="rId8"/>
    <p:sldId id="285" r:id="rId9"/>
    <p:sldId id="282" r:id="rId10"/>
    <p:sldId id="280" r:id="rId11"/>
    <p:sldId id="289" r:id="rId12"/>
    <p:sldId id="277" r:id="rId13"/>
    <p:sldId id="283" r:id="rId14"/>
    <p:sldId id="272" r:id="rId15"/>
    <p:sldId id="264" r:id="rId1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5B677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5B6770"/>
    <a:srgbClr val="333300"/>
    <a:srgbClr val="66FF99"/>
    <a:srgbClr val="FF3300"/>
    <a:srgbClr val="000008"/>
    <a:srgbClr val="A2AAAD"/>
    <a:srgbClr val="FF66CC"/>
    <a:srgbClr val="FF7C80"/>
    <a:srgbClr val="6CA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C5B38F-F99F-459D-A5A2-D07653D94C1E}" styleName="">
    <a:tblBg/>
    <a:wholeTbl>
      <a:tcTxStyle b="off" i="off">
        <a:fontRef idx="minor">
          <a:srgbClr val="30424A"/>
        </a:fontRef>
        <a:srgbClr val="30424A"/>
      </a:tcTxStyle>
      <a:tcStyle>
        <a:tcBdr>
          <a:left>
            <a:ln w="3175" cap="flat">
              <a:solidFill>
                <a:srgbClr val="FFFFFF"/>
              </a:solidFill>
              <a:prstDash val="solid"/>
              <a:round/>
            </a:ln>
          </a:left>
          <a:right>
            <a:ln w="3175" cap="flat">
              <a:solidFill>
                <a:srgbClr val="FFFFFF"/>
              </a:solidFill>
              <a:prstDash val="solid"/>
              <a:round/>
            </a:ln>
          </a:right>
          <a:top>
            <a:ln w="3175" cap="flat">
              <a:solidFill>
                <a:srgbClr val="FFFFFF"/>
              </a:solidFill>
              <a:prstDash val="solid"/>
              <a:round/>
            </a:ln>
          </a:top>
          <a:bottom>
            <a:ln w="3175" cap="flat">
              <a:solidFill>
                <a:srgbClr val="FFFFFF"/>
              </a:solidFill>
              <a:prstDash val="solid"/>
              <a:round/>
            </a:ln>
          </a:bottom>
          <a:insideH>
            <a:ln w="3175" cap="flat">
              <a:solidFill>
                <a:srgbClr val="FFFFFF"/>
              </a:solidFill>
              <a:prstDash val="solid"/>
              <a:round/>
            </a:ln>
          </a:insideH>
          <a:insideV>
            <a:ln w="3175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3D9E1"/>
          </a:solidFill>
        </a:fill>
      </a:tcStyle>
    </a:wholeTbl>
    <a:band2H>
      <a:tcTxStyle/>
      <a:tcStyle>
        <a:tcBdr/>
        <a:fill>
          <a:solidFill>
            <a:srgbClr val="B8C7DE"/>
          </a:solidFill>
        </a:fill>
      </a:tcStyle>
    </a:band2H>
    <a:firstCol>
      <a:tcTxStyle b="off" i="off">
        <a:fontRef idx="minor">
          <a:srgbClr val="30424A"/>
        </a:fontRef>
        <a:srgbClr val="30424A"/>
      </a:tcTxStyle>
      <a:tcStyle>
        <a:tcBdr>
          <a:left>
            <a:ln w="3175" cap="flat">
              <a:solidFill>
                <a:srgbClr val="FFFFFF"/>
              </a:solidFill>
              <a:prstDash val="solid"/>
              <a:round/>
            </a:ln>
          </a:left>
          <a:right>
            <a:ln w="3175" cap="flat">
              <a:solidFill>
                <a:srgbClr val="FFFFFF"/>
              </a:solidFill>
              <a:prstDash val="solid"/>
              <a:round/>
            </a:ln>
          </a:right>
          <a:top>
            <a:ln w="3175" cap="flat">
              <a:solidFill>
                <a:srgbClr val="FFFFFF"/>
              </a:solidFill>
              <a:prstDash val="solid"/>
              <a:round/>
            </a:ln>
          </a:top>
          <a:bottom>
            <a:ln w="3175" cap="flat">
              <a:solidFill>
                <a:srgbClr val="FFFFFF"/>
              </a:solidFill>
              <a:prstDash val="solid"/>
              <a:round/>
            </a:ln>
          </a:bottom>
          <a:insideH>
            <a:ln w="3175" cap="flat">
              <a:solidFill>
                <a:srgbClr val="FFFFFF"/>
              </a:solidFill>
              <a:prstDash val="solid"/>
              <a:round/>
            </a:ln>
          </a:insideH>
          <a:insideV>
            <a:ln w="3175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1D428A"/>
          </a:solidFill>
        </a:fill>
      </a:tcStyle>
    </a:firstCol>
    <a:lastRow>
      <a:tcTxStyle b="off" i="off">
        <a:fontRef idx="minor">
          <a:srgbClr val="30424A"/>
        </a:fontRef>
        <a:srgbClr val="30424A"/>
      </a:tcTxStyle>
      <a:tcStyle>
        <a:tcBdr>
          <a:left>
            <a:ln w="3175" cap="flat">
              <a:solidFill>
                <a:srgbClr val="FFFFFF"/>
              </a:solidFill>
              <a:prstDash val="solid"/>
              <a:round/>
            </a:ln>
          </a:left>
          <a:right>
            <a:ln w="3175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175" cap="flat">
              <a:solidFill>
                <a:srgbClr val="FFFFFF"/>
              </a:solidFill>
              <a:prstDash val="solid"/>
              <a:round/>
            </a:ln>
          </a:bottom>
          <a:insideH>
            <a:ln w="3175" cap="flat">
              <a:solidFill>
                <a:srgbClr val="FFFFFF"/>
              </a:solidFill>
              <a:prstDash val="solid"/>
              <a:round/>
            </a:ln>
          </a:insideH>
          <a:insideV>
            <a:ln w="3175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1D428A"/>
          </a:solidFill>
        </a:fill>
      </a:tcStyle>
    </a:lastRow>
    <a:firstRow>
      <a:tcTxStyle b="off" i="off">
        <a:fontRef idx="minor">
          <a:srgbClr val="30424A"/>
        </a:fontRef>
        <a:srgbClr val="30424A"/>
      </a:tcTxStyle>
      <a:tcStyle>
        <a:tcBdr>
          <a:left>
            <a:ln w="3175" cap="flat">
              <a:solidFill>
                <a:srgbClr val="FFFFFF"/>
              </a:solidFill>
              <a:prstDash val="solid"/>
              <a:round/>
            </a:ln>
          </a:left>
          <a:right>
            <a:ln w="3175" cap="flat">
              <a:solidFill>
                <a:srgbClr val="FFFFFF"/>
              </a:solidFill>
              <a:prstDash val="solid"/>
              <a:round/>
            </a:ln>
          </a:right>
          <a:top>
            <a:ln w="3175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3175" cap="flat">
              <a:solidFill>
                <a:srgbClr val="FFFFFF"/>
              </a:solidFill>
              <a:prstDash val="solid"/>
              <a:round/>
            </a:ln>
          </a:insideH>
          <a:insideV>
            <a:ln w="3175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1D428A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43"/>
  </p:normalViewPr>
  <p:slideViewPr>
    <p:cSldViewPr snapToGrid="0" snapToObjects="1"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2715104"/>
      </p:ext>
    </p:extLst>
  </p:cSld>
  <p:clrMap bg1="dk1" tx1="lt1" bg2="dk2" tx2="lt2" accent1="accent1" accent2="accent2" accent3="accent3" accent4="accent4" accent5="accent5" accent6="accent6" hlink="hlink" folHlink="folHlink"/>
  <p:notesStyle>
    <a:lvl1pPr defTabSz="412750" latinLnBrk="0"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1pPr>
    <a:lvl2pPr defTabSz="412750" latinLnBrk="0"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2pPr>
    <a:lvl3pPr defTabSz="412750" latinLnBrk="0"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3pPr>
    <a:lvl4pPr defTabSz="412750" latinLnBrk="0"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4pPr>
    <a:lvl5pPr defTabSz="412750" latinLnBrk="0"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5pPr>
    <a:lvl6pPr marL="2967848" indent="-173848" defTabSz="412750" latinLnBrk="0">
      <a:buSzPct val="75000"/>
      <a:buChar char="•"/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6pPr>
    <a:lvl7pPr marL="3526648" indent="-173848" defTabSz="412750" latinLnBrk="0">
      <a:buSzPct val="75000"/>
      <a:buChar char="•"/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7pPr>
    <a:lvl8pPr marL="4085448" indent="-173848" defTabSz="412750" latinLnBrk="0">
      <a:buSzPct val="75000"/>
      <a:buChar char="•"/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8pPr>
    <a:lvl9pPr marL="4644248" indent="-173848" defTabSz="412750" latinLnBrk="0">
      <a:buSzPct val="75000"/>
      <a:buChar char="•"/>
      <a:defRPr sz="1400">
        <a:solidFill>
          <a:srgbClr val="A2AAAD"/>
        </a:solidFill>
        <a:latin typeface="+mn-lt"/>
        <a:ea typeface="+mn-ea"/>
        <a:cs typeface="+mn-cs"/>
        <a:sym typeface="Calibri Light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tyndall.ie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Various-Cirlce-Patterns-1.png"/>
          <p:cNvPicPr>
            <a:picLocks noChangeAspect="1"/>
          </p:cNvPicPr>
          <p:nvPr/>
        </p:nvPicPr>
        <p:blipFill>
          <a:blip r:embed="rId2"/>
          <a:srcRect t="39906" r="13643" b="2716"/>
          <a:stretch>
            <a:fillRect/>
          </a:stretch>
        </p:blipFill>
        <p:spPr>
          <a:xfrm rot="10800000">
            <a:off x="-3561" y="5824797"/>
            <a:ext cx="1718688" cy="1046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Tyndall-Logo-RGB.png"/>
          <p:cNvPicPr>
            <a:picLocks noChangeAspect="1"/>
          </p:cNvPicPr>
          <p:nvPr/>
        </p:nvPicPr>
        <p:blipFill>
          <a:blip r:embed="rId3"/>
          <a:srcRect t="2253" b="2253"/>
          <a:stretch>
            <a:fillRect/>
          </a:stretch>
        </p:blipFill>
        <p:spPr>
          <a:xfrm>
            <a:off x="182886" y="191730"/>
            <a:ext cx="2146676" cy="79378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55663" y="3289111"/>
            <a:ext cx="4398724" cy="25096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Subtitle</a:t>
            </a:r>
            <a:endParaRPr lang="en-US" dirty="0"/>
          </a:p>
        </p:txBody>
      </p:sp>
      <p:sp>
        <p:nvSpPr>
          <p:cNvPr id="20" name="Shape 157"/>
          <p:cNvSpPr/>
          <p:nvPr userDrawn="1"/>
        </p:nvSpPr>
        <p:spPr>
          <a:xfrm>
            <a:off x="5089936" y="-639886"/>
            <a:ext cx="4844966" cy="4844966"/>
          </a:xfrm>
          <a:prstGeom prst="ellipse">
            <a:avLst/>
          </a:prstGeom>
          <a:solidFill>
            <a:srgbClr val="6BACE4"/>
          </a:solid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>
            <a:normAutofit/>
          </a:bodyPr>
          <a:lstStyle/>
          <a:p>
            <a:r>
              <a:t>  </a:t>
            </a:r>
          </a:p>
        </p:txBody>
      </p:sp>
      <p:sp>
        <p:nvSpPr>
          <p:cNvPr id="21" name="Shape 158"/>
          <p:cNvSpPr/>
          <p:nvPr userDrawn="1"/>
        </p:nvSpPr>
        <p:spPr>
          <a:xfrm>
            <a:off x="4229376" y="985515"/>
            <a:ext cx="1417514" cy="1417514"/>
          </a:xfrm>
          <a:prstGeom prst="ellipse">
            <a:avLst/>
          </a:prstGeom>
          <a:solidFill>
            <a:srgbClr val="A2AAAD">
              <a:alpha val="95000"/>
            </a:srgbClr>
          </a:solidFill>
          <a:ln w="3175">
            <a:miter lim="400000"/>
          </a:ln>
        </p:spPr>
        <p:txBody>
          <a:bodyPr lIns="19050" tIns="19050" rIns="19050" bIns="19050">
            <a:normAutofit/>
          </a:bodyPr>
          <a:lstStyle/>
          <a:p>
            <a:endParaRPr/>
          </a:p>
        </p:txBody>
      </p:sp>
      <p:sp>
        <p:nvSpPr>
          <p:cNvPr id="22" name="Shape 159"/>
          <p:cNvSpPr/>
          <p:nvPr userDrawn="1"/>
        </p:nvSpPr>
        <p:spPr>
          <a:xfrm>
            <a:off x="6950537" y="3743251"/>
            <a:ext cx="871551" cy="871551"/>
          </a:xfrm>
          <a:prstGeom prst="ellipse">
            <a:avLst/>
          </a:prstGeom>
          <a:solidFill>
            <a:srgbClr val="1C4189"/>
          </a:solidFill>
          <a:ln w="3175">
            <a:miter lim="400000"/>
          </a:ln>
        </p:spPr>
        <p:txBody>
          <a:bodyPr lIns="19050" tIns="19050" rIns="19050" bIns="19050">
            <a:normAutofit/>
          </a:bodyPr>
          <a:lstStyle/>
          <a:p>
            <a:pPr>
              <a:defRPr sz="1600" b="0">
                <a:solidFill>
                  <a:srgbClr val="30424A"/>
                </a:solidFill>
                <a:latin typeface="+mn-lt"/>
                <a:ea typeface="+mn-ea"/>
                <a:cs typeface="+mn-cs"/>
                <a:sym typeface="Calibri Light"/>
              </a:defRPr>
            </a:pPr>
            <a:endParaRPr/>
          </a:p>
        </p:txBody>
      </p:sp>
      <p:sp>
        <p:nvSpPr>
          <p:cNvPr id="23" name="Shape 66"/>
          <p:cNvSpPr>
            <a:spLocks noGrp="1"/>
          </p:cNvSpPr>
          <p:nvPr>
            <p:ph type="title"/>
          </p:nvPr>
        </p:nvSpPr>
        <p:spPr>
          <a:xfrm>
            <a:off x="855664" y="2374433"/>
            <a:ext cx="4398724" cy="914678"/>
          </a:xfrm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grpSp>
        <p:nvGrpSpPr>
          <p:cNvPr id="24" name="Group 166"/>
          <p:cNvGrpSpPr/>
          <p:nvPr userDrawn="1"/>
        </p:nvGrpSpPr>
        <p:grpSpPr>
          <a:xfrm>
            <a:off x="5760724" y="6466457"/>
            <a:ext cx="2692376" cy="272656"/>
            <a:chOff x="0" y="0"/>
            <a:chExt cx="2692375" cy="272654"/>
          </a:xfrm>
        </p:grpSpPr>
        <p:pic>
          <p:nvPicPr>
            <p:cNvPr id="25" name="Funds_Combined_logos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7532" y="1540"/>
              <a:ext cx="1934844" cy="269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UCC-LOGO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45310" cy="272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Various-Cirlce-Patterns-1.png"/>
          <p:cNvPicPr>
            <a:picLocks noChangeAspect="1"/>
          </p:cNvPicPr>
          <p:nvPr/>
        </p:nvPicPr>
        <p:blipFill>
          <a:blip r:embed="rId2"/>
          <a:srcRect t="39906" r="13643" b="2716"/>
          <a:stretch>
            <a:fillRect/>
          </a:stretch>
        </p:blipFill>
        <p:spPr>
          <a:xfrm rot="10800000">
            <a:off x="-3561" y="5824797"/>
            <a:ext cx="1718688" cy="104652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55663" y="3289111"/>
            <a:ext cx="4398724" cy="25096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Subtitle</a:t>
            </a:r>
            <a:endParaRPr lang="en-US" dirty="0"/>
          </a:p>
        </p:txBody>
      </p:sp>
      <p:sp>
        <p:nvSpPr>
          <p:cNvPr id="23" name="Shape 66"/>
          <p:cNvSpPr>
            <a:spLocks noGrp="1"/>
          </p:cNvSpPr>
          <p:nvPr>
            <p:ph type="title"/>
          </p:nvPr>
        </p:nvSpPr>
        <p:spPr>
          <a:xfrm>
            <a:off x="855664" y="2374433"/>
            <a:ext cx="4398724" cy="91467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24" name="Group 166"/>
          <p:cNvGrpSpPr/>
          <p:nvPr userDrawn="1"/>
        </p:nvGrpSpPr>
        <p:grpSpPr>
          <a:xfrm>
            <a:off x="5760724" y="6466457"/>
            <a:ext cx="2692376" cy="272656"/>
            <a:chOff x="0" y="0"/>
            <a:chExt cx="2692375" cy="272654"/>
          </a:xfrm>
        </p:grpSpPr>
        <p:pic>
          <p:nvPicPr>
            <p:cNvPr id="25" name="Funds_Combined_logo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532" y="1540"/>
              <a:ext cx="1934844" cy="269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UCC-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545310" cy="272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5550" y="-1255713"/>
            <a:ext cx="4489450" cy="4545013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Tyndall-Logo-RGB.png"/>
          <p:cNvPicPr>
            <a:picLocks noChangeAspect="1"/>
          </p:cNvPicPr>
          <p:nvPr userDrawn="1"/>
        </p:nvPicPr>
        <p:blipFill>
          <a:blip r:embed="rId5"/>
          <a:srcRect t="2253" b="2253"/>
          <a:stretch>
            <a:fillRect/>
          </a:stretch>
        </p:blipFill>
        <p:spPr>
          <a:xfrm>
            <a:off x="182886" y="191730"/>
            <a:ext cx="2146676" cy="79378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8814325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body" idx="1"/>
          </p:nvPr>
        </p:nvSpPr>
        <p:spPr>
          <a:xfrm>
            <a:off x="868361" y="1801511"/>
            <a:ext cx="3580809" cy="4765641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Shape 67"/>
          <p:cNvSpPr>
            <a:spLocks noGrp="1"/>
          </p:cNvSpPr>
          <p:nvPr>
            <p:ph type="body" idx="10"/>
          </p:nvPr>
        </p:nvSpPr>
        <p:spPr>
          <a:xfrm>
            <a:off x="4735774" y="1801512"/>
            <a:ext cx="3558066" cy="4636944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868363" y="900759"/>
            <a:ext cx="3581400" cy="729160"/>
          </a:xfrm>
        </p:spPr>
        <p:txBody>
          <a:bodyPr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1pPr>
            <a:lvl2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2pPr>
            <a:lvl3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3pPr>
            <a:lvl4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4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4735513" y="900759"/>
            <a:ext cx="3557587" cy="729160"/>
          </a:xfrm>
        </p:spPr>
        <p:txBody>
          <a:bodyPr>
            <a:normAutofit/>
          </a:bodyPr>
          <a:lstStyle>
            <a:lvl1pPr marL="0" indent="0">
              <a:buNone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1pPr>
          </a:lstStyle>
          <a:p>
            <a:pPr marL="0" marR="0" lvl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2564061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Various-Cirlce-Patterns-1.png"/>
          <p:cNvPicPr>
            <a:picLocks noChangeAspect="1"/>
          </p:cNvPicPr>
          <p:nvPr/>
        </p:nvPicPr>
        <p:blipFill>
          <a:blip r:embed="rId2"/>
          <a:srcRect t="54836" r="68134"/>
          <a:stretch>
            <a:fillRect/>
          </a:stretch>
        </p:blipFill>
        <p:spPr>
          <a:xfrm rot="10800000" flipH="1">
            <a:off x="8514891" y="6032909"/>
            <a:ext cx="634202" cy="823774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xfrm>
            <a:off x="8702084" y="6577429"/>
            <a:ext cx="149980" cy="13886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73479" y="1244600"/>
            <a:ext cx="3574672" cy="47634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73125" y="490538"/>
            <a:ext cx="3575050" cy="754062"/>
          </a:xfrm>
        </p:spPr>
        <p:txBody>
          <a:bodyPr>
            <a:normAutofit/>
          </a:bodyPr>
          <a:lstStyle>
            <a:lvl1pPr marL="0" indent="0">
              <a:buNone/>
              <a:defRPr lang="en-US" sz="3200" b="0" i="0" u="none" strike="noStrike" cap="none" spc="0" baseline="0" dirty="0" smtClean="0">
                <a:ln>
                  <a:noFill/>
                </a:ln>
                <a:solidFill>
                  <a:srgbClr val="1D428A"/>
                </a:solidFill>
                <a:uFillTx/>
                <a:latin typeface="Calibri" panose="020F0502020204030204" pitchFamily="34" charset="0"/>
                <a:ea typeface="+mn-ea"/>
                <a:cs typeface="+mn-cs"/>
                <a:sym typeface="Calibri Light"/>
              </a:defRPr>
            </a:lvl1pPr>
          </a:lstStyle>
          <a:p>
            <a:pPr marL="0" marR="0" lvl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pic>
        <p:nvPicPr>
          <p:cNvPr id="11" name="Tyndall-Logo-RGB.png"/>
          <p:cNvPicPr>
            <a:picLocks noChangeAspect="1"/>
          </p:cNvPicPr>
          <p:nvPr userDrawn="1"/>
        </p:nvPicPr>
        <p:blipFill>
          <a:blip r:embed="rId3"/>
          <a:srcRect t="2253" b="2253"/>
          <a:stretch>
            <a:fillRect/>
          </a:stretch>
        </p:blipFill>
        <p:spPr>
          <a:xfrm>
            <a:off x="7648524" y="449560"/>
            <a:ext cx="1373647" cy="5079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page">
    <p:bg>
      <p:bgPr>
        <a:solidFill>
          <a:srgbClr val="1C4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Various-Cirlce-Patterns-1.png"/>
          <p:cNvPicPr>
            <a:picLocks noChangeAspect="1"/>
          </p:cNvPicPr>
          <p:nvPr/>
        </p:nvPicPr>
        <p:blipFill>
          <a:blip r:embed="rId2"/>
          <a:srcRect t="39906" r="13643" b="2716"/>
          <a:stretch>
            <a:fillRect/>
          </a:stretch>
        </p:blipFill>
        <p:spPr>
          <a:xfrm rot="10800000">
            <a:off x="-3561" y="5811149"/>
            <a:ext cx="1718688" cy="104652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207"/>
          <p:cNvSpPr/>
          <p:nvPr userDrawn="1"/>
        </p:nvSpPr>
        <p:spPr>
          <a:xfrm>
            <a:off x="5653022" y="6145300"/>
            <a:ext cx="3644381" cy="4762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</p:spPr>
        <p:txBody>
          <a:bodyPr lIns="19050" tIns="19050" rIns="19050" bIns="19050">
            <a:normAutofit/>
          </a:bodyPr>
          <a:lstStyle/>
          <a:p>
            <a:pPr>
              <a:defRPr sz="1600" b="0">
                <a:solidFill>
                  <a:srgbClr val="30424A"/>
                </a:solidFill>
                <a:latin typeface="+mn-lt"/>
                <a:ea typeface="+mn-ea"/>
                <a:cs typeface="+mn-cs"/>
                <a:sym typeface="Calibri Light"/>
              </a:defRPr>
            </a:pPr>
            <a:endParaRPr/>
          </a:p>
        </p:txBody>
      </p:sp>
      <p:sp>
        <p:nvSpPr>
          <p:cNvPr id="4" name="Shape 208"/>
          <p:cNvSpPr/>
          <p:nvPr userDrawn="1"/>
        </p:nvSpPr>
        <p:spPr>
          <a:xfrm>
            <a:off x="1528063" y="3013786"/>
            <a:ext cx="2886246" cy="188399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485" tIns="18485" rIns="18485" bIns="18485">
            <a:spAutoFit/>
          </a:bodyPr>
          <a:lstStyle/>
          <a:p>
            <a:pPr defTabSz="478631">
              <a:defRPr sz="1200" b="0"/>
            </a:pPr>
            <a:r>
              <a:rPr b="1" dirty="0">
                <a:solidFill>
                  <a:srgbClr val="6CACDD"/>
                </a:solidFill>
              </a:rPr>
              <a:t>Tyndall National Institute,</a:t>
            </a:r>
            <a:r>
              <a:rPr b="1" dirty="0">
                <a:solidFill>
                  <a:srgbClr val="4292DD"/>
                </a:solidFill>
              </a:rPr>
              <a:t> </a:t>
            </a:r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Lee Maltings,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Dyke Parade,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Cork,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Ireland.</a:t>
            </a:r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T12 R5CP</a:t>
            </a:r>
          </a:p>
          <a:p>
            <a:pPr defTabSz="478631">
              <a:defRPr sz="1200" b="0"/>
            </a:pPr>
            <a:endParaRPr dirty="0"/>
          </a:p>
          <a:p>
            <a:pPr defTabSz="478631">
              <a:defRPr sz="1200" b="0"/>
            </a:pPr>
            <a:r>
              <a:rPr lang="en-GB" dirty="0">
                <a:solidFill>
                  <a:srgbClr val="6CACE4"/>
                </a:solidFill>
              </a:rPr>
              <a:t>t</a:t>
            </a:r>
            <a:r>
              <a:rPr b="1" dirty="0">
                <a:solidFill>
                  <a:srgbClr val="6CACE4"/>
                </a:solidFill>
              </a:rPr>
              <a:t>:</a:t>
            </a:r>
            <a:r>
              <a:rPr b="1" dirty="0">
                <a:solidFill>
                  <a:srgbClr val="4292DD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+353 21 490 4177 </a:t>
            </a:r>
          </a:p>
          <a:p>
            <a:pPr defTabSz="478631">
              <a:defRPr sz="1200" b="0"/>
            </a:pPr>
            <a:r>
              <a:rPr lang="en-GB" dirty="0">
                <a:solidFill>
                  <a:srgbClr val="6CACE4"/>
                </a:solidFill>
              </a:rPr>
              <a:t>e</a:t>
            </a:r>
            <a:r>
              <a:rPr b="1">
                <a:solidFill>
                  <a:srgbClr val="6CACE4"/>
                </a:solidFill>
              </a:rPr>
              <a:t>:</a:t>
            </a:r>
            <a:r>
              <a:t> </a:t>
            </a:r>
            <a:r>
              <a:rPr dirty="0">
                <a:solidFill>
                  <a:srgbClr val="FFFFFF"/>
                </a:solidFill>
              </a:rPr>
              <a:t>info@tyndall.ie  </a:t>
            </a:r>
          </a:p>
          <a:p>
            <a:pPr defTabSz="478631">
              <a:defRPr sz="1200">
                <a:solidFill>
                  <a:srgbClr val="6CACE4"/>
                </a:solidFill>
              </a:defRPr>
            </a:pPr>
            <a:r>
              <a:rPr dirty="0">
                <a:uFill>
                  <a:solidFill>
                    <a:srgbClr val="0000FF"/>
                  </a:solidFill>
                </a:uFill>
                <a:hlinkClick r:id="rId3"/>
              </a:rPr>
              <a:t>tyndall.ie</a:t>
            </a:r>
          </a:p>
        </p:txBody>
      </p:sp>
      <p:pic>
        <p:nvPicPr>
          <p:cNvPr id="5" name="Tyndall-Logo-White-Large.png"/>
          <p:cNvPicPr>
            <a:picLocks noChangeAspect="1"/>
          </p:cNvPicPr>
          <p:nvPr userDrawn="1"/>
        </p:nvPicPr>
        <p:blipFill>
          <a:blip r:embed="rId4"/>
          <a:srcRect t="2253" b="2253"/>
          <a:stretch>
            <a:fillRect/>
          </a:stretch>
        </p:blipFill>
        <p:spPr>
          <a:xfrm>
            <a:off x="773436" y="1873255"/>
            <a:ext cx="2448712" cy="9054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212"/>
          <p:cNvGrpSpPr/>
          <p:nvPr userDrawn="1"/>
        </p:nvGrpSpPr>
        <p:grpSpPr>
          <a:xfrm>
            <a:off x="5760724" y="6247097"/>
            <a:ext cx="2692376" cy="272656"/>
            <a:chOff x="0" y="0"/>
            <a:chExt cx="2692375" cy="272654"/>
          </a:xfrm>
        </p:grpSpPr>
        <p:pic>
          <p:nvPicPr>
            <p:cNvPr id="7" name="Funds_Combined_logo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7532" y="1540"/>
              <a:ext cx="1934844" cy="269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UCC-LOGO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545310" cy="272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cknowledgm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951502" y="454885"/>
            <a:ext cx="3220433" cy="5309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200" b="0">
                <a:solidFill>
                  <a:srgbClr val="1D428A"/>
                </a:solidFill>
                <a:latin typeface="+mn-lt"/>
                <a:ea typeface="+mn-ea"/>
                <a:cs typeface="+mn-cs"/>
                <a:sym typeface="Calibri Light"/>
              </a:defRPr>
            </a:lvl1pPr>
          </a:lstStyle>
          <a:p>
            <a:r>
              <a:rPr lang="en-GB" b="1" dirty="0"/>
              <a:t>Acknowledgements</a:t>
            </a:r>
            <a:endParaRPr b="1" dirty="0"/>
          </a:p>
        </p:txBody>
      </p:sp>
      <p:pic>
        <p:nvPicPr>
          <p:cNvPr id="13" name="Various-Cirlce-Patterns-1.png"/>
          <p:cNvPicPr>
            <a:picLocks noChangeAspect="1"/>
          </p:cNvPicPr>
          <p:nvPr userDrawn="1"/>
        </p:nvPicPr>
        <p:blipFill>
          <a:blip r:embed="rId2"/>
          <a:srcRect t="39906" r="13643" b="2716"/>
          <a:stretch>
            <a:fillRect/>
          </a:stretch>
        </p:blipFill>
        <p:spPr>
          <a:xfrm rot="10800000">
            <a:off x="-3561" y="5824797"/>
            <a:ext cx="1718688" cy="1046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Tyndall-Logo-RGB.png"/>
          <p:cNvPicPr>
            <a:picLocks noChangeAspect="1"/>
          </p:cNvPicPr>
          <p:nvPr userDrawn="1"/>
        </p:nvPicPr>
        <p:blipFill>
          <a:blip r:embed="rId3"/>
          <a:srcRect t="2253" b="2253"/>
          <a:stretch>
            <a:fillRect/>
          </a:stretch>
        </p:blipFill>
        <p:spPr>
          <a:xfrm>
            <a:off x="7648524" y="449560"/>
            <a:ext cx="1373647" cy="5079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Tyndall Logo RGB Whit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4507" y="5502499"/>
            <a:ext cx="743890" cy="27507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xfrm>
            <a:off x="4419600" y="5484812"/>
            <a:ext cx="2133600" cy="279401"/>
          </a:xfrm>
          <a:prstGeom prst="rect">
            <a:avLst/>
          </a:prstGeom>
        </p:spPr>
        <p:txBody>
          <a:bodyPr/>
          <a:lstStyle>
            <a:lvl1pPr algn="r">
              <a:defRPr sz="600" b="1">
                <a:solidFill>
                  <a:srgbClr val="5B677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868363" y="277021"/>
            <a:ext cx="6310360" cy="768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868361" y="1277007"/>
            <a:ext cx="7315201" cy="48534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03800" y="6574178"/>
            <a:ext cx="149981" cy="138868"/>
          </a:xfrm>
          <a:prstGeom prst="rect">
            <a:avLst/>
          </a:prstGeom>
          <a:ln w="3175">
            <a:miter lim="400000"/>
          </a:ln>
        </p:spPr>
        <p:txBody>
          <a:bodyPr wrap="none" lIns="17144" tIns="17144" rIns="17144" bIns="17144" anchor="ctr">
            <a:spAutoFit/>
          </a:bodyPr>
          <a:lstStyle>
            <a:lvl1pPr algn="ctr">
              <a:defRPr sz="800" b="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Various-Cirlce-Patterns-1.png"/>
          <p:cNvPicPr>
            <a:picLocks noChangeAspect="1"/>
          </p:cNvPicPr>
          <p:nvPr userDrawn="1"/>
        </p:nvPicPr>
        <p:blipFill>
          <a:blip r:embed="rId10"/>
          <a:srcRect t="54836" r="68134"/>
          <a:stretch>
            <a:fillRect/>
          </a:stretch>
        </p:blipFill>
        <p:spPr>
          <a:xfrm rot="10800000" flipH="1">
            <a:off x="8514891" y="6046557"/>
            <a:ext cx="634202" cy="823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Tyndall-Logo-RGB.png"/>
          <p:cNvPicPr>
            <a:picLocks noChangeAspect="1"/>
          </p:cNvPicPr>
          <p:nvPr userDrawn="1"/>
        </p:nvPicPr>
        <p:blipFill>
          <a:blip r:embed="rId11"/>
          <a:srcRect t="2253" b="2253"/>
          <a:stretch>
            <a:fillRect/>
          </a:stretch>
        </p:blipFill>
        <p:spPr>
          <a:xfrm>
            <a:off x="7520152" y="388444"/>
            <a:ext cx="1502019" cy="555408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3" r:id="rId3"/>
    <p:sldLayoutId id="2147483661" r:id="rId4"/>
    <p:sldLayoutId id="2147483655" r:id="rId5"/>
    <p:sldLayoutId id="2147483656" r:id="rId6"/>
    <p:sldLayoutId id="2147483657" r:id="rId7"/>
    <p:sldLayoutId id="2147483659" r:id="rId8"/>
  </p:sldLayoutIdLst>
  <p:transition spd="med"/>
  <p:hf hdr="0" ftr="0" dt="0"/>
  <p:txStyles>
    <p:title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Calibri" panose="020F0502020204030204" pitchFamily="34" charset="0"/>
          <a:ea typeface="+mn-ea"/>
          <a:cs typeface="+mn-cs"/>
          <a:sym typeface="Calibri Light"/>
        </a:defRPr>
      </a:lvl1pPr>
      <a:lvl2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2pPr>
      <a:lvl3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3pPr>
      <a:lvl4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4pPr>
      <a:lvl5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1D428A"/>
          </a:solidFill>
          <a:uFillTx/>
          <a:latin typeface="+mn-lt"/>
          <a:ea typeface="+mn-ea"/>
          <a:cs typeface="+mn-cs"/>
          <a:sym typeface="Calibri Light"/>
        </a:defRPr>
      </a:lvl9pPr>
    </p:titleStyle>
    <p:bodyStyle>
      <a:lvl1pPr marL="319314" marR="0" indent="-319314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20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1pPr>
      <a:lvl2pPr marL="878114" marR="0" indent="-319314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Courier New" panose="02070309020205020404" pitchFamily="49" charset="0"/>
        <a:buChar char="o"/>
        <a:tabLst/>
        <a:defRPr sz="18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2pPr>
      <a:lvl3pPr marL="1436914" marR="0" indent="-319314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Calibri Light" panose="020F0302020204030204" pitchFamily="34" charset="0"/>
        <a:buChar char="‐"/>
        <a:tabLst/>
        <a:defRPr sz="18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3pPr>
      <a:lvl4pPr marL="1995714" marR="0" indent="-319314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4pPr>
      <a:lvl5pPr marL="2554514" marR="0" indent="-319314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Courier New" panose="02070309020205020404" pitchFamily="49" charset="0"/>
        <a:buChar char="o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5pPr>
      <a:lvl6pPr marL="2992683" marR="0" indent="-198683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6pPr>
      <a:lvl7pPr marL="3551483" marR="0" indent="-198683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7pPr>
      <a:lvl8pPr marL="4110283" marR="0" indent="-198683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8pPr>
      <a:lvl9pPr marL="4669083" marR="0" indent="-198683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600" b="0" i="0" u="none" strike="noStrike" cap="none" spc="0" baseline="0">
          <a:ln>
            <a:noFill/>
          </a:ln>
          <a:solidFill>
            <a:srgbClr val="30424A"/>
          </a:solidFill>
          <a:uFillTx/>
          <a:latin typeface="+mn-lt"/>
          <a:ea typeface="+mn-ea"/>
          <a:cs typeface="+mn-cs"/>
          <a:sym typeface="Calibri Light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22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24.t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tyndall.i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20.t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55664" y="3889613"/>
            <a:ext cx="4398724" cy="148760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Isabel Pita, Ning Liu, and Brian Corbett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664" y="2101755"/>
            <a:ext cx="4398724" cy="1937983"/>
          </a:xfrm>
        </p:spPr>
        <p:txBody>
          <a:bodyPr>
            <a:normAutofit/>
          </a:bodyPr>
          <a:lstStyle/>
          <a:p>
            <a:r>
              <a:rPr lang="en-GB" dirty="0"/>
              <a:t>Light Enhancement and Direction Control Using Bowtie Antenna Arrays</a:t>
            </a:r>
            <a:endParaRPr lang="en-US" dirty="0"/>
          </a:p>
        </p:txBody>
      </p:sp>
      <p:pic>
        <p:nvPicPr>
          <p:cNvPr id="1026" name="Picture 2" descr="https://cdn.comsol.com/conference/2019/documents/png/COMSOL_Conference_Cambridge_Logo_2019_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480" y="1269241"/>
            <a:ext cx="3130640" cy="132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266" y="6158333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4258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Propagation With Gold Trenches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t="8033" r="19703" b="8150"/>
          <a:stretch/>
        </p:blipFill>
        <p:spPr>
          <a:xfrm>
            <a:off x="4476467" y="1953164"/>
            <a:ext cx="4139494" cy="319789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4694830" y="3985146"/>
            <a:ext cx="0" cy="968993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Rectangle 16"/>
          <p:cNvSpPr/>
          <p:nvPr/>
        </p:nvSpPr>
        <p:spPr>
          <a:xfrm>
            <a:off x="4720673" y="424302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67540" y="1217187"/>
            <a:ext cx="6615889" cy="65498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Strong SPP Direction Control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5" t="7981" r="23880" b="7847"/>
          <a:stretch/>
        </p:blipFill>
        <p:spPr>
          <a:xfrm>
            <a:off x="336973" y="1942694"/>
            <a:ext cx="4139494" cy="320836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630062" y="3987418"/>
            <a:ext cx="0" cy="968993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Rectangle 13"/>
          <p:cNvSpPr/>
          <p:nvPr/>
        </p:nvSpPr>
        <p:spPr>
          <a:xfrm>
            <a:off x="655905" y="4245294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97561" y="5252348"/>
            <a:ext cx="2818317" cy="47040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B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1 Au Antenna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37055" y="5252348"/>
            <a:ext cx="2818317" cy="470402"/>
          </a:xfrm>
          <a:prstGeom prst="rect">
            <a:avLst/>
          </a:prstGeom>
          <a:solidFill>
            <a:srgbClr val="333300"/>
          </a:solidFill>
          <a:ln>
            <a:solidFill>
              <a:srgbClr val="33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3 x Au Antenna</a:t>
            </a:r>
          </a:p>
        </p:txBody>
      </p:sp>
      <p:pic>
        <p:nvPicPr>
          <p:cNvPr id="16" name="Picture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29" t="31419" r="4443" b="29495"/>
          <a:stretch>
            <a:fillRect/>
          </a:stretch>
        </p:blipFill>
        <p:spPr bwMode="auto">
          <a:xfrm rot="16200000">
            <a:off x="5645234" y="4657872"/>
            <a:ext cx="385248" cy="32855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3305994" y="6043735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High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541022" y="6043736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157030061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Propagation With Gold Trenches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t="7800" r="19403" b="7917"/>
          <a:stretch/>
        </p:blipFill>
        <p:spPr>
          <a:xfrm>
            <a:off x="4475484" y="1956510"/>
            <a:ext cx="4134291" cy="319789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667537" y="4844955"/>
            <a:ext cx="996286" cy="0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Rectangle 15"/>
          <p:cNvSpPr/>
          <p:nvPr/>
        </p:nvSpPr>
        <p:spPr>
          <a:xfrm>
            <a:off x="4949047" y="4238669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67540" y="1217187"/>
            <a:ext cx="6615889" cy="65498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Strong SPP Direction Control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5" t="7980" r="24030" b="8113"/>
          <a:stretch/>
        </p:blipFill>
        <p:spPr>
          <a:xfrm>
            <a:off x="341193" y="1956510"/>
            <a:ext cx="4134291" cy="320205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452649" y="4847227"/>
            <a:ext cx="996286" cy="0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Rectangle 13"/>
          <p:cNvSpPr/>
          <p:nvPr/>
        </p:nvSpPr>
        <p:spPr>
          <a:xfrm>
            <a:off x="734159" y="4240941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33470" y="5252348"/>
            <a:ext cx="2818317" cy="476639"/>
          </a:xfrm>
          <a:prstGeom prst="rect">
            <a:avLst/>
          </a:prstGeom>
          <a:solidFill>
            <a:srgbClr val="333300"/>
          </a:solidFill>
          <a:ln>
            <a:solidFill>
              <a:srgbClr val="33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3 x Au Antenna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99179" y="5252348"/>
            <a:ext cx="2818317" cy="4766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B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1 Au Antenna</a:t>
            </a:r>
          </a:p>
        </p:txBody>
      </p:sp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29" t="31419" r="4443" b="29495"/>
          <a:stretch>
            <a:fillRect/>
          </a:stretch>
        </p:blipFill>
        <p:spPr bwMode="auto">
          <a:xfrm rot="16200000">
            <a:off x="5624254" y="4654456"/>
            <a:ext cx="385248" cy="32855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3306444" y="6040319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High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98612" y="6040318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495253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Trench Cut Enhancement (100 nm)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264549"/>
              </p:ext>
            </p:extLst>
          </p:nvPr>
        </p:nvGraphicFramePr>
        <p:xfrm>
          <a:off x="580289" y="1420970"/>
          <a:ext cx="3677812" cy="3705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193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Antenna ratio 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sz="2400" baseline="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↑↑↑/1↑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7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0⁰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90⁰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↔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0.04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0.22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↕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3.60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8.07</a:t>
                      </a:r>
                    </a:p>
                  </a:txBody>
                  <a:tcPr marL="84115" marR="84115" marT="44609" marB="44609" anchor="ctr"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372723"/>
              </p:ext>
            </p:extLst>
          </p:nvPr>
        </p:nvGraphicFramePr>
        <p:xfrm>
          <a:off x="4608653" y="1420970"/>
          <a:ext cx="3677812" cy="3705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193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Antenna ratio </a:t>
                      </a:r>
                    </a:p>
                    <a:p>
                      <a:pPr marL="0" marR="0" lvl="0" indent="0" algn="ctr" defTabSz="41275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sz="2400" baseline="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↑↑↑↑/1↑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7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0⁰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90⁰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↔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0.01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0.76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↕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4.93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15.06</a:t>
                      </a:r>
                    </a:p>
                  </a:txBody>
                  <a:tcPr marL="84115" marR="84115" marT="44609" marB="44609" anchor="ctr"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5826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Various-Cirlce-Patterns-1.png"/>
          <p:cNvPicPr>
            <a:picLocks noChangeAspect="1"/>
          </p:cNvPicPr>
          <p:nvPr/>
        </p:nvPicPr>
        <p:blipFill>
          <a:blip r:embed="rId2"/>
          <a:srcRect t="54836" r="68134"/>
          <a:stretch>
            <a:fillRect/>
          </a:stretch>
        </p:blipFill>
        <p:spPr>
          <a:xfrm rot="10800000" flipH="1">
            <a:off x="8514891" y="6032909"/>
            <a:ext cx="634202" cy="823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clean_room_long view.jpg"/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16732" r="16732"/>
          <a:stretch>
            <a:fillRect/>
          </a:stretch>
        </p:blipFill>
        <p:spPr>
          <a:xfrm>
            <a:off x="5284168" y="2766219"/>
            <a:ext cx="4844958" cy="4844958"/>
          </a:xfrm>
          <a:prstGeom prst="ellipse">
            <a:avLst/>
          </a:prstGeom>
        </p:spPr>
      </p:pic>
      <p:sp>
        <p:nvSpPr>
          <p:cNvPr id="177" name="Shape 17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73478" y="1244600"/>
            <a:ext cx="4176193" cy="4763493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Arrays of bowtie antennas allow for direction control at higher wavelengths</a:t>
            </a:r>
          </a:p>
          <a:p>
            <a:r>
              <a:rPr lang="en-GB" sz="2800" dirty="0"/>
              <a:t>Allow improved SPP control</a:t>
            </a:r>
          </a:p>
          <a:p>
            <a:r>
              <a:rPr lang="en-GB" sz="2800" dirty="0"/>
              <a:t>Provides better enhancement than a single bowtie antenna</a:t>
            </a:r>
          </a:p>
          <a:p>
            <a:r>
              <a:rPr lang="en-GB" sz="2800" dirty="0"/>
              <a:t>Potential uses in </a:t>
            </a:r>
            <a:r>
              <a:rPr lang="en-GB" sz="2800" dirty="0" err="1"/>
              <a:t>nano</a:t>
            </a:r>
            <a:r>
              <a:rPr lang="en-GB" sz="2800" dirty="0"/>
              <a:t>-optics devices</a:t>
            </a:r>
          </a:p>
          <a:p>
            <a:r>
              <a:rPr lang="en-GB" sz="2800" dirty="0"/>
              <a:t>Nano-dot excitation</a:t>
            </a:r>
          </a:p>
          <a:p>
            <a:r>
              <a:rPr lang="en-GB" sz="2800" dirty="0"/>
              <a:t>Switch behaviour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73125" y="490538"/>
            <a:ext cx="6510314" cy="754062"/>
          </a:xfrm>
        </p:spPr>
        <p:txBody>
          <a:bodyPr/>
          <a:lstStyle/>
          <a:p>
            <a:r>
              <a:rPr lang="en-GB" dirty="0"/>
              <a:t>Conclusions </a:t>
            </a:r>
            <a:r>
              <a:rPr lang="en-GB"/>
              <a:t>and Applications</a:t>
            </a:r>
            <a:endParaRPr lang="en-US" dirty="0"/>
          </a:p>
        </p:txBody>
      </p:sp>
      <p:sp>
        <p:nvSpPr>
          <p:cNvPr id="178" name="Shape 178"/>
          <p:cNvSpPr/>
          <p:nvPr/>
        </p:nvSpPr>
        <p:spPr>
          <a:xfrm>
            <a:off x="868362" y="476448"/>
            <a:ext cx="3579789" cy="768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3200" b="0">
                <a:solidFill>
                  <a:srgbClr val="1D428A"/>
                </a:solidFill>
                <a:latin typeface="+mn-lt"/>
                <a:ea typeface="+mn-ea"/>
                <a:cs typeface="+mn-cs"/>
                <a:sym typeface="Calibri Light"/>
              </a:defRPr>
            </a:lvl1pPr>
          </a:lstStyle>
          <a:p>
            <a:endParaRPr dirty="0"/>
          </a:p>
        </p:txBody>
      </p:sp>
      <p:sp>
        <p:nvSpPr>
          <p:cNvPr id="181" name="Shape 181"/>
          <p:cNvSpPr/>
          <p:nvPr/>
        </p:nvSpPr>
        <p:spPr>
          <a:xfrm>
            <a:off x="4118834" y="3799967"/>
            <a:ext cx="1388731" cy="1388731"/>
          </a:xfrm>
          <a:prstGeom prst="ellipse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noAutofit/>
          </a:bodyPr>
          <a:lstStyle>
            <a:lvl1pPr>
              <a:defRPr sz="1100" b="0">
                <a:solidFill>
                  <a:srgbClr val="FFFFFF"/>
                </a:solidFill>
              </a:defRPr>
            </a:lvl1pPr>
          </a:lstStyle>
          <a:p>
            <a:r>
              <a:rPr sz="1200" dirty="0"/>
              <a:t>If a picture needs a caption it can look like this.</a:t>
            </a:r>
          </a:p>
        </p:txBody>
      </p:sp>
      <p:pic>
        <p:nvPicPr>
          <p:cNvPr id="10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29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5484813"/>
            <a:ext cx="2133600" cy="279400"/>
          </a:xfrm>
        </p:spPr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3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7"/>
          <p:cNvSpPr txBox="1">
            <a:spLocks/>
          </p:cNvSpPr>
          <p:nvPr/>
        </p:nvSpPr>
        <p:spPr>
          <a:xfrm>
            <a:off x="873478" y="1244600"/>
            <a:ext cx="7588133" cy="4763493"/>
          </a:xfrm>
          <a:prstGeom prst="rect">
            <a:avLst/>
          </a:prstGeom>
        </p:spPr>
        <p:txBody>
          <a:bodyPr/>
          <a:lstStyle>
            <a:lvl1pPr marL="319314" marR="0" indent="-319314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0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1pPr>
            <a:lvl2pPr marL="878114" marR="0" indent="-319314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 sz="18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2pPr>
            <a:lvl3pPr marL="1436914" marR="0" indent="-319314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Calibri Light" panose="020F0302020204030204" pitchFamily="34" charset="0"/>
              <a:buChar char="‐"/>
              <a:tabLst/>
              <a:defRPr sz="18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3pPr>
            <a:lvl4pPr marL="1995714" marR="0" indent="-319314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4pPr>
            <a:lvl5pPr marL="2554514" marR="0" indent="-319314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5pPr>
            <a:lvl6pPr marL="2992683" marR="0" indent="-198683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6pPr>
            <a:lvl7pPr marL="3551483" marR="0" indent="-198683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7pPr>
            <a:lvl8pPr marL="4110283" marR="0" indent="-198683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8pPr>
            <a:lvl9pPr marL="4669083" marR="0" indent="-198683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600" b="0" i="0" u="none" strike="noStrike" cap="none" spc="0" baseline="0">
                <a:ln>
                  <a:noFill/>
                </a:ln>
                <a:solidFill>
                  <a:srgbClr val="30424A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9pPr>
          </a:lstStyle>
          <a:p>
            <a:pPr hangingPunct="1"/>
            <a:r>
              <a:rPr lang="en-GB" sz="2800" dirty="0" err="1"/>
              <a:t>Dr.</a:t>
            </a:r>
            <a:r>
              <a:rPr lang="en-GB" sz="2800" dirty="0"/>
              <a:t> Ning Liu and </a:t>
            </a:r>
            <a:r>
              <a:rPr lang="en-GB" sz="2800" dirty="0" err="1"/>
              <a:t>Dr.</a:t>
            </a:r>
            <a:r>
              <a:rPr lang="en-GB" sz="2800" dirty="0"/>
              <a:t> Brian Corbett.</a:t>
            </a:r>
          </a:p>
          <a:p>
            <a:pPr hangingPunct="1"/>
            <a:r>
              <a:rPr lang="en-GB" sz="2800" dirty="0"/>
              <a:t>III-V Materials and Devices Group, Photonics Centre, Tyndall National Institute</a:t>
            </a:r>
          </a:p>
          <a:p>
            <a:pPr hangingPunct="1"/>
            <a:r>
              <a:rPr lang="en-US" sz="2800" dirty="0"/>
              <a:t>Nanophotonics and Nanoplasmonics Group, Department of Physics, University of Limerick.</a:t>
            </a:r>
          </a:p>
          <a:p>
            <a:pPr hangingPunct="1"/>
            <a:r>
              <a:rPr lang="en-US" sz="2800" dirty="0"/>
              <a:t>This work was funded by the Irish Research Council Postdoctoral Fellowship Fund GOIPD/2018/10</a:t>
            </a:r>
          </a:p>
        </p:txBody>
      </p:sp>
    </p:spTree>
    <p:extLst>
      <p:ext uri="{BB962C8B-B14F-4D97-AF65-F5344CB8AC3E}">
        <p14:creationId xmlns:p14="http://schemas.microsoft.com/office/powerpoint/2010/main" val="312609606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5653022" y="6145300"/>
            <a:ext cx="3644381" cy="4762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</p:spPr>
        <p:txBody>
          <a:bodyPr lIns="19050" tIns="19050" rIns="19050" bIns="19050">
            <a:normAutofit/>
          </a:bodyPr>
          <a:lstStyle/>
          <a:p>
            <a:pPr>
              <a:defRPr sz="1600" b="0">
                <a:solidFill>
                  <a:srgbClr val="30424A"/>
                </a:solidFill>
                <a:latin typeface="+mn-lt"/>
                <a:ea typeface="+mn-ea"/>
                <a:cs typeface="+mn-cs"/>
                <a:sym typeface="Calibri Light"/>
              </a:defRPr>
            </a:pPr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1528063" y="3013786"/>
            <a:ext cx="2886246" cy="188399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8485" tIns="18485" rIns="18485" bIns="18485">
            <a:spAutoFit/>
          </a:bodyPr>
          <a:lstStyle/>
          <a:p>
            <a:pPr defTabSz="478631">
              <a:defRPr sz="1200" b="0"/>
            </a:pPr>
            <a:r>
              <a:rPr b="1" dirty="0">
                <a:solidFill>
                  <a:srgbClr val="6CACDD"/>
                </a:solidFill>
              </a:rPr>
              <a:t>Tyndall National Institute,</a:t>
            </a:r>
            <a:r>
              <a:rPr b="1" dirty="0">
                <a:solidFill>
                  <a:srgbClr val="4292DD"/>
                </a:solidFill>
              </a:rPr>
              <a:t> </a:t>
            </a:r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Lee Maltings,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Dyke Parade,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Cork, </a:t>
            </a:r>
            <a:endParaRPr lang="en-GB" dirty="0"/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Ireland.</a:t>
            </a:r>
          </a:p>
          <a:p>
            <a:pPr defTabSz="478631">
              <a:defRPr sz="1200" b="0">
                <a:solidFill>
                  <a:srgbClr val="FFFFFF"/>
                </a:solidFill>
              </a:defRPr>
            </a:pPr>
            <a:r>
              <a:rPr dirty="0"/>
              <a:t>T12 R5CP</a:t>
            </a:r>
          </a:p>
          <a:p>
            <a:pPr defTabSz="478631">
              <a:defRPr sz="1200" b="0"/>
            </a:pPr>
            <a:endParaRPr dirty="0"/>
          </a:p>
          <a:p>
            <a:pPr defTabSz="478631">
              <a:defRPr sz="1200" b="0"/>
            </a:pPr>
            <a:r>
              <a:rPr lang="en-GB" dirty="0">
                <a:solidFill>
                  <a:srgbClr val="6CACE4"/>
                </a:solidFill>
              </a:rPr>
              <a:t>t</a:t>
            </a:r>
            <a:r>
              <a:rPr b="1" dirty="0">
                <a:solidFill>
                  <a:srgbClr val="6CACE4"/>
                </a:solidFill>
              </a:rPr>
              <a:t>:</a:t>
            </a:r>
            <a:r>
              <a:rPr b="1" dirty="0">
                <a:solidFill>
                  <a:srgbClr val="4292DD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+353 21 490 4177 </a:t>
            </a:r>
          </a:p>
          <a:p>
            <a:pPr defTabSz="478631">
              <a:defRPr sz="1200" b="0"/>
            </a:pPr>
            <a:r>
              <a:rPr lang="en-GB" dirty="0">
                <a:solidFill>
                  <a:srgbClr val="6CACE4"/>
                </a:solidFill>
              </a:rPr>
              <a:t>e</a:t>
            </a:r>
            <a:r>
              <a:rPr b="1">
                <a:solidFill>
                  <a:srgbClr val="6CACE4"/>
                </a:solidFill>
              </a:rPr>
              <a:t>:</a:t>
            </a:r>
            <a:r>
              <a:t> </a:t>
            </a:r>
            <a:r>
              <a:rPr dirty="0">
                <a:solidFill>
                  <a:srgbClr val="FFFFFF"/>
                </a:solidFill>
              </a:rPr>
              <a:t>info@tyndall.ie  </a:t>
            </a:r>
          </a:p>
          <a:p>
            <a:pPr defTabSz="478631">
              <a:defRPr sz="1200">
                <a:solidFill>
                  <a:srgbClr val="6CACE4"/>
                </a:solidFill>
              </a:defRPr>
            </a:pPr>
            <a:r>
              <a:rPr dirty="0">
                <a:uFill>
                  <a:solidFill>
                    <a:srgbClr val="0000FF"/>
                  </a:solidFill>
                </a:uFill>
                <a:hlinkClick r:id="rId2"/>
              </a:rPr>
              <a:t>tyndall.ie</a:t>
            </a:r>
          </a:p>
        </p:txBody>
      </p:sp>
      <p:pic>
        <p:nvPicPr>
          <p:cNvPr id="209" name="Tyndall-Logo-White-Large.png"/>
          <p:cNvPicPr>
            <a:picLocks noChangeAspect="1"/>
          </p:cNvPicPr>
          <p:nvPr/>
        </p:nvPicPr>
        <p:blipFill>
          <a:blip r:embed="rId3"/>
          <a:srcRect t="2253" b="2253"/>
          <a:stretch>
            <a:fillRect/>
          </a:stretch>
        </p:blipFill>
        <p:spPr>
          <a:xfrm>
            <a:off x="773436" y="1873255"/>
            <a:ext cx="2448712" cy="9054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2" name="Group 212"/>
          <p:cNvGrpSpPr/>
          <p:nvPr/>
        </p:nvGrpSpPr>
        <p:grpSpPr>
          <a:xfrm>
            <a:off x="5760724" y="6247097"/>
            <a:ext cx="2692376" cy="272656"/>
            <a:chOff x="0" y="0"/>
            <a:chExt cx="2692375" cy="272654"/>
          </a:xfrm>
        </p:grpSpPr>
        <p:pic>
          <p:nvPicPr>
            <p:cNvPr id="210" name="Funds_Combined_logos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7532" y="1540"/>
              <a:ext cx="1934844" cy="269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1" name="UCC-LOGO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45310" cy="272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Presentation Outline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Bowtie Antenna Applications and Array Potential</a:t>
            </a:r>
          </a:p>
          <a:p>
            <a:r>
              <a:rPr lang="en-GB" sz="2800" dirty="0"/>
              <a:t>Bowtie Antenna Array Design in COMSOL</a:t>
            </a:r>
          </a:p>
          <a:p>
            <a:r>
              <a:rPr lang="en-GB" sz="2800" dirty="0"/>
              <a:t>Methods for Optical mode measurement</a:t>
            </a:r>
          </a:p>
          <a:p>
            <a:r>
              <a:rPr lang="en-GB" sz="2800" dirty="0"/>
              <a:t>Gaussian Beam Design</a:t>
            </a:r>
          </a:p>
          <a:p>
            <a:r>
              <a:rPr lang="en-GB" sz="2800" dirty="0"/>
              <a:t>Propagation along Substrate</a:t>
            </a:r>
          </a:p>
          <a:p>
            <a:r>
              <a:rPr lang="en-GB" sz="2800" dirty="0"/>
              <a:t>Comparison to Single Antenna</a:t>
            </a:r>
          </a:p>
          <a:p>
            <a:r>
              <a:rPr lang="en-GB" sz="2800" dirty="0"/>
              <a:t>Conclusions and Applications</a:t>
            </a:r>
          </a:p>
          <a:p>
            <a:endParaRPr lang="en-GB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171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Uses of Bowtie Antenna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9" t="15806" r="24883" b="22699"/>
          <a:stretch/>
        </p:blipFill>
        <p:spPr bwMode="auto">
          <a:xfrm>
            <a:off x="4845161" y="2995372"/>
            <a:ext cx="3321067" cy="23877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6144222" y="1519391"/>
            <a:ext cx="2590344" cy="1267022"/>
          </a:xfrm>
          <a:prstGeom prst="rect">
            <a:avLst/>
          </a:prstGeom>
          <a:solidFill>
            <a:srgbClr val="E749D4"/>
          </a:solidFill>
          <a:ln>
            <a:solidFill>
              <a:srgbClr val="E749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Enhanced Surface Plasmon Propagation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172916" y="5544979"/>
            <a:ext cx="2665555" cy="630369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Z. Fang et al,</a:t>
            </a: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 Nano Lett.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, 11, 1676, 2011</a:t>
            </a:r>
          </a:p>
        </p:txBody>
      </p:sp>
      <p:pic>
        <p:nvPicPr>
          <p:cNvPr id="3" name="Picture 2" descr="1602.01957.pdf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960" r="28657" b="20681"/>
          <a:stretch/>
        </p:blipFill>
        <p:spPr>
          <a:xfrm>
            <a:off x="1148686" y="2786414"/>
            <a:ext cx="2423387" cy="271148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27601" y="5544980"/>
            <a:ext cx="2665555" cy="630369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M. 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Kaniber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et al,</a:t>
            </a: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 Sci. Rep.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, 6, 23203, 2016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6518" y="1519390"/>
            <a:ext cx="2590344" cy="1267023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Strong and Confined Near Field Enhancement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15370" y="1519391"/>
            <a:ext cx="2590344" cy="1267023"/>
          </a:xfrm>
          <a:prstGeom prst="rect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High Scattering Resonance Between Tips</a:t>
            </a:r>
          </a:p>
        </p:txBody>
      </p:sp>
    </p:spTree>
    <p:extLst>
      <p:ext uri="{BB962C8B-B14F-4D97-AF65-F5344CB8AC3E}">
        <p14:creationId xmlns:p14="http://schemas.microsoft.com/office/powerpoint/2010/main" val="2521025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Antenna Array Geometry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6"/>
          <p:cNvPicPr>
            <a:picLocks noChangeAspect="1" noChangeArrowheads="1"/>
          </p:cNvPicPr>
          <p:nvPr/>
        </p:nvPicPr>
        <p:blipFill>
          <a:blip r:embed="rId3" cstate="print"/>
          <a:srcRect r="73912"/>
          <a:stretch>
            <a:fillRect/>
          </a:stretch>
        </p:blipFill>
        <p:spPr bwMode="auto">
          <a:xfrm>
            <a:off x="760561" y="1088743"/>
            <a:ext cx="2157295" cy="422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432" y="955587"/>
            <a:ext cx="4107976" cy="28944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04" t="6658" r="41102" b="6774"/>
          <a:stretch/>
        </p:blipFill>
        <p:spPr>
          <a:xfrm rot="16200000">
            <a:off x="5155605" y="2360817"/>
            <a:ext cx="1357634" cy="4306979"/>
          </a:xfrm>
          <a:prstGeom prst="rect">
            <a:avLst/>
          </a:prstGeom>
        </p:spPr>
      </p:pic>
      <p:pic>
        <p:nvPicPr>
          <p:cNvPr id="12" name="Picture 7" descr="F:\Thesis and papers\Applied Physics Letters\New figures\supp1b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70" t="77738" b="9553"/>
          <a:stretch/>
        </p:blipFill>
        <p:spPr bwMode="auto">
          <a:xfrm>
            <a:off x="6781656" y="4971284"/>
            <a:ext cx="1106752" cy="4050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130863" y="5376326"/>
            <a:ext cx="2118779" cy="48972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Gold Antenna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70035" y="5376326"/>
            <a:ext cx="2728770" cy="489726"/>
          </a:xfrm>
          <a:prstGeom prst="rect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Air-Glass Interface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51296" y="1126066"/>
            <a:ext cx="1337107" cy="489726"/>
          </a:xfrm>
          <a:prstGeom prst="rect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260 nm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2101" y="2157212"/>
            <a:ext cx="1435881" cy="489726"/>
          </a:xfrm>
          <a:prstGeom prst="rect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740 nm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7976" y="3548418"/>
            <a:ext cx="846161" cy="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/>
          <p:cNvCxnSpPr/>
          <p:nvPr/>
        </p:nvCxnSpPr>
        <p:spPr>
          <a:xfrm flipV="1">
            <a:off x="4107976" y="2646938"/>
            <a:ext cx="0" cy="90148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9"/>
          <p:cNvSpPr/>
          <p:nvPr/>
        </p:nvSpPr>
        <p:spPr>
          <a:xfrm>
            <a:off x="5080933" y="3349845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X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32309" y="2228590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Y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54764" y="4552377"/>
            <a:ext cx="555845" cy="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/>
          <p:cNvCxnSpPr/>
          <p:nvPr/>
        </p:nvCxnSpPr>
        <p:spPr>
          <a:xfrm flipV="1">
            <a:off x="4036283" y="4117261"/>
            <a:ext cx="0" cy="45074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Rectangle 19"/>
          <p:cNvSpPr/>
          <p:nvPr/>
        </p:nvSpPr>
        <p:spPr>
          <a:xfrm>
            <a:off x="4664987" y="4323004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X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4070" y="3844549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Z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90427467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Geometry Featuring Gold Strips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5" t="7800" r="14925" b="7917"/>
          <a:stretch/>
        </p:blipFill>
        <p:spPr>
          <a:xfrm>
            <a:off x="868363" y="1441936"/>
            <a:ext cx="3555732" cy="2744510"/>
          </a:xfrm>
          <a:prstGeom prst="rect">
            <a:avLst/>
          </a:prstGeom>
        </p:spPr>
      </p:pic>
      <p:pic>
        <p:nvPicPr>
          <p:cNvPr id="9" name="Picture 7" descr="F:\Thesis and papers\Applied Physics Letters\New figures\supp1b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7" t="18354" b="9553"/>
          <a:stretch/>
        </p:blipFill>
        <p:spPr bwMode="auto">
          <a:xfrm>
            <a:off x="4424095" y="1946464"/>
            <a:ext cx="3902161" cy="22309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959339" y="4725595"/>
            <a:ext cx="2664296" cy="65498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Lens Configuration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60060" y="4725595"/>
            <a:ext cx="2818317" cy="6549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Gold Trench Addition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0607" y="3638633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X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7773" y="2496483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Y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29261" y="3837205"/>
            <a:ext cx="846161" cy="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/>
          <p:cNvCxnSpPr/>
          <p:nvPr/>
        </p:nvCxnSpPr>
        <p:spPr>
          <a:xfrm flipV="1">
            <a:off x="4958111" y="2611183"/>
            <a:ext cx="0" cy="45074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/>
          <p:cNvCxnSpPr/>
          <p:nvPr/>
        </p:nvCxnSpPr>
        <p:spPr>
          <a:xfrm>
            <a:off x="4958111" y="3061923"/>
            <a:ext cx="555845" cy="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Rectangle 15"/>
          <p:cNvSpPr/>
          <p:nvPr/>
        </p:nvSpPr>
        <p:spPr>
          <a:xfrm>
            <a:off x="5713187" y="2893628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X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91540" y="2229539"/>
            <a:ext cx="578300" cy="39714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normAutofit lnSpcReduction="10000"/>
          </a:bodyPr>
          <a:lstStyle/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4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 Light"/>
              </a:rPr>
              <a:t>Z</a:t>
            </a: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E" sz="1600" b="0" dirty="0">
              <a:solidFill>
                <a:srgbClr val="30424A"/>
              </a:solidFill>
              <a:latin typeface="+mn-lt"/>
              <a:ea typeface="+mn-ea"/>
              <a:cs typeface="+mn-cs"/>
              <a:sym typeface="Calibri Light"/>
            </a:endParaRPr>
          </a:p>
          <a:p>
            <a: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spc="0" normalizeH="0" baseline="0" dirty="0">
              <a:ln>
                <a:noFill/>
              </a:ln>
              <a:solidFill>
                <a:srgbClr val="30424A"/>
              </a:solidFill>
              <a:effectLst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129261" y="2935725"/>
            <a:ext cx="0" cy="901480"/>
          </a:xfrm>
          <a:prstGeom prst="straightConnector1">
            <a:avLst/>
          </a:prstGeom>
          <a:noFill/>
          <a:ln w="3175" cap="flat">
            <a:solidFill>
              <a:srgbClr val="1C4189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9819588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Gaussian Beam  Shaping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68361" y="1512690"/>
                <a:ext cx="7315201" cy="19048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IE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𝑬𝒍𝒆𝒄𝒕𝒓𝒊𝒄</m:t>
                          </m:r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𝑭𝒊𝒆𝒍𝒅</m:t>
                          </m:r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IE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1∗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den>
                          </m:f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)∗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(−((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0)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2+(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0)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den>
                          </m:f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2)∗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∗((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0)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2+(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0)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IE" sz="240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den>
                          </m:f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2∗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)))∗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𝑎𝑡𝑎𝑛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0))</m:t>
                          </m:r>
                        </m:e>
                      </m:d>
                    </m:oMath>
                  </m:oMathPara>
                </a14:m>
                <a:endParaRPr lang="en-IE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61" y="1512690"/>
                <a:ext cx="7315201" cy="1904880"/>
              </a:xfrm>
              <a:prstGeom prst="rect">
                <a:avLst/>
              </a:prstGeom>
              <a:blipFill rotWithShape="0">
                <a:blip r:embed="rId3"/>
                <a:stretch>
                  <a:fillRect t="-11502" b="-46326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14660" y="4312328"/>
                <a:ext cx="622260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I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1=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𝑠𝑞𝑟𝑡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(2∗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𝑐𝑜𝑛𝑠</m:t>
                          </m:r>
                          <m:f>
                            <m:fPr>
                              <m:type m:val="lin"/>
                              <m:ctrlPr>
                                <a:rPr lang="en-I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I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𝑝𝑠𝑖𝑙𝑜𝑛</m:t>
                          </m:r>
                          <m:r>
                            <a:rPr lang="en-IE" sz="240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m:rPr>
                              <m:lit/>
                            </m:rPr>
                            <a:rPr lang="en-IE" sz="24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IE" sz="2400" i="1">
                              <a:latin typeface="Cambria Math" panose="02040503050406030204" pitchFamily="18" charset="0"/>
                            </a:rPr>
                            <m:t>𝑐𝑜𝑛𝑠𝑡</m:t>
                          </m:r>
                        </m:e>
                      </m:d>
                    </m:oMath>
                  </m:oMathPara>
                </a14:m>
                <a:endParaRPr lang="en-IE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60" y="4312328"/>
                <a:ext cx="6222601" cy="461665"/>
              </a:xfrm>
              <a:prstGeom prst="rect">
                <a:avLst/>
              </a:prstGeom>
              <a:blipFill rotWithShape="0">
                <a:blip r:embed="rId4"/>
                <a:stretch>
                  <a:fillRect t="-130263" r="-10872" b="-19473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586349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 in Direction With Wavelength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33" y="1878779"/>
            <a:ext cx="4094328" cy="2757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"/>
          <a:stretch/>
        </p:blipFill>
        <p:spPr>
          <a:xfrm>
            <a:off x="4525961" y="1878779"/>
            <a:ext cx="4094328" cy="27571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52689" y="3758723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9" name="Rectangle 8"/>
          <p:cNvSpPr/>
          <p:nvPr/>
        </p:nvSpPr>
        <p:spPr>
          <a:xfrm>
            <a:off x="899301" y="3758723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40977" y="4814511"/>
            <a:ext cx="2664296" cy="65498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8"/>
                </a:solidFill>
              </a:rPr>
              <a:t>1150 nm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46649" y="4814511"/>
            <a:ext cx="2664296" cy="65498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8"/>
                </a:solidFill>
              </a:rPr>
              <a:t>650 nm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86854" y="4387755"/>
            <a:ext cx="996286" cy="0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/>
          <p:cNvCxnSpPr/>
          <p:nvPr/>
        </p:nvCxnSpPr>
        <p:spPr>
          <a:xfrm>
            <a:off x="4666085" y="4387755"/>
            <a:ext cx="996286" cy="0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Rectangle 13"/>
          <p:cNvSpPr/>
          <p:nvPr/>
        </p:nvSpPr>
        <p:spPr>
          <a:xfrm>
            <a:off x="1011663" y="1373407"/>
            <a:ext cx="7028596" cy="48129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Higher Wavelength Changes Direction</a:t>
            </a:r>
          </a:p>
        </p:txBody>
      </p:sp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29" t="31419" r="4443" b="29495"/>
          <a:stretch>
            <a:fillRect/>
          </a:stretch>
        </p:blipFill>
        <p:spPr bwMode="auto">
          <a:xfrm rot="16200000">
            <a:off x="4300422" y="4197946"/>
            <a:ext cx="385248" cy="32855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1982612" y="5583809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High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74780" y="5583808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42450417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8363" y="277021"/>
            <a:ext cx="6310360" cy="1046812"/>
          </a:xfrm>
        </p:spPr>
        <p:txBody>
          <a:bodyPr>
            <a:normAutofit/>
          </a:bodyPr>
          <a:lstStyle/>
          <a:p>
            <a:r>
              <a:rPr lang="en-GB" dirty="0"/>
              <a:t>Propagation with Change in Polarization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" t="8266" r="15970" b="8383"/>
          <a:stretch/>
        </p:blipFill>
        <p:spPr>
          <a:xfrm>
            <a:off x="431633" y="1904276"/>
            <a:ext cx="4094328" cy="27571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" t="8498" r="16120" b="8150"/>
          <a:stretch/>
        </p:blipFill>
        <p:spPr>
          <a:xfrm>
            <a:off x="4525961" y="1904275"/>
            <a:ext cx="4094328" cy="275710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694830" y="3500649"/>
            <a:ext cx="0" cy="968993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/>
          <p:cNvCxnSpPr/>
          <p:nvPr/>
        </p:nvCxnSpPr>
        <p:spPr>
          <a:xfrm>
            <a:off x="586854" y="4387755"/>
            <a:ext cx="996286" cy="0"/>
          </a:xfrm>
          <a:prstGeom prst="straightConnector1">
            <a:avLst/>
          </a:prstGeom>
          <a:noFill/>
          <a:ln w="38100" cap="flat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9"/>
          <p:cNvSpPr/>
          <p:nvPr/>
        </p:nvSpPr>
        <p:spPr>
          <a:xfrm>
            <a:off x="4720673" y="3692757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92476" y="3692757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11663" y="1373407"/>
            <a:ext cx="7028596" cy="48129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In both the optical mode propagates perpendicular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78748" y="4877649"/>
            <a:ext cx="7028596" cy="481293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Better Control of Surface Plasmons</a:t>
            </a:r>
          </a:p>
        </p:txBody>
      </p:sp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29" t="31419" r="4443" b="29495"/>
          <a:stretch>
            <a:fillRect/>
          </a:stretch>
        </p:blipFill>
        <p:spPr bwMode="auto">
          <a:xfrm rot="16200000">
            <a:off x="4300422" y="4070992"/>
            <a:ext cx="385248" cy="328558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982612" y="5441252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High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74780" y="5447096"/>
            <a:ext cx="828700" cy="606855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400" dirty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14091169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Measured Mode Propagation</a:t>
            </a:r>
            <a:endParaRPr lang="en-US" dirty="0"/>
          </a:p>
        </p:txBody>
      </p:sp>
      <p:pic>
        <p:nvPicPr>
          <p:cNvPr id="4" name="Picture 2" descr="Image result for irish research council">
            <a:extLst>
              <a:ext uri="{FF2B5EF4-FFF2-40B4-BE49-F238E27FC236}">
                <a16:creationId xmlns:a16="http://schemas.microsoft.com/office/drawing/2014/main" id="{6279B2DE-B30B-4622-945D-E3FD42D7E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5" y="6130417"/>
            <a:ext cx="2733122" cy="5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215312"/>
              </p:ext>
            </p:extLst>
          </p:nvPr>
        </p:nvGraphicFramePr>
        <p:xfrm>
          <a:off x="580289" y="1420970"/>
          <a:ext cx="3677812" cy="3705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193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Antenna ratio 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sz="2400" baseline="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↑↑↑/1↑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7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0⁰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90⁰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↔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1.41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↕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2.15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8.50</a:t>
                      </a:r>
                    </a:p>
                  </a:txBody>
                  <a:tcPr marL="84115" marR="84115" marT="44609" marB="44609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13378"/>
              </p:ext>
            </p:extLst>
          </p:nvPr>
        </p:nvGraphicFramePr>
        <p:xfrm>
          <a:off x="4608653" y="1420970"/>
          <a:ext cx="3677812" cy="3705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193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Antenna ratio </a:t>
                      </a:r>
                    </a:p>
                    <a:p>
                      <a:pPr marL="0" marR="0" lvl="0" indent="0" algn="ctr" defTabSz="41275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sz="2400" baseline="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↑↑↑/1↔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7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0⁰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90⁰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↔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0.15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2.12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7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↕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1.78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2.54</a:t>
                      </a:r>
                    </a:p>
                  </a:txBody>
                  <a:tcPr marL="84115" marR="84115" marT="44609" marB="44609" anchor="ctr"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512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Tyndall">
      <a:dk1>
        <a:srgbClr val="1B4088"/>
      </a:dk1>
      <a:lt1>
        <a:srgbClr val="6BACE3"/>
      </a:lt1>
      <a:dk2>
        <a:srgbClr val="5B6770"/>
      </a:dk2>
      <a:lt2>
        <a:srgbClr val="EAEAEA"/>
      </a:lt2>
      <a:accent1>
        <a:srgbClr val="6BACE3"/>
      </a:accent1>
      <a:accent2>
        <a:srgbClr val="97C4EB"/>
      </a:accent2>
      <a:accent3>
        <a:srgbClr val="C3DEF3"/>
      </a:accent3>
      <a:accent4>
        <a:srgbClr val="617BAD"/>
      </a:accent4>
      <a:accent5>
        <a:srgbClr val="7C848D"/>
      </a:accent5>
      <a:accent6>
        <a:srgbClr val="A1AAAC"/>
      </a:accent6>
      <a:hlink>
        <a:srgbClr val="D62598"/>
      </a:hlink>
      <a:folHlink>
        <a:srgbClr val="51284F"/>
      </a:folHlink>
    </a:clrScheme>
    <a:fontScheme name="White">
      <a:majorFont>
        <a:latin typeface="Calibri Light"/>
        <a:ea typeface="Calibri Light"/>
        <a:cs typeface="Calibri Light"/>
      </a:majorFont>
      <a:minorFont>
        <a:latin typeface="Calibri Light"/>
        <a:ea typeface="Calibri Light"/>
        <a:cs typeface="Calibri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C4189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9050" tIns="19050" rIns="19050" bIns="19050" numCol="1" spcCol="38100" rtlCol="0" anchor="t">
        <a:normAutofit/>
      </a:bodyPr>
      <a:lstStyle>
        <a:defPPr marL="0" marR="0" indent="0" algn="l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30424A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1C418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9050" tIns="19050" rIns="19050" bIns="19050" numCol="1" spcCol="38100" rtlCol="0" anchor="ctr">
        <a:spAutoFit/>
      </a:bodyPr>
      <a:lstStyle>
        <a:defPPr marR="0" algn="l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tabLst/>
          <a:defRPr kumimoji="0" sz="2000" b="0" i="0" u="none" strike="noStrike" cap="none" spc="0" normalizeH="0" baseline="0" dirty="0" err="1" smtClean="0">
            <a:ln>
              <a:noFill/>
            </a:ln>
            <a:solidFill>
              <a:schemeClr val="tx2"/>
            </a:solidFill>
            <a:effectLst/>
            <a:uFillTx/>
            <a:latin typeface="Calibri Light" panose="020F0302020204030204" pitchFamily="34" charset="0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AD370B"/>
      </a:dk1>
      <a:lt1>
        <a:srgbClr val="A2AAAD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 Light"/>
        <a:ea typeface="Calibri Light"/>
        <a:cs typeface="Calibri Light"/>
      </a:majorFont>
      <a:minorFont>
        <a:latin typeface="Calibri Light"/>
        <a:ea typeface="Calibri Light"/>
        <a:cs typeface="Calibri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C4189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9050" tIns="19050" rIns="19050" bIns="19050" numCol="1" spcCol="38100" rtlCol="0" anchor="t">
        <a:normAutofit/>
      </a:bodyPr>
      <a:lstStyle>
        <a:defPPr marL="0" marR="0" indent="0" algn="l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30424A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1C418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9050" tIns="19050" rIns="19050" bIns="19050" numCol="1" spcCol="38100" rtlCol="0" anchor="ctr">
        <a:spAutoFit/>
      </a:bodyPr>
      <a:lstStyle>
        <a:defPPr marL="0" marR="0" indent="0" algn="l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5B677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On-screen Show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Courier New</vt:lpstr>
      <vt:lpstr>White</vt:lpstr>
      <vt:lpstr>Light Enhancement and Direction Control Using Bowtie Antenna Arrays</vt:lpstr>
      <vt:lpstr>Presentation Outline</vt:lpstr>
      <vt:lpstr>Uses of Bowtie Antenna</vt:lpstr>
      <vt:lpstr>Antenna Array Geometry</vt:lpstr>
      <vt:lpstr>Geometry Featuring Gold Strips</vt:lpstr>
      <vt:lpstr>Gaussian Beam  Shaping</vt:lpstr>
      <vt:lpstr>Change in Direction With Wavelength</vt:lpstr>
      <vt:lpstr>Propagation with Change in Polarization</vt:lpstr>
      <vt:lpstr>Measured Mode Propagation</vt:lpstr>
      <vt:lpstr>Propagation With Gold Trenches</vt:lpstr>
      <vt:lpstr>Propagation With Gold Trenches</vt:lpstr>
      <vt:lpstr>Trench Cut Enhancement (100 nm)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Farrell</dc:creator>
  <cp:lastModifiedBy>COMSOL</cp:lastModifiedBy>
  <cp:revision>103</cp:revision>
  <dcterms:modified xsi:type="dcterms:W3CDTF">2019-09-24T06:35:00Z</dcterms:modified>
</cp:coreProperties>
</file>