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xmlns="">
        <p14:section name="Untitled Section" id="{FB2C2176-9BB1-4CC2-9A72-7C02AAAF5473}">
          <p14:sldIdLst>
            <p14:sldId id="256"/>
          </p14:sldIdLst>
        </p14:section>
      </p14:sectionLst>
    </p:ext>
    <p:ext uri="{EFAFB233-063F-42B5-8137-9DF3F51BA10A}">
      <p15:sldGuideLst xmlns:p15="http://schemas.microsoft.com/office/powerpoint/2012/main" xmlns="">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EEBF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366" y="589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36345600" cy="9363456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xmlns=""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xmlns=""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xmlns=""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xmlns=""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xmlns=""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xmlns=""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xmlns=""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xmlns=""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xmlns=""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xmlns=""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xmlns=""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Design and Analysis of Double Sided Linear Induction Motor(DSLIM) for a Scaled Hyperloop Pod</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Jay Prakash</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Aswini Manoharan</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 Gandharva Appagere</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 Aravind S Kumar</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 Vivek Anand</a:t>
            </a:r>
            <a:r>
              <a:rPr lang="en-US" sz="4000" baseline="30000" dirty="0">
                <a:latin typeface="Calibri" panose="020F0502020204030204" pitchFamily="34" charset="0"/>
                <a:cs typeface="Calibri" panose="020F0502020204030204" pitchFamily="34" charset="0"/>
              </a:rPr>
              <a:t>1</a:t>
            </a:r>
          </a:p>
          <a:p>
            <a:pPr algn="ctr" defTabSz="4387247" eaLnBrk="1" hangingPunct="1">
              <a:defRPr/>
            </a:pPr>
            <a:r>
              <a:rPr lang="en-US" sz="4000" dirty="0">
                <a:latin typeface="Calibri" panose="020F0502020204030204" pitchFamily="34" charset="0"/>
                <a:cs typeface="Calibri" panose="020F0502020204030204" pitchFamily="34" charset="0"/>
              </a:rPr>
              <a:t>1. KTH Royal Institute of Technology, Stockholm, 11428, Sweden </a:t>
            </a:r>
            <a:r>
              <a:rPr lang="en-US" sz="4000" dirty="0">
                <a:solidFill>
                  <a:prstClr val="black"/>
                </a:solidFill>
                <a:latin typeface="Calibri" panose="020F0502020204030204" pitchFamily="34" charset="0"/>
                <a:cs typeface="Calibri" panose="020F0502020204030204" pitchFamily="34" charset="0"/>
              </a:rPr>
              <a:t> </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xmlns="" id="{FFAA168A-D7A5-134D-961C-7DB57519DC16}"/>
              </a:ext>
            </a:extLst>
          </p:cNvPr>
          <p:cNvSpPr txBox="1">
            <a:spLocks noChangeArrowheads="1"/>
          </p:cNvSpPr>
          <p:nvPr/>
        </p:nvSpPr>
        <p:spPr bwMode="auto">
          <a:xfrm>
            <a:off x="1571629" y="5848649"/>
            <a:ext cx="13017206" cy="3781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The goal is to design a Double Sided Linear Induction Motor (DSLIM) to propel a scaled Hyperloop pod up to 100 m/s. It comprises of modeling the stator core, coils and the secondary I-beam.</a:t>
            </a:r>
          </a:p>
        </p:txBody>
      </p:sp>
      <p:sp>
        <p:nvSpPr>
          <p:cNvPr id="2052"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675181" y="18842420"/>
            <a:ext cx="12975642" cy="20031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The Rotating Machinery Magnetic (</a:t>
            </a:r>
            <a:r>
              <a:rPr lang="en-US" altLang="nl-NL" sz="4800" dirty="0" err="1">
                <a:cs typeface="Calibri" panose="020F0502020204030204" pitchFamily="34" charset="0"/>
              </a:rPr>
              <a:t>rmm</a:t>
            </a:r>
            <a:r>
              <a:rPr lang="en-US" altLang="nl-NL" sz="4800" dirty="0">
                <a:cs typeface="Calibri" panose="020F0502020204030204" pitchFamily="34" charset="0"/>
              </a:rPr>
              <a:t>) interface from AC/DC module is used to model the 2D equivalent of the DSLIM. Further a 3D model was built in Magnetic fields interface to accurately represent the problem. The following equations were solved for:</a:t>
            </a:r>
          </a:p>
          <a:p>
            <a:pPr algn="ctr" eaLnBrk="1" hangingPunct="1">
              <a:spcBef>
                <a:spcPct val="0"/>
              </a:spcBef>
              <a:buFontTx/>
              <a:buNone/>
            </a:pPr>
            <a:endParaRPr lang="en-US" altLang="nl-NL" sz="4800" dirty="0">
              <a:cs typeface="Calibri" panose="020F0502020204030204" pitchFamily="34" charset="0"/>
            </a:endParaRPr>
          </a:p>
          <a:p>
            <a:pPr algn="ctr" eaLnBrk="1" hangingPunct="1">
              <a:spcBef>
                <a:spcPct val="0"/>
              </a:spcBef>
              <a:buFontTx/>
              <a:buNone/>
            </a:pPr>
            <a:r>
              <a:rPr lang="en-US" altLang="nl-NL" sz="4800" dirty="0">
                <a:cs typeface="Calibri" panose="020F0502020204030204" pitchFamily="34" charset="0"/>
              </a:rPr>
              <a:t>Vector potential formulation</a:t>
            </a:r>
          </a:p>
          <a:p>
            <a:pPr algn="ctr" eaLnBrk="1" hangingPunct="1">
              <a:spcBef>
                <a:spcPct val="0"/>
              </a:spcBef>
              <a:buFontTx/>
              <a:buNone/>
            </a:pPr>
            <a:r>
              <a:rPr lang="en-US" altLang="nl-NL" sz="4800" dirty="0">
                <a:cs typeface="Calibri" panose="020F0502020204030204" pitchFamily="34" charset="0"/>
              </a:rPr>
              <a:t>∇×𝐻=𝐽</a:t>
            </a:r>
          </a:p>
          <a:p>
            <a:pPr algn="ctr" eaLnBrk="1" hangingPunct="1">
              <a:spcBef>
                <a:spcPct val="0"/>
              </a:spcBef>
              <a:buFontTx/>
              <a:buNone/>
            </a:pPr>
            <a:r>
              <a:rPr lang="en-US" altLang="nl-NL" sz="4800" dirty="0">
                <a:cs typeface="Calibri" panose="020F0502020204030204" pitchFamily="34" charset="0"/>
              </a:rPr>
              <a:t>𝐵=∇×𝐴</a:t>
            </a:r>
          </a:p>
          <a:p>
            <a:pPr algn="ctr" eaLnBrk="1" hangingPunct="1">
              <a:spcBef>
                <a:spcPct val="0"/>
              </a:spcBef>
              <a:buFontTx/>
              <a:buNone/>
            </a:pPr>
            <a:r>
              <a:rPr lang="en-US" altLang="nl-NL" sz="4800" dirty="0">
                <a:cs typeface="Calibri" panose="020F0502020204030204" pitchFamily="34" charset="0"/>
              </a:rPr>
              <a:t>𝐸=−𝜕𝐴/𝜕𝑡</a:t>
            </a:r>
          </a:p>
          <a:p>
            <a:pPr algn="ctr" eaLnBrk="1" hangingPunct="1">
              <a:spcBef>
                <a:spcPct val="0"/>
              </a:spcBef>
              <a:buFontTx/>
              <a:buNone/>
            </a:pPr>
            <a:endParaRPr lang="en-US" altLang="nl-NL" sz="4800" dirty="0">
              <a:cs typeface="Calibri" panose="020F0502020204030204" pitchFamily="34" charset="0"/>
            </a:endParaRPr>
          </a:p>
          <a:p>
            <a:pPr algn="ctr" eaLnBrk="1" hangingPunct="1">
              <a:spcBef>
                <a:spcPct val="0"/>
              </a:spcBef>
              <a:buFontTx/>
              <a:buNone/>
            </a:pPr>
            <a:r>
              <a:rPr lang="en-US" altLang="nl-NL" sz="4800" dirty="0">
                <a:cs typeface="Calibri" panose="020F0502020204030204" pitchFamily="34" charset="0"/>
              </a:rPr>
              <a:t>Scalar potential formulation</a:t>
            </a:r>
          </a:p>
          <a:p>
            <a:pPr algn="ctr" eaLnBrk="1" hangingPunct="1">
              <a:spcBef>
                <a:spcPct val="0"/>
              </a:spcBef>
              <a:buFontTx/>
              <a:buNone/>
            </a:pPr>
            <a:r>
              <a:rPr lang="en-US" altLang="nl-NL" sz="4800" dirty="0">
                <a:cs typeface="Calibri" panose="020F0502020204030204" pitchFamily="34" charset="0"/>
              </a:rPr>
              <a:t>∇.𝐵=0</a:t>
            </a:r>
          </a:p>
          <a:p>
            <a:pPr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Further, the performance was evaluated under the non-linear constitutive relation for Magnetic field as follows:</a:t>
            </a: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686379" y="5663712"/>
            <a:ext cx="13019177" cy="5997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The net force on I-beam is evaluated at different combination of frequencies and velocities. The results are illustrated in the figures [3] and [4]. The force of attraction between the primary cores on each side is calculated. Further to be able to employ control algorithms, lumped impedances were deduced under locked rotor and no-load conditions.</a:t>
            </a:r>
          </a:p>
        </p:txBody>
      </p:sp>
      <p:sp>
        <p:nvSpPr>
          <p:cNvPr id="2086"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5798014" y="23468529"/>
            <a:ext cx="13029272" cy="5258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The goal was to validate the characteristic curve of DSLIM and use the simulation setup to deduce design parameters satisfying performance requirements. Further the profile from simulation is validated against experimental data on a prototype. The comparison is presented in figure [5].</a:t>
            </a:r>
          </a:p>
        </p:txBody>
      </p:sp>
      <p:sp>
        <p:nvSpPr>
          <p:cNvPr id="24" name="TextBox 23">
            <a:extLst>
              <a:ext uri="{FF2B5EF4-FFF2-40B4-BE49-F238E27FC236}">
                <a16:creationId xmlns:a16="http://schemas.microsoft.com/office/drawing/2014/main" xmlns="" id="{58974D01-8153-BC41-856A-A00CCD55800A}"/>
              </a:ext>
            </a:extLst>
          </p:cNvPr>
          <p:cNvSpPr txBox="1"/>
          <p:nvPr/>
        </p:nvSpPr>
        <p:spPr>
          <a:xfrm>
            <a:off x="15798014" y="38849423"/>
            <a:ext cx="13024286" cy="2119159"/>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I. </a:t>
            </a:r>
            <a:r>
              <a:rPr lang="en-US" sz="2800" dirty="0" err="1">
                <a:latin typeface="Calibri" panose="020F0502020204030204" pitchFamily="34" charset="0"/>
                <a:ea typeface="+mn-ea"/>
                <a:cs typeface="Calibri" panose="020F0502020204030204" pitchFamily="34" charset="0"/>
              </a:rPr>
              <a:t>Boldea</a:t>
            </a:r>
            <a:r>
              <a:rPr lang="en-US" sz="2800" dirty="0">
                <a:latin typeface="Calibri" panose="020F0502020204030204" pitchFamily="34" charset="0"/>
                <a:ea typeface="+mn-ea"/>
                <a:cs typeface="Calibri" panose="020F0502020204030204" pitchFamily="34" charset="0"/>
              </a:rPr>
              <a:t>, S. A. Nasar, The Induction Machine Design Handbook</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MATLAB is a registered trademark of </a:t>
            </a:r>
            <a:r>
              <a:rPr lang="en-US" sz="2800" dirty="0" err="1">
                <a:latin typeface="Calibri" panose="020F0502020204030204" pitchFamily="34" charset="0"/>
                <a:ea typeface="+mn-ea"/>
                <a:cs typeface="Calibri" panose="020F0502020204030204" pitchFamily="34" charset="0"/>
              </a:rPr>
              <a:t>Mathworks</a:t>
            </a:r>
            <a:r>
              <a:rPr lang="en-US" sz="2800" dirty="0">
                <a:latin typeface="Calibri" panose="020F0502020204030204" pitchFamily="34" charset="0"/>
                <a:ea typeface="+mn-ea"/>
                <a:cs typeface="Calibri" panose="020F0502020204030204" pitchFamily="34" charset="0"/>
              </a:rPr>
              <a:t> Inc.</a:t>
            </a:r>
          </a:p>
          <a:p>
            <a:pPr marL="1087301" indent="-1087301" defTabSz="4175235" fontAlgn="auto">
              <a:spcBef>
                <a:spcPts val="0"/>
              </a:spcBef>
              <a:spcAft>
                <a:spcPts val="0"/>
              </a:spcAft>
              <a:buFontTx/>
              <a:buAutoNum type="arabicPeriod"/>
              <a:defRPr/>
            </a:pPr>
            <a:r>
              <a:rPr lang="en-US" sz="2800" dirty="0" err="1">
                <a:latin typeface="Calibri" panose="020F0502020204030204" pitchFamily="34" charset="0"/>
                <a:ea typeface="+mn-ea"/>
                <a:cs typeface="Calibri" panose="020F0502020204030204" pitchFamily="34" charset="0"/>
              </a:rPr>
              <a:t>LiveLink</a:t>
            </a:r>
            <a:r>
              <a:rPr lang="en-US" sz="2800" dirty="0">
                <a:latin typeface="Calibri" panose="020F0502020204030204" pitchFamily="34" charset="0"/>
                <a:ea typeface="+mn-ea"/>
                <a:cs typeface="Calibri" panose="020F0502020204030204" pitchFamily="34" charset="0"/>
              </a:rPr>
              <a:t> </a:t>
            </a:r>
            <a:r>
              <a:rPr lang="en-US" sz="2800">
                <a:latin typeface="Calibri" panose="020F0502020204030204" pitchFamily="34" charset="0"/>
                <a:ea typeface="+mn-ea"/>
                <a:cs typeface="Calibri" panose="020F0502020204030204" pitchFamily="34" charset="0"/>
              </a:rPr>
              <a:t>is </a:t>
            </a:r>
            <a:r>
              <a:rPr lang="en-US" sz="2800" smtClean="0">
                <a:latin typeface="Calibri" panose="020F0502020204030204" pitchFamily="34" charset="0"/>
                <a:ea typeface="+mn-ea"/>
                <a:cs typeface="Calibri" panose="020F0502020204030204" pitchFamily="34" charset="0"/>
              </a:rPr>
              <a:t>a</a:t>
            </a:r>
            <a:r>
              <a:rPr lang="en-US" sz="2800" smtClean="0">
                <a:latin typeface="Calibri" panose="020F0502020204030204" pitchFamily="34" charset="0"/>
                <a:ea typeface="+mn-ea"/>
                <a:cs typeface="Calibri" panose="020F0502020204030204" pitchFamily="34" charset="0"/>
              </a:rPr>
              <a:t> </a:t>
            </a:r>
            <a:r>
              <a:rPr lang="en-US" sz="2800" dirty="0">
                <a:latin typeface="Calibri" panose="020F0502020204030204" pitchFamily="34" charset="0"/>
                <a:ea typeface="+mn-ea"/>
                <a:cs typeface="Calibri" panose="020F0502020204030204" pitchFamily="34" charset="0"/>
              </a:rPr>
              <a:t>trademark of </a:t>
            </a:r>
            <a:r>
              <a:rPr lang="en-US" sz="2800">
                <a:latin typeface="Calibri" panose="020F0502020204030204" pitchFamily="34" charset="0"/>
                <a:ea typeface="+mn-ea"/>
                <a:cs typeface="Calibri" panose="020F0502020204030204" pitchFamily="34" charset="0"/>
              </a:rPr>
              <a:t>COMSOL </a:t>
            </a:r>
            <a:r>
              <a:rPr lang="en-US" sz="2800" smtClean="0">
                <a:latin typeface="Calibri" panose="020F0502020204030204" pitchFamily="34" charset="0"/>
                <a:ea typeface="+mn-ea"/>
                <a:cs typeface="Calibri" panose="020F0502020204030204" pitchFamily="34" charset="0"/>
              </a:rPr>
              <a:t>AB.</a:t>
            </a:r>
            <a:endParaRPr lang="en-US"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1421146" y="39588088"/>
            <a:ext cx="13555676" cy="64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Elements in the simulation setup and the boundary conditions</a:t>
            </a:r>
          </a:p>
        </p:txBody>
      </p:sp>
      <p:sp>
        <p:nvSpPr>
          <p:cNvPr id="2096"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15517543" y="16675687"/>
            <a:ext cx="13416086" cy="64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a:t>
            </a:r>
            <a:r>
              <a:rPr lang="hi-IN" altLang="nl-NL" sz="3600" b="1" dirty="0">
                <a:cs typeface="Calibri" panose="020F0502020204030204" pitchFamily="34" charset="0"/>
              </a:rPr>
              <a:t>3.</a:t>
            </a:r>
            <a:r>
              <a:rPr lang="en-US" altLang="nl-NL" sz="3600" b="1" dirty="0">
                <a:cs typeface="Calibri" panose="020F0502020204030204" pitchFamily="34" charset="0"/>
              </a:rPr>
              <a:t> </a:t>
            </a:r>
            <a:r>
              <a:rPr lang="en-US" altLang="nl-NL" sz="3600" dirty="0">
                <a:cs typeface="Calibri" panose="020F0502020204030204" pitchFamily="34" charset="0"/>
              </a:rPr>
              <a:t>Transient analysis of 3D model demonstrating the force ripple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4" name="Picture 76" descr="G:\Hyperloop\COMSOL Conference\LIM.png"/>
          <p:cNvPicPr>
            <a:picLocks noChangeAspect="1" noChangeArrowheads="1"/>
          </p:cNvPicPr>
          <p:nvPr/>
        </p:nvPicPr>
        <p:blipFill>
          <a:blip r:embed="rId3" cstate="print"/>
          <a:srcRect/>
          <a:stretch>
            <a:fillRect/>
          </a:stretch>
        </p:blipFill>
        <p:spPr bwMode="auto">
          <a:xfrm>
            <a:off x="4942049" y="33232450"/>
            <a:ext cx="5835868" cy="5929093"/>
          </a:xfrm>
          <a:prstGeom prst="rect">
            <a:avLst/>
          </a:prstGeom>
          <a:noFill/>
        </p:spPr>
      </p:pic>
      <p:pic>
        <p:nvPicPr>
          <p:cNvPr id="2125" name="Picture 77" descr="G:\Hyperloop\COMSOL Conference\LIM2.png"/>
          <p:cNvPicPr>
            <a:picLocks noChangeAspect="1" noChangeArrowheads="1"/>
          </p:cNvPicPr>
          <p:nvPr/>
        </p:nvPicPr>
        <p:blipFill>
          <a:blip r:embed="rId4" cstate="print"/>
          <a:srcRect/>
          <a:stretch>
            <a:fillRect/>
          </a:stretch>
        </p:blipFill>
        <p:spPr bwMode="auto">
          <a:xfrm>
            <a:off x="3225857" y="9928772"/>
            <a:ext cx="9817772" cy="6656552"/>
          </a:xfrm>
          <a:prstGeom prst="rect">
            <a:avLst/>
          </a:prstGeom>
          <a:noFill/>
        </p:spPr>
      </p:pic>
      <p:cxnSp>
        <p:nvCxnSpPr>
          <p:cNvPr id="38" name="Straight Arrow Connector 37"/>
          <p:cNvCxnSpPr>
            <a:stCxn id="2124" idx="3"/>
          </p:cNvCxnSpPr>
          <p:nvPr/>
        </p:nvCxnSpPr>
        <p:spPr>
          <a:xfrm flipH="1" flipV="1">
            <a:off x="3657600" y="34053517"/>
            <a:ext cx="7120317" cy="21434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3689131" y="34148110"/>
            <a:ext cx="1252918" cy="208041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11">
            <a:extLst>
              <a:ext uri="{FF2B5EF4-FFF2-40B4-BE49-F238E27FC236}">
                <a16:creationId xmlns:a16="http://schemas.microsoft.com/office/drawing/2014/main" xmlns="" id="{40785265-1A25-C840-B03A-0999BB374C3E}"/>
              </a:ext>
            </a:extLst>
          </p:cNvPr>
          <p:cNvSpPr txBox="1">
            <a:spLocks noChangeArrowheads="1"/>
          </p:cNvSpPr>
          <p:nvPr/>
        </p:nvSpPr>
        <p:spPr bwMode="auto">
          <a:xfrm>
            <a:off x="2341094" y="36343235"/>
            <a:ext cx="1251282" cy="764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400" dirty="0">
                <a:cs typeface="Calibri" panose="020F0502020204030204" pitchFamily="34" charset="0"/>
              </a:rPr>
              <a:t>PMC</a:t>
            </a:r>
          </a:p>
        </p:txBody>
      </p:sp>
      <p:cxnSp>
        <p:nvCxnSpPr>
          <p:cNvPr id="44" name="Straight Arrow Connector 43"/>
          <p:cNvCxnSpPr/>
          <p:nvPr/>
        </p:nvCxnSpPr>
        <p:spPr>
          <a:xfrm flipV="1">
            <a:off x="10562897" y="35850786"/>
            <a:ext cx="1671144" cy="17342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8702566" y="35819255"/>
            <a:ext cx="3436882" cy="17342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6779172" y="35913848"/>
            <a:ext cx="5328745" cy="160808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TextBox 11">
            <a:extLst>
              <a:ext uri="{FF2B5EF4-FFF2-40B4-BE49-F238E27FC236}">
                <a16:creationId xmlns:a16="http://schemas.microsoft.com/office/drawing/2014/main" xmlns="" id="{40785265-1A25-C840-B03A-0999BB374C3E}"/>
              </a:ext>
            </a:extLst>
          </p:cNvPr>
          <p:cNvSpPr txBox="1">
            <a:spLocks noChangeArrowheads="1"/>
          </p:cNvSpPr>
          <p:nvPr/>
        </p:nvSpPr>
        <p:spPr bwMode="auto">
          <a:xfrm>
            <a:off x="11889742" y="35265925"/>
            <a:ext cx="1256091" cy="764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400" dirty="0">
                <a:cs typeface="Calibri" panose="020F0502020204030204" pitchFamily="34" charset="0"/>
              </a:rPr>
              <a:t>Coils</a:t>
            </a:r>
          </a:p>
        </p:txBody>
      </p:sp>
      <p:cxnSp>
        <p:nvCxnSpPr>
          <p:cNvPr id="51" name="Elbow Connector 50"/>
          <p:cNvCxnSpPr/>
          <p:nvPr/>
        </p:nvCxnSpPr>
        <p:spPr>
          <a:xfrm rot="10800000">
            <a:off x="3626069" y="36796717"/>
            <a:ext cx="4382814" cy="230176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11">
            <a:extLst>
              <a:ext uri="{FF2B5EF4-FFF2-40B4-BE49-F238E27FC236}">
                <a16:creationId xmlns:a16="http://schemas.microsoft.com/office/drawing/2014/main" xmlns="" id="{40785265-1A25-C840-B03A-0999BB374C3E}"/>
              </a:ext>
            </a:extLst>
          </p:cNvPr>
          <p:cNvSpPr txBox="1">
            <a:spLocks noChangeArrowheads="1"/>
          </p:cNvSpPr>
          <p:nvPr/>
        </p:nvSpPr>
        <p:spPr bwMode="auto">
          <a:xfrm>
            <a:off x="1232252" y="33311000"/>
            <a:ext cx="3889376" cy="764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400" dirty="0">
                <a:cs typeface="Calibri" panose="020F0502020204030204" pitchFamily="34" charset="0"/>
              </a:rPr>
              <a:t>Anti-periodic BC</a:t>
            </a:r>
          </a:p>
        </p:txBody>
      </p:sp>
      <p:sp>
        <p:nvSpPr>
          <p:cNvPr id="53"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5798014" y="34960111"/>
            <a:ext cx="13029272" cy="3781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800" dirty="0">
                <a:cs typeface="Calibri" panose="020F0502020204030204" pitchFamily="34" charset="0"/>
              </a:rPr>
              <a:t>Future work comprises of further optimization over several design parameters utilizing cluster computing feature. To integrate </a:t>
            </a:r>
            <a:r>
              <a:rPr lang="en-US" altLang="nl-NL" sz="4800" dirty="0" smtClean="0">
                <a:cs typeface="Calibri" panose="020F0502020204030204" pitchFamily="34" charset="0"/>
              </a:rPr>
              <a:t>MATLAB® </a:t>
            </a:r>
            <a:r>
              <a:rPr lang="en-US" altLang="nl-NL" sz="4800" dirty="0" err="1">
                <a:cs typeface="Calibri" panose="020F0502020204030204" pitchFamily="34" charset="0"/>
              </a:rPr>
              <a:t>LiveLink</a:t>
            </a:r>
            <a:r>
              <a:rPr lang="en-US" altLang="nl-NL" sz="4800" baseline="30000" dirty="0" err="1">
                <a:cs typeface="Calibri" panose="020F0502020204030204" pitchFamily="34" charset="0"/>
              </a:rPr>
              <a:t>TM</a:t>
            </a:r>
            <a:r>
              <a:rPr lang="en-US" altLang="nl-NL" sz="4800" dirty="0">
                <a:cs typeface="Calibri" panose="020F0502020204030204" pitchFamily="34" charset="0"/>
              </a:rPr>
              <a:t> to supply modulated signals and study the effect of harmonics on the performance.</a:t>
            </a:r>
          </a:p>
        </p:txBody>
      </p:sp>
      <p:pic>
        <p:nvPicPr>
          <p:cNvPr id="2126" name="Picture 78" descr="G:\Hyperloop\FDP Materials\Force_ripple.jpg"/>
          <p:cNvPicPr>
            <a:picLocks noChangeAspect="1" noChangeArrowheads="1"/>
          </p:cNvPicPr>
          <p:nvPr/>
        </p:nvPicPr>
        <p:blipFill>
          <a:blip r:embed="rId5" cstate="print"/>
          <a:srcRect/>
          <a:stretch>
            <a:fillRect/>
          </a:stretch>
        </p:blipFill>
        <p:spPr bwMode="auto">
          <a:xfrm>
            <a:off x="15362875" y="12053459"/>
            <a:ext cx="13011150" cy="4171950"/>
          </a:xfrm>
          <a:prstGeom prst="rect">
            <a:avLst/>
          </a:prstGeom>
          <a:noFill/>
        </p:spPr>
      </p:pic>
      <p:sp>
        <p:nvSpPr>
          <p:cNvPr id="55"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2231154" y="17102249"/>
            <a:ext cx="12064755" cy="64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Single pole of Double Sided LIM along with the I-beam</a:t>
            </a:r>
          </a:p>
        </p:txBody>
      </p:sp>
      <p:sp>
        <p:nvSpPr>
          <p:cNvPr id="57"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16283205" y="22316031"/>
            <a:ext cx="11825523" cy="64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hi-IN" altLang="nl-NL" sz="3600" b="1" dirty="0">
                <a:cs typeface="Calibri" panose="020F0502020204030204" pitchFamily="34" charset="0"/>
              </a:rPr>
              <a:t>.</a:t>
            </a:r>
            <a:r>
              <a:rPr lang="en-US" altLang="nl-NL" sz="3600" b="1" dirty="0">
                <a:cs typeface="Calibri" panose="020F0502020204030204" pitchFamily="34" charset="0"/>
              </a:rPr>
              <a:t> </a:t>
            </a:r>
            <a:r>
              <a:rPr lang="en-US" altLang="nl-NL" sz="3600" dirty="0">
                <a:cs typeface="Calibri" panose="020F0502020204030204" pitchFamily="34" charset="0"/>
              </a:rPr>
              <a:t>Average force at different frequency at a zero velocity</a:t>
            </a:r>
          </a:p>
        </p:txBody>
      </p:sp>
      <p:pic>
        <p:nvPicPr>
          <p:cNvPr id="2128" name="Picture 80" descr="G:\Hyperloop\COMSOL Conference\LIM4.png"/>
          <p:cNvPicPr>
            <a:picLocks noChangeAspect="1" noChangeArrowheads="1"/>
          </p:cNvPicPr>
          <p:nvPr/>
        </p:nvPicPr>
        <p:blipFill>
          <a:blip r:embed="rId6" cstate="print"/>
          <a:srcRect/>
          <a:stretch>
            <a:fillRect/>
          </a:stretch>
        </p:blipFill>
        <p:spPr bwMode="auto">
          <a:xfrm>
            <a:off x="15737765" y="28599433"/>
            <a:ext cx="12975642" cy="5529096"/>
          </a:xfrm>
          <a:prstGeom prst="rect">
            <a:avLst/>
          </a:prstGeom>
          <a:noFill/>
        </p:spPr>
      </p:pic>
      <p:sp>
        <p:nvSpPr>
          <p:cNvPr id="59"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16512727" y="34090249"/>
            <a:ext cx="13555676" cy="641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Comparison of simulation and experimental data</a:t>
            </a:r>
          </a:p>
        </p:txBody>
      </p:sp>
      <p:pic>
        <p:nvPicPr>
          <p:cNvPr id="2129" name="Picture 81" descr="G:\Hyperloop\COMSOL Conference\LIM5.png"/>
          <p:cNvPicPr>
            <a:picLocks noChangeAspect="1" noChangeArrowheads="1"/>
          </p:cNvPicPr>
          <p:nvPr/>
        </p:nvPicPr>
        <p:blipFill>
          <a:blip r:embed="rId7" cstate="print"/>
          <a:srcRect/>
          <a:stretch>
            <a:fillRect/>
          </a:stretch>
        </p:blipFill>
        <p:spPr bwMode="auto">
          <a:xfrm>
            <a:off x="15352100" y="17704489"/>
            <a:ext cx="13009563" cy="4391025"/>
          </a:xfrm>
          <a:prstGeom prst="rect">
            <a:avLst/>
          </a:prstGeom>
          <a:noFill/>
        </p:spPr>
      </p:pic>
      <mc:AlternateContent xmlns:mc="http://schemas.openxmlformats.org/markup-compatibility/2006">
        <mc:Choice xmlns:a14="http://schemas.microsoft.com/office/drawing/2010/main" xmlns="" Requires="a14">
          <p:sp>
            <p:nvSpPr>
              <p:cNvPr id="2" name="Rectangle 1">
                <a:extLst>
                  <a:ext uri="{FF2B5EF4-FFF2-40B4-BE49-F238E27FC236}">
                    <a16:creationId xmlns:a16="http://schemas.microsoft.com/office/drawing/2014/main" id="{9510B9B5-69F5-482B-8F00-4214B853FAF4}"/>
                  </a:ext>
                </a:extLst>
              </p:cNvPr>
              <p:cNvSpPr/>
              <p:nvPr/>
            </p:nvSpPr>
            <p:spPr>
              <a:xfrm>
                <a:off x="441270" y="31342775"/>
                <a:ext cx="15135225" cy="1599605"/>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sz="4800"/>
                        <m:t>𝐵</m:t>
                      </m:r>
                      <m:r>
                        <a:rPr lang="en-US" sz="4800"/>
                        <m:t>=</m:t>
                      </m:r>
                      <m:r>
                        <a:rPr lang="en-US" sz="4800"/>
                        <m:t>𝑓</m:t>
                      </m:r>
                      <m:r>
                        <a:rPr lang="en-US" sz="4800"/>
                        <m:t>(</m:t>
                      </m:r>
                      <m:d>
                        <m:dPr>
                          <m:begChr m:val="|"/>
                          <m:endChr m:val="|"/>
                          <m:ctrlPr>
                            <a:rPr lang="en-US" sz="4800"/>
                          </m:ctrlPr>
                        </m:dPr>
                        <m:e>
                          <m:r>
                            <a:rPr lang="en-US" sz="4800"/>
                            <m:t>𝐻</m:t>
                          </m:r>
                        </m:e>
                      </m:d>
                      <m:r>
                        <a:rPr lang="en-US" sz="4800"/>
                        <m:t>)</m:t>
                      </m:r>
                      <m:f>
                        <m:fPr>
                          <m:ctrlPr>
                            <a:rPr lang="en-US" sz="4800"/>
                          </m:ctrlPr>
                        </m:fPr>
                        <m:num>
                          <m:r>
                            <a:rPr lang="en-US" sz="4800"/>
                            <m:t>𝐻</m:t>
                          </m:r>
                        </m:num>
                        <m:den>
                          <m:r>
                            <a:rPr lang="en-US" sz="4800"/>
                            <m:t>|</m:t>
                          </m:r>
                          <m:r>
                            <a:rPr lang="en-US" sz="4800"/>
                            <m:t>𝐻</m:t>
                          </m:r>
                          <m:r>
                            <a:rPr lang="en-US" sz="4800"/>
                            <m:t>|</m:t>
                          </m:r>
                        </m:den>
                      </m:f>
                    </m:oMath>
                  </m:oMathPara>
                </a14:m>
                <a:endParaRPr lang="en-IN" sz="4800" dirty="0">
                  <a:latin typeface="Calibri" panose="020F0502020204030204" pitchFamily="34" charset="0"/>
                  <a:cs typeface="Calibri" panose="020F0502020204030204" pitchFamily="34" charset="0"/>
                </a:endParaRPr>
              </a:p>
            </p:txBody>
          </p:sp>
        </mc:Choice>
        <mc:Fallback>
          <p:sp>
            <p:nvSpPr>
              <p:cNvPr id="2" name="Rectangle 1">
                <a:extLst>
                  <a:ext uri="{FF2B5EF4-FFF2-40B4-BE49-F238E27FC236}">
                    <a16:creationId xmlns:a16="http://schemas.microsoft.com/office/drawing/2014/main" xmlns="" id="{9510B9B5-69F5-482B-8F00-4214B853FAF4}"/>
                  </a:ext>
                </a:extLst>
              </p:cNvPr>
              <p:cNvSpPr>
                <a:spLocks noRot="1" noChangeAspect="1" noMove="1" noResize="1" noEditPoints="1" noAdjustHandles="1" noChangeArrowheads="1" noChangeShapeType="1" noTextEdit="1"/>
              </p:cNvSpPr>
              <p:nvPr/>
            </p:nvSpPr>
            <p:spPr>
              <a:xfrm>
                <a:off x="441270" y="31342775"/>
                <a:ext cx="15135225" cy="1599605"/>
              </a:xfrm>
              <a:prstGeom prst="rect">
                <a:avLst/>
              </a:prstGeom>
              <a:blipFill>
                <a:blip r:embed="rId8" cstate="print"/>
                <a:stretch>
                  <a:fillRect/>
                </a:stretch>
              </a:blipFill>
            </p:spPr>
            <p:txBody>
              <a:bodyPr/>
              <a:lstStyle/>
              <a:p>
                <a:r>
                  <a:rPr lang="en-IN">
                    <a:noFill/>
                  </a:rPr>
                  <a:t> </a:t>
                </a:r>
              </a:p>
            </p:txBody>
          </p:sp>
        </mc:Fallback>
      </mc:AlternateContent>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420</Words>
  <Application>Microsoft Office PowerPoint</Application>
  <PresentationFormat>Custom</PresentationFormat>
  <Paragraphs>40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2019-08-16T21:08:12Z</dcterms:modified>
</cp:coreProperties>
</file>