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4500" cy="9906000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07" autoAdjust="0"/>
    <p:restoredTop sz="94982" autoAdjust="0"/>
  </p:normalViewPr>
  <p:slideViewPr>
    <p:cSldViewPr snapToGrid="0">
      <p:cViewPr>
        <p:scale>
          <a:sx n="20" d="100"/>
          <a:sy n="20" d="100"/>
        </p:scale>
        <p:origin x="1315" y="10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2k.ihp-ffo.de\dfs\projects\JL_IHP_TUB_BE\Talks&amp;Posters\COMSOL%20Conference\COMSOL%20file%20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07352121015995"/>
          <c:y val="6.7841149012992624E-2"/>
          <c:w val="0.7443577952136734"/>
          <c:h val="0.72527128717477518"/>
        </c:manualLayout>
      </c:layout>
      <c:scatterChart>
        <c:scatterStyle val="lineMarker"/>
        <c:varyColors val="0"/>
        <c:ser>
          <c:idx val="0"/>
          <c:order val="0"/>
          <c:tx>
            <c:strRef>
              <c:f>'Salt vs sweet water'!$Q$33</c:f>
              <c:strCache>
                <c:ptCount val="1"/>
                <c:pt idx="0">
                  <c:v>Percantage of particle separation</c:v>
                </c:pt>
              </c:strCache>
            </c:strRef>
          </c:tx>
          <c:spPr>
            <a:ln w="44450" cap="sq" cmpd="sng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22225" cap="rnd">
                <a:solidFill>
                  <a:srgbClr val="00206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dPt>
            <c:idx val="3"/>
            <c:marker>
              <c:symbol val="circle"/>
              <c:size val="6"/>
              <c:spPr>
                <a:gradFill rotWithShape="1">
                  <a:gsLst>
                    <a:gs pos="0">
                      <a:schemeClr val="accent1">
                        <a:shade val="51000"/>
                        <a:satMod val="130000"/>
                      </a:schemeClr>
                    </a:gs>
                    <a:gs pos="80000">
                      <a:schemeClr val="accent1">
                        <a:shade val="93000"/>
                        <a:satMod val="130000"/>
                      </a:schemeClr>
                    </a:gs>
                    <a:gs pos="100000">
                      <a:schemeClr val="accent1">
                        <a:shade val="94000"/>
                        <a:satMod val="135000"/>
                      </a:schemeClr>
                    </a:gs>
                  </a:gsLst>
                  <a:lin ang="16200000" scaled="0"/>
                </a:gradFill>
                <a:ln w="22225" cap="rnd">
                  <a:solidFill>
                    <a:srgbClr val="002060"/>
                  </a:solidFill>
                  <a:rou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xVal>
            <c:numRef>
              <c:f>'Salt vs sweet water'!$G$34:$G$39</c:f>
              <c:numCache>
                <c:formatCode>General</c:formatCode>
                <c:ptCount val="6"/>
                <c:pt idx="0">
                  <c:v>4.1625000000000005</c:v>
                </c:pt>
                <c:pt idx="1">
                  <c:v>3.8850000000000002</c:v>
                </c:pt>
                <c:pt idx="2">
                  <c:v>3.6074999999999999</c:v>
                </c:pt>
                <c:pt idx="3">
                  <c:v>3.33</c:v>
                </c:pt>
                <c:pt idx="4">
                  <c:v>3.0524999999999998</c:v>
                </c:pt>
                <c:pt idx="5">
                  <c:v>2.7749999999999999</c:v>
                </c:pt>
              </c:numCache>
            </c:numRef>
          </c:xVal>
          <c:yVal>
            <c:numRef>
              <c:f>'Salt vs sweet water'!$Q$34:$Q$39</c:f>
              <c:numCache>
                <c:formatCode>0.0</c:formatCode>
                <c:ptCount val="6"/>
                <c:pt idx="0">
                  <c:v>74.112075769534329</c:v>
                </c:pt>
                <c:pt idx="1">
                  <c:v>78.917145200984422</c:v>
                </c:pt>
                <c:pt idx="2">
                  <c:v>87.256637168141594</c:v>
                </c:pt>
                <c:pt idx="3">
                  <c:v>91.256157635467986</c:v>
                </c:pt>
                <c:pt idx="4">
                  <c:v>100</c:v>
                </c:pt>
                <c:pt idx="5">
                  <c:v>100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204448"/>
        <c:axId val="473204840"/>
      </c:scatterChart>
      <c:valAx>
        <c:axId val="473204448"/>
        <c:scaling>
          <c:orientation val="minMax"/>
          <c:max val="4.5"/>
          <c:min val="2.5"/>
        </c:scaling>
        <c:delete val="0"/>
        <c:axPos val="b"/>
        <c:majorGridlines>
          <c:spPr>
            <a:ln w="9525" cap="flat" cmpd="sng" algn="ctr">
              <a:solidFill>
                <a:srgbClr val="00206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dirty="0"/>
                  <a:t>Mass flow rate (µL/min)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3204840"/>
        <c:crosses val="autoZero"/>
        <c:crossBetween val="midCat"/>
        <c:majorUnit val="0.5"/>
      </c:valAx>
      <c:valAx>
        <c:axId val="473204840"/>
        <c:scaling>
          <c:orientation val="minMax"/>
          <c:min val="70"/>
        </c:scaling>
        <c:delete val="0"/>
        <c:axPos val="l"/>
        <c:majorGridlines>
          <c:spPr>
            <a:ln w="9525" cap="flat" cmpd="sng" algn="ctr">
              <a:solidFill>
                <a:srgbClr val="00206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dirty="0"/>
                  <a:t>Percentage of particle separation</a:t>
                </a:r>
              </a:p>
            </c:rich>
          </c:tx>
          <c:layout>
            <c:manualLayout>
              <c:xMode val="edge"/>
              <c:yMode val="edge"/>
              <c:x val="0"/>
              <c:y val="0.102812074109593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3204448"/>
        <c:crosses val="autoZero"/>
        <c:crossBetween val="midCat"/>
        <c:majorUnit val="10"/>
      </c:valAx>
      <c:spPr>
        <a:noFill/>
        <a:ln w="952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 defTabSz="416490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 defTabSz="4164905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08641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 defTabSz="416490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7890" y="9408641"/>
            <a:ext cx="2945024" cy="495776"/>
          </a:xfrm>
          <a:prstGeom prst="rect">
            <a:avLst/>
          </a:prstGeom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9206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 defTabSz="416807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7890" y="0"/>
            <a:ext cx="2945024" cy="495776"/>
          </a:xfrm>
          <a:prstGeom prst="rect">
            <a:avLst/>
          </a:prstGeom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 defTabSz="437895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2950"/>
            <a:ext cx="26289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133" y="4705905"/>
            <a:ext cx="5436235" cy="4457225"/>
          </a:xfrm>
          <a:prstGeom prst="rect">
            <a:avLst/>
          </a:prstGeom>
        </p:spPr>
        <p:txBody>
          <a:bodyPr vert="horz" lIns="91294" tIns="45647" rIns="91294" bIns="4564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08641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 defTabSz="416807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7890" y="9408641"/>
            <a:ext cx="2945024" cy="495776"/>
          </a:xfrm>
          <a:prstGeom prst="rect">
            <a:avLst/>
          </a:prstGeom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defTabSz="4377660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3430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xmlns="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xmlns="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xmlns="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7766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1761" indent="-285293" defTabSz="437766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1171" indent="-228234" defTabSz="437766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97640" indent="-228234" defTabSz="437766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4108" indent="-228234" defTabSz="437766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0577" indent="-228234" defTabSz="437766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67045" indent="-228234" defTabSz="437766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3514" indent="-228234" defTabSz="437766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79982" indent="-228234" defTabSz="437766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795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9/20/2019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gif"/><Relationship Id="rId18" Type="http://schemas.openxmlformats.org/officeDocument/2006/relationships/oleObject" Target="../embeddings/oleObject2.bin"/><Relationship Id="rId26" Type="http://schemas.openxmlformats.org/officeDocument/2006/relationships/image" Target="../media/image3.wmf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2.wmf"/><Relationship Id="rId34" Type="http://schemas.openxmlformats.org/officeDocument/2006/relationships/image" Target="../media/image4.wmf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.wmf"/><Relationship Id="rId25" Type="http://schemas.openxmlformats.org/officeDocument/2006/relationships/oleObject" Target="../embeddings/oleObject30.bin"/><Relationship Id="rId3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20.bin"/><Relationship Id="rId29" Type="http://schemas.openxmlformats.org/officeDocument/2006/relationships/image" Target="../media/image16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24" Type="http://schemas.openxmlformats.org/officeDocument/2006/relationships/image" Target="../media/image3.wmf"/><Relationship Id="rId32" Type="http://schemas.openxmlformats.org/officeDocument/2006/relationships/image" Target="../media/image19.png"/><Relationship Id="rId5" Type="http://schemas.openxmlformats.org/officeDocument/2006/relationships/chart" Target="../charts/chart1.xml"/><Relationship Id="rId15" Type="http://schemas.openxmlformats.org/officeDocument/2006/relationships/image" Target="../media/image1.wmf"/><Relationship Id="rId23" Type="http://schemas.openxmlformats.org/officeDocument/2006/relationships/oleObject" Target="../embeddings/oleObject3.bin"/><Relationship Id="rId28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.wmf"/><Relationship Id="rId31" Type="http://schemas.openxmlformats.org/officeDocument/2006/relationships/image" Target="../media/image18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oleObject" Target="../embeddings/oleObject1.bin"/><Relationship Id="rId22" Type="http://schemas.openxmlformats.org/officeDocument/2006/relationships/image" Target="../media/image13.png"/><Relationship Id="rId27" Type="http://schemas.openxmlformats.org/officeDocument/2006/relationships/image" Target="../media/image14.jpeg"/><Relationship Id="rId30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922" y="13476490"/>
            <a:ext cx="6486590" cy="4572000"/>
          </a:xfrm>
          <a:prstGeom prst="rect">
            <a:avLst/>
          </a:prstGeom>
        </p:spPr>
      </p:pic>
      <p:sp>
        <p:nvSpPr>
          <p:cNvPr id="1027" name="TextBox 3">
            <a:extLst>
              <a:ext uri="{FF2B5EF4-FFF2-40B4-BE49-F238E27FC236}">
                <a16:creationId xmlns:a16="http://schemas.microsoft.com/office/drawing/2014/main" xmlns="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476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Microalgae Cell </a:t>
            </a: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eparation and Concentration in a </a:t>
            </a:r>
          </a:p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Microfluidic Channel under Dielectrophoresis (DEP) Effect</a:t>
            </a:r>
          </a:p>
          <a:p>
            <a:pPr algn="ctr" defTabSz="4387247" eaLnBrk="1" hangingPunct="1">
              <a:defRPr/>
            </a:pPr>
            <a:endParaRPr lang="en-US" sz="4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A.Barai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4000" smtClean="0">
                <a:latin typeface="Calibri" panose="020F0502020204030204" pitchFamily="34" charset="0"/>
                <a:cs typeface="Calibri" panose="020F0502020204030204" pitchFamily="34" charset="0"/>
              </a:rPr>
              <a:t>Boldt</a:t>
            </a:r>
            <a:r>
              <a:rPr lang="en-US" sz="4000" baseline="3000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smtClean="0">
                <a:latin typeface="Calibri" panose="020F0502020204030204" pitchFamily="34" charset="0"/>
                <a:cs typeface="Calibri" panose="020F0502020204030204" pitchFamily="34" charset="0"/>
              </a:rPr>
              <a:t>, M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Birkholz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  <a:p>
            <a:pPr algn="ctr" defTabSz="4387247" eaLnBrk="1" hangingPunct="1">
              <a:defRPr/>
            </a:pP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de-DE" sz="4000" dirty="0" smtClean="0">
                <a:latin typeface="+mn-lt"/>
              </a:rPr>
              <a:t>IHP </a:t>
            </a:r>
            <a:r>
              <a:rPr lang="de-DE" sz="4000" dirty="0">
                <a:latin typeface="+mn-lt"/>
              </a:rPr>
              <a:t>– Leibniz-Institut für innovative Mikroelektronik, 15236 Frankfurt (Oder</a:t>
            </a:r>
            <a:r>
              <a:rPr lang="de-DE" sz="4000" dirty="0" smtClean="0">
                <a:latin typeface="+mn-lt"/>
              </a:rPr>
              <a:t>), Germany</a:t>
            </a:r>
          </a:p>
          <a:p>
            <a:pPr algn="ctr" defTabSz="4387247" eaLnBrk="1" hangingPunct="1">
              <a:defRPr/>
            </a:pP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Fachgebit 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Sensorik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und 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Aktorik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Technische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Universität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Berlin, Germany </a:t>
            </a:r>
            <a:endParaRPr lang="de-DE" sz="4000" dirty="0" smtClean="0">
              <a:latin typeface="+mn-lt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xmlns="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806" y="6103074"/>
            <a:ext cx="13566770" cy="673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INRODUCTION</a:t>
            </a:r>
            <a:r>
              <a:rPr lang="en-US" altLang="nl-NL" sz="4800" dirty="0" smtClean="0">
                <a:cs typeface="Calibri" panose="020F0502020204030204" pitchFamily="34" charset="0"/>
              </a:rPr>
              <a:t>: D</a:t>
            </a:r>
            <a:r>
              <a:rPr lang="en-US" sz="4800" dirty="0" smtClean="0">
                <a:latin typeface="+mj-lt"/>
                <a:ea typeface="Calibri" panose="020F0502020204030204" pitchFamily="34" charset="0"/>
              </a:rPr>
              <a:t>ielectrophoresis (DEP) is a promising technology</a:t>
            </a:r>
            <a:r>
              <a:rPr lang="en-US" sz="4800" dirty="0" smtClean="0"/>
              <a:t> for cell </a:t>
            </a:r>
            <a:r>
              <a:rPr lang="en-US" sz="4800" dirty="0" smtClean="0">
                <a:ea typeface="Calibri" panose="020F0502020204030204" pitchFamily="34" charset="0"/>
              </a:rPr>
              <a:t>separation and </a:t>
            </a:r>
            <a:r>
              <a:rPr lang="en-US" sz="4800" dirty="0">
                <a:ea typeface="Calibri" panose="020F0502020204030204" pitchFamily="34" charset="0"/>
              </a:rPr>
              <a:t>sorting of </a:t>
            </a:r>
            <a:r>
              <a:rPr lang="en-US" sz="4800" dirty="0" smtClean="0">
                <a:ea typeface="Calibri" panose="020F0502020204030204" pitchFamily="34" charset="0"/>
              </a:rPr>
              <a:t>microalgae. In this work, DEP is used in the cell separation of </a:t>
            </a:r>
            <a:r>
              <a:rPr lang="en-US" sz="4800" i="1" dirty="0" err="1" smtClean="0">
                <a:ea typeface="Calibri" panose="020F0502020204030204" pitchFamily="34" charset="0"/>
              </a:rPr>
              <a:t>Chlamydomonas</a:t>
            </a:r>
            <a:r>
              <a:rPr lang="en-US" sz="4800" i="1" dirty="0" smtClean="0">
                <a:ea typeface="Calibri" panose="020F0502020204030204" pitchFamily="34" charset="0"/>
              </a:rPr>
              <a:t> </a:t>
            </a:r>
            <a:r>
              <a:rPr lang="en-US" sz="4800" i="1" dirty="0" err="1" smtClean="0">
                <a:ea typeface="Calibri" panose="020F0502020204030204" pitchFamily="34" charset="0"/>
              </a:rPr>
              <a:t>reinhardtii</a:t>
            </a:r>
            <a:r>
              <a:rPr lang="en-US" sz="4800" i="1" dirty="0" smtClean="0">
                <a:ea typeface="Calibri" panose="020F0502020204030204" pitchFamily="34" charset="0"/>
              </a:rPr>
              <a:t> </a:t>
            </a:r>
            <a:r>
              <a:rPr lang="en-US" sz="4800" dirty="0" smtClean="0">
                <a:ea typeface="Calibri" panose="020F0502020204030204" pitchFamily="34" charset="0"/>
              </a:rPr>
              <a:t>(a microalga that is useful </a:t>
            </a:r>
            <a:r>
              <a:rPr lang="en-US" sz="4800" dirty="0">
                <a:ea typeface="Calibri" panose="020F0502020204030204" pitchFamily="34" charset="0"/>
              </a:rPr>
              <a:t>in the production of </a:t>
            </a:r>
            <a:r>
              <a:rPr lang="en-US" sz="4800" dirty="0" smtClean="0">
                <a:ea typeface="Calibri" panose="020F0502020204030204" pitchFamily="34" charset="0"/>
              </a:rPr>
              <a:t>biofuel) based on their lipid content inside a microfluidic setup. COMSOL Multiphysics is used to </a:t>
            </a:r>
            <a:r>
              <a:rPr lang="en-US" altLang="nl-NL" sz="4800" dirty="0" smtClean="0">
                <a:cs typeface="Calibri" panose="020F0502020204030204" pitchFamily="34" charset="0"/>
              </a:rPr>
              <a:t>determine the correct process parameters and the </a:t>
            </a:r>
            <a:r>
              <a:rPr lang="de-DE" altLang="nl-NL" sz="4800" dirty="0" smtClean="0">
                <a:cs typeface="Calibri" panose="020F0502020204030204" pitchFamily="34" charset="0"/>
              </a:rPr>
              <a:t>temperature &amp; </a:t>
            </a:r>
            <a:r>
              <a:rPr lang="de-DE" altLang="nl-NL" sz="4800" dirty="0" err="1" smtClean="0">
                <a:cs typeface="Calibri" panose="020F0502020204030204" pitchFamily="34" charset="0"/>
              </a:rPr>
              <a:t>elec</a:t>
            </a:r>
            <a:r>
              <a:rPr lang="de-DE" altLang="nl-NL" sz="4800" smtClean="0">
                <a:cs typeface="Calibri" panose="020F0502020204030204" pitchFamily="34" charset="0"/>
              </a:rPr>
              <a:t>. current</a:t>
            </a:r>
            <a:r>
              <a:rPr lang="de-DE" altLang="nl-NL" sz="4800" dirty="0" smtClean="0">
                <a:cs typeface="Calibri" panose="020F0502020204030204" pitchFamily="34" charset="0"/>
              </a:rPr>
              <a:t> </a:t>
            </a:r>
            <a:r>
              <a:rPr lang="de-DE" altLang="nl-NL" sz="4800" dirty="0" err="1" smtClean="0">
                <a:cs typeface="Calibri" panose="020F0502020204030204" pitchFamily="34" charset="0"/>
              </a:rPr>
              <a:t>distribution</a:t>
            </a:r>
            <a:r>
              <a:rPr lang="de-DE" altLang="nl-NL" sz="4800" dirty="0" smtClean="0">
                <a:cs typeface="Calibri" panose="020F0502020204030204" pitchFamily="34" charset="0"/>
              </a:rPr>
              <a:t> </a:t>
            </a:r>
            <a:r>
              <a:rPr lang="de-DE" altLang="nl-NL" sz="4800" dirty="0" err="1" smtClean="0">
                <a:cs typeface="Calibri" panose="020F0502020204030204" pitchFamily="34" charset="0"/>
              </a:rPr>
              <a:t>inside</a:t>
            </a:r>
            <a:r>
              <a:rPr lang="de-DE" altLang="nl-NL" sz="4800" dirty="0" smtClean="0">
                <a:cs typeface="Calibri" panose="020F0502020204030204" pitchFamily="34" charset="0"/>
              </a:rPr>
              <a:t> a </a:t>
            </a:r>
            <a:r>
              <a:rPr lang="de-DE" altLang="nl-NL" sz="4800" dirty="0" err="1" smtClean="0">
                <a:cs typeface="Calibri" panose="020F0502020204030204" pitchFamily="34" charset="0"/>
              </a:rPr>
              <a:t>microfluidic</a:t>
            </a:r>
            <a:r>
              <a:rPr lang="de-DE" altLang="nl-NL" sz="4800" dirty="0" smtClean="0">
                <a:cs typeface="Calibri" panose="020F0502020204030204" pitchFamily="34" charset="0"/>
              </a:rPr>
              <a:t> </a:t>
            </a:r>
            <a:r>
              <a:rPr lang="de-DE" altLang="nl-NL" sz="4800" dirty="0" err="1" smtClean="0">
                <a:cs typeface="Calibri" panose="020F0502020204030204" pitchFamily="34" charset="0"/>
              </a:rPr>
              <a:t>setup</a:t>
            </a:r>
            <a:r>
              <a:rPr lang="de-DE" altLang="nl-NL" sz="4800" dirty="0" smtClean="0"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xmlns="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4060" y="22933713"/>
            <a:ext cx="13566771" cy="1412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COMPUTATIONAL METHODS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Microfluidic particle simulation (MPS): To find the right set of process parameters (AC-DEP voltage, frequency, mass flow rate).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Electro-thermal simulation (ETS): To observe the thermal distribution inside the setup. 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Physics modules used: </a:t>
            </a:r>
            <a:r>
              <a:rPr lang="en-US" altLang="nl-NL" sz="4800" i="1" dirty="0" smtClean="0">
                <a:cs typeface="Calibri" panose="020F0502020204030204" pitchFamily="34" charset="0"/>
              </a:rPr>
              <a:t>Electric current (</a:t>
            </a:r>
            <a:r>
              <a:rPr lang="en-US" altLang="nl-NL" sz="4800" i="1" dirty="0" err="1" smtClean="0">
                <a:cs typeface="Calibri" panose="020F0502020204030204" pitchFamily="34" charset="0"/>
              </a:rPr>
              <a:t>ec</a:t>
            </a:r>
            <a:r>
              <a:rPr lang="en-US" altLang="nl-NL" sz="4800" i="1" dirty="0" smtClean="0">
                <a:cs typeface="Calibri" panose="020F0502020204030204" pitchFamily="34" charset="0"/>
              </a:rPr>
              <a:t>), laminar flow (</a:t>
            </a:r>
            <a:r>
              <a:rPr lang="en-US" altLang="nl-NL" sz="4800" i="1" dirty="0" err="1" smtClean="0">
                <a:cs typeface="Calibri" panose="020F0502020204030204" pitchFamily="34" charset="0"/>
              </a:rPr>
              <a:t>spf</a:t>
            </a:r>
            <a:r>
              <a:rPr lang="en-US" altLang="nl-NL" sz="4800" i="1" dirty="0" smtClean="0">
                <a:cs typeface="Calibri" panose="020F0502020204030204" pitchFamily="34" charset="0"/>
              </a:rPr>
              <a:t>), particle tracing for fluid flow (</a:t>
            </a:r>
            <a:r>
              <a:rPr lang="en-US" altLang="nl-NL" sz="4800" i="1" dirty="0" err="1" smtClean="0">
                <a:cs typeface="Calibri" panose="020F0502020204030204" pitchFamily="34" charset="0"/>
              </a:rPr>
              <a:t>fpt</a:t>
            </a:r>
            <a:r>
              <a:rPr lang="en-US" altLang="nl-NL" sz="4800" i="1" dirty="0" smtClean="0">
                <a:cs typeface="Calibri" panose="020F0502020204030204" pitchFamily="34" charset="0"/>
              </a:rPr>
              <a:t>) (with drag and DEP force), heat transfer in liquid (</a:t>
            </a:r>
            <a:r>
              <a:rPr lang="en-US" altLang="nl-NL" sz="4800" i="1" dirty="0" err="1" smtClean="0">
                <a:cs typeface="Calibri" panose="020F0502020204030204" pitchFamily="34" charset="0"/>
              </a:rPr>
              <a:t>ht</a:t>
            </a:r>
            <a:r>
              <a:rPr lang="en-US" altLang="nl-NL" sz="4800" i="1" dirty="0" smtClean="0">
                <a:cs typeface="Calibri" panose="020F0502020204030204" pitchFamily="34" charset="0"/>
              </a:rPr>
              <a:t>)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Governing equation for DEP force (F</a:t>
            </a:r>
            <a:r>
              <a:rPr lang="en-US" altLang="nl-NL" sz="2400" dirty="0" smtClean="0">
                <a:cs typeface="Calibri" panose="020F0502020204030204" pitchFamily="34" charset="0"/>
              </a:rPr>
              <a:t>DEP</a:t>
            </a:r>
            <a:r>
              <a:rPr lang="en-US" altLang="nl-NL" sz="4800" dirty="0" smtClean="0">
                <a:cs typeface="Calibri" panose="020F0502020204030204" pitchFamily="34" charset="0"/>
              </a:rPr>
              <a:t>): 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8" name="TextBox 15">
            <a:extLst>
              <a:ext uri="{FF2B5EF4-FFF2-40B4-BE49-F238E27FC236}">
                <a16:creationId xmlns:a16="http://schemas.microsoft.com/office/drawing/2014/main" xmlns="" xmlns:a14="http://schemas.microsoft.com/office/drawing/2010/main" xmlns:mc="http://schemas.openxmlformats.org/markup-compatibility/2006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66359" y="6117766"/>
            <a:ext cx="13679909" cy="17631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RESULTS: </a:t>
            </a:r>
            <a:r>
              <a:rPr lang="en-US" altLang="nl-NL" sz="4800" dirty="0" smtClean="0">
                <a:cs typeface="Calibri" panose="020F0502020204030204" pitchFamily="34" charset="0"/>
              </a:rPr>
              <a:t>Successful</a:t>
            </a:r>
            <a:r>
              <a:rPr lang="en-US" altLang="nl-NL" sz="4800" b="1" dirty="0" smtClean="0">
                <a:cs typeface="Calibri" panose="020F0502020204030204" pitchFamily="34" charset="0"/>
              </a:rPr>
              <a:t> </a:t>
            </a:r>
            <a:r>
              <a:rPr lang="en-US" altLang="nl-NL" sz="4800" dirty="0" smtClean="0">
                <a:cs typeface="Calibri" panose="020F0502020204030204" pitchFamily="34" charset="0"/>
              </a:rPr>
              <a:t>cell separation of </a:t>
            </a:r>
            <a:r>
              <a:rPr lang="en-US" altLang="nl-NL" sz="4800" i="1" dirty="0" err="1" smtClean="0">
                <a:cs typeface="Calibri" panose="020F0502020204030204" pitchFamily="34" charset="0"/>
              </a:rPr>
              <a:t>C.reinhardtii</a:t>
            </a:r>
            <a:r>
              <a:rPr lang="en-US" altLang="nl-NL" sz="4800" i="1" dirty="0" smtClean="0">
                <a:cs typeface="Calibri" panose="020F0502020204030204" pitchFamily="34" charset="0"/>
              </a:rPr>
              <a:t> </a:t>
            </a:r>
            <a:r>
              <a:rPr lang="en-US" altLang="nl-NL" sz="4800" dirty="0" smtClean="0">
                <a:cs typeface="Calibri" panose="020F0502020204030204" pitchFamily="34" charset="0"/>
              </a:rPr>
              <a:t> at 12 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V</a:t>
            </a:r>
            <a:r>
              <a:rPr lang="en-US" altLang="nl-NL" sz="3200" dirty="0" err="1" smtClean="0">
                <a:cs typeface="Calibri" panose="020F0502020204030204" pitchFamily="34" charset="0"/>
              </a:rPr>
              <a:t>pp</a:t>
            </a:r>
            <a:r>
              <a:rPr lang="en-US" altLang="nl-NL" sz="4800" dirty="0" smtClean="0">
                <a:cs typeface="Calibri" panose="020F0502020204030204" pitchFamily="34" charset="0"/>
              </a:rPr>
              <a:t> AC-DEP voltage (</a:t>
            </a:r>
            <a:r>
              <a:rPr lang="en-US" altLang="nl-NL" sz="4800" b="1" dirty="0" smtClean="0">
                <a:cs typeface="Calibri" panose="020F0502020204030204" pitchFamily="34" charset="0"/>
              </a:rPr>
              <a:t>fig. 3</a:t>
            </a:r>
            <a:r>
              <a:rPr lang="en-US" altLang="nl-NL" sz="4800" dirty="0" smtClean="0">
                <a:cs typeface="Calibri" panose="020F0502020204030204" pitchFamily="34" charset="0"/>
              </a:rPr>
              <a:t>), 1.894 MHz freq. and 3 µL/min mass flow rate (</a:t>
            </a:r>
            <a:r>
              <a:rPr lang="en-US" altLang="nl-NL" sz="4800" b="1" dirty="0" smtClean="0">
                <a:cs typeface="Calibri" panose="020F0502020204030204" pitchFamily="34" charset="0"/>
              </a:rPr>
              <a:t>fig. 5</a:t>
            </a:r>
            <a:r>
              <a:rPr lang="en-US" altLang="nl-NL" sz="4800" dirty="0" smtClean="0">
                <a:cs typeface="Calibri" panose="020F0502020204030204" pitchFamily="34" charset="0"/>
              </a:rPr>
              <a:t>). Moreover, a strong   gradient of the square of the electric field led to an impactful DEP force strength up to </a:t>
            </a:r>
            <a:r>
              <a:rPr lang="en-US" sz="4800" dirty="0" smtClean="0">
                <a:ea typeface="Calibri" panose="020F0502020204030204" pitchFamily="34" charset="0"/>
              </a:rPr>
              <a:t>10</a:t>
            </a:r>
            <a:r>
              <a:rPr lang="en-US" sz="4800" baseline="30000" dirty="0" smtClean="0">
                <a:ea typeface="Calibri" panose="020F0502020204030204" pitchFamily="34" charset="0"/>
              </a:rPr>
              <a:t>16 </a:t>
            </a:r>
            <a:r>
              <a:rPr lang="en-US" sz="4800" dirty="0">
                <a:ea typeface="Times New Roman" panose="02020603050405020304" pitchFamily="18" charset="0"/>
              </a:rPr>
              <a:t>V</a:t>
            </a:r>
            <a:r>
              <a:rPr lang="en-US" sz="4800" baseline="30000" dirty="0">
                <a:ea typeface="Times New Roman" panose="02020603050405020304" pitchFamily="18" charset="0"/>
              </a:rPr>
              <a:t>2</a:t>
            </a:r>
            <a:r>
              <a:rPr lang="en-US" sz="4800" dirty="0">
                <a:ea typeface="Times New Roman" panose="02020603050405020304" pitchFamily="18" charset="0"/>
              </a:rPr>
              <a:t>/m</a:t>
            </a:r>
            <a:r>
              <a:rPr lang="en-US" sz="4800" baseline="30000" dirty="0">
                <a:ea typeface="Times New Roman" panose="02020603050405020304" pitchFamily="18" charset="0"/>
              </a:rPr>
              <a:t>3 </a:t>
            </a:r>
            <a:r>
              <a:rPr lang="en-US" altLang="nl-NL" sz="4800" dirty="0" smtClean="0">
                <a:cs typeface="Calibri" panose="020F0502020204030204" pitchFamily="34" charset="0"/>
              </a:rPr>
              <a:t> (</a:t>
            </a:r>
            <a:r>
              <a:rPr lang="en-US" altLang="nl-NL" sz="4800" b="1" dirty="0" smtClean="0">
                <a:cs typeface="Calibri" panose="020F0502020204030204" pitchFamily="34" charset="0"/>
              </a:rPr>
              <a:t>fig.4)</a:t>
            </a:r>
            <a:r>
              <a:rPr lang="en-US" altLang="nl-NL" sz="4800" dirty="0" smtClean="0">
                <a:cs typeface="Calibri" panose="020F050202020403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36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To achieve high throughput,  parallel microchannel were designed as a gap structure between PDMS sheets with electrode arrays on top and bottom by </a:t>
            </a:r>
            <a:r>
              <a:rPr lang="en-US" altLang="nl-NL" sz="4800" i="1" dirty="0" smtClean="0">
                <a:cs typeface="Calibri" panose="020F0502020204030204" pitchFamily="34" charset="0"/>
              </a:rPr>
              <a:t>silica glass </a:t>
            </a:r>
            <a:r>
              <a:rPr lang="en-US" altLang="nl-NL" sz="4800" dirty="0" smtClean="0">
                <a:cs typeface="Calibri" panose="020F0502020204030204" pitchFamily="34" charset="0"/>
              </a:rPr>
              <a:t>substrate and </a:t>
            </a:r>
            <a:r>
              <a:rPr lang="en-US" altLang="nl-NL" sz="4800" i="1" dirty="0" smtClean="0">
                <a:cs typeface="Calibri" panose="020F0502020204030204" pitchFamily="34" charset="0"/>
              </a:rPr>
              <a:t>copper</a:t>
            </a:r>
            <a:r>
              <a:rPr lang="en-US" altLang="nl-NL" sz="4800" dirty="0" smtClean="0">
                <a:cs typeface="Calibri" panose="020F0502020204030204" pitchFamily="34" charset="0"/>
              </a:rPr>
              <a:t> heat sink on the bottom (</a:t>
            </a:r>
            <a:r>
              <a:rPr lang="en-US" altLang="nl-NL" sz="4800" b="1" dirty="0" smtClean="0">
                <a:cs typeface="Calibri" panose="020F0502020204030204" pitchFamily="34" charset="0"/>
              </a:rPr>
              <a:t>fig.1-2</a:t>
            </a:r>
            <a:r>
              <a:rPr lang="en-US" altLang="nl-NL" sz="4800" dirty="0" smtClean="0">
                <a:cs typeface="Calibri" panose="020F0502020204030204" pitchFamily="34" charset="0"/>
              </a:rPr>
              <a:t>). The temperature difference was simulated using parametric sweep (i.e. 0.3-0.2-0.9 mm and 4.3-0.2-4.9 mm thickness (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t</a:t>
            </a:r>
            <a:r>
              <a:rPr lang="en-US" altLang="nl-NL" sz="2800" dirty="0" err="1" smtClean="0">
                <a:cs typeface="Calibri" panose="020F0502020204030204" pitchFamily="34" charset="0"/>
              </a:rPr>
              <a:t>h</a:t>
            </a:r>
            <a:r>
              <a:rPr lang="en-US" altLang="nl-NL" sz="4800" dirty="0" smtClean="0">
                <a:cs typeface="Calibri" panose="020F0502020204030204" pitchFamily="34" charset="0"/>
              </a:rPr>
              <a:t>) for substrate and heat sink correspondingly) which is shown in </a:t>
            </a:r>
            <a:r>
              <a:rPr lang="en-US" altLang="nl-NL" sz="4800" b="1" dirty="0" smtClean="0">
                <a:cs typeface="Calibri" panose="020F0502020204030204" pitchFamily="34" charset="0"/>
              </a:rPr>
              <a:t>fig. 6-9</a:t>
            </a:r>
            <a:r>
              <a:rPr lang="en-US" altLang="nl-NL" sz="4800" dirty="0" smtClean="0">
                <a:cs typeface="Calibri" panose="020F0502020204030204" pitchFamily="34" charset="0"/>
              </a:rPr>
              <a:t>.</a:t>
            </a:r>
          </a:p>
          <a:p>
            <a:pPr marL="685800" indent="-685800" algn="just" eaLnBrk="1" hangingPunct="1">
              <a:spcBef>
                <a:spcPct val="0"/>
              </a:spcBef>
            </a:pPr>
            <a:endParaRPr lang="de-DE" altLang="nl-NL" sz="4800" dirty="0" smtClean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endParaRPr lang="de-DE" altLang="nl-NL" sz="4800" dirty="0" smtClean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endParaRPr lang="de-DE" altLang="nl-NL" sz="4800" dirty="0" smtClean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86" name="TextBox 22">
            <a:extLst>
              <a:ext uri="{FF2B5EF4-FFF2-40B4-BE49-F238E27FC236}">
                <a16:creationId xmlns:a16="http://schemas.microsoft.com/office/drawing/2014/main" xmlns="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60973" y="32645256"/>
            <a:ext cx="13210609" cy="378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CONCLUSIONS</a:t>
            </a:r>
            <a:r>
              <a:rPr lang="en-US" altLang="nl-NL" sz="4800" dirty="0" smtClean="0">
                <a:cs typeface="Calibri" panose="020F0502020204030204" pitchFamily="34" charset="0"/>
              </a:rPr>
              <a:t>: Physical parameters of microalgae cell body, 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Clausius-Mossotti</a:t>
            </a:r>
            <a:r>
              <a:rPr lang="en-US" altLang="nl-NL" sz="4800" dirty="0" smtClean="0">
                <a:cs typeface="Calibri" panose="020F0502020204030204" pitchFamily="34" charset="0"/>
              </a:rPr>
              <a:t> function, thermally stable electrode geometry (shape, size, position), AC-DEP voltage amplitude, frequency, and mass flow rate leads to strong and DEP effect in cell separation.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8974D01-8153-BC41-856A-A00CCD55800A}"/>
              </a:ext>
            </a:extLst>
          </p:cNvPr>
          <p:cNvSpPr txBox="1"/>
          <p:nvPr/>
        </p:nvSpPr>
        <p:spPr>
          <a:xfrm>
            <a:off x="15784592" y="36584229"/>
            <a:ext cx="13582534" cy="4273595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+mn-lt"/>
                <a:ea typeface="Calibri" panose="020F0502020204030204" pitchFamily="34" charset="0"/>
              </a:rPr>
              <a:t>R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. R. </a:t>
            </a:r>
            <a:r>
              <a:rPr lang="en-US" sz="2800" dirty="0" err="1">
                <a:latin typeface="+mn-lt"/>
                <a:ea typeface="Calibri" panose="020F0502020204030204" pitchFamily="34" charset="0"/>
              </a:rPr>
              <a:t>Pethig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, Dielectrophoresis: Theory, methodology and biological applications. John Wiley &amp; Sons, </a:t>
            </a:r>
            <a:r>
              <a:rPr lang="en-US" sz="2800" dirty="0" smtClean="0">
                <a:latin typeface="+mn-lt"/>
                <a:ea typeface="Calibri" panose="020F0502020204030204" pitchFamily="34" charset="0"/>
              </a:rPr>
              <a:t>2017.</a:t>
            </a:r>
            <a:endParaRPr lang="en-US" sz="2800" dirty="0">
              <a:latin typeface="+mn-lt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+mn-lt"/>
                <a:ea typeface="Calibri" panose="020F0502020204030204" pitchFamily="34" charset="0"/>
              </a:rPr>
              <a:t>H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. A. Pohl und K. </a:t>
            </a:r>
            <a:r>
              <a:rPr lang="en-US" sz="2800" dirty="0" err="1">
                <a:latin typeface="+mn-lt"/>
                <a:ea typeface="Calibri" panose="020F0502020204030204" pitchFamily="34" charset="0"/>
              </a:rPr>
              <a:t>Kaler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, „Continuous </a:t>
            </a:r>
            <a:r>
              <a:rPr lang="en-US" sz="2800" dirty="0" err="1">
                <a:latin typeface="+mn-lt"/>
                <a:ea typeface="Calibri" panose="020F0502020204030204" pitchFamily="34" charset="0"/>
              </a:rPr>
              <a:t>dielectrophoretic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 separation of cell mixtures“, Cell </a:t>
            </a:r>
            <a:r>
              <a:rPr lang="en-US" sz="2800" dirty="0" err="1">
                <a:latin typeface="+mn-lt"/>
                <a:ea typeface="Calibri" panose="020F0502020204030204" pitchFamily="34" charset="0"/>
              </a:rPr>
              <a:t>Biophys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., Bd. 1, </a:t>
            </a:r>
            <a:r>
              <a:rPr lang="en-US" sz="2800" dirty="0" err="1">
                <a:latin typeface="+mn-lt"/>
                <a:ea typeface="Calibri" panose="020F0502020204030204" pitchFamily="34" charset="0"/>
              </a:rPr>
              <a:t>Nr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. 1, S. 15–28, 1979</a:t>
            </a:r>
            <a:r>
              <a:rPr lang="en-US" sz="2800" dirty="0" smtClean="0">
                <a:latin typeface="+mn-lt"/>
                <a:ea typeface="Calibri" panose="020F0502020204030204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latin typeface="+mn-lt"/>
                <a:ea typeface="Calibri" panose="020F0502020204030204" pitchFamily="34" charset="0"/>
              </a:rPr>
              <a:t>F. </a:t>
            </a:r>
            <a:r>
              <a:rPr lang="en-US" sz="2800" dirty="0" err="1">
                <a:latin typeface="+mn-lt"/>
                <a:ea typeface="Calibri" panose="020F0502020204030204" pitchFamily="34" charset="0"/>
              </a:rPr>
              <a:t>Gringel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, V. </a:t>
            </a:r>
            <a:r>
              <a:rPr lang="en-US" sz="2800" dirty="0" err="1">
                <a:latin typeface="+mn-lt"/>
                <a:ea typeface="Calibri" panose="020F0502020204030204" pitchFamily="34" charset="0"/>
              </a:rPr>
              <a:t>Abt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, P. Neubauer, und M. Birkholz, „Numerical analysis of </a:t>
            </a:r>
            <a:r>
              <a:rPr lang="en-US" sz="2800" dirty="0" err="1">
                <a:latin typeface="+mn-lt"/>
                <a:ea typeface="Calibri" panose="020F0502020204030204" pitchFamily="34" charset="0"/>
              </a:rPr>
              <a:t>dielectrophoresis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 for separation of microalgae“, </a:t>
            </a:r>
            <a:r>
              <a:rPr lang="en-US" sz="2800" dirty="0" smtClean="0">
                <a:latin typeface="+mn-lt"/>
                <a:ea typeface="Calibri" panose="020F0502020204030204" pitchFamily="34" charset="0"/>
              </a:rPr>
              <a:t>DPG-</a:t>
            </a:r>
            <a:r>
              <a:rPr lang="en-US" sz="2800" dirty="0" err="1" smtClean="0">
                <a:latin typeface="+mn-lt"/>
                <a:ea typeface="Calibri" panose="020F0502020204030204" pitchFamily="34" charset="0"/>
              </a:rPr>
              <a:t>Frühjahrstagung</a:t>
            </a:r>
            <a:r>
              <a:rPr lang="en-US" sz="2800" dirty="0" smtClean="0">
                <a:latin typeface="+mn-lt"/>
                <a:ea typeface="Calibri" panose="020F0502020204030204" pitchFamily="34" charset="0"/>
              </a:rPr>
              <a:t>, Berlin </a:t>
            </a:r>
            <a:r>
              <a:rPr lang="en-US" sz="2800" dirty="0">
                <a:latin typeface="+mn-lt"/>
                <a:ea typeface="Calibri" panose="020F0502020204030204" pitchFamily="34" charset="0"/>
              </a:rPr>
              <a:t>2018.</a:t>
            </a:r>
            <a:endParaRPr lang="en-US" sz="2800" dirty="0">
              <a:latin typeface="+mn-lt"/>
            </a:endParaRPr>
          </a:p>
          <a:p>
            <a:pPr marL="514350" indent="-514350">
              <a:buFont typeface="+mj-lt"/>
              <a:buAutoNum type="arabicPeriod"/>
            </a:pPr>
            <a:endParaRPr lang="en-US" sz="2800" dirty="0" smtClean="0">
              <a:latin typeface="+mn-lt"/>
              <a:ea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2800" dirty="0">
              <a:latin typeface="+mn-lt"/>
            </a:endParaRPr>
          </a:p>
        </p:txBody>
      </p:sp>
      <p:sp>
        <p:nvSpPr>
          <p:cNvPr id="2096" name="TextBox 33">
            <a:extLst>
              <a:ext uri="{FF2B5EF4-FFF2-40B4-BE49-F238E27FC236}">
                <a16:creationId xmlns:a16="http://schemas.microsoft.com/office/drawing/2014/main" xmlns="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9946" y="19438281"/>
            <a:ext cx="6764100" cy="2857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1</a:t>
            </a:r>
            <a:r>
              <a:rPr lang="en-US" altLang="nl-NL" sz="3600" dirty="0" smtClean="0">
                <a:cs typeface="Calibri" panose="020F0502020204030204" pitchFamily="34" charset="0"/>
              </a:rPr>
              <a:t>. Cell separation of </a:t>
            </a:r>
            <a:r>
              <a:rPr lang="en-US" altLang="nl-NL" sz="3600" i="1" dirty="0" smtClean="0">
                <a:cs typeface="Calibri" panose="020F0502020204030204" pitchFamily="34" charset="0"/>
              </a:rPr>
              <a:t>C. Reinhardtii in a microchannel using DEP technology. </a:t>
            </a:r>
            <a:r>
              <a:rPr lang="en-US" altLang="nl-NL" sz="3600" dirty="0" smtClean="0">
                <a:cs typeface="Calibri" panose="020F0502020204030204" pitchFamily="34" charset="0"/>
              </a:rPr>
              <a:t>Red and blue cells represent </a:t>
            </a:r>
            <a:r>
              <a:rPr lang="en-US" altLang="nl-NL" sz="3600" i="1" dirty="0">
                <a:cs typeface="Calibri" panose="020F0502020204030204" pitchFamily="34" charset="0"/>
              </a:rPr>
              <a:t>C. Reinhardtii</a:t>
            </a:r>
            <a:r>
              <a:rPr lang="en-US" altLang="nl-NL" sz="3600" dirty="0" smtClean="0">
                <a:cs typeface="Calibri" panose="020F0502020204030204" pitchFamily="34" charset="0"/>
              </a:rPr>
              <a:t> with low and high lipid content respectively.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9833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1148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592315099"/>
              </p:ext>
            </p:extLst>
          </p:nvPr>
        </p:nvGraphicFramePr>
        <p:xfrm>
          <a:off x="15584599" y="9891975"/>
          <a:ext cx="8423746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5" name="Grafi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2443" y="4053864"/>
            <a:ext cx="1323973" cy="1463040"/>
          </a:xfrm>
          <a:prstGeom prst="rect">
            <a:avLst/>
          </a:prstGeom>
        </p:spPr>
      </p:pic>
      <p:sp>
        <p:nvSpPr>
          <p:cNvPr id="137" name="TextBox 33">
            <a:extLst>
              <a:ext uri="{FF2B5EF4-FFF2-40B4-BE49-F238E27FC236}">
                <a16:creationId xmlns:a16="http://schemas.microsoft.com/office/drawing/2014/main" xmlns="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5013" y="19438281"/>
            <a:ext cx="6773575" cy="2857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A microfluidic setup (11.8 mm wide, 5mm long, 4.3 mm high) with 5 parallel microchannel with 56 pairs of electrodes on top and bottom substrate (300 µm thick).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5860974" y="20764794"/>
            <a:ext cx="12841285" cy="11536484"/>
            <a:chOff x="15848402" y="21233927"/>
            <a:chExt cx="12841285" cy="11536484"/>
          </a:xfrm>
        </p:grpSpPr>
        <p:sp>
          <p:nvSpPr>
            <p:cNvPr id="2090" name="TextBox 26">
              <a:extLst>
                <a:ext uri="{FF2B5EF4-FFF2-40B4-BE49-F238E27FC236}">
                  <a16:creationId xmlns:a16="http://schemas.microsoft.com/office/drawing/2014/main" xmlns="" id="{4777EA07-A11C-6249-80C7-698BCEF47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40835" y="25229863"/>
              <a:ext cx="5918400" cy="1749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</a:t>
              </a:r>
              <a:r>
                <a:rPr lang="en-US" altLang="nl-NL" sz="3600" b="1" dirty="0" smtClean="0">
                  <a:cs typeface="Calibri" panose="020F0502020204030204" pitchFamily="34" charset="0"/>
                </a:rPr>
                <a:t>6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. 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Substrates: 0.3 mm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t</a:t>
              </a:r>
              <a:r>
                <a:rPr lang="en-US" altLang="nl-NL" sz="1800" dirty="0" err="1" smtClean="0">
                  <a:cs typeface="Calibri" panose="020F0502020204030204" pitchFamily="34" charset="0"/>
                </a:rPr>
                <a:t>h</a:t>
              </a:r>
              <a:endParaRPr lang="de-DE" altLang="nl-NL" sz="3600" dirty="0" smtClean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de-DE" altLang="nl-NL" sz="3600" dirty="0" err="1" smtClean="0">
                  <a:cs typeface="Calibri" panose="020F0502020204030204" pitchFamily="34" charset="0"/>
                </a:rPr>
                <a:t>Heat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 sink: 4.3 mm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t</a:t>
              </a:r>
              <a:r>
                <a:rPr lang="en-US" altLang="nl-NL" sz="1800" dirty="0" err="1" smtClean="0">
                  <a:cs typeface="Calibri" panose="020F0502020204030204" pitchFamily="34" charset="0"/>
                </a:rPr>
                <a:t>h</a:t>
              </a:r>
              <a:endParaRPr lang="de-DE" altLang="nl-NL" sz="3600" dirty="0" smtClean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de-DE" altLang="nl-NL" sz="3600" dirty="0" err="1" smtClean="0">
                  <a:cs typeface="Calibri" panose="020F0502020204030204" pitchFamily="34" charset="0"/>
                </a:rPr>
                <a:t>Temp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. </a:t>
              </a:r>
              <a:r>
                <a:rPr lang="de-DE" altLang="nl-NL" sz="3600" dirty="0" err="1" smtClean="0">
                  <a:cs typeface="Calibri" panose="020F0502020204030204" pitchFamily="34" charset="0"/>
                </a:rPr>
                <a:t>difference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: 4.7 K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  <p:grpSp>
          <p:nvGrpSpPr>
            <p:cNvPr id="2103" name="Group 2102"/>
            <p:cNvGrpSpPr/>
            <p:nvPr/>
          </p:nvGrpSpPr>
          <p:grpSpPr>
            <a:xfrm>
              <a:off x="15848402" y="21233927"/>
              <a:ext cx="12430567" cy="9786657"/>
              <a:chOff x="16458088" y="22530105"/>
              <a:chExt cx="12430567" cy="9786657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58088" y="22530105"/>
                <a:ext cx="5669291" cy="3995936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191497" y="22530105"/>
                <a:ext cx="5669291" cy="3995936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58088" y="28320826"/>
                <a:ext cx="5669291" cy="3995936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19364" y="28120012"/>
                <a:ext cx="5669291" cy="3995936"/>
              </a:xfrm>
              <a:prstGeom prst="rect">
                <a:avLst/>
              </a:prstGeom>
            </p:spPr>
          </p:pic>
        </p:grpSp>
        <p:sp>
          <p:nvSpPr>
            <p:cNvPr id="143" name="TextBox 26">
              <a:extLst>
                <a:ext uri="{FF2B5EF4-FFF2-40B4-BE49-F238E27FC236}">
                  <a16:creationId xmlns:a16="http://schemas.microsoft.com/office/drawing/2014/main" xmlns="" id="{4777EA07-A11C-6249-80C7-698BCEF47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85785" y="25221314"/>
              <a:ext cx="5903902" cy="1749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</a:t>
              </a:r>
              <a:r>
                <a:rPr lang="en-US" altLang="nl-NL" sz="3600" b="1" dirty="0" smtClean="0">
                  <a:cs typeface="Calibri" panose="020F0502020204030204" pitchFamily="34" charset="0"/>
                </a:rPr>
                <a:t>7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. 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Substrates: 0.5 mm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t</a:t>
              </a:r>
              <a:r>
                <a:rPr lang="en-US" altLang="nl-NL" sz="1800" dirty="0" err="1" smtClean="0">
                  <a:cs typeface="Calibri" panose="020F0502020204030204" pitchFamily="34" charset="0"/>
                </a:rPr>
                <a:t>h</a:t>
              </a:r>
              <a:endParaRPr lang="de-DE" altLang="nl-NL" sz="3600" dirty="0" smtClean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de-DE" altLang="nl-NL" sz="3600" dirty="0" err="1" smtClean="0">
                  <a:cs typeface="Calibri" panose="020F0502020204030204" pitchFamily="34" charset="0"/>
                </a:rPr>
                <a:t>Heat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 sink: 4.5 mm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t</a:t>
              </a:r>
              <a:r>
                <a:rPr lang="en-US" altLang="nl-NL" sz="1800" dirty="0" err="1" smtClean="0">
                  <a:cs typeface="Calibri" panose="020F0502020204030204" pitchFamily="34" charset="0"/>
                </a:rPr>
                <a:t>h</a:t>
              </a:r>
              <a:endParaRPr lang="de-DE" altLang="nl-NL" sz="3600" dirty="0" smtClean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de-DE" altLang="nl-NL" sz="3600" dirty="0" err="1" smtClean="0">
                  <a:cs typeface="Calibri" panose="020F0502020204030204" pitchFamily="34" charset="0"/>
                </a:rPr>
                <a:t>Temp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. </a:t>
              </a:r>
              <a:r>
                <a:rPr lang="de-DE" altLang="nl-NL" sz="3600" dirty="0" err="1" smtClean="0">
                  <a:cs typeface="Calibri" panose="020F0502020204030204" pitchFamily="34" charset="0"/>
                </a:rPr>
                <a:t>difference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: 5.7 K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  <p:sp>
          <p:nvSpPr>
            <p:cNvPr id="144" name="TextBox 26">
              <a:extLst>
                <a:ext uri="{FF2B5EF4-FFF2-40B4-BE49-F238E27FC236}">
                  <a16:creationId xmlns:a16="http://schemas.microsoft.com/office/drawing/2014/main" xmlns="" id="{4777EA07-A11C-6249-80C7-698BCEF47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83127" y="31009029"/>
              <a:ext cx="5903902" cy="1749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8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. 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Substrates: 0.7 mm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t</a:t>
              </a:r>
              <a:r>
                <a:rPr lang="en-US" altLang="nl-NL" sz="1800" dirty="0" err="1" smtClean="0">
                  <a:cs typeface="Calibri" panose="020F0502020204030204" pitchFamily="34" charset="0"/>
                </a:rPr>
                <a:t>h</a:t>
              </a:r>
              <a:endParaRPr lang="de-DE" altLang="nl-NL" sz="3600" dirty="0" smtClean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de-DE" altLang="nl-NL" sz="3600" dirty="0" err="1" smtClean="0">
                  <a:cs typeface="Calibri" panose="020F0502020204030204" pitchFamily="34" charset="0"/>
                </a:rPr>
                <a:t>Heat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 sink: 4.7 mm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t</a:t>
              </a:r>
              <a:r>
                <a:rPr lang="en-US" altLang="nl-NL" sz="1800" dirty="0" err="1" smtClean="0">
                  <a:cs typeface="Calibri" panose="020F0502020204030204" pitchFamily="34" charset="0"/>
                </a:rPr>
                <a:t>h</a:t>
              </a:r>
              <a:endParaRPr lang="de-DE" altLang="nl-NL" sz="3600" dirty="0" smtClean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de-DE" altLang="nl-NL" sz="3600" dirty="0" err="1" smtClean="0">
                  <a:cs typeface="Calibri" panose="020F0502020204030204" pitchFamily="34" charset="0"/>
                </a:rPr>
                <a:t>Temp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. </a:t>
              </a:r>
              <a:r>
                <a:rPr lang="de-DE" altLang="nl-NL" sz="3600" dirty="0" err="1" smtClean="0">
                  <a:cs typeface="Calibri" panose="020F0502020204030204" pitchFamily="34" charset="0"/>
                </a:rPr>
                <a:t>difference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: 6.4 K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  <p:sp>
          <p:nvSpPr>
            <p:cNvPr id="145" name="TextBox 26">
              <a:extLst>
                <a:ext uri="{FF2B5EF4-FFF2-40B4-BE49-F238E27FC236}">
                  <a16:creationId xmlns:a16="http://schemas.microsoft.com/office/drawing/2014/main" xmlns="" id="{4777EA07-A11C-6249-80C7-698BCEF47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85785" y="31020584"/>
              <a:ext cx="5903902" cy="1749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9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. 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Substrates: </a:t>
              </a:r>
              <a:r>
                <a:rPr lang="de-DE" altLang="nl-NL" sz="3600" smtClean="0">
                  <a:cs typeface="Calibri" panose="020F0502020204030204" pitchFamily="34" charset="0"/>
                </a:rPr>
                <a:t>0.9 mm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t</a:t>
              </a:r>
              <a:r>
                <a:rPr lang="en-US" altLang="nl-NL" sz="1800" dirty="0" err="1" smtClean="0">
                  <a:cs typeface="Calibri" panose="020F0502020204030204" pitchFamily="34" charset="0"/>
                </a:rPr>
                <a:t>h</a:t>
              </a:r>
              <a:endParaRPr lang="de-DE" altLang="nl-NL" sz="3600" dirty="0" smtClean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de-DE" altLang="nl-NL" sz="3600" dirty="0" err="1" smtClean="0">
                  <a:cs typeface="Calibri" panose="020F0502020204030204" pitchFamily="34" charset="0"/>
                </a:rPr>
                <a:t>Heat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 sink: 4.9 mm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t</a:t>
              </a:r>
              <a:r>
                <a:rPr lang="en-US" altLang="nl-NL" sz="1800" dirty="0" err="1" smtClean="0">
                  <a:cs typeface="Calibri" panose="020F0502020204030204" pitchFamily="34" charset="0"/>
                </a:rPr>
                <a:t>h</a:t>
              </a:r>
              <a:endParaRPr lang="de-DE" altLang="nl-NL" sz="3600" dirty="0" smtClean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de-DE" altLang="nl-NL" sz="3600" dirty="0" err="1" smtClean="0">
                  <a:cs typeface="Calibri" panose="020F0502020204030204" pitchFamily="34" charset="0"/>
                </a:rPr>
                <a:t>Temp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. </a:t>
              </a:r>
              <a:r>
                <a:rPr lang="de-DE" altLang="nl-NL" sz="3600" dirty="0" err="1" smtClean="0">
                  <a:cs typeface="Calibri" panose="020F0502020204030204" pitchFamily="34" charset="0"/>
                </a:rPr>
                <a:t>difference</a:t>
              </a:r>
              <a:r>
                <a:rPr lang="de-DE" altLang="nl-NL" sz="3600" dirty="0" smtClean="0">
                  <a:cs typeface="Calibri" panose="020F0502020204030204" pitchFamily="34" charset="0"/>
                </a:rPr>
                <a:t>: 7.1 K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  <p:sp>
        <p:nvSpPr>
          <p:cNvPr id="151" name="TextBox 26">
            <a:extLst>
              <a:ext uri="{FF2B5EF4-FFF2-40B4-BE49-F238E27FC236}">
                <a16:creationId xmlns:a16="http://schemas.microsoft.com/office/drawing/2014/main" xmlns="" id="{4777EA07-A11C-6249-80C7-698BCEF47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08184" y="10628623"/>
            <a:ext cx="5138083" cy="2857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5</a:t>
            </a:r>
            <a:r>
              <a:rPr lang="en-US" altLang="nl-NL" sz="3600" dirty="0" smtClean="0">
                <a:cs typeface="Calibri" panose="020F0502020204030204" pitchFamily="34" charset="0"/>
              </a:rPr>
              <a:t>. The </a:t>
            </a:r>
            <a:r>
              <a:rPr lang="de-DE" altLang="nl-NL" sz="3600" dirty="0" smtClean="0">
                <a:cs typeface="Calibri" panose="020F0502020204030204" pitchFamily="34" charset="0"/>
              </a:rPr>
              <a:t>Relation in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between</a:t>
            </a:r>
            <a:r>
              <a:rPr lang="de-DE" altLang="nl-NL" sz="3600" dirty="0" smtClean="0">
                <a:cs typeface="Calibri" panose="020F0502020204030204" pitchFamily="34" charset="0"/>
              </a:rPr>
              <a:t>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increasing</a:t>
            </a:r>
            <a:r>
              <a:rPr lang="de-DE" altLang="nl-NL" sz="3600" dirty="0" smtClean="0">
                <a:cs typeface="Calibri" panose="020F0502020204030204" pitchFamily="34" charset="0"/>
              </a:rPr>
              <a:t>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Mass</a:t>
            </a:r>
            <a:r>
              <a:rPr lang="de-DE" altLang="nl-NL" sz="3600" dirty="0" smtClean="0">
                <a:cs typeface="Calibri" panose="020F0502020204030204" pitchFamily="34" charset="0"/>
              </a:rPr>
              <a:t>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flow</a:t>
            </a:r>
            <a:r>
              <a:rPr lang="de-DE" altLang="nl-NL" sz="3600" dirty="0" smtClean="0">
                <a:cs typeface="Calibri" panose="020F0502020204030204" pitchFamily="34" charset="0"/>
              </a:rPr>
              <a:t> rate (µL/min)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and</a:t>
            </a:r>
            <a:r>
              <a:rPr lang="de-DE" altLang="nl-NL" sz="3600" dirty="0" smtClean="0">
                <a:cs typeface="Calibri" panose="020F0502020204030204" pitchFamily="34" charset="0"/>
              </a:rPr>
              <a:t>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efficiency</a:t>
            </a:r>
            <a:r>
              <a:rPr lang="de-DE" altLang="nl-NL" sz="3600" dirty="0" smtClean="0">
                <a:cs typeface="Calibri" panose="020F0502020204030204" pitchFamily="34" charset="0"/>
              </a:rPr>
              <a:t>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of</a:t>
            </a:r>
            <a:r>
              <a:rPr lang="de-DE" altLang="nl-NL" sz="3600" dirty="0" smtClean="0">
                <a:cs typeface="Calibri" panose="020F0502020204030204" pitchFamily="34" charset="0"/>
              </a:rPr>
              <a:t>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the</a:t>
            </a:r>
            <a:r>
              <a:rPr lang="de-DE" altLang="nl-NL" sz="3600" dirty="0" smtClean="0">
                <a:cs typeface="Calibri" panose="020F0502020204030204" pitchFamily="34" charset="0"/>
              </a:rPr>
              <a:t>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particle</a:t>
            </a:r>
            <a:r>
              <a:rPr lang="de-DE" altLang="nl-NL" sz="3600" dirty="0" smtClean="0">
                <a:cs typeface="Calibri" panose="020F0502020204030204" pitchFamily="34" charset="0"/>
              </a:rPr>
              <a:t> Separation (in </a:t>
            </a:r>
            <a:r>
              <a:rPr lang="de-DE" altLang="nl-NL" sz="3600" dirty="0" err="1" smtClean="0">
                <a:cs typeface="Calibri" panose="020F0502020204030204" pitchFamily="34" charset="0"/>
              </a:rPr>
              <a:t>percentage</a:t>
            </a:r>
            <a:r>
              <a:rPr lang="de-DE" altLang="nl-NL" sz="3600" dirty="0" smtClean="0">
                <a:cs typeface="Calibri" panose="020F0502020204030204" pitchFamily="34" charset="0"/>
              </a:rPr>
              <a:t>)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3" r="15704" b="35369"/>
          <a:stretch/>
        </p:blipFill>
        <p:spPr>
          <a:xfrm>
            <a:off x="4172859" y="14093760"/>
            <a:ext cx="4438650" cy="2807540"/>
          </a:xfrm>
          <a:prstGeom prst="rect">
            <a:avLst/>
          </a:prstGeom>
        </p:spPr>
      </p:pic>
      <p:pic>
        <p:nvPicPr>
          <p:cNvPr id="2056" name="Picture 205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"/>
          <a:stretch/>
        </p:blipFill>
        <p:spPr>
          <a:xfrm>
            <a:off x="8346167" y="13597552"/>
            <a:ext cx="6985550" cy="5029200"/>
          </a:xfrm>
          <a:prstGeom prst="rect">
            <a:avLst/>
          </a:prstGeom>
        </p:spPr>
      </p:pic>
      <p:pic>
        <p:nvPicPr>
          <p:cNvPr id="74" name="Grafik 4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36"/>
          <a:stretch/>
        </p:blipFill>
        <p:spPr>
          <a:xfrm>
            <a:off x="1571627" y="4053864"/>
            <a:ext cx="1952626" cy="1405917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1616075" y="30494288"/>
            <a:ext cx="13566775" cy="9252471"/>
            <a:chOff x="1536585" y="31149143"/>
            <a:chExt cx="13566775" cy="9252471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60375627"/>
                    </p:ext>
                  </p:extLst>
                </p:nvPr>
              </p:nvGraphicFramePr>
              <p:xfrm>
                <a:off x="1536585" y="31350755"/>
                <a:ext cx="6754813" cy="109537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285" name="Equation" r:id="rId14" imgW="1879560" imgH="304560" progId="Equation.DSMT4">
                        <p:embed/>
                      </p:oleObj>
                    </mc:Choice>
                    <mc:Fallback>
                      <p:oleObj name="Equation" r:id="rId14" imgW="1879560" imgH="30456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536585" y="31350755"/>
                              <a:ext cx="6754813" cy="10953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60375627"/>
                    </p:ext>
                  </p:extLst>
                </p:nvPr>
              </p:nvGraphicFramePr>
              <p:xfrm>
                <a:off x="1536585" y="31350755"/>
                <a:ext cx="6754813" cy="109537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261" name="Equation" r:id="rId16" imgW="1879560" imgH="304560" progId="Equation.DSMT4">
                        <p:embed/>
                      </p:oleObj>
                    </mc:Choice>
                    <mc:Fallback>
                      <p:oleObj name="Equation" r:id="rId16" imgW="1879560" imgH="30456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536585" y="31350755"/>
                              <a:ext cx="6754813" cy="10953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4" name="Object 3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30494847"/>
                    </p:ext>
                  </p:extLst>
                </p:nvPr>
              </p:nvGraphicFramePr>
              <p:xfrm>
                <a:off x="11402898" y="31149143"/>
                <a:ext cx="3700462" cy="155257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286" name="Equation" r:id="rId18" imgW="1028520" imgH="431640" progId="Equation.DSMT4">
                        <p:embed/>
                      </p:oleObj>
                    </mc:Choice>
                    <mc:Fallback>
                      <p:oleObj name="Equation" r:id="rId18" imgW="1028520" imgH="43164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1402898" y="31149143"/>
                              <a:ext cx="3700462" cy="15525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34" name="Object 3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30494847"/>
                    </p:ext>
                  </p:extLst>
                </p:nvPr>
              </p:nvGraphicFramePr>
              <p:xfrm>
                <a:off x="11402898" y="31149143"/>
                <a:ext cx="3700462" cy="155257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262" name="Equation" r:id="rId20" imgW="1028520" imgH="431640" progId="Equation.DSMT4">
                        <p:embed/>
                      </p:oleObj>
                    </mc:Choice>
                    <mc:Fallback>
                      <p:oleObj name="Equation" r:id="rId20" imgW="1028520" imgH="43164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1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1402898" y="31149143"/>
                              <a:ext cx="3700462" cy="15525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grpSp>
          <p:nvGrpSpPr>
            <p:cNvPr id="15" name="Group 14"/>
            <p:cNvGrpSpPr/>
            <p:nvPr/>
          </p:nvGrpSpPr>
          <p:grpSpPr>
            <a:xfrm>
              <a:off x="1900555" y="38093290"/>
              <a:ext cx="12892533" cy="2308324"/>
              <a:chOff x="1935524" y="38720735"/>
              <a:chExt cx="12892533" cy="2308324"/>
            </a:xfrm>
          </p:grpSpPr>
          <p:sp>
            <p:nvSpPr>
              <p:cNvPr id="2088" name="TextBox 24">
                <a:extLst>
                  <a:ext uri="{FF2B5EF4-FFF2-40B4-BE49-F238E27FC236}">
                    <a16:creationId xmlns:a16="http://schemas.microsoft.com/office/drawing/2014/main" xmlns="" id="{F1E4126A-6A40-9640-AEDD-8346A4AF0B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35524" y="38725234"/>
                <a:ext cx="5649656" cy="230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3600" b="1" dirty="0">
                    <a:cs typeface="Calibri" panose="020F0502020204030204" pitchFamily="34" charset="0"/>
                  </a:rPr>
                  <a:t>Figure </a:t>
                </a:r>
                <a:r>
                  <a:rPr lang="en-US" altLang="nl-NL" sz="3600" b="1" dirty="0" smtClean="0">
                    <a:cs typeface="Calibri" panose="020F0502020204030204" pitchFamily="34" charset="0"/>
                  </a:rPr>
                  <a:t>3</a:t>
                </a:r>
                <a:r>
                  <a:rPr lang="en-US" altLang="nl-NL" sz="3600" dirty="0" smtClean="0">
                    <a:cs typeface="Calibri" panose="020F0502020204030204" pitchFamily="34" charset="0"/>
                  </a:rPr>
                  <a:t>. </a:t>
                </a:r>
                <a:r>
                  <a:rPr lang="en-US" sz="3600" dirty="0" smtClean="0"/>
                  <a:t>Electric potential  between the top </a:t>
                </a:r>
                <a:r>
                  <a:rPr lang="en-US" sz="3600" dirty="0"/>
                  <a:t>and bottom electrodes at </a:t>
                </a:r>
                <a:r>
                  <a:rPr lang="en-US" sz="3600" dirty="0" smtClean="0"/>
                  <a:t>12 </a:t>
                </a:r>
                <a:r>
                  <a:rPr lang="en-US" sz="3600" dirty="0" err="1"/>
                  <a:t>V</a:t>
                </a:r>
                <a:r>
                  <a:rPr lang="en-US" sz="2800" dirty="0" err="1"/>
                  <a:t>pp</a:t>
                </a:r>
                <a:r>
                  <a:rPr lang="en-US" sz="3600" dirty="0"/>
                  <a:t> and 1.894 MHz </a:t>
                </a:r>
                <a:r>
                  <a:rPr lang="en-US" sz="3600" dirty="0" smtClean="0"/>
                  <a:t>frequency </a:t>
                </a:r>
                <a:r>
                  <a:rPr lang="en-US" altLang="nl-NL" sz="3600" dirty="0" smtClean="0">
                    <a:cs typeface="Calibri" panose="020F0502020204030204" pitchFamily="34" charset="0"/>
                  </a:rPr>
                  <a:t> </a:t>
                </a:r>
                <a:endParaRPr lang="en-US" altLang="nl-NL" sz="3600" dirty="0">
                  <a:cs typeface="Calibri" panose="020F0502020204030204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8581226" y="38720735"/>
                    <a:ext cx="6246831" cy="230832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r>
                      <a:rPr lang="en-US" altLang="nl-NL" sz="3600" b="1" dirty="0" smtClean="0">
                        <a:latin typeface="+mn-lt"/>
                        <a:cs typeface="Calibri" panose="020F0502020204030204" pitchFamily="34" charset="0"/>
                      </a:rPr>
                      <a:t>Figure 4</a:t>
                    </a:r>
                    <a:r>
                      <a:rPr lang="en-US" altLang="nl-NL" sz="3600" dirty="0" smtClean="0">
                        <a:latin typeface="+mn-lt"/>
                        <a:cs typeface="Calibri" panose="020F0502020204030204" pitchFamily="34" charset="0"/>
                      </a:rPr>
                      <a:t>. Gradient of the square of the e</a:t>
                    </a:r>
                    <a:r>
                      <a:rPr lang="en-US" sz="3600" dirty="0" smtClean="0">
                        <a:solidFill>
                          <a:srgbClr val="000000"/>
                        </a:solidFill>
                        <a:latin typeface="+mn-lt"/>
                        <a:ea typeface="Calibri" panose="020F0502020204030204" pitchFamily="34" charset="0"/>
                      </a:rPr>
                      <a:t>lectric </a:t>
                    </a:r>
                    <a:r>
                      <a:rPr lang="en-US" sz="3600" dirty="0">
                        <a:solidFill>
                          <a:srgbClr val="000000"/>
                        </a:solidFill>
                        <a:latin typeface="+mn-lt"/>
                        <a:ea typeface="Calibri" panose="020F0502020204030204" pitchFamily="34" charset="0"/>
                      </a:rPr>
                      <a:t>field</a:t>
                    </a:r>
                    <a14:m>
                      <m:oMath xmlns:m="http://schemas.openxmlformats.org/officeDocument/2006/math">
                        <m:r>
                          <a:rPr lang="de-DE" sz="36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US" sz="3600" dirty="0" smtClean="0">
                        <a:solidFill>
                          <a:srgbClr val="000000"/>
                        </a:solidFill>
                        <a:latin typeface="+mn-lt"/>
                        <a:ea typeface="Calibri" panose="020F0502020204030204" pitchFamily="34" charset="0"/>
                      </a:rPr>
                      <a:t>         in the microchannel that </a:t>
                    </a:r>
                    <a:r>
                      <a:rPr lang="en-US" sz="3600" smtClean="0">
                        <a:solidFill>
                          <a:srgbClr val="000000"/>
                        </a:solidFill>
                        <a:latin typeface="+mn-lt"/>
                        <a:ea typeface="Calibri" panose="020F0502020204030204" pitchFamily="34" charset="0"/>
                      </a:rPr>
                      <a:t>would reach </a:t>
                    </a:r>
                    <a:r>
                      <a:rPr lang="en-US" sz="3600" dirty="0" smtClean="0">
                        <a:solidFill>
                          <a:srgbClr val="000000"/>
                        </a:solidFill>
                        <a:latin typeface="+mn-lt"/>
                        <a:ea typeface="Calibri" panose="020F0502020204030204" pitchFamily="34" charset="0"/>
                      </a:rPr>
                      <a:t>values up to </a:t>
                    </a:r>
                    <a:r>
                      <a:rPr lang="en-US" sz="3600" dirty="0" smtClean="0">
                        <a:latin typeface="+mn-lt"/>
                        <a:ea typeface="Calibri" panose="020F0502020204030204" pitchFamily="34" charset="0"/>
                      </a:rPr>
                      <a:t>10</a:t>
                    </a:r>
                    <a:r>
                      <a:rPr lang="en-US" sz="3600" baseline="30000" dirty="0" smtClean="0">
                        <a:latin typeface="+mn-lt"/>
                        <a:ea typeface="Calibri" panose="020F0502020204030204" pitchFamily="34" charset="0"/>
                      </a:rPr>
                      <a:t>16 </a:t>
                    </a:r>
                    <a:r>
                      <a:rPr lang="en-US" sz="3600" dirty="0" smtClean="0">
                        <a:latin typeface="+mn-lt"/>
                        <a:ea typeface="Times New Roman" panose="02020603050405020304" pitchFamily="18" charset="0"/>
                      </a:rPr>
                      <a:t>V</a:t>
                    </a:r>
                    <a:r>
                      <a:rPr lang="en-US" sz="3600" baseline="30000" dirty="0" smtClean="0">
                        <a:latin typeface="+mn-lt"/>
                        <a:ea typeface="Times New Roman" panose="02020603050405020304" pitchFamily="18" charset="0"/>
                      </a:rPr>
                      <a:t>2</a:t>
                    </a:r>
                    <a:r>
                      <a:rPr lang="en-US" sz="3600" dirty="0" smtClean="0">
                        <a:latin typeface="+mn-lt"/>
                        <a:ea typeface="Times New Roman" panose="02020603050405020304" pitchFamily="18" charset="0"/>
                      </a:rPr>
                      <a:t>/m</a:t>
                    </a:r>
                    <a:r>
                      <a:rPr lang="en-US" sz="3600" baseline="30000" dirty="0" smtClean="0">
                        <a:latin typeface="+mn-lt"/>
                        <a:ea typeface="Times New Roman" panose="02020603050405020304" pitchFamily="18" charset="0"/>
                      </a:rPr>
                      <a:t>3 </a:t>
                    </a:r>
                    <a:endParaRPr lang="en-US" sz="3600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81226" y="38720735"/>
                    <a:ext cx="6246831" cy="2308324"/>
                  </a:xfrm>
                  <a:prstGeom prst="rect">
                    <a:avLst/>
                  </a:prstGeom>
                  <a:blipFill rotWithShape="0">
                    <a:blip r:embed="rId22"/>
                    <a:stretch>
                      <a:fillRect l="-3024" t="-3958" r="-2927" b="-8971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0" name="Object 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04656859"/>
                      </p:ext>
                    </p:extLst>
                  </p:nvPr>
                </p:nvGraphicFramePr>
                <p:xfrm>
                  <a:off x="12550983" y="39254026"/>
                  <a:ext cx="736600" cy="7493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287" name="Equation" r:id="rId23" imgW="736560" imgH="749160" progId="Equation.DSMT4">
                          <p:embed/>
                        </p:oleObj>
                      </mc:Choice>
                      <mc:Fallback>
                        <p:oleObj name="Equation" r:id="rId23" imgW="736560" imgH="749160" progId="Equation.DSMT4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24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2550983" y="39254026"/>
                                <a:ext cx="736600" cy="749300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0" name="Object 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04656859"/>
                      </p:ext>
                    </p:extLst>
                  </p:nvPr>
                </p:nvGraphicFramePr>
                <p:xfrm>
                  <a:off x="12550983" y="39254026"/>
                  <a:ext cx="736600" cy="7493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256" name="Equation" r:id="rId25" imgW="736560" imgH="749160" progId="Equation.DSMT4">
                          <p:embed/>
                        </p:oleObj>
                      </mc:Choice>
                      <mc:Fallback>
                        <p:oleObj name="Equation" r:id="rId25" imgW="736560" imgH="749160" progId="Equation.DSMT4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26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2550983" y="39254026"/>
                                <a:ext cx="736600" cy="749300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</p:grp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020223"/>
              </p:ext>
            </p:extLst>
          </p:nvPr>
        </p:nvGraphicFramePr>
        <p:xfrm>
          <a:off x="1494593" y="40194572"/>
          <a:ext cx="27576990" cy="15779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633451"/>
                <a:gridCol w="3943539"/>
              </a:tblGrid>
              <a:tr h="1577984">
                <a:tc>
                  <a:txBody>
                    <a:bodyPr/>
                    <a:lstStyle/>
                    <a:p>
                      <a:pPr marL="0" marR="0" lvl="0" indent="0" algn="l" defTabSz="41752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ACKNOWLEDGEMENT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work was supported by the German Federal Ministry for Education and Research (BMBF) within the funding program „</a:t>
                      </a:r>
                      <a:r>
                        <a:rPr lang="en-US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Neue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Produkte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für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die </a:t>
                      </a:r>
                      <a:r>
                        <a:rPr lang="en-US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Bioökonomie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“ as part of the „National research strategy bio-economy 2030“ administered by </a:t>
                      </a:r>
                      <a:r>
                        <a:rPr lang="en-US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ptj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Projektträger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Jülich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funding number 031B0381. </a:t>
                      </a:r>
                    </a:p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6" name="Grafik 7">
            <a:extLst>
              <a:ext uri="{FF2B5EF4-FFF2-40B4-BE49-F238E27FC236}">
                <a16:creationId xmlns="" xmlns:a16="http://schemas.microsoft.com/office/drawing/2014/main" id="{CB2DC30B-43DF-41B1-A90F-0D69E6EC7940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8073" y="40283053"/>
            <a:ext cx="2821291" cy="1386842"/>
          </a:xfrm>
          <a:prstGeom prst="rect">
            <a:avLst/>
          </a:prstGeom>
        </p:spPr>
      </p:pic>
      <p:cxnSp>
        <p:nvCxnSpPr>
          <p:cNvPr id="54" name="Straight Arrow Connector 53"/>
          <p:cNvCxnSpPr/>
          <p:nvPr/>
        </p:nvCxnSpPr>
        <p:spPr>
          <a:xfrm flipV="1">
            <a:off x="6940251" y="16281779"/>
            <a:ext cx="0" cy="9314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1464863" y="14141520"/>
            <a:ext cx="1037934" cy="1000174"/>
            <a:chOff x="1207259" y="14322129"/>
            <a:chExt cx="1037934" cy="1000174"/>
          </a:xfrm>
        </p:grpSpPr>
        <p:sp>
          <p:nvSpPr>
            <p:cNvPr id="57" name="Text Box 14"/>
            <p:cNvSpPr txBox="1"/>
            <p:nvPr/>
          </p:nvSpPr>
          <p:spPr>
            <a:xfrm>
              <a:off x="1207259" y="14769942"/>
              <a:ext cx="871279" cy="552361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l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4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Inlets</a:t>
              </a:r>
              <a:r>
                <a:rPr lang="en-US" sz="28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n-US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V="1">
              <a:off x="1655655" y="14414218"/>
              <a:ext cx="363645" cy="56358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1655655" y="14322129"/>
              <a:ext cx="589538" cy="65567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6971262" y="17407714"/>
            <a:ext cx="1253833" cy="1055576"/>
            <a:chOff x="6705959" y="17715403"/>
            <a:chExt cx="1253833" cy="1055576"/>
          </a:xfrm>
        </p:grpSpPr>
        <p:sp>
          <p:nvSpPr>
            <p:cNvPr id="62" name="Text Box 14"/>
            <p:cNvSpPr txBox="1"/>
            <p:nvPr/>
          </p:nvSpPr>
          <p:spPr>
            <a:xfrm>
              <a:off x="6705959" y="18232941"/>
              <a:ext cx="1253833" cy="538038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l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4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Outlets</a:t>
              </a:r>
              <a:endPara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 flipV="1">
              <a:off x="6929578" y="17715403"/>
              <a:ext cx="302426" cy="58897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6754656" y="17826103"/>
              <a:ext cx="477348" cy="49212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770813" y="32708171"/>
            <a:ext cx="6746054" cy="4754880"/>
            <a:chOff x="1770813" y="32708171"/>
            <a:chExt cx="6746054" cy="475488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0813" y="32708171"/>
              <a:ext cx="6746054" cy="475488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30" t="30627" r="35372" b="28851"/>
            <a:stretch/>
          </p:blipFill>
          <p:spPr>
            <a:xfrm>
              <a:off x="4078376" y="33347622"/>
              <a:ext cx="2775476" cy="2743200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5715000" y="35277200"/>
              <a:ext cx="0" cy="6400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8623620" y="32676433"/>
            <a:ext cx="6746054" cy="4754880"/>
            <a:chOff x="8623620" y="32676433"/>
            <a:chExt cx="6746054" cy="475488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23620" y="32676433"/>
              <a:ext cx="6746054" cy="475488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67" t="40705" r="41742" b="20433"/>
            <a:stretch/>
          </p:blipFill>
          <p:spPr>
            <a:xfrm>
              <a:off x="10974459" y="33437372"/>
              <a:ext cx="2743199" cy="2743200"/>
            </a:xfrm>
            <a:prstGeom prst="rect">
              <a:avLst/>
            </a:prstGeom>
          </p:spPr>
        </p:pic>
        <p:cxnSp>
          <p:nvCxnSpPr>
            <p:cNvPr id="58" name="Straight Arrow Connector 57"/>
            <p:cNvCxnSpPr/>
            <p:nvPr/>
          </p:nvCxnSpPr>
          <p:spPr>
            <a:xfrm flipV="1">
              <a:off x="12834257" y="35429600"/>
              <a:ext cx="0" cy="6400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" r="33104" b="30783"/>
          <a:stretch/>
        </p:blipFill>
        <p:spPr>
          <a:xfrm>
            <a:off x="1456955" y="15410652"/>
            <a:ext cx="3766977" cy="2514600"/>
          </a:xfrm>
          <a:prstGeom prst="rect">
            <a:avLst/>
          </a:prstGeom>
        </p:spPr>
      </p:pic>
      <p:cxnSp>
        <p:nvCxnSpPr>
          <p:cNvPr id="63" name="Straight Arrow Connector 62"/>
          <p:cNvCxnSpPr/>
          <p:nvPr/>
        </p:nvCxnSpPr>
        <p:spPr>
          <a:xfrm>
            <a:off x="2577269" y="14589332"/>
            <a:ext cx="0" cy="109728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764964"/>
              </p:ext>
            </p:extLst>
          </p:nvPr>
        </p:nvGraphicFramePr>
        <p:xfrm>
          <a:off x="8612188" y="30489525"/>
          <a:ext cx="2832100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8" name="Equation" r:id="rId33" imgW="1739880" imgH="990360" progId="Equation.DSMT4">
                  <p:embed/>
                </p:oleObj>
              </mc:Choice>
              <mc:Fallback>
                <p:oleObj name="Equation" r:id="rId33" imgW="1739880" imgH="990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8612188" y="30489525"/>
                        <a:ext cx="2832100" cy="161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Office PowerPoint</Application>
  <PresentationFormat>Benutzerdefiniert</PresentationFormat>
  <Paragraphs>58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Cambria Math</vt:lpstr>
      <vt:lpstr>Times New Roman</vt:lpstr>
      <vt:lpstr>Office Theme</vt:lpstr>
      <vt:lpstr>Equation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2019-09-20T07:12:10Z</dcterms:modified>
</cp:coreProperties>
</file>