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0275213" cy="42803763"/>
  <p:notesSz cx="14224000" cy="20104100"/>
  <p:defaultTextStyle>
    <a:defPPr>
      <a:defRPr lang="de-DE"/>
    </a:defPPr>
    <a:lvl1pPr marL="0" algn="l" defTabSz="1946575" rtl="0" eaLnBrk="1" latinLnBrk="0" hangingPunct="1">
      <a:defRPr sz="3832" kern="1200">
        <a:solidFill>
          <a:schemeClr val="tx1"/>
        </a:solidFill>
        <a:latin typeface="+mn-lt"/>
        <a:ea typeface="+mn-ea"/>
        <a:cs typeface="+mn-cs"/>
      </a:defRPr>
    </a:lvl1pPr>
    <a:lvl2pPr marL="973287" algn="l" defTabSz="1946575" rtl="0" eaLnBrk="1" latinLnBrk="0" hangingPunct="1">
      <a:defRPr sz="3832" kern="1200">
        <a:solidFill>
          <a:schemeClr val="tx1"/>
        </a:solidFill>
        <a:latin typeface="+mn-lt"/>
        <a:ea typeface="+mn-ea"/>
        <a:cs typeface="+mn-cs"/>
      </a:defRPr>
    </a:lvl2pPr>
    <a:lvl3pPr marL="1946575" algn="l" defTabSz="1946575" rtl="0" eaLnBrk="1" latinLnBrk="0" hangingPunct="1">
      <a:defRPr sz="3832" kern="1200">
        <a:solidFill>
          <a:schemeClr val="tx1"/>
        </a:solidFill>
        <a:latin typeface="+mn-lt"/>
        <a:ea typeface="+mn-ea"/>
        <a:cs typeface="+mn-cs"/>
      </a:defRPr>
    </a:lvl3pPr>
    <a:lvl4pPr marL="2919862" algn="l" defTabSz="1946575" rtl="0" eaLnBrk="1" latinLnBrk="0" hangingPunct="1">
      <a:defRPr sz="3832" kern="1200">
        <a:solidFill>
          <a:schemeClr val="tx1"/>
        </a:solidFill>
        <a:latin typeface="+mn-lt"/>
        <a:ea typeface="+mn-ea"/>
        <a:cs typeface="+mn-cs"/>
      </a:defRPr>
    </a:lvl4pPr>
    <a:lvl5pPr marL="3893149" algn="l" defTabSz="1946575" rtl="0" eaLnBrk="1" latinLnBrk="0" hangingPunct="1">
      <a:defRPr sz="3832" kern="1200">
        <a:solidFill>
          <a:schemeClr val="tx1"/>
        </a:solidFill>
        <a:latin typeface="+mn-lt"/>
        <a:ea typeface="+mn-ea"/>
        <a:cs typeface="+mn-cs"/>
      </a:defRPr>
    </a:lvl5pPr>
    <a:lvl6pPr marL="4866437" algn="l" defTabSz="1946575" rtl="0" eaLnBrk="1" latinLnBrk="0" hangingPunct="1">
      <a:defRPr sz="3832" kern="1200">
        <a:solidFill>
          <a:schemeClr val="tx1"/>
        </a:solidFill>
        <a:latin typeface="+mn-lt"/>
        <a:ea typeface="+mn-ea"/>
        <a:cs typeface="+mn-cs"/>
      </a:defRPr>
    </a:lvl6pPr>
    <a:lvl7pPr marL="5839724" algn="l" defTabSz="1946575" rtl="0" eaLnBrk="1" latinLnBrk="0" hangingPunct="1">
      <a:defRPr sz="3832" kern="1200">
        <a:solidFill>
          <a:schemeClr val="tx1"/>
        </a:solidFill>
        <a:latin typeface="+mn-lt"/>
        <a:ea typeface="+mn-ea"/>
        <a:cs typeface="+mn-cs"/>
      </a:defRPr>
    </a:lvl7pPr>
    <a:lvl8pPr marL="6813012" algn="l" defTabSz="1946575" rtl="0" eaLnBrk="1" latinLnBrk="0" hangingPunct="1">
      <a:defRPr sz="3832" kern="1200">
        <a:solidFill>
          <a:schemeClr val="tx1"/>
        </a:solidFill>
        <a:latin typeface="+mn-lt"/>
        <a:ea typeface="+mn-ea"/>
        <a:cs typeface="+mn-cs"/>
      </a:defRPr>
    </a:lvl8pPr>
    <a:lvl9pPr marL="7786299" algn="l" defTabSz="1946575" rtl="0" eaLnBrk="1" latinLnBrk="0" hangingPunct="1">
      <a:defRPr sz="383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132" userDrawn="1">
          <p15:clr>
            <a:srgbClr val="A4A3A4"/>
          </p15:clr>
        </p15:guide>
        <p15:guide id="2" pos="459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E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78" autoAdjust="0"/>
    <p:restoredTop sz="94458" autoAdjust="0"/>
  </p:normalViewPr>
  <p:slideViewPr>
    <p:cSldViewPr>
      <p:cViewPr>
        <p:scale>
          <a:sx n="50" d="100"/>
          <a:sy n="50" d="100"/>
        </p:scale>
        <p:origin x="-732" y="-1794"/>
      </p:cViewPr>
      <p:guideLst>
        <p:guide orient="horz" pos="6132"/>
        <p:guide pos="459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9824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946575" rtl="0" eaLnBrk="1" latinLnBrk="0" hangingPunct="1">
      <a:defRPr sz="2555" kern="1200">
        <a:solidFill>
          <a:schemeClr val="tx1"/>
        </a:solidFill>
        <a:latin typeface="+mn-lt"/>
        <a:ea typeface="+mn-ea"/>
        <a:cs typeface="+mn-cs"/>
      </a:defRPr>
    </a:lvl1pPr>
    <a:lvl2pPr marL="973287" algn="l" defTabSz="1946575" rtl="0" eaLnBrk="1" latinLnBrk="0" hangingPunct="1">
      <a:defRPr sz="2555" kern="1200">
        <a:solidFill>
          <a:schemeClr val="tx1"/>
        </a:solidFill>
        <a:latin typeface="+mn-lt"/>
        <a:ea typeface="+mn-ea"/>
        <a:cs typeface="+mn-cs"/>
      </a:defRPr>
    </a:lvl2pPr>
    <a:lvl3pPr marL="1946575" algn="l" defTabSz="1946575" rtl="0" eaLnBrk="1" latinLnBrk="0" hangingPunct="1">
      <a:defRPr sz="2555" kern="1200">
        <a:solidFill>
          <a:schemeClr val="tx1"/>
        </a:solidFill>
        <a:latin typeface="+mn-lt"/>
        <a:ea typeface="+mn-ea"/>
        <a:cs typeface="+mn-cs"/>
      </a:defRPr>
    </a:lvl3pPr>
    <a:lvl4pPr marL="2919862" algn="l" defTabSz="1946575" rtl="0" eaLnBrk="1" latinLnBrk="0" hangingPunct="1">
      <a:defRPr sz="2555" kern="1200">
        <a:solidFill>
          <a:schemeClr val="tx1"/>
        </a:solidFill>
        <a:latin typeface="+mn-lt"/>
        <a:ea typeface="+mn-ea"/>
        <a:cs typeface="+mn-cs"/>
      </a:defRPr>
    </a:lvl4pPr>
    <a:lvl5pPr marL="3893149" algn="l" defTabSz="1946575" rtl="0" eaLnBrk="1" latinLnBrk="0" hangingPunct="1">
      <a:defRPr sz="2555" kern="1200">
        <a:solidFill>
          <a:schemeClr val="tx1"/>
        </a:solidFill>
        <a:latin typeface="+mn-lt"/>
        <a:ea typeface="+mn-ea"/>
        <a:cs typeface="+mn-cs"/>
      </a:defRPr>
    </a:lvl5pPr>
    <a:lvl6pPr marL="4866437" algn="l" defTabSz="1946575" rtl="0" eaLnBrk="1" latinLnBrk="0" hangingPunct="1">
      <a:defRPr sz="2555" kern="1200">
        <a:solidFill>
          <a:schemeClr val="tx1"/>
        </a:solidFill>
        <a:latin typeface="+mn-lt"/>
        <a:ea typeface="+mn-ea"/>
        <a:cs typeface="+mn-cs"/>
      </a:defRPr>
    </a:lvl6pPr>
    <a:lvl7pPr marL="5839724" algn="l" defTabSz="1946575" rtl="0" eaLnBrk="1" latinLnBrk="0" hangingPunct="1">
      <a:defRPr sz="2555" kern="1200">
        <a:solidFill>
          <a:schemeClr val="tx1"/>
        </a:solidFill>
        <a:latin typeface="+mn-lt"/>
        <a:ea typeface="+mn-ea"/>
        <a:cs typeface="+mn-cs"/>
      </a:defRPr>
    </a:lvl7pPr>
    <a:lvl8pPr marL="6813012" algn="l" defTabSz="1946575" rtl="0" eaLnBrk="1" latinLnBrk="0" hangingPunct="1">
      <a:defRPr sz="2555" kern="1200">
        <a:solidFill>
          <a:schemeClr val="tx1"/>
        </a:solidFill>
        <a:latin typeface="+mn-lt"/>
        <a:ea typeface="+mn-ea"/>
        <a:cs typeface="+mn-cs"/>
      </a:defRPr>
    </a:lvl8pPr>
    <a:lvl9pPr marL="7786299" algn="l" defTabSz="1946575" rtl="0" eaLnBrk="1" latinLnBrk="0" hangingPunct="1">
      <a:defRPr sz="255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270641" y="13269167"/>
            <a:ext cx="25733931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4541283" y="23970108"/>
            <a:ext cx="2119264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8/15/2019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8/15/2019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513760" y="9844865"/>
            <a:ext cx="1316971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5591732" y="9844865"/>
            <a:ext cx="1316971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8/15/2019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8/15/2019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8/15/2019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079659" y="1903196"/>
            <a:ext cx="28108641" cy="5136181"/>
          </a:xfrm>
          <a:custGeom>
            <a:avLst/>
            <a:gdLst/>
            <a:ahLst/>
            <a:cxnLst/>
            <a:rect l="l" t="t" r="r" b="b"/>
            <a:pathLst>
              <a:path w="13206094" h="2412365">
                <a:moveTo>
                  <a:pt x="0" y="2411754"/>
                </a:moveTo>
                <a:lnTo>
                  <a:pt x="13205484" y="2411754"/>
                </a:lnTo>
                <a:lnTo>
                  <a:pt x="13205484" y="0"/>
                </a:lnTo>
                <a:lnTo>
                  <a:pt x="0" y="0"/>
                </a:lnTo>
                <a:lnTo>
                  <a:pt x="0" y="2411754"/>
                </a:lnTo>
                <a:close/>
              </a:path>
            </a:pathLst>
          </a:custGeom>
          <a:solidFill>
            <a:srgbClr val="004E8A"/>
          </a:solidFill>
        </p:spPr>
        <p:txBody>
          <a:bodyPr wrap="square" lIns="0" tIns="0" rIns="0" bIns="0" rtlCol="0"/>
          <a:lstStyle/>
          <a:p>
            <a:endParaRPr sz="8156"/>
          </a:p>
        </p:txBody>
      </p:sp>
      <p:sp>
        <p:nvSpPr>
          <p:cNvPr id="17" name="bk object 17"/>
          <p:cNvSpPr/>
          <p:nvPr/>
        </p:nvSpPr>
        <p:spPr>
          <a:xfrm>
            <a:off x="22872766" y="3370251"/>
            <a:ext cx="6441592" cy="2989233"/>
          </a:xfrm>
          <a:custGeom>
            <a:avLst/>
            <a:gdLst/>
            <a:ahLst/>
            <a:cxnLst/>
            <a:rect l="l" t="t" r="r" b="b"/>
            <a:pathLst>
              <a:path w="3026409" h="1403985">
                <a:moveTo>
                  <a:pt x="0" y="1403608"/>
                </a:moveTo>
                <a:lnTo>
                  <a:pt x="3026003" y="1403608"/>
                </a:lnTo>
                <a:lnTo>
                  <a:pt x="3026003" y="0"/>
                </a:lnTo>
                <a:lnTo>
                  <a:pt x="0" y="0"/>
                </a:lnTo>
                <a:lnTo>
                  <a:pt x="0" y="140360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8156"/>
          </a:p>
        </p:txBody>
      </p:sp>
      <p:sp>
        <p:nvSpPr>
          <p:cNvPr id="18" name="bk object 18"/>
          <p:cNvSpPr/>
          <p:nvPr/>
        </p:nvSpPr>
        <p:spPr>
          <a:xfrm>
            <a:off x="23578180" y="3806972"/>
            <a:ext cx="1758099" cy="210021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8156"/>
          </a:p>
        </p:txBody>
      </p:sp>
      <p:sp>
        <p:nvSpPr>
          <p:cNvPr id="19" name="bk object 19"/>
          <p:cNvSpPr/>
          <p:nvPr/>
        </p:nvSpPr>
        <p:spPr>
          <a:xfrm>
            <a:off x="25753641" y="4052880"/>
            <a:ext cx="3379160" cy="161024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8156"/>
          </a:p>
        </p:txBody>
      </p:sp>
      <p:sp>
        <p:nvSpPr>
          <p:cNvPr id="20" name="bk object 20"/>
          <p:cNvSpPr/>
          <p:nvPr/>
        </p:nvSpPr>
        <p:spPr>
          <a:xfrm>
            <a:off x="1079659" y="1079944"/>
            <a:ext cx="28108641" cy="577296"/>
          </a:xfrm>
          <a:custGeom>
            <a:avLst/>
            <a:gdLst/>
            <a:ahLst/>
            <a:cxnLst/>
            <a:rect l="l" t="t" r="r" b="b"/>
            <a:pathLst>
              <a:path w="13206094" h="271145">
                <a:moveTo>
                  <a:pt x="0" y="270535"/>
                </a:moveTo>
                <a:lnTo>
                  <a:pt x="13205484" y="270535"/>
                </a:lnTo>
                <a:lnTo>
                  <a:pt x="13205484" y="0"/>
                </a:lnTo>
                <a:lnTo>
                  <a:pt x="0" y="0"/>
                </a:lnTo>
                <a:lnTo>
                  <a:pt x="0" y="270535"/>
                </a:lnTo>
                <a:close/>
              </a:path>
            </a:pathLst>
          </a:custGeom>
          <a:solidFill>
            <a:srgbClr val="004E8A"/>
          </a:solidFill>
        </p:spPr>
        <p:txBody>
          <a:bodyPr wrap="square" lIns="0" tIns="0" rIns="0" bIns="0" rtlCol="0"/>
          <a:lstStyle/>
          <a:p>
            <a:endParaRPr sz="8156"/>
          </a:p>
        </p:txBody>
      </p:sp>
      <p:sp>
        <p:nvSpPr>
          <p:cNvPr id="21" name="bk object 21"/>
          <p:cNvSpPr/>
          <p:nvPr/>
        </p:nvSpPr>
        <p:spPr>
          <a:xfrm>
            <a:off x="1079659" y="1841693"/>
            <a:ext cx="28108641" cy="63543"/>
          </a:xfrm>
          <a:custGeom>
            <a:avLst/>
            <a:gdLst/>
            <a:ahLst/>
            <a:cxnLst/>
            <a:rect l="l" t="t" r="r" b="b"/>
            <a:pathLst>
              <a:path w="13206094" h="29844">
                <a:moveTo>
                  <a:pt x="0" y="29493"/>
                </a:moveTo>
                <a:lnTo>
                  <a:pt x="13205484" y="29493"/>
                </a:lnTo>
                <a:lnTo>
                  <a:pt x="13205484" y="0"/>
                </a:lnTo>
                <a:lnTo>
                  <a:pt x="0" y="0"/>
                </a:lnTo>
                <a:lnTo>
                  <a:pt x="0" y="2949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8156"/>
          </a:p>
        </p:txBody>
      </p:sp>
      <p:sp>
        <p:nvSpPr>
          <p:cNvPr id="22" name="bk object 22"/>
          <p:cNvSpPr/>
          <p:nvPr/>
        </p:nvSpPr>
        <p:spPr>
          <a:xfrm>
            <a:off x="1079659" y="7025378"/>
            <a:ext cx="28108641" cy="0"/>
          </a:xfrm>
          <a:custGeom>
            <a:avLst/>
            <a:gdLst/>
            <a:ahLst/>
            <a:cxnLst/>
            <a:rect l="l" t="t" r="r" b="b"/>
            <a:pathLst>
              <a:path w="13206094">
                <a:moveTo>
                  <a:pt x="0" y="0"/>
                </a:moveTo>
                <a:lnTo>
                  <a:pt x="13205484" y="0"/>
                </a:lnTo>
              </a:path>
            </a:pathLst>
          </a:custGeom>
          <a:ln w="143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8156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513762" y="1712149"/>
            <a:ext cx="2724769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513762" y="9844865"/>
            <a:ext cx="2724769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0293574" y="39807501"/>
            <a:ext cx="9688066" cy="5897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513761" y="39807501"/>
            <a:ext cx="6963299" cy="5897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8/15/2019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1798153" y="39807501"/>
            <a:ext cx="6963299" cy="5897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iming>
    <p:tnLst>
      <p:par>
        <p:cTn id="1" dur="indefinite" restart="never" nodeType="tmRoot"/>
      </p:par>
    </p:tnLst>
  </p:timing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973150">
        <a:defRPr>
          <a:latin typeface="+mn-lt"/>
          <a:ea typeface="+mn-ea"/>
          <a:cs typeface="+mn-cs"/>
        </a:defRPr>
      </a:lvl2pPr>
      <a:lvl3pPr marL="1946300">
        <a:defRPr>
          <a:latin typeface="+mn-lt"/>
          <a:ea typeface="+mn-ea"/>
          <a:cs typeface="+mn-cs"/>
        </a:defRPr>
      </a:lvl3pPr>
      <a:lvl4pPr marL="2919451">
        <a:defRPr>
          <a:latin typeface="+mn-lt"/>
          <a:ea typeface="+mn-ea"/>
          <a:cs typeface="+mn-cs"/>
        </a:defRPr>
      </a:lvl4pPr>
      <a:lvl5pPr marL="3892601">
        <a:defRPr>
          <a:latin typeface="+mn-lt"/>
          <a:ea typeface="+mn-ea"/>
          <a:cs typeface="+mn-cs"/>
        </a:defRPr>
      </a:lvl5pPr>
      <a:lvl6pPr marL="4865751">
        <a:defRPr>
          <a:latin typeface="+mn-lt"/>
          <a:ea typeface="+mn-ea"/>
          <a:cs typeface="+mn-cs"/>
        </a:defRPr>
      </a:lvl6pPr>
      <a:lvl7pPr marL="5838901">
        <a:defRPr>
          <a:latin typeface="+mn-lt"/>
          <a:ea typeface="+mn-ea"/>
          <a:cs typeface="+mn-cs"/>
        </a:defRPr>
      </a:lvl7pPr>
      <a:lvl8pPr marL="6812051">
        <a:defRPr>
          <a:latin typeface="+mn-lt"/>
          <a:ea typeface="+mn-ea"/>
          <a:cs typeface="+mn-cs"/>
        </a:defRPr>
      </a:lvl8pPr>
      <a:lvl9pPr marL="7785202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973150">
        <a:defRPr>
          <a:latin typeface="+mn-lt"/>
          <a:ea typeface="+mn-ea"/>
          <a:cs typeface="+mn-cs"/>
        </a:defRPr>
      </a:lvl2pPr>
      <a:lvl3pPr marL="1946300">
        <a:defRPr>
          <a:latin typeface="+mn-lt"/>
          <a:ea typeface="+mn-ea"/>
          <a:cs typeface="+mn-cs"/>
        </a:defRPr>
      </a:lvl3pPr>
      <a:lvl4pPr marL="2919451">
        <a:defRPr>
          <a:latin typeface="+mn-lt"/>
          <a:ea typeface="+mn-ea"/>
          <a:cs typeface="+mn-cs"/>
        </a:defRPr>
      </a:lvl4pPr>
      <a:lvl5pPr marL="3892601">
        <a:defRPr>
          <a:latin typeface="+mn-lt"/>
          <a:ea typeface="+mn-ea"/>
          <a:cs typeface="+mn-cs"/>
        </a:defRPr>
      </a:lvl5pPr>
      <a:lvl6pPr marL="4865751">
        <a:defRPr>
          <a:latin typeface="+mn-lt"/>
          <a:ea typeface="+mn-ea"/>
          <a:cs typeface="+mn-cs"/>
        </a:defRPr>
      </a:lvl6pPr>
      <a:lvl7pPr marL="5838901">
        <a:defRPr>
          <a:latin typeface="+mn-lt"/>
          <a:ea typeface="+mn-ea"/>
          <a:cs typeface="+mn-cs"/>
        </a:defRPr>
      </a:lvl7pPr>
      <a:lvl8pPr marL="6812051">
        <a:defRPr>
          <a:latin typeface="+mn-lt"/>
          <a:ea typeface="+mn-ea"/>
          <a:cs typeface="+mn-cs"/>
        </a:defRPr>
      </a:lvl8pPr>
      <a:lvl9pPr marL="7785202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6.png"/><Relationship Id="rId12" Type="http://schemas.openxmlformats.org/officeDocument/2006/relationships/image" Target="../media/image11.jpg"/><Relationship Id="rId2" Type="http://schemas.openxmlformats.org/officeDocument/2006/relationships/slideLayout" Target="../slideLayouts/slideLayout5.xml"/><Relationship Id="rId16" Type="http://schemas.openxmlformats.org/officeDocument/2006/relationships/image" Target="../media/image3.e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jpg"/><Relationship Id="rId15" Type="http://schemas.openxmlformats.org/officeDocument/2006/relationships/oleObject" Target="../embeddings/oleObject1.bin"/><Relationship Id="rId10" Type="http://schemas.openxmlformats.org/officeDocument/2006/relationships/image" Target="../media/image9.jpg"/><Relationship Id="rId4" Type="http://schemas.openxmlformats.org/officeDocument/2006/relationships/hyperlink" Target="mailto:krueger@ttd.tu-darmstadt.de" TargetMode="External"/><Relationship Id="rId9" Type="http://schemas.openxmlformats.org/officeDocument/2006/relationships/image" Target="../media/image8.png"/><Relationship Id="rId1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object 40"/>
          <p:cNvSpPr txBox="1"/>
          <p:nvPr/>
        </p:nvSpPr>
        <p:spPr>
          <a:xfrm>
            <a:off x="1078246" y="38925043"/>
            <a:ext cx="28288880" cy="2480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7032"/>
            <a:r>
              <a:rPr sz="4000" dirty="0">
                <a:solidFill>
                  <a:srgbClr val="004E89"/>
                </a:solidFill>
                <a:latin typeface="FrontPage" panose="00000400000000000000" pitchFamily="2" charset="0"/>
                <a:ea typeface="FrontPage" panose="00000400000000000000" pitchFamily="2" charset="0"/>
                <a:cs typeface="Lucida Sans"/>
                <a:hlinkClick r:id="rId4"/>
              </a:rPr>
              <a:t>krueger@ttd.tu-darmstadt.de</a:t>
            </a:r>
            <a:endParaRPr sz="4000" dirty="0">
              <a:latin typeface="FrontPage" panose="00000400000000000000" pitchFamily="2" charset="0"/>
              <a:ea typeface="FrontPage" panose="00000400000000000000" pitchFamily="2" charset="0"/>
              <a:cs typeface="Lucida Sans"/>
            </a:endParaRPr>
          </a:p>
          <a:p>
            <a:pPr marL="27032" marR="13341619">
              <a:lnSpc>
                <a:spcPct val="101200"/>
              </a:lnSpc>
            </a:pPr>
            <a:r>
              <a:rPr sz="4000" dirty="0">
                <a:solidFill>
                  <a:srgbClr val="004E89"/>
                </a:solidFill>
                <a:latin typeface="FrontPage" panose="00000400000000000000" pitchFamily="2" charset="0"/>
                <a:ea typeface="FrontPage" panose="00000400000000000000" pitchFamily="2" charset="0"/>
                <a:cs typeface="Lucida Sans"/>
              </a:rPr>
              <a:t>Institut für Technische </a:t>
            </a:r>
            <a:r>
              <a:rPr sz="4000" dirty="0" err="1">
                <a:solidFill>
                  <a:srgbClr val="004E89"/>
                </a:solidFill>
                <a:latin typeface="FrontPage" panose="00000400000000000000" pitchFamily="2" charset="0"/>
                <a:ea typeface="FrontPage" panose="00000400000000000000" pitchFamily="2" charset="0"/>
                <a:cs typeface="Lucida Sans"/>
              </a:rPr>
              <a:t>Thermodynamik</a:t>
            </a:r>
            <a:r>
              <a:rPr sz="4000" dirty="0">
                <a:solidFill>
                  <a:srgbClr val="004E89"/>
                </a:solidFill>
                <a:latin typeface="FrontPage" panose="00000400000000000000" pitchFamily="2" charset="0"/>
                <a:ea typeface="FrontPage" panose="00000400000000000000" pitchFamily="2" charset="0"/>
                <a:cs typeface="Lucida Sans"/>
              </a:rPr>
              <a:t> </a:t>
            </a:r>
            <a:r>
              <a:rPr lang="de-DE" sz="4000" dirty="0" smtClean="0">
                <a:solidFill>
                  <a:srgbClr val="004E89"/>
                </a:solidFill>
                <a:latin typeface="FrontPage" panose="00000400000000000000" pitchFamily="2" charset="0"/>
                <a:ea typeface="FrontPage" panose="00000400000000000000" pitchFamily="2" charset="0"/>
                <a:cs typeface="Lucida Sans"/>
              </a:rPr>
              <a:t/>
            </a:r>
            <a:br>
              <a:rPr lang="de-DE" sz="4000" dirty="0" smtClean="0">
                <a:solidFill>
                  <a:srgbClr val="004E89"/>
                </a:solidFill>
                <a:latin typeface="FrontPage" panose="00000400000000000000" pitchFamily="2" charset="0"/>
                <a:ea typeface="FrontPage" panose="00000400000000000000" pitchFamily="2" charset="0"/>
                <a:cs typeface="Lucida Sans"/>
              </a:rPr>
            </a:br>
            <a:r>
              <a:rPr sz="4000" dirty="0" err="1" smtClean="0">
                <a:solidFill>
                  <a:srgbClr val="004E89"/>
                </a:solidFill>
                <a:latin typeface="FrontPage" panose="00000400000000000000" pitchFamily="2" charset="0"/>
                <a:ea typeface="FrontPage" panose="00000400000000000000" pitchFamily="2" charset="0"/>
                <a:cs typeface="Lucida Sans"/>
              </a:rPr>
              <a:t>Technische</a:t>
            </a:r>
            <a:r>
              <a:rPr sz="4000" dirty="0" smtClean="0">
                <a:solidFill>
                  <a:srgbClr val="004E89"/>
                </a:solidFill>
                <a:latin typeface="FrontPage" panose="00000400000000000000" pitchFamily="2" charset="0"/>
                <a:ea typeface="FrontPage" panose="00000400000000000000" pitchFamily="2" charset="0"/>
                <a:cs typeface="Lucida Sans"/>
              </a:rPr>
              <a:t> </a:t>
            </a:r>
            <a:r>
              <a:rPr sz="4000" dirty="0" err="1">
                <a:solidFill>
                  <a:srgbClr val="004E89"/>
                </a:solidFill>
                <a:latin typeface="FrontPage" panose="00000400000000000000" pitchFamily="2" charset="0"/>
                <a:ea typeface="FrontPage" panose="00000400000000000000" pitchFamily="2" charset="0"/>
                <a:cs typeface="Lucida Sans"/>
              </a:rPr>
              <a:t>Universität</a:t>
            </a:r>
            <a:r>
              <a:rPr sz="4000" dirty="0">
                <a:solidFill>
                  <a:srgbClr val="004E89"/>
                </a:solidFill>
                <a:latin typeface="FrontPage" panose="00000400000000000000" pitchFamily="2" charset="0"/>
                <a:ea typeface="FrontPage" panose="00000400000000000000" pitchFamily="2" charset="0"/>
                <a:cs typeface="Lucida Sans"/>
              </a:rPr>
              <a:t> </a:t>
            </a:r>
            <a:r>
              <a:rPr sz="4000" dirty="0" smtClean="0">
                <a:solidFill>
                  <a:srgbClr val="004E89"/>
                </a:solidFill>
                <a:latin typeface="FrontPage" panose="00000400000000000000" pitchFamily="2" charset="0"/>
                <a:ea typeface="FrontPage" panose="00000400000000000000" pitchFamily="2" charset="0"/>
                <a:cs typeface="Lucida Sans"/>
              </a:rPr>
              <a:t>Darmstadt</a:t>
            </a:r>
            <a:endParaRPr lang="de-DE" sz="4000" dirty="0">
              <a:latin typeface="FrontPage" panose="00000400000000000000" pitchFamily="2" charset="0"/>
              <a:ea typeface="FrontPage" panose="00000400000000000000" pitchFamily="2" charset="0"/>
              <a:cs typeface="Lucida Sans"/>
            </a:endParaRPr>
          </a:p>
          <a:p>
            <a:pPr marL="27032" marR="13341619">
              <a:lnSpc>
                <a:spcPct val="101200"/>
              </a:lnSpc>
            </a:pPr>
            <a:endParaRPr lang="de-DE" sz="4000" dirty="0">
              <a:latin typeface="FrontPage" panose="00000400000000000000" pitchFamily="2" charset="0"/>
              <a:ea typeface="FrontPage" panose="00000400000000000000" pitchFamily="2" charset="0"/>
              <a:cs typeface="Lucida Sans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031131" y="8607444"/>
            <a:ext cx="13968496" cy="62370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94666" marR="10813" indent="-367635" algn="just">
              <a:lnSpc>
                <a:spcPct val="101200"/>
              </a:lnSpc>
              <a:buFont typeface="Times New Roman"/>
              <a:buChar char="•"/>
              <a:tabLst>
                <a:tab pos="396018" algn="l"/>
              </a:tabLst>
            </a:pPr>
            <a:r>
              <a:rPr sz="4000" dirty="0">
                <a:latin typeface="Charter" panose="02000503060000020004" pitchFamily="2" charset="0"/>
                <a:cs typeface="Times New Roman"/>
              </a:rPr>
              <a:t>Short-term thermal storage systems reduce the primary </a:t>
            </a:r>
            <a:r>
              <a:rPr sz="4000" dirty="0" smtClean="0">
                <a:latin typeface="Charter" panose="02000503060000020004" pitchFamily="2" charset="0"/>
                <a:cs typeface="Times New Roman"/>
              </a:rPr>
              <a:t>energy </a:t>
            </a:r>
            <a:r>
              <a:rPr sz="4000" dirty="0">
                <a:latin typeface="Charter" panose="02000503060000020004" pitchFamily="2" charset="0"/>
                <a:cs typeface="Times New Roman"/>
              </a:rPr>
              <a:t>use and CO2 emissions</a:t>
            </a:r>
            <a:r>
              <a:rPr sz="4000" baseline="29914" dirty="0">
                <a:latin typeface="Charter" panose="02000503060000020004" pitchFamily="2" charset="0"/>
                <a:cs typeface="Times New Roman"/>
              </a:rPr>
              <a:t>[1]</a:t>
            </a:r>
          </a:p>
          <a:p>
            <a:pPr marL="394666" marR="10813" indent="-367635" algn="just">
              <a:lnSpc>
                <a:spcPct val="101200"/>
              </a:lnSpc>
              <a:spcBef>
                <a:spcPts val="1298"/>
              </a:spcBef>
              <a:buFont typeface="Times New Roman"/>
              <a:buChar char="•"/>
              <a:tabLst>
                <a:tab pos="396018" algn="l"/>
              </a:tabLst>
            </a:pPr>
            <a:r>
              <a:rPr sz="4000" dirty="0">
                <a:latin typeface="Charter" panose="02000503060000020004" pitchFamily="2" charset="0"/>
                <a:cs typeface="Times New Roman"/>
              </a:rPr>
              <a:t>Small scale thermal storage systems have been the subject of many research endeavours</a:t>
            </a:r>
            <a:r>
              <a:rPr sz="4000" baseline="29914" dirty="0">
                <a:latin typeface="Charter" panose="02000503060000020004" pitchFamily="2" charset="0"/>
                <a:cs typeface="Times New Roman"/>
              </a:rPr>
              <a:t>[2]</a:t>
            </a:r>
          </a:p>
          <a:p>
            <a:pPr marL="47306" marR="10813" algn="just">
              <a:lnSpc>
                <a:spcPct val="101200"/>
              </a:lnSpc>
              <a:spcBef>
                <a:spcPts val="1341"/>
              </a:spcBef>
            </a:pPr>
            <a:r>
              <a:rPr sz="4000" dirty="0">
                <a:latin typeface="Charter" panose="02000503060000020004" pitchFamily="2" charset="0"/>
                <a:cs typeface="Times New Roman"/>
              </a:rPr>
              <a:t>This work focuses on the following aspects during the charging and standby phases of a large scale short-term thermal storage system:</a:t>
            </a:r>
          </a:p>
          <a:p>
            <a:pPr marL="394666" indent="-367635" algn="just">
              <a:spcBef>
                <a:spcPts val="1075"/>
              </a:spcBef>
              <a:buFont typeface="Times New Roman"/>
              <a:buChar char="•"/>
              <a:tabLst>
                <a:tab pos="396018" algn="l"/>
              </a:tabLst>
            </a:pPr>
            <a:r>
              <a:rPr sz="4000" dirty="0">
                <a:latin typeface="Charter" panose="02000503060000020004" pitchFamily="2" charset="0"/>
                <a:cs typeface="Times New Roman"/>
              </a:rPr>
              <a:t>Turbulent mixing during charging (charging)</a:t>
            </a:r>
          </a:p>
          <a:p>
            <a:pPr marL="394666" indent="-367635" algn="just">
              <a:spcBef>
                <a:spcPts val="1362"/>
              </a:spcBef>
              <a:buFont typeface="Times New Roman"/>
              <a:buChar char="•"/>
              <a:tabLst>
                <a:tab pos="396018" algn="l"/>
              </a:tabLst>
            </a:pPr>
            <a:r>
              <a:rPr sz="4000" dirty="0">
                <a:latin typeface="Charter" panose="02000503060000020004" pitchFamily="2" charset="0"/>
                <a:cs typeface="Times New Roman"/>
              </a:rPr>
              <a:t>Heat loss through the walls of the tank (standby)</a:t>
            </a:r>
          </a:p>
        </p:txBody>
      </p:sp>
      <p:sp>
        <p:nvSpPr>
          <p:cNvPr id="3" name="object 3"/>
          <p:cNvSpPr/>
          <p:nvPr/>
        </p:nvSpPr>
        <p:spPr>
          <a:xfrm>
            <a:off x="5941738" y="14869813"/>
            <a:ext cx="4167678" cy="577588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algn="just"/>
            <a:endParaRPr sz="8156"/>
          </a:p>
        </p:txBody>
      </p:sp>
      <p:sp>
        <p:nvSpPr>
          <p:cNvPr id="4" name="object 4"/>
          <p:cNvSpPr txBox="1"/>
          <p:nvPr/>
        </p:nvSpPr>
        <p:spPr>
          <a:xfrm>
            <a:off x="3465466" y="20771683"/>
            <a:ext cx="9120802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7032" algn="ctr"/>
            <a:r>
              <a:rPr sz="3600" b="1" dirty="0">
                <a:latin typeface="FrontPage" panose="00000400000000000000" pitchFamily="2" charset="0"/>
                <a:ea typeface="FrontPage" panose="00000400000000000000" pitchFamily="2" charset="0"/>
                <a:cs typeface="Lucida Sans"/>
              </a:rPr>
              <a:t>Fig. </a:t>
            </a:r>
            <a:r>
              <a:rPr sz="3600" b="1" dirty="0">
                <a:latin typeface="FrontPage" panose="00000400000000000000" pitchFamily="2" charset="0"/>
                <a:ea typeface="FrontPage" panose="00000400000000000000" pitchFamily="2" charset="0"/>
                <a:cs typeface="Lucida Sans"/>
              </a:rPr>
              <a:t>1: </a:t>
            </a:r>
            <a:r>
              <a:rPr sz="3600" dirty="0" smtClean="0">
                <a:latin typeface="FrontPage" panose="00000400000000000000" pitchFamily="2" charset="0"/>
                <a:ea typeface="FrontPage" panose="00000400000000000000" pitchFamily="2" charset="0"/>
                <a:cs typeface="Tahoma"/>
              </a:rPr>
              <a:t>Storage </a:t>
            </a:r>
            <a:r>
              <a:rPr sz="3600" dirty="0">
                <a:latin typeface="FrontPage" panose="00000400000000000000" pitchFamily="2" charset="0"/>
                <a:ea typeface="FrontPage" panose="00000400000000000000" pitchFamily="2" charset="0"/>
                <a:cs typeface="Tahoma"/>
              </a:rPr>
              <a:t>unit under construction.</a:t>
            </a:r>
          </a:p>
        </p:txBody>
      </p:sp>
      <p:sp>
        <p:nvSpPr>
          <p:cNvPr id="5" name="object 5"/>
          <p:cNvSpPr/>
          <p:nvPr/>
        </p:nvSpPr>
        <p:spPr>
          <a:xfrm>
            <a:off x="1079660" y="21495848"/>
            <a:ext cx="13892808" cy="0"/>
          </a:xfrm>
          <a:custGeom>
            <a:avLst/>
            <a:gdLst/>
            <a:ahLst/>
            <a:cxnLst/>
            <a:rect l="l" t="t" r="r" b="b"/>
            <a:pathLst>
              <a:path w="6527165">
                <a:moveTo>
                  <a:pt x="0" y="0"/>
                </a:moveTo>
                <a:lnTo>
                  <a:pt x="6526646" y="0"/>
                </a:lnTo>
              </a:path>
            </a:pathLst>
          </a:custGeom>
          <a:ln w="571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algn="just"/>
            <a:endParaRPr sz="8156"/>
          </a:p>
        </p:txBody>
      </p:sp>
      <p:sp>
        <p:nvSpPr>
          <p:cNvPr id="6" name="object 6"/>
          <p:cNvSpPr txBox="1"/>
          <p:nvPr/>
        </p:nvSpPr>
        <p:spPr>
          <a:xfrm>
            <a:off x="1078246" y="21499685"/>
            <a:ext cx="6363160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7032" algn="just"/>
            <a:r>
              <a:rPr sz="4000" b="1" dirty="0">
                <a:latin typeface="FrontPage" panose="00000400000000000000" pitchFamily="2" charset="0"/>
                <a:ea typeface="FrontPage" panose="00000400000000000000" pitchFamily="2" charset="0"/>
                <a:cs typeface="Lucida Sans"/>
              </a:rPr>
              <a:t>Computational Methods</a:t>
            </a:r>
          </a:p>
        </p:txBody>
      </p:sp>
      <p:sp>
        <p:nvSpPr>
          <p:cNvPr id="7" name="object 7"/>
          <p:cNvSpPr/>
          <p:nvPr/>
        </p:nvSpPr>
        <p:spPr>
          <a:xfrm>
            <a:off x="1079660" y="22133350"/>
            <a:ext cx="13892808" cy="0"/>
          </a:xfrm>
          <a:custGeom>
            <a:avLst/>
            <a:gdLst/>
            <a:ahLst/>
            <a:cxnLst/>
            <a:rect l="l" t="t" r="r" b="b"/>
            <a:pathLst>
              <a:path w="6527165">
                <a:moveTo>
                  <a:pt x="0" y="0"/>
                </a:moveTo>
                <a:lnTo>
                  <a:pt x="6526646" y="0"/>
                </a:lnTo>
              </a:path>
            </a:pathLst>
          </a:custGeom>
          <a:ln w="571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algn="just"/>
            <a:endParaRPr sz="8156"/>
          </a:p>
        </p:txBody>
      </p:sp>
      <p:sp>
        <p:nvSpPr>
          <p:cNvPr id="8" name="object 8"/>
          <p:cNvSpPr txBox="1"/>
          <p:nvPr/>
        </p:nvSpPr>
        <p:spPr>
          <a:xfrm>
            <a:off x="1031133" y="22425877"/>
            <a:ext cx="13941336" cy="28207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98531" indent="-571500" algn="just">
              <a:buFont typeface="Arial" panose="020B0604020202020204" pitchFamily="34" charset="0"/>
              <a:buChar char="•"/>
              <a:tabLst>
                <a:tab pos="396018" algn="l"/>
              </a:tabLst>
            </a:pPr>
            <a:r>
              <a:rPr sz="4000" dirty="0">
                <a:latin typeface="Charter" panose="02000503060000020004" pitchFamily="2" charset="0"/>
                <a:cs typeface="Times New Roman"/>
              </a:rPr>
              <a:t>Charging and Standby phases studied independently</a:t>
            </a:r>
          </a:p>
          <a:p>
            <a:pPr marL="598531" marR="10813" indent="-571500" algn="just">
              <a:lnSpc>
                <a:spcPct val="101200"/>
              </a:lnSpc>
              <a:spcBef>
                <a:spcPts val="1298"/>
              </a:spcBef>
              <a:buFont typeface="Arial" panose="020B0604020202020204" pitchFamily="34" charset="0"/>
              <a:buChar char="•"/>
              <a:tabLst>
                <a:tab pos="396018" algn="l"/>
              </a:tabLst>
            </a:pPr>
            <a:r>
              <a:rPr sz="4000" dirty="0">
                <a:latin typeface="Charter" panose="02000503060000020004" pitchFamily="2" charset="0"/>
                <a:cs typeface="Times New Roman"/>
              </a:rPr>
              <a:t>Storage  design  corresponding  to  storage  system  under  con- struction</a:t>
            </a:r>
            <a:r>
              <a:rPr sz="4000" dirty="0">
                <a:latin typeface="Charter" panose="02000503060000020004" pitchFamily="2" charset="0"/>
                <a:cs typeface="Times New Roman"/>
              </a:rPr>
              <a:t> by ENTEGA AG (Figure 1)</a:t>
            </a:r>
          </a:p>
          <a:p>
            <a:pPr marL="598531" indent="-571500" algn="just">
              <a:spcBef>
                <a:spcPts val="1362"/>
              </a:spcBef>
              <a:buFont typeface="Arial" panose="020B0604020202020204" pitchFamily="34" charset="0"/>
              <a:buChar char="•"/>
              <a:tabLst>
                <a:tab pos="396018" algn="l"/>
              </a:tabLst>
            </a:pPr>
            <a:r>
              <a:rPr sz="4000" dirty="0">
                <a:latin typeface="Charter" panose="02000503060000020004" pitchFamily="2" charset="0"/>
                <a:cs typeface="Times New Roman"/>
              </a:rPr>
              <a:t>Nonisothermal</a:t>
            </a:r>
            <a:r>
              <a:rPr sz="4000" dirty="0">
                <a:latin typeface="Charter" panose="02000503060000020004" pitchFamily="2" charset="0"/>
                <a:cs typeface="Times New Roman"/>
              </a:rPr>
              <a:t> Flow using v2f turbulence model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object 9"/>
              <p:cNvSpPr txBox="1"/>
              <p:nvPr/>
            </p:nvSpPr>
            <p:spPr>
              <a:xfrm>
                <a:off x="1031133" y="25789879"/>
                <a:ext cx="13941335" cy="2051844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47306" algn="just"/>
                <a:r>
                  <a:rPr sz="4000" b="1" dirty="0">
                    <a:latin typeface="FrontPage" panose="00000400000000000000" pitchFamily="2" charset="0"/>
                    <a:ea typeface="FrontPage" panose="00000400000000000000" pitchFamily="2" charset="0"/>
                    <a:cs typeface="Lucida Sans"/>
                  </a:rPr>
                  <a:t>Charging Simulation:</a:t>
                </a:r>
              </a:p>
              <a:p>
                <a:pPr marL="598532" indent="-571500" algn="just">
                  <a:spcBef>
                    <a:spcPts val="192"/>
                  </a:spcBef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de-DE" sz="4000" i="1" dirty="0" smtClean="0">
                        <a:latin typeface="Cambria Math" panose="02040503050406030204" pitchFamily="18" charset="0"/>
                        <a:cs typeface="Palatino Linotype"/>
                      </a:rPr>
                      <m:t>𝑡</m:t>
                    </m:r>
                    <m:r>
                      <a:rPr lang="de-DE" sz="4000" i="1" dirty="0" smtClean="0">
                        <a:latin typeface="Cambria Math" panose="02040503050406030204" pitchFamily="18" charset="0"/>
                        <a:cs typeface="Palatino Linotype"/>
                      </a:rPr>
                      <m:t> = 0…</m:t>
                    </m:r>
                    <m:r>
                      <a:rPr lang="de-DE" sz="4000" i="1" dirty="0">
                        <a:latin typeface="Cambria Math" panose="02040503050406030204" pitchFamily="18" charset="0"/>
                        <a:cs typeface="Arial"/>
                      </a:rPr>
                      <m:t>3 </m:t>
                    </m:r>
                    <m:r>
                      <a:rPr lang="de-DE" sz="4000" i="1" dirty="0">
                        <a:latin typeface="Cambria Math" panose="02040503050406030204" pitchFamily="18" charset="0"/>
                        <a:cs typeface="Palatino Linotype"/>
                      </a:rPr>
                      <m:t>h</m:t>
                    </m:r>
                  </m:oMath>
                </a14:m>
                <a:endParaRPr sz="4000" dirty="0">
                  <a:latin typeface="Palatino Linotype"/>
                  <a:cs typeface="Palatino Linotype"/>
                </a:endParaRPr>
              </a:p>
              <a:p>
                <a:pPr marL="598531" indent="-571500" algn="just">
                  <a:spcBef>
                    <a:spcPts val="1384"/>
                  </a:spcBef>
                  <a:buFont typeface="Arial" panose="020B0604020202020204" pitchFamily="34" charset="0"/>
                  <a:buChar char="•"/>
                  <a:tabLst>
                    <a:tab pos="396018" algn="l"/>
                  </a:tabLst>
                </a:pPr>
                <a:r>
                  <a:rPr sz="4000" dirty="0">
                    <a:latin typeface="Charter" panose="02000503060000020004" pitchFamily="2" charset="0"/>
                    <a:cs typeface="Times New Roman"/>
                  </a:rPr>
                  <a:t>No heat loss through tank walls, bottom and roof</a:t>
                </a:r>
              </a:p>
            </p:txBody>
          </p:sp>
        </mc:Choice>
        <mc:Fallback>
          <p:sp>
            <p:nvSpPr>
              <p:cNvPr id="9" name="object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1133" y="25789879"/>
                <a:ext cx="13941335" cy="2051844"/>
              </a:xfrm>
              <a:prstGeom prst="rect">
                <a:avLst/>
              </a:prstGeom>
              <a:blipFill>
                <a:blip r:embed="rId6"/>
                <a:stretch>
                  <a:fillRect l="-1880" t="-7738" b="-1428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object 10"/>
              <p:cNvSpPr txBox="1"/>
              <p:nvPr/>
            </p:nvSpPr>
            <p:spPr>
              <a:xfrm>
                <a:off x="1031132" y="28391927"/>
                <a:ext cx="13967145" cy="4077014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47306" algn="just"/>
                <a:r>
                  <a:rPr sz="4000" b="1" dirty="0">
                    <a:latin typeface="FrontPage" panose="00000400000000000000" pitchFamily="2" charset="0"/>
                    <a:ea typeface="FrontPage" panose="00000400000000000000" pitchFamily="2" charset="0"/>
                    <a:cs typeface="Lucida Sans"/>
                  </a:rPr>
                  <a:t>Standby Simulation:</a:t>
                </a:r>
              </a:p>
              <a:p>
                <a:pPr marL="598532" indent="-571500" algn="just">
                  <a:spcBef>
                    <a:spcPts val="192"/>
                  </a:spcBef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de-DE" sz="4000" i="1" dirty="0" smtClean="0">
                        <a:latin typeface="Cambria Math" panose="02040503050406030204" pitchFamily="18" charset="0"/>
                        <a:cs typeface="Palatino Linotype"/>
                      </a:rPr>
                      <m:t>𝑡</m:t>
                    </m:r>
                    <m:r>
                      <a:rPr lang="de-DE" sz="4000" i="1" dirty="0" smtClean="0">
                        <a:latin typeface="Cambria Math" panose="02040503050406030204" pitchFamily="18" charset="0"/>
                        <a:cs typeface="Palatino Linotype"/>
                      </a:rPr>
                      <m:t> = 0…</m:t>
                    </m:r>
                    <m:r>
                      <a:rPr lang="de-DE" sz="4000" i="1" dirty="0">
                        <a:latin typeface="Cambria Math" panose="02040503050406030204" pitchFamily="18" charset="0"/>
                        <a:cs typeface="Arial"/>
                      </a:rPr>
                      <m:t>24 </m:t>
                    </m:r>
                    <m:r>
                      <a:rPr lang="de-DE" sz="4000" i="1" dirty="0">
                        <a:latin typeface="Cambria Math" panose="02040503050406030204" pitchFamily="18" charset="0"/>
                        <a:cs typeface="Palatino Linotype"/>
                      </a:rPr>
                      <m:t>h</m:t>
                    </m:r>
                  </m:oMath>
                </a14:m>
                <a:endParaRPr sz="4000" dirty="0">
                  <a:latin typeface="Charter" panose="02000503060000020004" pitchFamily="2" charset="0"/>
                  <a:cs typeface="Palatino Linotype"/>
                </a:endParaRPr>
              </a:p>
              <a:p>
                <a:pPr marL="598531" marR="10813" indent="-571500" algn="just">
                  <a:lnSpc>
                    <a:spcPct val="101200"/>
                  </a:lnSpc>
                  <a:spcBef>
                    <a:spcPts val="1320"/>
                  </a:spcBef>
                  <a:buFont typeface="Arial" panose="020B0604020202020204" pitchFamily="34" charset="0"/>
                  <a:buChar char="•"/>
                  <a:tabLst>
                    <a:tab pos="396018" algn="l"/>
                  </a:tabLst>
                </a:pPr>
                <a:r>
                  <a:rPr sz="4000" dirty="0">
                    <a:latin typeface="Charter" panose="02000503060000020004" pitchFamily="2" charset="0"/>
                    <a:cs typeface="Times New Roman"/>
                  </a:rPr>
                  <a:t>No  heat  transfer  through  the  roof  of  the  tank,  as  the  room above the free surface is filled with steam</a:t>
                </a:r>
              </a:p>
              <a:p>
                <a:pPr marL="598531" marR="10813" indent="-571500" algn="just">
                  <a:lnSpc>
                    <a:spcPct val="101200"/>
                  </a:lnSpc>
                  <a:spcBef>
                    <a:spcPts val="1298"/>
                  </a:spcBef>
                  <a:buFont typeface="Arial" panose="020B0604020202020204" pitchFamily="34" charset="0"/>
                  <a:buChar char="•"/>
                  <a:tabLst>
                    <a:tab pos="396018" algn="l"/>
                  </a:tabLst>
                </a:pPr>
                <a:r>
                  <a:rPr sz="4000" dirty="0">
                    <a:latin typeface="Charter" panose="02000503060000020004" pitchFamily="2" charset="0"/>
                    <a:cs typeface="Times New Roman"/>
                  </a:rPr>
                  <a:t>Thermal resistance of the external convection is neglected, as it is small compared to the resistance of the insulation</a:t>
                </a:r>
              </a:p>
            </p:txBody>
          </p:sp>
        </mc:Choice>
        <mc:Fallback>
          <p:sp>
            <p:nvSpPr>
              <p:cNvPr id="10" name="object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1132" y="28391927"/>
                <a:ext cx="13967145" cy="4077014"/>
              </a:xfrm>
              <a:prstGeom prst="rect">
                <a:avLst/>
              </a:prstGeom>
              <a:blipFill>
                <a:blip r:embed="rId7"/>
                <a:stretch>
                  <a:fillRect l="-1877" t="-3737" r="-2139" b="-583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object 11"/>
          <p:cNvSpPr/>
          <p:nvPr/>
        </p:nvSpPr>
        <p:spPr>
          <a:xfrm>
            <a:off x="4552614" y="32415197"/>
            <a:ext cx="6945837" cy="5619511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algn="just"/>
            <a:endParaRPr sz="8156"/>
          </a:p>
        </p:txBody>
      </p:sp>
      <p:sp>
        <p:nvSpPr>
          <p:cNvPr id="12" name="object 12"/>
          <p:cNvSpPr txBox="1"/>
          <p:nvPr/>
        </p:nvSpPr>
        <p:spPr>
          <a:xfrm>
            <a:off x="1753355" y="38160699"/>
            <a:ext cx="12545291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7032" algn="ctr"/>
            <a:r>
              <a:rPr sz="3600" b="1" dirty="0">
                <a:latin typeface="FrontPage" panose="00000400000000000000" pitchFamily="2" charset="0"/>
                <a:ea typeface="FrontPage" panose="00000400000000000000" pitchFamily="2" charset="0"/>
                <a:cs typeface="Lucida Sans"/>
              </a:rPr>
              <a:t>Fig. </a:t>
            </a:r>
            <a:r>
              <a:rPr sz="3600" b="1" dirty="0">
                <a:latin typeface="FrontPage" panose="00000400000000000000" pitchFamily="2" charset="0"/>
                <a:ea typeface="FrontPage" panose="00000400000000000000" pitchFamily="2" charset="0"/>
                <a:cs typeface="Lucida Sans"/>
              </a:rPr>
              <a:t>2: </a:t>
            </a:r>
            <a:r>
              <a:rPr sz="3600" dirty="0">
                <a:latin typeface="FrontPage" panose="00000400000000000000" pitchFamily="2" charset="0"/>
                <a:ea typeface="FrontPage" panose="00000400000000000000" pitchFamily="2" charset="0"/>
                <a:cs typeface="Tahoma"/>
              </a:rPr>
              <a:t>Computational Domain and Boundary Conditions.</a:t>
            </a:r>
          </a:p>
        </p:txBody>
      </p:sp>
      <p:sp>
        <p:nvSpPr>
          <p:cNvPr id="13" name="object 13"/>
          <p:cNvSpPr/>
          <p:nvPr/>
        </p:nvSpPr>
        <p:spPr>
          <a:xfrm>
            <a:off x="15295273" y="7677547"/>
            <a:ext cx="13892808" cy="0"/>
          </a:xfrm>
          <a:custGeom>
            <a:avLst/>
            <a:gdLst/>
            <a:ahLst/>
            <a:cxnLst/>
            <a:rect l="l" t="t" r="r" b="b"/>
            <a:pathLst>
              <a:path w="6527165">
                <a:moveTo>
                  <a:pt x="0" y="0"/>
                </a:moveTo>
                <a:lnTo>
                  <a:pt x="6526646" y="0"/>
                </a:lnTo>
              </a:path>
            </a:pathLst>
          </a:custGeom>
          <a:ln w="571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algn="just"/>
            <a:endParaRPr sz="8156"/>
          </a:p>
        </p:txBody>
      </p:sp>
      <p:sp>
        <p:nvSpPr>
          <p:cNvPr id="14" name="object 14"/>
          <p:cNvSpPr txBox="1"/>
          <p:nvPr/>
        </p:nvSpPr>
        <p:spPr>
          <a:xfrm>
            <a:off x="15295273" y="7681836"/>
            <a:ext cx="1673246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7032" algn="just"/>
            <a:r>
              <a:rPr sz="4000" b="1" dirty="0">
                <a:latin typeface="FrontPage" panose="00000400000000000000" pitchFamily="2" charset="0"/>
                <a:ea typeface="FrontPage" panose="00000400000000000000" pitchFamily="2" charset="0"/>
                <a:cs typeface="Lucida Sans"/>
              </a:rPr>
              <a:t>Results</a:t>
            </a:r>
          </a:p>
        </p:txBody>
      </p:sp>
      <p:sp>
        <p:nvSpPr>
          <p:cNvPr id="15" name="object 15"/>
          <p:cNvSpPr/>
          <p:nvPr/>
        </p:nvSpPr>
        <p:spPr>
          <a:xfrm>
            <a:off x="15295273" y="8314993"/>
            <a:ext cx="13892808" cy="0"/>
          </a:xfrm>
          <a:custGeom>
            <a:avLst/>
            <a:gdLst/>
            <a:ahLst/>
            <a:cxnLst/>
            <a:rect l="l" t="t" r="r" b="b"/>
            <a:pathLst>
              <a:path w="6527165">
                <a:moveTo>
                  <a:pt x="0" y="0"/>
                </a:moveTo>
                <a:lnTo>
                  <a:pt x="6526646" y="0"/>
                </a:lnTo>
              </a:path>
            </a:pathLst>
          </a:custGeom>
          <a:ln w="571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algn="just"/>
            <a:endParaRPr sz="8156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object 16"/>
              <p:cNvSpPr txBox="1"/>
              <p:nvPr/>
            </p:nvSpPr>
            <p:spPr>
              <a:xfrm>
                <a:off x="15246756" y="8603635"/>
                <a:ext cx="13967145" cy="1583221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571500" lvl="0" indent="-571500" algn="just" defTabSz="4170363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</a:pPr>
                <a:r>
                  <a:rPr lang="en-GB" altLang="nl-NL" sz="4000" dirty="0">
                    <a:solidFill>
                      <a:prstClr val="black"/>
                    </a:solidFill>
                    <a:latin typeface="Charter" panose="02000503060000020004" pitchFamily="2" charset="0"/>
                    <a:ea typeface="ＭＳ Ｐゴシック" panose="020B0600070205080204" pitchFamily="34" charset="-128"/>
                    <a:cs typeface="Calibri" panose="020F0502020204030204" pitchFamily="34" charset="0"/>
                  </a:rPr>
                  <a:t>Pocket of water around the charging port heats up quickly</a:t>
                </a:r>
              </a:p>
              <a:p>
                <a:pPr marL="571500" lvl="0" indent="-571500" algn="just" defTabSz="4170363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</a:pPr>
                <a:r>
                  <a:rPr lang="en-GB" altLang="nl-NL" sz="4000" dirty="0">
                    <a:solidFill>
                      <a:prstClr val="black"/>
                    </a:solidFill>
                    <a:latin typeface="Charter" panose="02000503060000020004" pitchFamily="2" charset="0"/>
                    <a:ea typeface="ＭＳ Ｐゴシック" panose="020B0600070205080204" pitchFamily="34" charset="-128"/>
                    <a:cs typeface="Calibri" panose="020F0502020204030204" pitchFamily="34" charset="0"/>
                  </a:rPr>
                  <a:t>Even radial temperature distribution is not achieved in the simulated timeframe</a:t>
                </a:r>
              </a:p>
              <a:p>
                <a:pPr marL="571500" lvl="0" indent="-571500" algn="just" defTabSz="4170363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</a:pPr>
                <a:r>
                  <a:rPr lang="en-GB" altLang="nl-NL" sz="4000" dirty="0">
                    <a:solidFill>
                      <a:prstClr val="black"/>
                    </a:solidFill>
                    <a:latin typeface="Charter" panose="02000503060000020004" pitchFamily="2" charset="0"/>
                    <a:ea typeface="ＭＳ Ｐゴシック" panose="020B0600070205080204" pitchFamily="34" charset="-128"/>
                    <a:cs typeface="Calibri" panose="020F0502020204030204" pitchFamily="34" charset="0"/>
                  </a:rPr>
                  <a:t>Water below the charging port is heated </a:t>
                </a:r>
                <a:r>
                  <a:rPr lang="en-GB" altLang="nl-NL" sz="4000" dirty="0" smtClean="0">
                    <a:solidFill>
                      <a:prstClr val="black"/>
                    </a:solidFill>
                    <a:latin typeface="Charter" panose="02000503060000020004" pitchFamily="2" charset="0"/>
                    <a:ea typeface="ＭＳ Ｐゴシック" panose="020B0600070205080204" pitchFamily="34" charset="-128"/>
                    <a:cs typeface="Calibri" panose="020F0502020204030204" pitchFamily="34" charset="0"/>
                  </a:rPr>
                  <a:t>evenly</a:t>
                </a:r>
              </a:p>
              <a:p>
                <a:pPr marL="571500" lvl="0" indent="-571500" algn="just" defTabSz="4170363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</a:pPr>
                <a:endParaRPr lang="en-GB" altLang="nl-NL" sz="4000" dirty="0">
                  <a:solidFill>
                    <a:prstClr val="black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Calibri" panose="020F0502020204030204" pitchFamily="34" charset="0"/>
                </a:endParaRPr>
              </a:p>
              <a:p>
                <a:pPr marL="571500" lvl="0" indent="-571500" algn="just" defTabSz="4170363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</a:pPr>
                <a:endParaRPr lang="en-GB" altLang="nl-NL" sz="4000" dirty="0">
                  <a:solidFill>
                    <a:prstClr val="black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Calibri" panose="020F0502020204030204" pitchFamily="34" charset="0"/>
                </a:endParaRPr>
              </a:p>
              <a:p>
                <a:pPr marL="571500" lvl="0" indent="-571500" algn="just" defTabSz="4170363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altLang="nl-NL" sz="4000" dirty="0">
                  <a:solidFill>
                    <a:prstClr val="black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Calibri" panose="020F0502020204030204" pitchFamily="34" charset="0"/>
                </a:endParaRPr>
              </a:p>
              <a:p>
                <a:pPr marL="571500" lvl="0" indent="-571500" algn="just" defTabSz="4170363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altLang="nl-NL" sz="4000" dirty="0">
                  <a:solidFill>
                    <a:prstClr val="black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Calibri" panose="020F0502020204030204" pitchFamily="34" charset="0"/>
                </a:endParaRPr>
              </a:p>
              <a:p>
                <a:pPr marL="571500" lvl="0" indent="-571500" algn="just" defTabSz="4170363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altLang="nl-NL" sz="4000" dirty="0">
                  <a:solidFill>
                    <a:prstClr val="black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Calibri" panose="020F0502020204030204" pitchFamily="34" charset="0"/>
                </a:endParaRPr>
              </a:p>
              <a:p>
                <a:pPr marL="571500" lvl="0" indent="-571500" algn="just" defTabSz="4170363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altLang="nl-NL" sz="4000" dirty="0">
                  <a:solidFill>
                    <a:prstClr val="black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Calibri" panose="020F0502020204030204" pitchFamily="34" charset="0"/>
                </a:endParaRPr>
              </a:p>
              <a:p>
                <a:pPr marL="571500" lvl="0" indent="-571500" algn="just" defTabSz="4170363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altLang="nl-NL" sz="4000" dirty="0">
                  <a:solidFill>
                    <a:prstClr val="black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Calibri" panose="020F0502020204030204" pitchFamily="34" charset="0"/>
                </a:endParaRPr>
              </a:p>
              <a:p>
                <a:pPr marL="571500" lvl="0" indent="-571500" algn="just" defTabSz="4170363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altLang="nl-NL" sz="4000" dirty="0">
                  <a:solidFill>
                    <a:prstClr val="black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Calibri" panose="020F0502020204030204" pitchFamily="34" charset="0"/>
                </a:endParaRPr>
              </a:p>
              <a:p>
                <a:pPr marL="571500" lvl="0" indent="-571500" algn="just" defTabSz="4170363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altLang="nl-NL" sz="4000" dirty="0">
                  <a:solidFill>
                    <a:prstClr val="black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Calibri" panose="020F0502020204030204" pitchFamily="34" charset="0"/>
                </a:endParaRPr>
              </a:p>
              <a:p>
                <a:pPr marL="571500" lvl="0" indent="-571500" algn="just" defTabSz="4170363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altLang="nl-NL" sz="4000" dirty="0">
                  <a:solidFill>
                    <a:prstClr val="black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Calibri" panose="020F0502020204030204" pitchFamily="34" charset="0"/>
                </a:endParaRPr>
              </a:p>
              <a:p>
                <a:pPr marL="571500" lvl="0" indent="-571500" algn="just" defTabSz="4170363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altLang="nl-NL" sz="4000" dirty="0">
                  <a:solidFill>
                    <a:prstClr val="black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Calibri" panose="020F0502020204030204" pitchFamily="34" charset="0"/>
                </a:endParaRPr>
              </a:p>
              <a:p>
                <a:pPr marL="571500" lvl="0" indent="-571500" algn="just" defTabSz="4170363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altLang="nl-NL" sz="4000" dirty="0">
                  <a:solidFill>
                    <a:prstClr val="black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Calibri" panose="020F0502020204030204" pitchFamily="34" charset="0"/>
                </a:endParaRPr>
              </a:p>
              <a:p>
                <a:pPr marL="571500" lvl="0" indent="-571500" algn="just" defTabSz="4170363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altLang="nl-NL" sz="4000" dirty="0">
                  <a:solidFill>
                    <a:prstClr val="black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Calibri" panose="020F0502020204030204" pitchFamily="34" charset="0"/>
                </a:endParaRPr>
              </a:p>
              <a:p>
                <a:pPr marL="571500" lvl="0" indent="-571500" algn="just" defTabSz="4170363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altLang="nl-NL" sz="4000" dirty="0">
                  <a:solidFill>
                    <a:prstClr val="black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Calibri" panose="020F0502020204030204" pitchFamily="34" charset="0"/>
                </a:endParaRPr>
              </a:p>
              <a:p>
                <a:pPr marL="571500" lvl="0" indent="-571500" algn="just" defTabSz="4170363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altLang="nl-NL" sz="4000" dirty="0">
                  <a:solidFill>
                    <a:prstClr val="black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Calibri" panose="020F0502020204030204" pitchFamily="34" charset="0"/>
                </a:endParaRPr>
              </a:p>
              <a:p>
                <a:pPr marL="571500" lvl="0" indent="-571500" algn="just" defTabSz="4170363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altLang="nl-NL" sz="4000" dirty="0">
                  <a:solidFill>
                    <a:prstClr val="black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Calibri" panose="020F0502020204030204" pitchFamily="34" charset="0"/>
                </a:endParaRPr>
              </a:p>
              <a:p>
                <a:pPr marL="571500" lvl="0" indent="-571500" algn="just" defTabSz="4170363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</a:pPr>
                <a:r>
                  <a:rPr lang="en-GB" altLang="nl-NL" sz="4000" dirty="0">
                    <a:solidFill>
                      <a:prstClr val="black"/>
                    </a:solidFill>
                    <a:latin typeface="Charter" panose="02000503060000020004" pitchFamily="2" charset="0"/>
                    <a:ea typeface="ＭＳ Ｐゴシック" panose="020B0600070205080204" pitchFamily="34" charset="-128"/>
                    <a:cs typeface="Calibri" panose="020F0502020204030204" pitchFamily="34" charset="0"/>
                  </a:rPr>
                  <a:t>Overall </a:t>
                </a:r>
                <a:r>
                  <a:rPr lang="en-GB" altLang="nl-NL" sz="4000" dirty="0">
                    <a:solidFill>
                      <a:prstClr val="black"/>
                    </a:solidFill>
                    <a:latin typeface="Charter" panose="02000503060000020004" pitchFamily="2" charset="0"/>
                    <a:ea typeface="ＭＳ Ｐゴシック" panose="020B0600070205080204" pitchFamily="34" charset="-128"/>
                    <a:cs typeface="Calibri" panose="020F0502020204030204" pitchFamily="34" charset="0"/>
                  </a:rPr>
                  <a:t>Heat loss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altLang="nl-NL" sz="4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de-DE" altLang="nl-NL" sz="4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𝑄</m:t>
                        </m:r>
                      </m:e>
                      <m:sub>
                        <m:r>
                          <a:rPr lang="de-DE" altLang="nl-NL" sz="4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𝑙𝑜𝑠𝑠</m:t>
                        </m:r>
                      </m:sub>
                    </m:sSub>
                    <m:r>
                      <a:rPr lang="de-DE" altLang="nl-NL" sz="4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=430 </m:t>
                    </m:r>
                    <m:r>
                      <a:rPr lang="de-DE" altLang="nl-NL" sz="4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𝑘𝑊h</m:t>
                    </m:r>
                  </m:oMath>
                </a14:m>
                <a:r>
                  <a:rPr lang="en-GB" altLang="nl-NL" sz="4000" dirty="0">
                    <a:solidFill>
                      <a:prstClr val="black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  <a:cs typeface="Calibri" panose="020F0502020204030204" pitchFamily="34" charset="0"/>
                  </a:rPr>
                  <a:t> over a time period of </a:t>
                </a:r>
                <a14:m>
                  <m:oMath xmlns:m="http://schemas.openxmlformats.org/officeDocument/2006/math">
                    <m:r>
                      <a:rPr lang="de-DE" altLang="nl-NL" sz="4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∆</m:t>
                    </m:r>
                    <m:r>
                      <a:rPr lang="de-DE" altLang="nl-NL" sz="4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𝑡</m:t>
                    </m:r>
                    <m:r>
                      <a:rPr lang="de-DE" altLang="nl-NL" sz="4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=24 </m:t>
                    </m:r>
                    <m:r>
                      <a:rPr lang="de-DE" altLang="nl-NL" sz="4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h</m:t>
                    </m:r>
                  </m:oMath>
                </a14:m>
                <a:endParaRPr lang="en-GB" altLang="nl-NL" sz="4000" dirty="0">
                  <a:solidFill>
                    <a:prstClr val="black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Calibri" panose="020F0502020204030204" pitchFamily="34" charset="0"/>
                </a:endParaRPr>
              </a:p>
              <a:p>
                <a:pPr marL="571500" lvl="0" indent="-571500" algn="just" defTabSz="4170363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</a:pPr>
                <a:r>
                  <a:rPr lang="en-GB" altLang="nl-NL" sz="4000" dirty="0">
                    <a:solidFill>
                      <a:prstClr val="black"/>
                    </a:solidFill>
                    <a:latin typeface="Charter" panose="02000503060000020004" pitchFamily="2" charset="0"/>
                    <a:ea typeface="ＭＳ Ｐゴシック" panose="020B0600070205080204" pitchFamily="34" charset="-128"/>
                    <a:cs typeface="Calibri" panose="020F0502020204030204" pitchFamily="34" charset="0"/>
                  </a:rPr>
                  <a:t>Relative Heat </a:t>
                </a:r>
                <a:r>
                  <a:rPr lang="en-GB" altLang="nl-NL" sz="4000" dirty="0">
                    <a:solidFill>
                      <a:prstClr val="black"/>
                    </a:solidFill>
                    <a:latin typeface="Charter" panose="02000503060000020004" pitchFamily="2" charset="0"/>
                    <a:ea typeface="ＭＳ Ｐゴシック" panose="020B0600070205080204" pitchFamily="34" charset="-128"/>
                    <a:cs typeface="Calibri" panose="020F0502020204030204" pitchFamily="34" charset="0"/>
                  </a:rPr>
                  <a:t>loss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altLang="nl-NL" sz="4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de-DE" altLang="nl-NL" sz="4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𝑄</m:t>
                        </m:r>
                      </m:e>
                      <m:sub>
                        <m:r>
                          <a:rPr lang="de-DE" altLang="nl-NL" sz="4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𝑙𝑜𝑠𝑠</m:t>
                        </m:r>
                        <m:r>
                          <a:rPr lang="de-DE" altLang="nl-NL" sz="4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r>
                          <a:rPr lang="de-DE" altLang="nl-NL" sz="4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𝑟𝑒𝑙</m:t>
                        </m:r>
                      </m:sub>
                    </m:sSub>
                    <m:r>
                      <a:rPr lang="de-DE" altLang="nl-NL" sz="4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  <m:f>
                      <m:fPr>
                        <m:ctrlPr>
                          <a:rPr lang="de-DE" altLang="nl-NL" sz="4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altLang="nl-NL" sz="4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de-DE" altLang="nl-NL" sz="4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de-DE" altLang="nl-NL" sz="4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𝑙𝑜𝑠𝑠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de-DE" altLang="nl-NL" sz="4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de-DE" altLang="nl-NL" sz="4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de-DE" altLang="nl-NL" sz="4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𝑐𝑎𝑝𝑎𝑐𝑖𝑡𝑦</m:t>
                            </m:r>
                          </m:sub>
                        </m:sSub>
                      </m:den>
                    </m:f>
                    <m:r>
                      <a:rPr lang="de-DE" altLang="nl-NL" sz="4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=0.25%</m:t>
                    </m:r>
                  </m:oMath>
                </a14:m>
                <a:endParaRPr lang="de-DE" altLang="nl-NL" sz="4000" dirty="0">
                  <a:solidFill>
                    <a:prstClr val="black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Calibri" panose="020F0502020204030204" pitchFamily="34" charset="0"/>
                </a:endParaRPr>
              </a:p>
              <a:p>
                <a:pPr marL="571500" lvl="0" indent="-571500" algn="just" defTabSz="4170363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</a:pPr>
                <a:r>
                  <a:rPr lang="en-GB" altLang="nl-NL" sz="4000" dirty="0">
                    <a:solidFill>
                      <a:prstClr val="black"/>
                    </a:solidFill>
                    <a:latin typeface="Charter" panose="02000503060000020004" pitchFamily="2" charset="0"/>
                    <a:ea typeface="ＭＳ Ｐゴシック" panose="020B0600070205080204" pitchFamily="34" charset="-128"/>
                    <a:cs typeface="Calibri" panose="020F0502020204030204" pitchFamily="34" charset="0"/>
                  </a:rPr>
                  <a:t>Largest </a:t>
                </a:r>
                <a:r>
                  <a:rPr lang="en-GB" altLang="nl-NL" sz="4000" dirty="0">
                    <a:solidFill>
                      <a:prstClr val="black"/>
                    </a:solidFill>
                    <a:latin typeface="Charter" panose="02000503060000020004" pitchFamily="2" charset="0"/>
                    <a:ea typeface="ＭＳ Ｐゴシック" panose="020B0600070205080204" pitchFamily="34" charset="-128"/>
                    <a:cs typeface="Calibri" panose="020F0502020204030204" pitchFamily="34" charset="0"/>
                  </a:rPr>
                  <a:t>heat flux density </a:t>
                </a:r>
                <a:r>
                  <a:rPr lang="en-GB" altLang="nl-NL" sz="4000" dirty="0">
                    <a:solidFill>
                      <a:prstClr val="black"/>
                    </a:solidFill>
                    <a:latin typeface="Charter" panose="02000503060000020004" pitchFamily="2" charset="0"/>
                    <a:ea typeface="ＭＳ Ｐゴシック" panose="020B0600070205080204" pitchFamily="34" charset="-128"/>
                    <a:cs typeface="Calibri" panose="020F0502020204030204" pitchFamily="34" charset="0"/>
                  </a:rPr>
                  <a:t>occurs </a:t>
                </a:r>
                <a:r>
                  <a:rPr lang="en-GB" altLang="nl-NL" sz="4000" dirty="0">
                    <a:solidFill>
                      <a:prstClr val="black"/>
                    </a:solidFill>
                    <a:latin typeface="Charter" panose="02000503060000020004" pitchFamily="2" charset="0"/>
                    <a:ea typeface="ＭＳ Ｐゴシック" panose="020B0600070205080204" pitchFamily="34" charset="-128"/>
                    <a:cs typeface="Calibri" panose="020F0502020204030204" pitchFamily="34" charset="0"/>
                  </a:rPr>
                  <a:t>at the bottom </a:t>
                </a:r>
                <a:r>
                  <a:rPr lang="en-GB" altLang="nl-NL" sz="4000" dirty="0">
                    <a:solidFill>
                      <a:prstClr val="black"/>
                    </a:solidFill>
                    <a:latin typeface="Charter" panose="02000503060000020004" pitchFamily="2" charset="0"/>
                    <a:ea typeface="ＭＳ Ｐゴシック" panose="020B0600070205080204" pitchFamily="34" charset="-128"/>
                    <a:cs typeface="Calibri" panose="020F0502020204030204" pitchFamily="34" charset="0"/>
                  </a:rPr>
                  <a:t>of the tank: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altLang="nl-NL" sz="4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de-DE" altLang="nl-NL" sz="4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𝑞</m:t>
                        </m:r>
                      </m:e>
                      <m:sub>
                        <m:r>
                          <a:rPr lang="de-DE" altLang="nl-NL" sz="4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𝑙𝑜𝑠𝑠</m:t>
                        </m:r>
                        <m:r>
                          <a:rPr lang="de-DE" altLang="nl-NL" sz="4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r>
                          <a:rPr lang="de-DE" altLang="nl-NL" sz="4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𝑏𝑜𝑡𝑡𝑜𝑚</m:t>
                        </m:r>
                      </m:sub>
                    </m:sSub>
                    <m:r>
                      <a:rPr lang="de-DE" altLang="nl-NL" sz="4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  <m:r>
                      <a:rPr lang="de-DE" altLang="nl-NL" sz="4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4.45</m:t>
                    </m:r>
                    <m:r>
                      <a:rPr lang="de-DE" altLang="nl-NL" sz="4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  <m:sSub>
                      <m:sSubPr>
                        <m:ctrlPr>
                          <a:rPr lang="de-DE" altLang="nl-NL" sz="4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de-DE" altLang="nl-NL" sz="4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𝑞</m:t>
                        </m:r>
                      </m:e>
                      <m:sub>
                        <m:r>
                          <a:rPr lang="de-DE" altLang="nl-NL" sz="4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𝑙𝑜𝑠𝑠</m:t>
                        </m:r>
                        <m:r>
                          <a:rPr lang="de-DE" altLang="nl-NL" sz="4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r>
                          <a:rPr lang="de-DE" altLang="nl-NL" sz="4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𝑤𝑎𝑙𝑙</m:t>
                        </m:r>
                      </m:sub>
                    </m:sSub>
                    <m:r>
                      <a:rPr lang="de-DE" altLang="nl-NL" sz="400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=41.4 </m:t>
                    </m:r>
                    <m:r>
                      <m:rPr>
                        <m:sty m:val="p"/>
                      </m:rPr>
                      <a:rPr lang="de-DE" altLang="nl-NL" sz="400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W</m:t>
                    </m:r>
                    <m:r>
                      <a:rPr lang="de-DE" altLang="nl-NL" sz="400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/</m:t>
                    </m:r>
                    <m:sSup>
                      <m:sSupPr>
                        <m:ctrlPr>
                          <a:rPr lang="de-DE" altLang="nl-NL" sz="4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de-DE" altLang="nl-NL" sz="40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m</m:t>
                        </m:r>
                      </m:e>
                      <m:sup>
                        <m:r>
                          <a:rPr lang="de-DE" altLang="nl-NL" sz="40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sup>
                    </m:sSup>
                  </m:oMath>
                </a14:m>
                <a:endParaRPr sz="3200" dirty="0">
                  <a:latin typeface="Charter" panose="02000503060000020004" pitchFamily="2" charset="0"/>
                  <a:cs typeface="Times New Roman"/>
                </a:endParaRPr>
              </a:p>
            </p:txBody>
          </p:sp>
        </mc:Choice>
        <mc:Fallback>
          <p:sp>
            <p:nvSpPr>
              <p:cNvPr id="16" name="object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6756" y="8603635"/>
                <a:ext cx="13967145" cy="15832219"/>
              </a:xfrm>
              <a:prstGeom prst="rect">
                <a:avLst/>
              </a:prstGeom>
              <a:blipFill>
                <a:blip r:embed="rId9"/>
                <a:stretch>
                  <a:fillRect l="-2052" t="-962" r="-222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object 17"/>
          <p:cNvSpPr/>
          <p:nvPr/>
        </p:nvSpPr>
        <p:spPr>
          <a:xfrm>
            <a:off x="15989909" y="11429749"/>
            <a:ext cx="12502518" cy="8001613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algn="just"/>
            <a:endParaRPr sz="8156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object 18"/>
              <p:cNvSpPr txBox="1"/>
              <p:nvPr/>
            </p:nvSpPr>
            <p:spPr>
              <a:xfrm>
                <a:off x="15246819" y="19420681"/>
                <a:ext cx="13968496" cy="1120820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47306" algn="ctr"/>
                <a:r>
                  <a:rPr sz="3600" b="1" dirty="0">
                    <a:latin typeface="FrontPage" panose="00000400000000000000" pitchFamily="2" charset="0"/>
                    <a:ea typeface="FrontPage" panose="00000400000000000000" pitchFamily="2" charset="0"/>
                    <a:cs typeface="Lucida Sans"/>
                  </a:rPr>
                  <a:t>Fig. </a:t>
                </a:r>
                <a:r>
                  <a:rPr sz="3600" b="1" dirty="0">
                    <a:latin typeface="FrontPage" panose="00000400000000000000" pitchFamily="2" charset="0"/>
                    <a:ea typeface="FrontPage" panose="00000400000000000000" pitchFamily="2" charset="0"/>
                    <a:cs typeface="Lucida Sans"/>
                  </a:rPr>
                  <a:t>3: </a:t>
                </a:r>
                <a:r>
                  <a:rPr sz="3600" dirty="0">
                    <a:latin typeface="FrontPage" panose="00000400000000000000" pitchFamily="2" charset="0"/>
                    <a:ea typeface="FrontPage" panose="00000400000000000000" pitchFamily="2" charset="0"/>
                    <a:cs typeface="Tahoma"/>
                  </a:rPr>
                  <a:t>Temperature distribution around the charging port at</a:t>
                </a:r>
              </a:p>
              <a:p>
                <a:pPr marL="77041" algn="ctr">
                  <a:spcBef>
                    <a:spcPts val="53"/>
                  </a:spcBef>
                </a:pPr>
                <a14:m>
                  <m:oMath xmlns:m="http://schemas.openxmlformats.org/officeDocument/2006/math">
                    <m:r>
                      <a:rPr lang="de-DE" sz="3600" i="1" dirty="0" smtClean="0">
                        <a:latin typeface="Cambria Math" panose="02040503050406030204" pitchFamily="18" charset="0"/>
                        <a:ea typeface="FrontPage" panose="00000400000000000000" pitchFamily="2" charset="0"/>
                        <a:cs typeface="Palatino Linotype"/>
                      </a:rPr>
                      <m:t>𝑡</m:t>
                    </m:r>
                    <m:r>
                      <a:rPr lang="de-DE" sz="3600" i="1" dirty="0" smtClean="0">
                        <a:latin typeface="Cambria Math" panose="02040503050406030204" pitchFamily="18" charset="0"/>
                        <a:ea typeface="FrontPage" panose="00000400000000000000" pitchFamily="2" charset="0"/>
                        <a:cs typeface="Palatino Linotype"/>
                      </a:rPr>
                      <m:t> = 60</m:t>
                    </m:r>
                    <m:r>
                      <a:rPr lang="de-DE" sz="3600" i="1" dirty="0">
                        <a:latin typeface="Cambria Math" panose="02040503050406030204" pitchFamily="18" charset="0"/>
                        <a:ea typeface="FrontPage" panose="00000400000000000000" pitchFamily="2" charset="0"/>
                        <a:cs typeface="Arial"/>
                      </a:rPr>
                      <m:t> </m:t>
                    </m:r>
                    <m:r>
                      <a:rPr lang="de-DE" sz="3600" i="1" dirty="0">
                        <a:latin typeface="Cambria Math" panose="02040503050406030204" pitchFamily="18" charset="0"/>
                        <a:ea typeface="FrontPage" panose="00000400000000000000" pitchFamily="2" charset="0"/>
                        <a:cs typeface="Palatino Linotype"/>
                      </a:rPr>
                      <m:t>𝑠</m:t>
                    </m:r>
                    <m:r>
                      <a:rPr lang="de-DE" sz="3600" i="1" dirty="0">
                        <a:latin typeface="Cambria Math" panose="02040503050406030204" pitchFamily="18" charset="0"/>
                        <a:ea typeface="FrontPage" panose="00000400000000000000" pitchFamily="2" charset="0"/>
                        <a:cs typeface="Palatino Linotype"/>
                      </a:rPr>
                      <m:t> </m:t>
                    </m:r>
                  </m:oMath>
                </a14:m>
                <a:r>
                  <a:rPr sz="3600" dirty="0">
                    <a:latin typeface="FrontPage" panose="00000400000000000000" pitchFamily="2" charset="0"/>
                    <a:ea typeface="FrontPage" panose="00000400000000000000" pitchFamily="2" charset="0"/>
                    <a:cs typeface="Tahoma"/>
                  </a:rPr>
                  <a:t>(a), </a:t>
                </a:r>
                <a14:m>
                  <m:oMath xmlns:m="http://schemas.openxmlformats.org/officeDocument/2006/math">
                    <m:r>
                      <a:rPr lang="de-DE" sz="3600" i="1" dirty="0" smtClean="0">
                        <a:latin typeface="Cambria Math" panose="02040503050406030204" pitchFamily="18" charset="0"/>
                        <a:ea typeface="FrontPage" panose="00000400000000000000" pitchFamily="2" charset="0"/>
                        <a:cs typeface="Palatino Linotype"/>
                      </a:rPr>
                      <m:t>𝑡</m:t>
                    </m:r>
                    <m:r>
                      <a:rPr lang="de-DE" sz="3600" i="1" dirty="0" smtClean="0">
                        <a:latin typeface="Cambria Math" panose="02040503050406030204" pitchFamily="18" charset="0"/>
                        <a:ea typeface="FrontPage" panose="00000400000000000000" pitchFamily="2" charset="0"/>
                        <a:cs typeface="Palatino Linotype"/>
                      </a:rPr>
                      <m:t> = 1 </m:t>
                    </m:r>
                    <m:r>
                      <a:rPr lang="de-DE" sz="3600" i="1" dirty="0">
                        <a:latin typeface="Cambria Math" panose="02040503050406030204" pitchFamily="18" charset="0"/>
                        <a:ea typeface="FrontPage" panose="00000400000000000000" pitchFamily="2" charset="0"/>
                        <a:cs typeface="Palatino Linotype"/>
                      </a:rPr>
                      <m:t>h</m:t>
                    </m:r>
                    <m:r>
                      <a:rPr lang="de-DE" sz="3600" i="1" dirty="0">
                        <a:latin typeface="Cambria Math" panose="02040503050406030204" pitchFamily="18" charset="0"/>
                        <a:ea typeface="FrontPage" panose="00000400000000000000" pitchFamily="2" charset="0"/>
                        <a:cs typeface="Palatino Linotype"/>
                      </a:rPr>
                      <m:t> </m:t>
                    </m:r>
                  </m:oMath>
                </a14:m>
                <a:r>
                  <a:rPr sz="3600" dirty="0">
                    <a:latin typeface="FrontPage" panose="00000400000000000000" pitchFamily="2" charset="0"/>
                    <a:ea typeface="FrontPage" panose="00000400000000000000" pitchFamily="2" charset="0"/>
                    <a:cs typeface="Tahoma"/>
                  </a:rPr>
                  <a:t>(b), </a:t>
                </a:r>
                <a14:m>
                  <m:oMath xmlns:m="http://schemas.openxmlformats.org/officeDocument/2006/math">
                    <m:r>
                      <a:rPr lang="de-DE" sz="3600" i="1" dirty="0" smtClean="0">
                        <a:latin typeface="Cambria Math" panose="02040503050406030204" pitchFamily="18" charset="0"/>
                        <a:ea typeface="FrontPage" panose="00000400000000000000" pitchFamily="2" charset="0"/>
                        <a:cs typeface="Palatino Linotype"/>
                      </a:rPr>
                      <m:t>𝑡</m:t>
                    </m:r>
                    <m:r>
                      <a:rPr lang="de-DE" sz="3600" i="1" dirty="0" smtClean="0">
                        <a:latin typeface="Cambria Math" panose="02040503050406030204" pitchFamily="18" charset="0"/>
                        <a:ea typeface="FrontPage" panose="00000400000000000000" pitchFamily="2" charset="0"/>
                        <a:cs typeface="Palatino Linotype"/>
                      </a:rPr>
                      <m:t> = 2 </m:t>
                    </m:r>
                    <m:r>
                      <a:rPr lang="de-DE" sz="3600" i="1" dirty="0">
                        <a:latin typeface="Cambria Math" panose="02040503050406030204" pitchFamily="18" charset="0"/>
                        <a:ea typeface="FrontPage" panose="00000400000000000000" pitchFamily="2" charset="0"/>
                        <a:cs typeface="Palatino Linotype"/>
                      </a:rPr>
                      <m:t>h</m:t>
                    </m:r>
                    <m:r>
                      <a:rPr lang="de-DE" sz="3600" i="1" dirty="0">
                        <a:latin typeface="Cambria Math" panose="02040503050406030204" pitchFamily="18" charset="0"/>
                        <a:ea typeface="FrontPage" panose="00000400000000000000" pitchFamily="2" charset="0"/>
                        <a:cs typeface="Palatino Linotype"/>
                      </a:rPr>
                      <m:t> </m:t>
                    </m:r>
                  </m:oMath>
                </a14:m>
                <a:r>
                  <a:rPr sz="3600" dirty="0">
                    <a:latin typeface="FrontPage" panose="00000400000000000000" pitchFamily="2" charset="0"/>
                    <a:ea typeface="FrontPage" panose="00000400000000000000" pitchFamily="2" charset="0"/>
                    <a:cs typeface="Tahoma"/>
                  </a:rPr>
                  <a:t>(c) and </a:t>
                </a:r>
                <a14:m>
                  <m:oMath xmlns:m="http://schemas.openxmlformats.org/officeDocument/2006/math">
                    <m:r>
                      <a:rPr lang="de-DE" sz="3600" i="1" dirty="0" smtClean="0">
                        <a:latin typeface="Cambria Math" panose="02040503050406030204" pitchFamily="18" charset="0"/>
                        <a:ea typeface="FrontPage" panose="00000400000000000000" pitchFamily="2" charset="0"/>
                        <a:cs typeface="Palatino Linotype"/>
                      </a:rPr>
                      <m:t>𝑡</m:t>
                    </m:r>
                    <m:r>
                      <a:rPr lang="de-DE" sz="3600" i="1" dirty="0" smtClean="0">
                        <a:latin typeface="Cambria Math" panose="02040503050406030204" pitchFamily="18" charset="0"/>
                        <a:ea typeface="FrontPage" panose="00000400000000000000" pitchFamily="2" charset="0"/>
                        <a:cs typeface="Palatino Linotype"/>
                      </a:rPr>
                      <m:t> = 3 </m:t>
                    </m:r>
                    <m:r>
                      <a:rPr lang="de-DE" sz="3600" i="1" dirty="0">
                        <a:latin typeface="Cambria Math" panose="02040503050406030204" pitchFamily="18" charset="0"/>
                        <a:ea typeface="FrontPage" panose="00000400000000000000" pitchFamily="2" charset="0"/>
                        <a:cs typeface="Palatino Linotype"/>
                      </a:rPr>
                      <m:t>h</m:t>
                    </m:r>
                    <m:r>
                      <a:rPr lang="de-DE" sz="3600" i="1" dirty="0">
                        <a:latin typeface="Cambria Math" panose="02040503050406030204" pitchFamily="18" charset="0"/>
                        <a:ea typeface="FrontPage" panose="00000400000000000000" pitchFamily="2" charset="0"/>
                        <a:cs typeface="Palatino Linotype"/>
                      </a:rPr>
                      <m:t> </m:t>
                    </m:r>
                  </m:oMath>
                </a14:m>
                <a:r>
                  <a:rPr sz="3600" dirty="0">
                    <a:latin typeface="FrontPage" panose="00000400000000000000" pitchFamily="2" charset="0"/>
                    <a:ea typeface="FrontPage" panose="00000400000000000000" pitchFamily="2" charset="0"/>
                    <a:cs typeface="Tahoma"/>
                  </a:rPr>
                  <a:t>(d</a:t>
                </a:r>
                <a:r>
                  <a:rPr sz="3600" dirty="0" smtClean="0">
                    <a:latin typeface="FrontPage" panose="00000400000000000000" pitchFamily="2" charset="0"/>
                    <a:ea typeface="FrontPage" panose="00000400000000000000" pitchFamily="2" charset="0"/>
                    <a:cs typeface="Tahoma"/>
                  </a:rPr>
                  <a:t>).</a:t>
                </a:r>
                <a:endParaRPr sz="3600" dirty="0">
                  <a:latin typeface="FrontPage" panose="00000400000000000000" pitchFamily="2" charset="0"/>
                  <a:ea typeface="FrontPage" panose="00000400000000000000" pitchFamily="2" charset="0"/>
                  <a:cs typeface="Tahoma"/>
                </a:endParaRPr>
              </a:p>
            </p:txBody>
          </p:sp>
        </mc:Choice>
        <mc:Fallback>
          <p:sp>
            <p:nvSpPr>
              <p:cNvPr id="18" name="object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6819" y="19420681"/>
                <a:ext cx="13968496" cy="1120820"/>
              </a:xfrm>
              <a:prstGeom prst="rect">
                <a:avLst/>
              </a:prstGeom>
              <a:blipFill>
                <a:blip r:embed="rId11"/>
                <a:stretch>
                  <a:fillRect t="-12500" b="-2337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object 25"/>
          <p:cNvSpPr/>
          <p:nvPr/>
        </p:nvSpPr>
        <p:spPr>
          <a:xfrm>
            <a:off x="15295273" y="24660008"/>
            <a:ext cx="13892808" cy="0"/>
          </a:xfrm>
          <a:custGeom>
            <a:avLst/>
            <a:gdLst/>
            <a:ahLst/>
            <a:cxnLst/>
            <a:rect l="l" t="t" r="r" b="b"/>
            <a:pathLst>
              <a:path w="6527165">
                <a:moveTo>
                  <a:pt x="0" y="0"/>
                </a:moveTo>
                <a:lnTo>
                  <a:pt x="6526646" y="0"/>
                </a:lnTo>
              </a:path>
            </a:pathLst>
          </a:custGeom>
          <a:ln w="571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algn="just"/>
            <a:endParaRPr sz="8156"/>
          </a:p>
        </p:txBody>
      </p:sp>
      <p:sp>
        <p:nvSpPr>
          <p:cNvPr id="26" name="object 26"/>
          <p:cNvSpPr txBox="1"/>
          <p:nvPr/>
        </p:nvSpPr>
        <p:spPr>
          <a:xfrm>
            <a:off x="15295273" y="24664297"/>
            <a:ext cx="2719334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7032" algn="just"/>
            <a:r>
              <a:rPr sz="4000" b="1" spc="-192" dirty="0">
                <a:latin typeface="FrontPage" panose="00000400000000000000" pitchFamily="2" charset="0"/>
                <a:ea typeface="FrontPage" panose="00000400000000000000" pitchFamily="2" charset="0"/>
                <a:cs typeface="Lucida Sans"/>
              </a:rPr>
              <a:t>Conclusions</a:t>
            </a:r>
            <a:endParaRPr sz="4000" b="1" dirty="0">
              <a:latin typeface="FrontPage" panose="00000400000000000000" pitchFamily="2" charset="0"/>
              <a:ea typeface="FrontPage" panose="00000400000000000000" pitchFamily="2" charset="0"/>
              <a:cs typeface="Lucida Sans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15295273" y="25297484"/>
            <a:ext cx="13892808" cy="0"/>
          </a:xfrm>
          <a:custGeom>
            <a:avLst/>
            <a:gdLst/>
            <a:ahLst/>
            <a:cxnLst/>
            <a:rect l="l" t="t" r="r" b="b"/>
            <a:pathLst>
              <a:path w="6527165">
                <a:moveTo>
                  <a:pt x="0" y="0"/>
                </a:moveTo>
                <a:lnTo>
                  <a:pt x="6526646" y="0"/>
                </a:lnTo>
              </a:path>
            </a:pathLst>
          </a:custGeom>
          <a:ln w="571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algn="just"/>
            <a:endParaRPr sz="8156"/>
          </a:p>
        </p:txBody>
      </p:sp>
      <p:sp>
        <p:nvSpPr>
          <p:cNvPr id="28" name="object 28"/>
          <p:cNvSpPr txBox="1"/>
          <p:nvPr/>
        </p:nvSpPr>
        <p:spPr>
          <a:xfrm>
            <a:off x="15246757" y="25586190"/>
            <a:ext cx="13968496" cy="60297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94666" indent="-367635" algn="just">
              <a:buFont typeface="Times New Roman"/>
              <a:buChar char="•"/>
              <a:tabLst>
                <a:tab pos="396018" algn="l"/>
              </a:tabLst>
            </a:pPr>
            <a:r>
              <a:rPr sz="3938" dirty="0">
                <a:latin typeface="Charter" panose="02000503060000020004" pitchFamily="2" charset="0"/>
                <a:cs typeface="Times New Roman"/>
              </a:rPr>
              <a:t>Significant mixing at the beginning of the charging </a:t>
            </a:r>
            <a:r>
              <a:rPr sz="3938" dirty="0" smtClean="0">
                <a:latin typeface="Charter" panose="02000503060000020004" pitchFamily="2" charset="0"/>
                <a:cs typeface="Times New Roman"/>
              </a:rPr>
              <a:t>process</a:t>
            </a:r>
            <a:endParaRPr lang="de-DE" sz="3938" dirty="0" smtClean="0">
              <a:latin typeface="Charter" panose="02000503060000020004" pitchFamily="2" charset="0"/>
              <a:cs typeface="Times New Roman"/>
            </a:endParaRPr>
          </a:p>
          <a:p>
            <a:pPr marL="1571818" lvl="1" indent="-571500" algn="just">
              <a:buFont typeface="Arial" panose="020B0604020202020204" pitchFamily="34" charset="0"/>
              <a:buChar char="→"/>
              <a:tabLst>
                <a:tab pos="396018" algn="l"/>
              </a:tabLst>
            </a:pPr>
            <a:r>
              <a:rPr sz="3938" dirty="0" smtClean="0">
                <a:latin typeface="Charter" panose="02000503060000020004" pitchFamily="2" charset="0"/>
                <a:cs typeface="Times New Roman"/>
              </a:rPr>
              <a:t>Exergy </a:t>
            </a:r>
            <a:r>
              <a:rPr sz="3938" dirty="0">
                <a:latin typeface="Charter" panose="02000503060000020004" pitchFamily="2" charset="0"/>
                <a:cs typeface="Times New Roman"/>
              </a:rPr>
              <a:t>losses</a:t>
            </a:r>
          </a:p>
          <a:p>
            <a:pPr marL="394666" indent="-367635" algn="just">
              <a:spcBef>
                <a:spcPts val="1298"/>
              </a:spcBef>
              <a:buFont typeface="Times New Roman"/>
              <a:buChar char="•"/>
              <a:tabLst>
                <a:tab pos="396018" algn="l"/>
              </a:tabLst>
            </a:pPr>
            <a:r>
              <a:rPr sz="3938" dirty="0">
                <a:latin typeface="Charter" panose="02000503060000020004" pitchFamily="2" charset="0"/>
                <a:cs typeface="Times New Roman"/>
              </a:rPr>
              <a:t>Much less mixing later </a:t>
            </a:r>
            <a:r>
              <a:rPr sz="3938" dirty="0" smtClean="0">
                <a:latin typeface="Charter" panose="02000503060000020004" pitchFamily="2" charset="0"/>
                <a:cs typeface="Times New Roman"/>
              </a:rPr>
              <a:t>on</a:t>
            </a:r>
            <a:endParaRPr lang="de-DE" sz="3938" dirty="0" smtClean="0">
              <a:latin typeface="Charter" panose="02000503060000020004" pitchFamily="2" charset="0"/>
              <a:cs typeface="Times New Roman"/>
            </a:endParaRPr>
          </a:p>
          <a:p>
            <a:pPr marL="1571818" lvl="1" indent="-571500" algn="just">
              <a:spcBef>
                <a:spcPts val="1298"/>
              </a:spcBef>
              <a:buFont typeface="Arial" panose="020B0604020202020204" pitchFamily="34" charset="0"/>
              <a:buChar char="→"/>
              <a:tabLst>
                <a:tab pos="396018" algn="l"/>
              </a:tabLst>
            </a:pPr>
            <a:r>
              <a:rPr sz="3938" dirty="0" smtClean="0">
                <a:latin typeface="Charter" panose="02000503060000020004" pitchFamily="2" charset="0"/>
                <a:cs typeface="Times New Roman"/>
              </a:rPr>
              <a:t>Small</a:t>
            </a:r>
            <a:r>
              <a:rPr lang="de-DE" sz="3938" dirty="0" smtClean="0">
                <a:latin typeface="Charter" panose="02000503060000020004" pitchFamily="2" charset="0"/>
                <a:cs typeface="Times New Roman"/>
              </a:rPr>
              <a:t> </a:t>
            </a:r>
            <a:r>
              <a:rPr sz="3938" dirty="0" smtClean="0">
                <a:latin typeface="Charter" panose="02000503060000020004" pitchFamily="2" charset="0"/>
                <a:cs typeface="Times New Roman"/>
              </a:rPr>
              <a:t>impact</a:t>
            </a:r>
            <a:r>
              <a:rPr lang="de-DE" sz="3938" dirty="0" smtClean="0">
                <a:latin typeface="Charter" panose="02000503060000020004" pitchFamily="2" charset="0"/>
                <a:cs typeface="Times New Roman"/>
              </a:rPr>
              <a:t> </a:t>
            </a:r>
            <a:r>
              <a:rPr sz="3938" dirty="0" smtClean="0">
                <a:latin typeface="Charter" panose="02000503060000020004" pitchFamily="2" charset="0"/>
                <a:cs typeface="Times New Roman"/>
              </a:rPr>
              <a:t>on</a:t>
            </a:r>
            <a:r>
              <a:rPr lang="de-DE" sz="3938" dirty="0" smtClean="0">
                <a:latin typeface="Charter" panose="02000503060000020004" pitchFamily="2" charset="0"/>
                <a:cs typeface="Times New Roman"/>
              </a:rPr>
              <a:t> </a:t>
            </a:r>
            <a:r>
              <a:rPr sz="3938" dirty="0" smtClean="0">
                <a:latin typeface="Charter" panose="02000503060000020004" pitchFamily="2" charset="0"/>
                <a:cs typeface="Times New Roman"/>
              </a:rPr>
              <a:t>overall</a:t>
            </a:r>
            <a:r>
              <a:rPr lang="de-DE" sz="3938" dirty="0" smtClean="0">
                <a:latin typeface="Charter" panose="02000503060000020004" pitchFamily="2" charset="0"/>
                <a:cs typeface="Times New Roman"/>
              </a:rPr>
              <a:t> </a:t>
            </a:r>
            <a:r>
              <a:rPr sz="3938" dirty="0" smtClean="0">
                <a:latin typeface="Charter" panose="02000503060000020004" pitchFamily="2" charset="0"/>
                <a:cs typeface="Times New Roman"/>
              </a:rPr>
              <a:t>storage</a:t>
            </a:r>
            <a:r>
              <a:rPr lang="de-DE" sz="3938" dirty="0" smtClean="0">
                <a:latin typeface="Charter" panose="02000503060000020004" pitchFamily="2" charset="0"/>
                <a:cs typeface="Times New Roman"/>
              </a:rPr>
              <a:t> </a:t>
            </a:r>
            <a:r>
              <a:rPr sz="3938" dirty="0" smtClean="0">
                <a:latin typeface="Charter" panose="02000503060000020004" pitchFamily="2" charset="0"/>
                <a:cs typeface="Times New Roman"/>
              </a:rPr>
              <a:t>efficiency</a:t>
            </a:r>
            <a:r>
              <a:rPr lang="de-DE" sz="3938" dirty="0" smtClean="0">
                <a:latin typeface="Charter" panose="02000503060000020004" pitchFamily="2" charset="0"/>
                <a:cs typeface="Times New Roman"/>
              </a:rPr>
              <a:t> </a:t>
            </a:r>
            <a:r>
              <a:rPr sz="3938" dirty="0" smtClean="0">
                <a:latin typeface="Charter" panose="02000503060000020004" pitchFamily="2" charset="0"/>
                <a:cs typeface="Times New Roman"/>
              </a:rPr>
              <a:t>over</a:t>
            </a:r>
            <a:r>
              <a:rPr lang="de-DE" sz="3938" dirty="0" smtClean="0">
                <a:latin typeface="Charter" panose="02000503060000020004" pitchFamily="2" charset="0"/>
                <a:cs typeface="Times New Roman"/>
              </a:rPr>
              <a:t> </a:t>
            </a:r>
            <a:r>
              <a:rPr sz="3938" dirty="0" smtClean="0">
                <a:latin typeface="Charter" panose="02000503060000020004" pitchFamily="2" charset="0"/>
                <a:cs typeface="Times New Roman"/>
              </a:rPr>
              <a:t>charge- </a:t>
            </a:r>
            <a:r>
              <a:rPr sz="3938" dirty="0">
                <a:latin typeface="Charter" panose="02000503060000020004" pitchFamily="2" charset="0"/>
                <a:cs typeface="Times New Roman"/>
              </a:rPr>
              <a:t>discharge cycle</a:t>
            </a:r>
          </a:p>
          <a:p>
            <a:pPr marL="47306" marR="10813" algn="just">
              <a:lnSpc>
                <a:spcPct val="101200"/>
              </a:lnSpc>
              <a:spcBef>
                <a:spcPts val="1192"/>
              </a:spcBef>
            </a:pPr>
            <a:r>
              <a:rPr sz="3938" dirty="0">
                <a:latin typeface="Charter" panose="02000503060000020004" pitchFamily="2" charset="0"/>
                <a:cs typeface="Times New Roman"/>
              </a:rPr>
              <a:t>In  the  future,  the  overall  storage  efficiency  over  a  charge- discharge cycle will be examined and these results will be vali</a:t>
            </a:r>
            <a:r>
              <a:rPr sz="3938" dirty="0">
                <a:latin typeface="Charter" panose="02000503060000020004" pitchFamily="2" charset="0"/>
                <a:cs typeface="Times New Roman"/>
              </a:rPr>
              <a:t>- dated using data obtained through temperature measurements of the storage unit constructed by ENTEGA AG.</a:t>
            </a:r>
          </a:p>
        </p:txBody>
      </p:sp>
      <p:sp>
        <p:nvSpPr>
          <p:cNvPr id="29" name="object 29"/>
          <p:cNvSpPr/>
          <p:nvPr/>
        </p:nvSpPr>
        <p:spPr>
          <a:xfrm>
            <a:off x="15295273" y="31599807"/>
            <a:ext cx="13892808" cy="0"/>
          </a:xfrm>
          <a:custGeom>
            <a:avLst/>
            <a:gdLst/>
            <a:ahLst/>
            <a:cxnLst/>
            <a:rect l="l" t="t" r="r" b="b"/>
            <a:pathLst>
              <a:path w="6527165">
                <a:moveTo>
                  <a:pt x="0" y="0"/>
                </a:moveTo>
                <a:lnTo>
                  <a:pt x="6526646" y="0"/>
                </a:lnTo>
              </a:path>
            </a:pathLst>
          </a:custGeom>
          <a:ln w="571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algn="just"/>
            <a:endParaRPr sz="8156"/>
          </a:p>
        </p:txBody>
      </p:sp>
      <p:sp>
        <p:nvSpPr>
          <p:cNvPr id="30" name="object 30"/>
          <p:cNvSpPr txBox="1"/>
          <p:nvPr/>
        </p:nvSpPr>
        <p:spPr>
          <a:xfrm>
            <a:off x="15289532" y="31599807"/>
            <a:ext cx="2524736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7032" algn="just"/>
            <a:r>
              <a:rPr sz="4000" b="1" spc="-149" dirty="0">
                <a:latin typeface="FrontPage" panose="00000400000000000000" pitchFamily="2" charset="0"/>
                <a:ea typeface="FrontPage" panose="00000400000000000000" pitchFamily="2" charset="0"/>
                <a:cs typeface="Lucida Sans"/>
              </a:rPr>
              <a:t>References</a:t>
            </a:r>
            <a:endParaRPr sz="4000" b="1" dirty="0">
              <a:latin typeface="FrontPage" panose="00000400000000000000" pitchFamily="2" charset="0"/>
              <a:ea typeface="FrontPage" panose="00000400000000000000" pitchFamily="2" charset="0"/>
              <a:cs typeface="Lucida Sans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15295273" y="32237319"/>
            <a:ext cx="13892808" cy="0"/>
          </a:xfrm>
          <a:custGeom>
            <a:avLst/>
            <a:gdLst/>
            <a:ahLst/>
            <a:cxnLst/>
            <a:rect l="l" t="t" r="r" b="b"/>
            <a:pathLst>
              <a:path w="6527165">
                <a:moveTo>
                  <a:pt x="0" y="0"/>
                </a:moveTo>
                <a:lnTo>
                  <a:pt x="6526646" y="0"/>
                </a:lnTo>
              </a:path>
            </a:pathLst>
          </a:custGeom>
          <a:ln w="571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algn="just"/>
            <a:endParaRPr sz="8156"/>
          </a:p>
        </p:txBody>
      </p:sp>
      <p:sp>
        <p:nvSpPr>
          <p:cNvPr id="32" name="object 32"/>
          <p:cNvSpPr txBox="1"/>
          <p:nvPr/>
        </p:nvSpPr>
        <p:spPr>
          <a:xfrm>
            <a:off x="15268214" y="32501919"/>
            <a:ext cx="13946871" cy="25058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08255" marR="10813" indent="-782575" algn="just">
              <a:lnSpc>
                <a:spcPct val="101600"/>
              </a:lnSpc>
            </a:pPr>
            <a:r>
              <a:rPr sz="2800" dirty="0">
                <a:latin typeface="Charter" panose="02000503060000020004" pitchFamily="2" charset="0"/>
                <a:cs typeface="Times New Roman"/>
              </a:rPr>
              <a:t>[1] Verda, Vittorio; Colella</a:t>
            </a:r>
            <a:r>
              <a:rPr sz="2800" dirty="0">
                <a:latin typeface="Charter" panose="02000503060000020004" pitchFamily="2" charset="0"/>
                <a:cs typeface="Times New Roman"/>
              </a:rPr>
              <a:t> Francesco, Primary energy savings through thermal  storage  in  district  heating  networks,  Energy,  36,  4278- 4286 (2011)</a:t>
            </a:r>
          </a:p>
          <a:p>
            <a:pPr marL="808255" marR="10813" indent="-782575" algn="just">
              <a:lnSpc>
                <a:spcPct val="101600"/>
              </a:lnSpc>
              <a:spcBef>
                <a:spcPts val="2597"/>
              </a:spcBef>
            </a:pPr>
            <a:r>
              <a:rPr sz="2800" dirty="0">
                <a:latin typeface="Charter" panose="02000503060000020004" pitchFamily="2" charset="0"/>
                <a:cs typeface="Times New Roman"/>
              </a:rPr>
              <a:t>[2] Fertahi,  Saïf  ed-Din;  Jamil,  A.;  Benbassou,  A.,  Review  on  Solar Thermal  Stratified  Storage  Tanks  (STSST):  Insight  on  stratifica- tion</a:t>
            </a:r>
            <a:r>
              <a:rPr sz="2800" dirty="0">
                <a:latin typeface="Charter" panose="02000503060000020004" pitchFamily="2" charset="0"/>
                <a:cs typeface="Times New Roman"/>
              </a:rPr>
              <a:t> studies and efficiency indicators, Solar Energy, 176, 126-145, (2018)</a:t>
            </a:r>
          </a:p>
        </p:txBody>
      </p:sp>
      <p:sp>
        <p:nvSpPr>
          <p:cNvPr id="33" name="object 33"/>
          <p:cNvSpPr/>
          <p:nvPr/>
        </p:nvSpPr>
        <p:spPr>
          <a:xfrm>
            <a:off x="13561645" y="39048101"/>
            <a:ext cx="4412570" cy="1799581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algn="just"/>
            <a:endParaRPr sz="8156"/>
          </a:p>
        </p:txBody>
      </p:sp>
      <p:sp>
        <p:nvSpPr>
          <p:cNvPr id="34" name="object 34"/>
          <p:cNvSpPr/>
          <p:nvPr/>
        </p:nvSpPr>
        <p:spPr>
          <a:xfrm>
            <a:off x="18100701" y="39048072"/>
            <a:ext cx="5542237" cy="1799609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algn="just"/>
            <a:endParaRPr sz="8156"/>
          </a:p>
        </p:txBody>
      </p:sp>
      <p:sp>
        <p:nvSpPr>
          <p:cNvPr id="35" name="object 35"/>
          <p:cNvSpPr/>
          <p:nvPr/>
        </p:nvSpPr>
        <p:spPr>
          <a:xfrm>
            <a:off x="23769394" y="39048394"/>
            <a:ext cx="1799289" cy="1799289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algn="just"/>
            <a:endParaRPr sz="8156"/>
          </a:p>
        </p:txBody>
      </p:sp>
      <p:sp>
        <p:nvSpPr>
          <p:cNvPr id="36" name="object 36"/>
          <p:cNvSpPr/>
          <p:nvPr/>
        </p:nvSpPr>
        <p:spPr>
          <a:xfrm>
            <a:off x="1079670" y="38775481"/>
            <a:ext cx="28108640" cy="0"/>
          </a:xfrm>
          <a:custGeom>
            <a:avLst/>
            <a:gdLst/>
            <a:ahLst/>
            <a:cxnLst/>
            <a:rect l="l" t="t" r="r" b="b"/>
            <a:pathLst>
              <a:path w="13206094">
                <a:moveTo>
                  <a:pt x="0" y="0"/>
                </a:moveTo>
                <a:lnTo>
                  <a:pt x="13205484" y="0"/>
                </a:lnTo>
              </a:path>
            </a:pathLst>
          </a:custGeom>
          <a:ln w="143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algn="just"/>
            <a:endParaRPr sz="8156"/>
          </a:p>
        </p:txBody>
      </p:sp>
      <p:sp>
        <p:nvSpPr>
          <p:cNvPr id="37" name="object 37"/>
          <p:cNvSpPr/>
          <p:nvPr/>
        </p:nvSpPr>
        <p:spPr>
          <a:xfrm>
            <a:off x="1405669" y="2973031"/>
            <a:ext cx="2059796" cy="0"/>
          </a:xfrm>
          <a:custGeom>
            <a:avLst/>
            <a:gdLst/>
            <a:ahLst/>
            <a:cxnLst/>
            <a:rect l="l" t="t" r="r" b="b"/>
            <a:pathLst>
              <a:path w="967739">
                <a:moveTo>
                  <a:pt x="0" y="0"/>
                </a:moveTo>
                <a:lnTo>
                  <a:pt x="967530" y="0"/>
                </a:lnTo>
              </a:path>
            </a:pathLst>
          </a:custGeom>
          <a:ln w="1506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algn="just"/>
            <a:endParaRPr sz="8156"/>
          </a:p>
        </p:txBody>
      </p:sp>
      <p:sp>
        <p:nvSpPr>
          <p:cNvPr id="38" name="object 38"/>
          <p:cNvSpPr txBox="1"/>
          <p:nvPr/>
        </p:nvSpPr>
        <p:spPr>
          <a:xfrm>
            <a:off x="1351345" y="2355213"/>
            <a:ext cx="19166642" cy="30880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4064" algn="just"/>
            <a:r>
              <a:rPr sz="4000" dirty="0">
                <a:solidFill>
                  <a:srgbClr val="FFFFFF"/>
                </a:solidFill>
                <a:latin typeface="FrontPage" panose="00000400000000000000" pitchFamily="2" charset="0"/>
                <a:ea typeface="FrontPage" panose="00000400000000000000" pitchFamily="2" charset="0"/>
                <a:cs typeface="Lucida Sans"/>
              </a:rPr>
              <a:t>B. Krüger, F. Dammel, P. </a:t>
            </a:r>
            <a:r>
              <a:rPr sz="4000" dirty="0">
                <a:solidFill>
                  <a:srgbClr val="FFFFFF"/>
                </a:solidFill>
                <a:latin typeface="FrontPage" panose="00000400000000000000" pitchFamily="2" charset="0"/>
                <a:ea typeface="FrontPage" panose="00000400000000000000" pitchFamily="2" charset="0"/>
                <a:cs typeface="Lucida Sans"/>
              </a:rPr>
              <a:t>Stephan</a:t>
            </a:r>
            <a:endParaRPr sz="4000" dirty="0">
              <a:latin typeface="FrontPage" panose="00000400000000000000" pitchFamily="2" charset="0"/>
              <a:ea typeface="FrontPage" panose="00000400000000000000" pitchFamily="2" charset="0"/>
              <a:cs typeface="Lucida Sans"/>
            </a:endParaRPr>
          </a:p>
          <a:p>
            <a:pPr marL="27032" marR="10813" algn="just">
              <a:spcBef>
                <a:spcPts val="1980"/>
              </a:spcBef>
            </a:pPr>
            <a:r>
              <a:rPr sz="7200" dirty="0">
                <a:solidFill>
                  <a:srgbClr val="FFFFFF"/>
                </a:solidFill>
                <a:latin typeface="FrontPage" panose="00000400000000000000" pitchFamily="2" charset="0"/>
                <a:ea typeface="FrontPage" panose="00000400000000000000" pitchFamily="2" charset="0"/>
                <a:cs typeface="Lucida Sans"/>
              </a:rPr>
              <a:t>High-Resolution CFD Modeling of a Large-Scale Short-Term Thermal Energy Storage Unit</a:t>
            </a:r>
            <a:endParaRPr sz="7200" dirty="0">
              <a:latin typeface="FrontPage" panose="00000400000000000000" pitchFamily="2" charset="0"/>
              <a:ea typeface="FrontPage" panose="00000400000000000000" pitchFamily="2" charset="0"/>
              <a:cs typeface="Lucida Sans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1078246" y="7682694"/>
            <a:ext cx="3474368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7032" algn="just"/>
            <a:r>
              <a:rPr sz="4000" b="1" dirty="0">
                <a:latin typeface="FrontPage" panose="00000400000000000000" pitchFamily="2" charset="0"/>
                <a:ea typeface="FrontPage" panose="00000400000000000000" pitchFamily="2" charset="0"/>
                <a:cs typeface="Lucida Sans"/>
              </a:rPr>
              <a:t>Introduction</a:t>
            </a:r>
          </a:p>
        </p:txBody>
      </p:sp>
      <p:sp>
        <p:nvSpPr>
          <p:cNvPr id="43" name="object 15"/>
          <p:cNvSpPr/>
          <p:nvPr/>
        </p:nvSpPr>
        <p:spPr>
          <a:xfrm>
            <a:off x="1079660" y="8314993"/>
            <a:ext cx="13892808" cy="0"/>
          </a:xfrm>
          <a:custGeom>
            <a:avLst/>
            <a:gdLst/>
            <a:ahLst/>
            <a:cxnLst/>
            <a:rect l="l" t="t" r="r" b="b"/>
            <a:pathLst>
              <a:path w="6527165">
                <a:moveTo>
                  <a:pt x="0" y="0"/>
                </a:moveTo>
                <a:lnTo>
                  <a:pt x="6526646" y="0"/>
                </a:lnTo>
              </a:path>
            </a:pathLst>
          </a:custGeom>
          <a:ln w="571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algn="just"/>
            <a:endParaRPr sz="8156"/>
          </a:p>
        </p:txBody>
      </p:sp>
      <p:sp>
        <p:nvSpPr>
          <p:cNvPr id="44" name="object 15"/>
          <p:cNvSpPr/>
          <p:nvPr/>
        </p:nvSpPr>
        <p:spPr>
          <a:xfrm>
            <a:off x="1079660" y="7677215"/>
            <a:ext cx="13892808" cy="0"/>
          </a:xfrm>
          <a:custGeom>
            <a:avLst/>
            <a:gdLst/>
            <a:ahLst/>
            <a:cxnLst/>
            <a:rect l="l" t="t" r="r" b="b"/>
            <a:pathLst>
              <a:path w="6527165">
                <a:moveTo>
                  <a:pt x="0" y="0"/>
                </a:moveTo>
                <a:lnTo>
                  <a:pt x="6526646" y="0"/>
                </a:lnTo>
              </a:path>
            </a:pathLst>
          </a:custGeom>
          <a:ln w="571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algn="just"/>
            <a:endParaRPr sz="8156"/>
          </a:p>
        </p:txBody>
      </p:sp>
      <p:sp>
        <p:nvSpPr>
          <p:cNvPr id="47" name="TextBox 1">
            <a:extLst>
              <a:ext uri="{FF2B5EF4-FFF2-40B4-BE49-F238E27FC236}">
                <a16:creationId xmlns:a16="http://schemas.microsoft.com/office/drawing/2014/main" id="{39CBE0C8-6EEF-F74A-9126-F93FE6E11A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8246" y="41190978"/>
            <a:ext cx="28109835" cy="7078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lvl="0" algn="ctr" defTabSz="4384675" eaLnBrk="0" hangingPunct="0"/>
            <a:r>
              <a:rPr lang="en-US" sz="4000" dirty="0">
                <a:solidFill>
                  <a:srgbClr val="0079C1"/>
                </a:solidFill>
                <a:latin typeface="Calibri" panose="020F0502020204030204" pitchFamily="34" charset="0"/>
              </a:rPr>
              <a:t>Excerpt from the Proceedings of the 2019 COMSOL Conference in Cambridge</a:t>
            </a:r>
          </a:p>
        </p:txBody>
      </p:sp>
      <p:graphicFrame>
        <p:nvGraphicFramePr>
          <p:cNvPr id="48" name="Objekt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5085550"/>
              </p:ext>
            </p:extLst>
          </p:nvPr>
        </p:nvGraphicFramePr>
        <p:xfrm>
          <a:off x="25695139" y="39051894"/>
          <a:ext cx="3350902" cy="1795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Acrobat Document" r:id="rId15" imgW="5171954" imgH="2771727" progId="AcroExch.Document.DC">
                  <p:embed/>
                </p:oleObj>
              </mc:Choice>
              <mc:Fallback>
                <p:oleObj name="Acrobat Document" r:id="rId15" imgW="5171954" imgH="2771727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25695139" y="39051894"/>
                        <a:ext cx="3350902" cy="17957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4E89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435</Words>
  <Application>Microsoft Office PowerPoint</Application>
  <PresentationFormat>Benutzerdefiniert</PresentationFormat>
  <Paragraphs>58</Paragraphs>
  <Slides>1</Slides>
  <Notes>1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11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14" baseType="lpstr">
      <vt:lpstr>ＭＳ Ｐゴシック</vt:lpstr>
      <vt:lpstr>Arial</vt:lpstr>
      <vt:lpstr>Calibri</vt:lpstr>
      <vt:lpstr>Cambria Math</vt:lpstr>
      <vt:lpstr>Charter</vt:lpstr>
      <vt:lpstr>FrontPage</vt:lpstr>
      <vt:lpstr>Lucida Sans</vt:lpstr>
      <vt:lpstr>Lucida Sans Unicode</vt:lpstr>
      <vt:lpstr>Palatino Linotype</vt:lpstr>
      <vt:lpstr>Tahoma</vt:lpstr>
      <vt:lpstr>Times New Roman</vt:lpstr>
      <vt:lpstr>Office Theme</vt:lpstr>
      <vt:lpstr>Adobe Acrobat Document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Online2PDF.com</dc:creator>
  <cp:lastModifiedBy>Benno Matthias Krüger</cp:lastModifiedBy>
  <cp:revision>6</cp:revision>
  <dcterms:created xsi:type="dcterms:W3CDTF">2019-08-15T09:53:37Z</dcterms:created>
  <dcterms:modified xsi:type="dcterms:W3CDTF">2019-08-15T09:00:46Z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2019-08-15T00:00:00Z</vt:filetime>
  </property>
  <property fmtid="{D5CDD505-2E9C-101B-9397-08002B2CF9AE}" pid="3" name="LastSaved">
    <vt:filetime>2019-08-15T00:00:00Z</vt:filetime>
  </property>
</Properties>
</file>