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30275213" cy="42803763"/>
  <p:notesSz cx="6797675" cy="9928225"/>
  <p:defaultTextStyle>
    <a:defPPr>
      <a:defRPr lang="en-US"/>
    </a:defPPr>
    <a:lvl1pPr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2082800" indent="-1647825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4170363" indent="-3300413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6259513" indent="-4954588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8347075" indent="-6607175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36" userDrawn="1">
          <p15:clr>
            <a:srgbClr val="A4A3A4"/>
          </p15:clr>
        </p15:guide>
        <p15:guide id="2" pos="95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2D3A"/>
    <a:srgbClr val="005864"/>
    <a:srgbClr val="DEEB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31" autoAdjust="0"/>
    <p:restoredTop sz="94693" autoAdjust="0"/>
  </p:normalViewPr>
  <p:slideViewPr>
    <p:cSldViewPr snapToGrid="0">
      <p:cViewPr varScale="1">
        <p:scale>
          <a:sx n="19" d="100"/>
          <a:sy n="19" d="100"/>
        </p:scale>
        <p:origin x="3138" y="174"/>
      </p:cViewPr>
      <p:guideLst>
        <p:guide orient="horz" pos="13436"/>
        <p:guide pos="9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gridSpacing cx="914400" cy="9144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057B796-EFD0-F246-9863-E2060FED039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417158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A6FB60-7F22-D74A-843C-F6413EDE31F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4171580">
              <a:defRPr sz="1200">
                <a:latin typeface="Arial" charset="0"/>
              </a:defRPr>
            </a:lvl1pPr>
          </a:lstStyle>
          <a:p>
            <a:pPr>
              <a:defRPr/>
            </a:pPr>
            <a:fld id="{74B8438F-1271-6C46-8F9C-9456BEDDECCF}" type="datetimeFigureOut">
              <a:rPr lang="en-US"/>
              <a:pPr>
                <a:defRPr/>
              </a:pPr>
              <a:t>7/29/2019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E99419-FDB7-4F47-9563-16A61150F37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417158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9FF592-48C8-3C47-AFB1-D96941E664F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7A813B9-8573-914D-A8D2-51AED3D7633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DDBEE0A-5DFA-DE46-82C7-7D6177DD322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4174752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A61207-634F-734D-A1D7-824436FEACAB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38597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E9598E62-35EC-B84F-8906-602E012AB95E}" type="datetimeFigureOut">
              <a:rPr lang="en-US"/>
              <a:pPr>
                <a:defRPr/>
              </a:pPr>
              <a:t>7/29/2019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8600A71D-9804-B846-9BC5-B2DFD2D4314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082800" y="744538"/>
            <a:ext cx="26320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62897342-DE2C-B841-AD04-57AC32CAC1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6EE6E9-3630-3F4B-BA78-F264B58E57C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4174752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DC1787-EB28-5944-9EC8-914FFA866B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4384675">
              <a:defRPr sz="1200"/>
            </a:lvl1pPr>
          </a:lstStyle>
          <a:p>
            <a:fld id="{F0D34A83-C334-CB4D-8A80-280A6D000EE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33388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868363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03338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738313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174602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609523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044443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479362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>
            <a:extLst>
              <a:ext uri="{FF2B5EF4-FFF2-40B4-BE49-F238E27FC236}">
                <a16:creationId xmlns:a16="http://schemas.microsoft.com/office/drawing/2014/main" id="{A109A4C0-3D7C-D24F-B1CA-0240842C086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>
            <a:extLst>
              <a:ext uri="{FF2B5EF4-FFF2-40B4-BE49-F238E27FC236}">
                <a16:creationId xmlns:a16="http://schemas.microsoft.com/office/drawing/2014/main" id="{C455B2B2-F0C4-E542-9F8B-24F394C7105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altLang="nl-NL" dirty="0">
              <a:ea typeface="ＭＳ Ｐゴシック" panose="020B0600070205080204" pitchFamily="34" charset="-128"/>
            </a:endParaRPr>
          </a:p>
        </p:txBody>
      </p:sp>
      <p:sp>
        <p:nvSpPr>
          <p:cNvPr id="4100" name="Slide Number Placeholder 3">
            <a:extLst>
              <a:ext uri="{FF2B5EF4-FFF2-40B4-BE49-F238E27FC236}">
                <a16:creationId xmlns:a16="http://schemas.microsoft.com/office/drawing/2014/main" id="{D006F916-9A1C-F342-948F-7616765E1F6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5462D2F-9D93-D141-941E-B2A50F494F6A}" type="slidenum">
              <a:rPr lang="en-US" altLang="nl-NL" sz="1200"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nl-NL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3" y="13296915"/>
            <a:ext cx="25733931" cy="917506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41283" y="24255466"/>
            <a:ext cx="21192650" cy="1093873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76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5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2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504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38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25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13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00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A5DD98-14C0-EE43-94D0-37584D512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D2F4B-E005-564B-A5E7-DD1E7C694BD4}" type="datetimeFigureOut">
              <a:rPr lang="en-US"/>
              <a:pPr>
                <a:defRPr/>
              </a:pPr>
              <a:t>7/29/2019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4CDC09-D0D9-4C44-9E4A-E8EE39F57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FAB73E-4419-7645-AD90-F954C96B1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F6224C-D9C9-6C48-8AB8-47F0B7CE97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4959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DEA25D-F534-B24B-AC21-A5048A690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BE161A-CE89-1844-AE27-3AFC4203C8DA}" type="datetimeFigureOut">
              <a:rPr lang="en-US"/>
              <a:pPr>
                <a:defRPr/>
              </a:pPr>
              <a:t>7/29/2019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87FC01-2E7C-964B-B451-21DF997F3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ABE15C-3BF8-2D43-8FC9-8C313A1EA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361311-DB9D-8547-A7FE-F927F308F0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4404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020411" y="10968469"/>
            <a:ext cx="24519771" cy="23374619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50596" y="10968469"/>
            <a:ext cx="73065230" cy="23374619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E24803-91DA-C748-A8E2-AD75E8E51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B58A6-50A4-E24A-8246-B1C993FBBD71}" type="datetimeFigureOut">
              <a:rPr lang="en-US"/>
              <a:pPr>
                <a:defRPr/>
              </a:pPr>
              <a:t>7/29/2019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0BA247-EEB6-3249-BA69-8947AA3B7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621B4A-DCB6-3C42-92B0-C1C547CE3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ABDEDE-A2A4-D745-840C-2708D5BB4F8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57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341404-6161-DE4F-86C1-2C971CAA7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9F7AD-590B-234B-9E0D-CC9819C93501}" type="datetimeFigureOut">
              <a:rPr lang="en-US"/>
              <a:pPr>
                <a:defRPr/>
              </a:pPr>
              <a:t>7/29/2019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74A077-F49A-F541-9A6A-3EC5504BF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7D1A8A-0067-6248-B435-F7CEA57F7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F34862-F695-044F-B639-55834FB64D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6468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1533" y="27505386"/>
            <a:ext cx="25733931" cy="8501303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1533" y="18142065"/>
            <a:ext cx="25733931" cy="9363320"/>
          </a:xfrm>
        </p:spPr>
        <p:txBody>
          <a:bodyPr anchor="b"/>
          <a:lstStyle>
            <a:lvl1pPr marL="0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1pPr>
            <a:lvl2pPr marL="2087618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5235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3pPr>
            <a:lvl4pPr marL="626285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50471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38089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570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1332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70094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D7F23F-13C9-1941-99C1-2A225464E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7CB76-C680-EF4B-8C53-18E2AB0A9625}" type="datetimeFigureOut">
              <a:rPr lang="en-US"/>
              <a:pPr>
                <a:defRPr/>
              </a:pPr>
              <a:t>7/29/2019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0203CF-CAAC-5E4B-8A83-F3A1A19D9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E7DCCF-970E-1045-9B58-B7CB274F4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6A8057-CD29-1E4B-BEA4-5464FF5CF21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6125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50593" y="63918308"/>
            <a:ext cx="48792499" cy="180796354"/>
          </a:xfrm>
        </p:spPr>
        <p:txBody>
          <a:bodyPr/>
          <a:lstStyle>
            <a:lvl1pPr>
              <a:defRPr sz="12800"/>
            </a:lvl1pPr>
            <a:lvl2pPr>
              <a:defRPr sz="109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747681" y="63918308"/>
            <a:ext cx="48792502" cy="180796354"/>
          </a:xfrm>
        </p:spPr>
        <p:txBody>
          <a:bodyPr/>
          <a:lstStyle>
            <a:lvl1pPr>
              <a:defRPr sz="12800"/>
            </a:lvl1pPr>
            <a:lvl2pPr>
              <a:defRPr sz="109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242C415-0287-3545-917F-8E48FBB43F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49DEA-FFAD-C046-9D69-7B4260C0F1F5}" type="datetimeFigureOut">
              <a:rPr lang="en-US"/>
              <a:pPr>
                <a:defRPr/>
              </a:pPr>
              <a:t>7/29/2019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C6FEA20-893B-AC44-8063-1AAFB3B29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547E2BD-1E10-6D4F-A94A-DB61E6875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816955-6DFD-4B49-AD3A-2641553844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8926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761" y="1714135"/>
            <a:ext cx="27247693" cy="7133961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3761" y="9581309"/>
            <a:ext cx="13376810" cy="3993033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7618" indent="0">
              <a:buNone/>
              <a:defRPr sz="9100" b="1"/>
            </a:lvl2pPr>
            <a:lvl3pPr marL="4175235" indent="0">
              <a:buNone/>
              <a:defRPr sz="8200" b="1"/>
            </a:lvl3pPr>
            <a:lvl4pPr marL="6262854" indent="0">
              <a:buNone/>
              <a:defRPr sz="7300" b="1"/>
            </a:lvl4pPr>
            <a:lvl5pPr marL="8350471" indent="0">
              <a:buNone/>
              <a:defRPr sz="7300" b="1"/>
            </a:lvl5pPr>
            <a:lvl6pPr marL="10438089" indent="0">
              <a:buNone/>
              <a:defRPr sz="7300" b="1"/>
            </a:lvl6pPr>
            <a:lvl7pPr marL="12525706" indent="0">
              <a:buNone/>
              <a:defRPr sz="7300" b="1"/>
            </a:lvl7pPr>
            <a:lvl8pPr marL="14613324" indent="0">
              <a:buNone/>
              <a:defRPr sz="7300" b="1"/>
            </a:lvl8pPr>
            <a:lvl9pPr marL="16700942" indent="0">
              <a:buNone/>
              <a:defRPr sz="7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3761" y="13574342"/>
            <a:ext cx="13376810" cy="24661708"/>
          </a:xfrm>
        </p:spPr>
        <p:txBody>
          <a:bodyPr/>
          <a:lstStyle>
            <a:lvl1pPr>
              <a:defRPr sz="109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79389" y="9581309"/>
            <a:ext cx="13382066" cy="3993033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7618" indent="0">
              <a:buNone/>
              <a:defRPr sz="9100" b="1"/>
            </a:lvl2pPr>
            <a:lvl3pPr marL="4175235" indent="0">
              <a:buNone/>
              <a:defRPr sz="8200" b="1"/>
            </a:lvl3pPr>
            <a:lvl4pPr marL="6262854" indent="0">
              <a:buNone/>
              <a:defRPr sz="7300" b="1"/>
            </a:lvl4pPr>
            <a:lvl5pPr marL="8350471" indent="0">
              <a:buNone/>
              <a:defRPr sz="7300" b="1"/>
            </a:lvl5pPr>
            <a:lvl6pPr marL="10438089" indent="0">
              <a:buNone/>
              <a:defRPr sz="7300" b="1"/>
            </a:lvl6pPr>
            <a:lvl7pPr marL="12525706" indent="0">
              <a:buNone/>
              <a:defRPr sz="7300" b="1"/>
            </a:lvl7pPr>
            <a:lvl8pPr marL="14613324" indent="0">
              <a:buNone/>
              <a:defRPr sz="7300" b="1"/>
            </a:lvl8pPr>
            <a:lvl9pPr marL="16700942" indent="0">
              <a:buNone/>
              <a:defRPr sz="7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79389" y="13574342"/>
            <a:ext cx="13382066" cy="24661708"/>
          </a:xfrm>
        </p:spPr>
        <p:txBody>
          <a:bodyPr/>
          <a:lstStyle>
            <a:lvl1pPr>
              <a:defRPr sz="109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04151EC1-BE64-5149-9280-3612C4F50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25563-019A-6841-99D3-7951C34D7371}" type="datetimeFigureOut">
              <a:rPr lang="en-US"/>
              <a:pPr>
                <a:defRPr/>
              </a:pPr>
              <a:t>7/29/2019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25EBE217-0F76-F147-8BDE-1FEC91DC1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81955FD-0C9D-644C-8F74-6D430C260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2AD294-DC75-9749-82D3-58F83AF5E76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0532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C0D6241A-0462-B645-BD17-2B9113A11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288BC-7D51-A94C-B613-ABA24656F2B3}" type="datetimeFigureOut">
              <a:rPr lang="en-US"/>
              <a:pPr>
                <a:defRPr/>
              </a:pPr>
              <a:t>7/29/2019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9DDBE4C-625E-574D-8EFC-7195737C4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98C09BD9-689D-9C4F-9D15-4C6A5B5BC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37104B-94A3-8146-8271-DBA42BFD4C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1486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2655DBEF-9B21-114D-9935-076FCA1FE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E0E42-8DDB-6240-9C56-EF3ED40F2F66}" type="datetimeFigureOut">
              <a:rPr lang="en-US"/>
              <a:pPr>
                <a:defRPr/>
              </a:pPr>
              <a:t>7/29/2019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C224101C-D068-8843-98AC-E267A999A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0138860-1526-DA46-A245-119ECF107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EC682C-8DAA-F24C-A074-0B9195437E8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1088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765" y="1704224"/>
            <a:ext cx="9960337" cy="7252860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36767" y="1704229"/>
            <a:ext cx="16924685" cy="36531826"/>
          </a:xfrm>
        </p:spPr>
        <p:txBody>
          <a:bodyPr/>
          <a:lstStyle>
            <a:lvl1pPr>
              <a:defRPr sz="14700"/>
            </a:lvl1pPr>
            <a:lvl2pPr>
              <a:defRPr sz="12800"/>
            </a:lvl2pPr>
            <a:lvl3pPr>
              <a:defRPr sz="109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3765" y="8957089"/>
            <a:ext cx="9960337" cy="29278966"/>
          </a:xfrm>
        </p:spPr>
        <p:txBody>
          <a:bodyPr/>
          <a:lstStyle>
            <a:lvl1pPr marL="0" indent="0">
              <a:buNone/>
              <a:defRPr sz="6400"/>
            </a:lvl1pPr>
            <a:lvl2pPr marL="2087618" indent="0">
              <a:buNone/>
              <a:defRPr sz="5500"/>
            </a:lvl2pPr>
            <a:lvl3pPr marL="4175235" indent="0">
              <a:buNone/>
              <a:defRPr sz="4600"/>
            </a:lvl3pPr>
            <a:lvl4pPr marL="6262854" indent="0">
              <a:buNone/>
              <a:defRPr sz="4100"/>
            </a:lvl4pPr>
            <a:lvl5pPr marL="8350471" indent="0">
              <a:buNone/>
              <a:defRPr sz="4100"/>
            </a:lvl5pPr>
            <a:lvl6pPr marL="10438089" indent="0">
              <a:buNone/>
              <a:defRPr sz="4100"/>
            </a:lvl6pPr>
            <a:lvl7pPr marL="12525706" indent="0">
              <a:buNone/>
              <a:defRPr sz="4100"/>
            </a:lvl7pPr>
            <a:lvl8pPr marL="14613324" indent="0">
              <a:buNone/>
              <a:defRPr sz="4100"/>
            </a:lvl8pPr>
            <a:lvl9pPr marL="16700942" indent="0">
              <a:buNone/>
              <a:defRPr sz="4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4E1E29B-1441-8D4B-8F63-B01872E15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F9DC9-BFA0-0F40-BE23-3928968778D9}" type="datetimeFigureOut">
              <a:rPr lang="en-US"/>
              <a:pPr>
                <a:defRPr/>
              </a:pPr>
              <a:t>7/29/2019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2508D43-4FEA-5742-A3DF-0DA41F6E0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C012734-AFD8-BD49-BAC9-4CF9C0B63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81B3A7-DBCB-B945-8E99-3BA692F065B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5923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4154" y="29962637"/>
            <a:ext cx="18165128" cy="3537258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34154" y="3824597"/>
            <a:ext cx="18165128" cy="25682258"/>
          </a:xfrm>
        </p:spPr>
        <p:txBody>
          <a:bodyPr rtlCol="0">
            <a:normAutofit/>
          </a:bodyPr>
          <a:lstStyle>
            <a:lvl1pPr marL="0" indent="0">
              <a:buNone/>
              <a:defRPr sz="14700"/>
            </a:lvl1pPr>
            <a:lvl2pPr marL="2087618" indent="0">
              <a:buNone/>
              <a:defRPr sz="12800"/>
            </a:lvl2pPr>
            <a:lvl3pPr marL="4175235" indent="0">
              <a:buNone/>
              <a:defRPr sz="10900"/>
            </a:lvl3pPr>
            <a:lvl4pPr marL="6262854" indent="0">
              <a:buNone/>
              <a:defRPr sz="9100"/>
            </a:lvl4pPr>
            <a:lvl5pPr marL="8350471" indent="0">
              <a:buNone/>
              <a:defRPr sz="9100"/>
            </a:lvl5pPr>
            <a:lvl6pPr marL="10438089" indent="0">
              <a:buNone/>
              <a:defRPr sz="9100"/>
            </a:lvl6pPr>
            <a:lvl7pPr marL="12525706" indent="0">
              <a:buNone/>
              <a:defRPr sz="9100"/>
            </a:lvl7pPr>
            <a:lvl8pPr marL="14613324" indent="0">
              <a:buNone/>
              <a:defRPr sz="9100"/>
            </a:lvl8pPr>
            <a:lvl9pPr marL="16700942" indent="0">
              <a:buNone/>
              <a:defRPr sz="91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34154" y="33499895"/>
            <a:ext cx="18165128" cy="5023494"/>
          </a:xfrm>
        </p:spPr>
        <p:txBody>
          <a:bodyPr/>
          <a:lstStyle>
            <a:lvl1pPr marL="0" indent="0">
              <a:buNone/>
              <a:defRPr sz="6400"/>
            </a:lvl1pPr>
            <a:lvl2pPr marL="2087618" indent="0">
              <a:buNone/>
              <a:defRPr sz="5500"/>
            </a:lvl2pPr>
            <a:lvl3pPr marL="4175235" indent="0">
              <a:buNone/>
              <a:defRPr sz="4600"/>
            </a:lvl3pPr>
            <a:lvl4pPr marL="6262854" indent="0">
              <a:buNone/>
              <a:defRPr sz="4100"/>
            </a:lvl4pPr>
            <a:lvl5pPr marL="8350471" indent="0">
              <a:buNone/>
              <a:defRPr sz="4100"/>
            </a:lvl5pPr>
            <a:lvl6pPr marL="10438089" indent="0">
              <a:buNone/>
              <a:defRPr sz="4100"/>
            </a:lvl6pPr>
            <a:lvl7pPr marL="12525706" indent="0">
              <a:buNone/>
              <a:defRPr sz="4100"/>
            </a:lvl7pPr>
            <a:lvl8pPr marL="14613324" indent="0">
              <a:buNone/>
              <a:defRPr sz="4100"/>
            </a:lvl8pPr>
            <a:lvl9pPr marL="16700942" indent="0">
              <a:buNone/>
              <a:defRPr sz="4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5248483-6921-C748-BE99-BFE636703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30FEEB-100B-C54D-BA04-8B080773EA07}" type="datetimeFigureOut">
              <a:rPr lang="en-US"/>
              <a:pPr>
                <a:defRPr/>
              </a:pPr>
              <a:t>7/29/2019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B17C9A2-8AC0-C746-BE63-EFC41FB58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8998E21-231F-1B43-A227-24B3E1408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C68C14-DF4B-B442-AAED-26A405B7FDA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0803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D5A080F1-A825-924A-8770-3F5633C0F25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514475" y="1714500"/>
            <a:ext cx="27246263" cy="713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5DFDB9A6-B404-AF4F-812F-FC11C295BEE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514475" y="9986963"/>
            <a:ext cx="27246263" cy="2824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17524" tIns="208762" rIns="417524" bIns="20876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/>
              <a:t>Click to edit Master text styles</a:t>
            </a:r>
          </a:p>
          <a:p>
            <a:pPr lvl="1"/>
            <a:r>
              <a:rPr lang="en-US" altLang="nl-NL"/>
              <a:t>Second level</a:t>
            </a:r>
          </a:p>
          <a:p>
            <a:pPr lvl="2"/>
            <a:r>
              <a:rPr lang="en-US" altLang="nl-NL"/>
              <a:t>Third level</a:t>
            </a:r>
          </a:p>
          <a:p>
            <a:pPr lvl="3"/>
            <a:r>
              <a:rPr lang="en-US" altLang="nl-NL"/>
              <a:t>Fourth level</a:t>
            </a:r>
          </a:p>
          <a:p>
            <a:pPr lvl="4"/>
            <a:r>
              <a:rPr lang="en-US" altLang="nl-NL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79B495-FB04-574F-8865-42235E9AB9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14475" y="39673213"/>
            <a:ext cx="7062788" cy="2279650"/>
          </a:xfrm>
          <a:prstGeom prst="rect">
            <a:avLst/>
          </a:prstGeom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>
            <a:lvl1pPr defTabSz="4172813">
              <a:defRPr sz="55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9AE235B9-E920-1C43-8DC3-2CFE87C5C0E7}" type="datetimeFigureOut">
              <a:rPr lang="en-US"/>
              <a:pPr>
                <a:defRPr/>
              </a:pPr>
              <a:t>7/29/2019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75C5AF-16E8-C442-ABD0-D4CDF49414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44150" y="39673213"/>
            <a:ext cx="9586913" cy="2279650"/>
          </a:xfrm>
          <a:prstGeom prst="rect">
            <a:avLst/>
          </a:prstGeom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>
            <a:lvl1pPr algn="ctr" defTabSz="4172813">
              <a:defRPr sz="5500">
                <a:solidFill>
                  <a:srgbClr val="898989"/>
                </a:solidFill>
                <a:latin typeface="Calibri" pitchFamily="34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531783-9C42-A248-B2DC-D29210012E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697950" y="39673213"/>
            <a:ext cx="7062788" cy="2279650"/>
          </a:xfrm>
          <a:prstGeom prst="rect">
            <a:avLst/>
          </a:prstGeom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>
            <a:lvl1pPr algn="r" defTabSz="4171950">
              <a:defRPr sz="55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C7A03B85-5E63-7F41-86BE-B6DD6CB34CE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70363" rtl="0" eaLnBrk="0" fontAlgn="base" hangingPunct="0">
        <a:spcBef>
          <a:spcPct val="0"/>
        </a:spcBef>
        <a:spcAft>
          <a:spcPct val="0"/>
        </a:spcAft>
        <a:defRPr sz="20100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434920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6pPr>
      <a:lvl7pPr marL="869842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7pPr>
      <a:lvl8pPr marL="1304760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8pPr>
      <a:lvl9pPr marL="1739681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9pPr>
    </p:titleStyle>
    <p:bodyStyle>
      <a:lvl1pPr marL="1562100" indent="-15621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7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3387725" indent="-1303338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5218113" indent="-10414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09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7304088" indent="-10414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91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9390063" indent="-10414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91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1481897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69515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57134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4752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7618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5235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2854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0471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38089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5706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3324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0942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38" b="6246"/>
          <a:stretch/>
        </p:blipFill>
        <p:spPr>
          <a:xfrm>
            <a:off x="906611" y="865314"/>
            <a:ext cx="28460515" cy="404671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27" name="TextBox 3">
            <a:extLst>
              <a:ext uri="{FF2B5EF4-FFF2-40B4-BE49-F238E27FC236}">
                <a16:creationId xmlns:a16="http://schemas.microsoft.com/office/drawing/2014/main" id="{EED9D940-F4FF-024E-B7AE-8FAE83C5C5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1627" y="989157"/>
            <a:ext cx="27134789" cy="4581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6984" tIns="43492" rIns="86984" bIns="43492">
            <a:spAutoFit/>
          </a:bodyPr>
          <a:lstStyle/>
          <a:p>
            <a:pPr algn="ctr" defTabSz="4174027">
              <a:defRPr/>
            </a:pPr>
            <a:r>
              <a:rPr lang="en-US" sz="7200" dirty="0" smtClean="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Multibody Dynamics Analysis of a High Speed Metal Forming Press</a:t>
            </a:r>
            <a:endParaRPr lang="en-US" sz="7200" dirty="0">
              <a:solidFill>
                <a:schemeClr val="bg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algn="ctr" defTabSz="4174027">
              <a:defRPr/>
            </a:pPr>
            <a:endParaRPr lang="en-US" sz="2000" dirty="0">
              <a:solidFill>
                <a:schemeClr val="bg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algn="ctr" defTabSz="4387247" eaLnBrk="1" hangingPunct="1">
              <a:defRPr/>
            </a:pPr>
            <a:r>
              <a:rPr lang="en-US" sz="40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G. </a:t>
            </a:r>
            <a:r>
              <a:rPr lang="en-US" sz="40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Michailidis</a:t>
            </a:r>
            <a:r>
              <a:rPr lang="en-US" sz="4000" baseline="300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sz="40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S. Afazov</a:t>
            </a:r>
            <a:r>
              <a:rPr lang="en-US" sz="4000" baseline="300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40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A. Matamoros</a:t>
            </a:r>
            <a:r>
              <a:rPr lang="en-US" sz="4000" baseline="300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en-US" sz="4000" baseline="30000" dirty="0" smtClean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14276" indent="-914276" defTabSz="4387247" eaLnBrk="1" hangingPunct="1">
              <a:buAutoNum type="arabicPeriod"/>
              <a:defRPr/>
            </a:pPr>
            <a:r>
              <a:rPr lang="en-US" sz="40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40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Manufacturing Technology Centre, Physics Modelling, Coventry, West Midlands, CV7 9JU, </a:t>
            </a:r>
            <a:r>
              <a:rPr lang="en-US" sz="40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UK</a:t>
            </a:r>
          </a:p>
          <a:p>
            <a:pPr marL="914276" indent="-914276" defTabSz="4387247">
              <a:buFontTx/>
              <a:buAutoNum type="arabicPeriod"/>
              <a:defRPr/>
            </a:pPr>
            <a:r>
              <a:rPr lang="en-US" sz="40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4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Manufacturing Technology Centre, Physics Modelling, Coventry, West Midlands, CV7 9JU, UK</a:t>
            </a:r>
          </a:p>
          <a:p>
            <a:pPr marL="914276" indent="-914276" defTabSz="4387247">
              <a:buFontTx/>
              <a:buAutoNum type="arabicPeriod"/>
              <a:defRPr/>
            </a:pPr>
            <a:r>
              <a:rPr lang="en-US" sz="40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4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Manufacturing Technology Centre, </a:t>
            </a:r>
            <a:r>
              <a:rPr lang="en-US" sz="40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Controls and Connectivity, </a:t>
            </a:r>
            <a:r>
              <a:rPr lang="en-US" sz="4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Coventry, West Midlands, CV7 9JU, </a:t>
            </a:r>
            <a:r>
              <a:rPr lang="en-US" sz="40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UK</a:t>
            </a:r>
          </a:p>
          <a:p>
            <a:pPr algn="ctr" defTabSz="4387247">
              <a:defRPr/>
            </a:pPr>
            <a:endParaRPr lang="en-US" sz="4000" dirty="0" smtClean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51" name="TextBox 6">
            <a:extLst>
              <a:ext uri="{FF2B5EF4-FFF2-40B4-BE49-F238E27FC236}">
                <a16:creationId xmlns:a16="http://schemas.microsoft.com/office/drawing/2014/main" id="{FFAA168A-D7A5-134D-961C-7DB57519DC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4226" y="7049836"/>
            <a:ext cx="13795354" cy="6735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sz="4800" dirty="0" smtClean="0">
                <a:cs typeface="Calibri" panose="020F0502020204030204" pitchFamily="34" charset="0"/>
              </a:rPr>
              <a:t>COMSOL </a:t>
            </a:r>
            <a:r>
              <a:rPr lang="en-US" sz="4800" dirty="0">
                <a:cs typeface="Calibri" panose="020F0502020204030204" pitchFamily="34" charset="0"/>
              </a:rPr>
              <a:t>Multiphysics® Multibody Dynamics Module was used to analyze the performance of a high-speed metal forming press consisting of multiple processes for preform of aluminum blanks. </a:t>
            </a:r>
            <a:r>
              <a:rPr lang="en-US" sz="4800" dirty="0" smtClean="0">
                <a:cs typeface="Calibri" panose="020F0502020204030204" pitchFamily="34" charset="0"/>
              </a:rPr>
              <a:t>The objective was to redesign the drive mechanism of the press, changing from a 4 bar linkage mechanism to a hypocycloidal gear system. The MBD analysis aimed to extract the torques generated on the machine gears in order to use them for detailed stress and fatigue analyses.</a:t>
            </a:r>
            <a:endParaRPr lang="en-US" altLang="nl-NL" sz="4800" dirty="0">
              <a:cs typeface="Calibri" panose="020F0502020204030204" pitchFamily="34" charset="0"/>
            </a:endParaRPr>
          </a:p>
        </p:txBody>
      </p:sp>
      <p:sp>
        <p:nvSpPr>
          <p:cNvPr id="2052" name="TextBox 7">
            <a:extLst>
              <a:ext uri="{FF2B5EF4-FFF2-40B4-BE49-F238E27FC236}">
                <a16:creationId xmlns:a16="http://schemas.microsoft.com/office/drawing/2014/main" id="{4A08504F-7725-A243-96B9-497CEA110D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9657" y="21629618"/>
            <a:ext cx="13711609" cy="8951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None/>
            </a:pPr>
            <a:r>
              <a:rPr lang="en-US" sz="4800" dirty="0" smtClean="0">
                <a:cs typeface="Calibri" panose="020F0502020204030204" pitchFamily="34" charset="0"/>
              </a:rPr>
              <a:t>COMSOL Multiphysics® Multibody Dynamics Module was used to describe the physics of the problem. </a:t>
            </a:r>
            <a:r>
              <a:rPr lang="en-US" sz="4800" dirty="0" smtClean="0"/>
              <a:t>Gears were modeled as rigid bodies using the spur gear domain and assigning number of teeth, pitch diameter and pressure angle.</a:t>
            </a:r>
          </a:p>
          <a:p>
            <a:pPr algn="just" eaLnBrk="1" hangingPunct="1">
              <a:spcBef>
                <a:spcPct val="0"/>
              </a:spcBef>
              <a:buNone/>
            </a:pPr>
            <a:endParaRPr lang="en-US" sz="4800" dirty="0" smtClean="0"/>
          </a:p>
          <a:p>
            <a:pPr algn="just" eaLnBrk="1" hangingPunct="1">
              <a:spcBef>
                <a:spcPct val="0"/>
              </a:spcBef>
              <a:buNone/>
            </a:pPr>
            <a:endParaRPr lang="en-US" sz="4800" dirty="0" smtClean="0"/>
          </a:p>
          <a:p>
            <a:pPr algn="just" eaLnBrk="1" hangingPunct="1">
              <a:spcBef>
                <a:spcPct val="0"/>
              </a:spcBef>
              <a:buNone/>
            </a:pPr>
            <a:r>
              <a:rPr lang="en-US" sz="4800" dirty="0" smtClean="0"/>
              <a:t>The connections between the different mechanism parts were established through the use of Joints from the Multibody dynamics interface. </a:t>
            </a:r>
            <a:r>
              <a:rPr lang="en-US" sz="4800" dirty="0"/>
              <a:t>The connections between the gears were defined through the use of Gear </a:t>
            </a:r>
            <a:r>
              <a:rPr lang="en-US" sz="4800" dirty="0" smtClean="0"/>
              <a:t>Pairs</a:t>
            </a:r>
            <a:r>
              <a:rPr lang="en-US" sz="4800" dirty="0"/>
              <a:t>.</a:t>
            </a:r>
            <a:endParaRPr lang="en-US" altLang="nl-NL" sz="4800" dirty="0">
              <a:cs typeface="Calibri" panose="020F0502020204030204" pitchFamily="34" charset="0"/>
            </a:endParaRPr>
          </a:p>
        </p:txBody>
      </p:sp>
      <p:sp>
        <p:nvSpPr>
          <p:cNvPr id="2058" name="TextBox 15">
            <a:extLst>
              <a:ext uri="{FF2B5EF4-FFF2-40B4-BE49-F238E27FC236}">
                <a16:creationId xmlns:a16="http://schemas.microsoft.com/office/drawing/2014/main" id="{A0A9D8B8-7127-D248-9486-D72164C152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80430" y="6968640"/>
            <a:ext cx="13923473" cy="230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4800" dirty="0" smtClean="0">
                <a:cs typeface="Calibri" panose="020F0502020204030204" pitchFamily="34" charset="0"/>
              </a:rPr>
              <a:t>Different load cases required for the forming of the aluminum blanks were investigated in order to establish the levels of the generated gear torques.</a:t>
            </a:r>
            <a:endParaRPr lang="en-US" altLang="nl-NL" sz="4800" dirty="0">
              <a:cs typeface="Calibri" panose="020F050202020403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8974D01-8153-BC41-856A-A00CCD55800A}"/>
              </a:ext>
            </a:extLst>
          </p:cNvPr>
          <p:cNvSpPr txBox="1"/>
          <p:nvPr/>
        </p:nvSpPr>
        <p:spPr>
          <a:xfrm>
            <a:off x="15512285" y="38155223"/>
            <a:ext cx="13024286" cy="1257384"/>
          </a:xfrm>
          <a:prstGeom prst="rect">
            <a:avLst/>
          </a:prstGeom>
          <a:noFill/>
        </p:spPr>
        <p:txBody>
          <a:bodyPr wrap="square" lIns="86984" tIns="43492" rIns="86984" bIns="43492">
            <a:spAutoFit/>
          </a:bodyPr>
          <a:lstStyle/>
          <a:p>
            <a:pPr defTabSz="417523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REFERENCES</a:t>
            </a:r>
            <a:r>
              <a:rPr lang="en-US" sz="48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:</a:t>
            </a:r>
          </a:p>
          <a:p>
            <a:pPr marL="1087301" indent="-1087301" defTabSz="4175235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T. Lisle, D4.1-Review of Gearbox design, 2019</a:t>
            </a:r>
            <a:endParaRPr lang="en-US" sz="2800" dirty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2088" name="TextBox 24">
            <a:extLst>
              <a:ext uri="{FF2B5EF4-FFF2-40B4-BE49-F238E27FC236}">
                <a16:creationId xmlns:a16="http://schemas.microsoft.com/office/drawing/2014/main" id="{F1E4126A-6A40-9640-AEDD-8346A4AF0B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64204" y="38394007"/>
            <a:ext cx="6851405" cy="641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3600" b="1" dirty="0">
                <a:cs typeface="Calibri" panose="020F0502020204030204" pitchFamily="34" charset="0"/>
              </a:rPr>
              <a:t>Figure 2</a:t>
            </a:r>
            <a:r>
              <a:rPr lang="en-US" altLang="nl-NL" sz="3600" dirty="0">
                <a:cs typeface="Calibri" panose="020F0502020204030204" pitchFamily="34" charset="0"/>
              </a:rPr>
              <a:t>. </a:t>
            </a:r>
            <a:r>
              <a:rPr lang="en-US" altLang="nl-NL" sz="3600" dirty="0" smtClean="0">
                <a:cs typeface="Calibri" panose="020F0502020204030204" pitchFamily="34" charset="0"/>
              </a:rPr>
              <a:t>Hypocycloidal gear system</a:t>
            </a:r>
            <a:endParaRPr lang="en-US" altLang="nl-NL" sz="3600" dirty="0">
              <a:cs typeface="Calibri" panose="020F0502020204030204" pitchFamily="34" charset="0"/>
            </a:endParaRPr>
          </a:p>
        </p:txBody>
      </p:sp>
      <p:sp>
        <p:nvSpPr>
          <p:cNvPr id="2089" name="TextBox 25">
            <a:extLst>
              <a:ext uri="{FF2B5EF4-FFF2-40B4-BE49-F238E27FC236}">
                <a16:creationId xmlns:a16="http://schemas.microsoft.com/office/drawing/2014/main" id="{10595A17-4314-624E-A1B3-3E27CC01E8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34768" y="12571491"/>
            <a:ext cx="6165896" cy="1195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 b="1" dirty="0">
                <a:cs typeface="Calibri" panose="020F0502020204030204" pitchFamily="34" charset="0"/>
              </a:rPr>
              <a:t>Figure 3</a:t>
            </a:r>
            <a:r>
              <a:rPr lang="en-US" altLang="nl-NL" sz="3600" dirty="0">
                <a:cs typeface="Calibri" panose="020F0502020204030204" pitchFamily="34" charset="0"/>
              </a:rPr>
              <a:t>. </a:t>
            </a:r>
            <a:r>
              <a:rPr lang="en-US" altLang="nl-NL" sz="3600" dirty="0" smtClean="0">
                <a:cs typeface="Calibri" panose="020F0502020204030204" pitchFamily="34" charset="0"/>
              </a:rPr>
              <a:t>Typical process load  case</a:t>
            </a:r>
            <a:endParaRPr lang="en-US" altLang="nl-NL" sz="3600" dirty="0">
              <a:cs typeface="Calibri" panose="020F0502020204030204" pitchFamily="34" charset="0"/>
            </a:endParaRPr>
          </a:p>
        </p:txBody>
      </p:sp>
      <p:sp>
        <p:nvSpPr>
          <p:cNvPr id="2090" name="TextBox 26">
            <a:extLst>
              <a:ext uri="{FF2B5EF4-FFF2-40B4-BE49-F238E27FC236}">
                <a16:creationId xmlns:a16="http://schemas.microsoft.com/office/drawing/2014/main" id="{4777EA07-A11C-6249-80C7-698BCEF47F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268779" y="12565742"/>
            <a:ext cx="6662393" cy="1195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 b="1" dirty="0">
                <a:cs typeface="Calibri" panose="020F0502020204030204" pitchFamily="34" charset="0"/>
              </a:rPr>
              <a:t>Figure 4</a:t>
            </a:r>
            <a:r>
              <a:rPr lang="en-US" altLang="nl-NL" sz="3600" dirty="0">
                <a:cs typeface="Calibri" panose="020F0502020204030204" pitchFamily="34" charset="0"/>
              </a:rPr>
              <a:t>. </a:t>
            </a:r>
            <a:r>
              <a:rPr lang="en-US" altLang="nl-NL" sz="3600" dirty="0" smtClean="0">
                <a:cs typeface="Calibri" panose="020F0502020204030204" pitchFamily="34" charset="0"/>
              </a:rPr>
              <a:t>Generated torque in the output gear</a:t>
            </a:r>
            <a:endParaRPr lang="en-US" altLang="nl-NL" sz="3600" dirty="0">
              <a:cs typeface="Calibri" panose="020F0502020204030204" pitchFamily="34" charset="0"/>
            </a:endParaRPr>
          </a:p>
        </p:txBody>
      </p:sp>
      <p:sp>
        <p:nvSpPr>
          <p:cNvPr id="2092" name="TextBox 28">
            <a:extLst>
              <a:ext uri="{FF2B5EF4-FFF2-40B4-BE49-F238E27FC236}">
                <a16:creationId xmlns:a16="http://schemas.microsoft.com/office/drawing/2014/main" id="{B1056133-A630-A340-8799-CF384CEF1B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252538" y="20650801"/>
            <a:ext cx="5279090" cy="1195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 b="1" dirty="0">
                <a:cs typeface="Calibri" panose="020F0502020204030204" pitchFamily="34" charset="0"/>
              </a:rPr>
              <a:t>Figure 5</a:t>
            </a:r>
            <a:r>
              <a:rPr lang="en-US" altLang="nl-NL" sz="3600" dirty="0">
                <a:cs typeface="Calibri" panose="020F0502020204030204" pitchFamily="34" charset="0"/>
              </a:rPr>
              <a:t>. </a:t>
            </a:r>
            <a:r>
              <a:rPr lang="en-US" altLang="nl-NL" sz="3600" dirty="0" smtClean="0">
                <a:cs typeface="Calibri" panose="020F0502020204030204" pitchFamily="34" charset="0"/>
              </a:rPr>
              <a:t>No load output gear torque</a:t>
            </a:r>
            <a:endParaRPr lang="en-US" altLang="nl-NL" sz="3600" dirty="0">
              <a:cs typeface="Calibri" panose="020F0502020204030204" pitchFamily="34" charset="0"/>
            </a:endParaRPr>
          </a:p>
        </p:txBody>
      </p:sp>
      <p:sp>
        <p:nvSpPr>
          <p:cNvPr id="2096" name="TextBox 33">
            <a:extLst>
              <a:ext uri="{FF2B5EF4-FFF2-40B4-BE49-F238E27FC236}">
                <a16:creationId xmlns:a16="http://schemas.microsoft.com/office/drawing/2014/main" id="{478932AD-87D4-5E47-9D62-E7F29E38EF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20770" y="18849843"/>
            <a:ext cx="9879285" cy="641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 b="1" dirty="0">
                <a:cs typeface="Calibri" panose="020F0502020204030204" pitchFamily="34" charset="0"/>
              </a:rPr>
              <a:t>Figure 1</a:t>
            </a:r>
            <a:r>
              <a:rPr lang="en-US" altLang="nl-NL" sz="3600" dirty="0">
                <a:cs typeface="Calibri" panose="020F0502020204030204" pitchFamily="34" charset="0"/>
              </a:rPr>
              <a:t>. </a:t>
            </a:r>
            <a:r>
              <a:rPr lang="en-US" altLang="nl-NL" sz="3600" dirty="0" smtClean="0">
                <a:cs typeface="Calibri" panose="020F0502020204030204" pitchFamily="34" charset="0"/>
              </a:rPr>
              <a:t>High Speed Metal Forming Press </a:t>
            </a:r>
            <a:r>
              <a:rPr lang="en-US" altLang="nl-NL" sz="3600" dirty="0" smtClean="0">
                <a:cs typeface="Calibri" panose="020F0502020204030204" pitchFamily="34" charset="0"/>
              </a:rPr>
              <a:t>geometry</a:t>
            </a:r>
            <a:endParaRPr lang="en-US" altLang="nl-NL" sz="3600" dirty="0">
              <a:cs typeface="Calibri" panose="020F0502020204030204" pitchFamily="34" charset="0"/>
            </a:endParaRPr>
          </a:p>
        </p:txBody>
      </p:sp>
      <p:sp>
        <p:nvSpPr>
          <p:cNvPr id="2097" name="TextBox 1">
            <a:extLst>
              <a:ext uri="{FF2B5EF4-FFF2-40B4-BE49-F238E27FC236}">
                <a16:creationId xmlns:a16="http://schemas.microsoft.com/office/drawing/2014/main" id="{39CBE0C8-6EEF-F74A-9126-F93FE6E11A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000" y="41190978"/>
            <a:ext cx="28467126" cy="7078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lvl="0" algn="ctr" defTabSz="4384675" eaLnBrk="0" hangingPunct="0"/>
            <a:r>
              <a:rPr lang="en-US" sz="4000" dirty="0">
                <a:solidFill>
                  <a:srgbClr val="0079C1"/>
                </a:solidFill>
                <a:latin typeface="Calibri" panose="020F0502020204030204" pitchFamily="34" charset="0"/>
              </a:rPr>
              <a:t>Excerpt from the Proceedings of the 2019 COMSOL Conference in Cambridge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D51C328-7747-C64D-8AE3-B06012BEF968}"/>
              </a:ext>
            </a:extLst>
          </p:cNvPr>
          <p:cNvSpPr/>
          <p:nvPr/>
        </p:nvSpPr>
        <p:spPr>
          <a:xfrm>
            <a:off x="900000" y="865315"/>
            <a:ext cx="28467126" cy="40467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790C208-AB3F-2E48-B4FF-98CD9E165942}"/>
              </a:ext>
            </a:extLst>
          </p:cNvPr>
          <p:cNvSpPr/>
          <p:nvPr/>
        </p:nvSpPr>
        <p:spPr>
          <a:xfrm>
            <a:off x="900000" y="865316"/>
            <a:ext cx="28467126" cy="403256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925853" y="39253003"/>
            <a:ext cx="28441273" cy="1937974"/>
            <a:chOff x="4107803" y="34390916"/>
            <a:chExt cx="30275213" cy="1937974"/>
          </a:xfrm>
        </p:grpSpPr>
        <p:sp>
          <p:nvSpPr>
            <p:cNvPr id="34" name="Rectangle 33"/>
            <p:cNvSpPr/>
            <p:nvPr/>
          </p:nvSpPr>
          <p:spPr>
            <a:xfrm>
              <a:off x="4107803" y="34649035"/>
              <a:ext cx="30275213" cy="1679855"/>
            </a:xfrm>
            <a:prstGeom prst="rect">
              <a:avLst/>
            </a:prstGeom>
            <a:solidFill>
              <a:srgbClr val="3891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216252" tIns="108128" rIns="216252" bIns="10812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4259"/>
            </a:p>
          </p:txBody>
        </p:sp>
        <p:sp>
          <p:nvSpPr>
            <p:cNvPr id="35" name="object 11"/>
            <p:cNvSpPr/>
            <p:nvPr/>
          </p:nvSpPr>
          <p:spPr>
            <a:xfrm rot="10800000">
              <a:off x="6140274" y="34390916"/>
              <a:ext cx="1605349" cy="948024"/>
            </a:xfrm>
            <a:custGeom>
              <a:avLst/>
              <a:gdLst/>
              <a:ahLst/>
              <a:cxnLst/>
              <a:rect l="l" t="t" r="r" b="b"/>
              <a:pathLst>
                <a:path w="1200150" h="378459">
                  <a:moveTo>
                    <a:pt x="599998" y="0"/>
                  </a:moveTo>
                  <a:lnTo>
                    <a:pt x="0" y="378002"/>
                  </a:lnTo>
                  <a:lnTo>
                    <a:pt x="1199997" y="378002"/>
                  </a:lnTo>
                  <a:lnTo>
                    <a:pt x="599998" y="0"/>
                  </a:lnTo>
                  <a:close/>
                </a:path>
              </a:pathLst>
            </a:custGeom>
            <a:solidFill>
              <a:schemeClr val="bg1"/>
            </a:solidFill>
          </p:spPr>
          <p:txBody>
            <a:bodyPr wrap="square" lIns="0" tIns="0" rIns="0" bIns="0" rtlCol="0"/>
            <a:lstStyle/>
            <a:p>
              <a:endParaRPr sz="13887"/>
            </a:p>
          </p:txBody>
        </p:sp>
      </p:grpSp>
      <p:sp>
        <p:nvSpPr>
          <p:cNvPr id="36" name="object 8"/>
          <p:cNvSpPr/>
          <p:nvPr/>
        </p:nvSpPr>
        <p:spPr>
          <a:xfrm>
            <a:off x="26437390" y="39605091"/>
            <a:ext cx="2255853" cy="154991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4259"/>
          </a:p>
        </p:txBody>
      </p:sp>
      <p:sp>
        <p:nvSpPr>
          <p:cNvPr id="37" name="object 3"/>
          <p:cNvSpPr/>
          <p:nvPr/>
        </p:nvSpPr>
        <p:spPr>
          <a:xfrm>
            <a:off x="23038272" y="39984887"/>
            <a:ext cx="2491031" cy="79032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4259"/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38" b="6246"/>
          <a:stretch/>
        </p:blipFill>
        <p:spPr>
          <a:xfrm>
            <a:off x="933123" y="5383012"/>
            <a:ext cx="14113568" cy="157143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9" name="Rectangle 38"/>
          <p:cNvSpPr/>
          <p:nvPr/>
        </p:nvSpPr>
        <p:spPr>
          <a:xfrm>
            <a:off x="913152" y="5360071"/>
            <a:ext cx="14113568" cy="14355103"/>
          </a:xfrm>
          <a:prstGeom prst="rect">
            <a:avLst/>
          </a:prstGeom>
          <a:noFill/>
          <a:ln w="38100">
            <a:solidFill>
              <a:srgbClr val="012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/>
          <p:cNvSpPr txBox="1"/>
          <p:nvPr/>
        </p:nvSpPr>
        <p:spPr>
          <a:xfrm>
            <a:off x="1905231" y="5795153"/>
            <a:ext cx="121693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INTRODUCTION</a:t>
            </a:r>
            <a:endParaRPr lang="en-GB" sz="48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38" b="6246"/>
          <a:stretch/>
        </p:blipFill>
        <p:spPr>
          <a:xfrm>
            <a:off x="900000" y="19844945"/>
            <a:ext cx="14113568" cy="157143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8" name="Rectangle 47"/>
          <p:cNvSpPr/>
          <p:nvPr/>
        </p:nvSpPr>
        <p:spPr>
          <a:xfrm>
            <a:off x="903626" y="19844945"/>
            <a:ext cx="14113568" cy="19567662"/>
          </a:xfrm>
          <a:prstGeom prst="rect">
            <a:avLst/>
          </a:prstGeom>
          <a:noFill/>
          <a:ln w="38100">
            <a:solidFill>
              <a:srgbClr val="012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extBox 48"/>
          <p:cNvSpPr txBox="1"/>
          <p:nvPr/>
        </p:nvSpPr>
        <p:spPr>
          <a:xfrm>
            <a:off x="1872108" y="20208960"/>
            <a:ext cx="121693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COMPUTATIONAL METHODS</a:t>
            </a:r>
            <a:endParaRPr lang="en-GB" sz="48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38" b="6246"/>
          <a:stretch/>
        </p:blipFill>
        <p:spPr>
          <a:xfrm>
            <a:off x="15280430" y="5400342"/>
            <a:ext cx="14113568" cy="157143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4" name="Rectangle 53"/>
          <p:cNvSpPr/>
          <p:nvPr/>
        </p:nvSpPr>
        <p:spPr>
          <a:xfrm>
            <a:off x="15258554" y="5400341"/>
            <a:ext cx="14113568" cy="23609298"/>
          </a:xfrm>
          <a:prstGeom prst="rect">
            <a:avLst/>
          </a:prstGeom>
          <a:noFill/>
          <a:ln w="38100">
            <a:solidFill>
              <a:srgbClr val="012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TextBox 54"/>
          <p:cNvSpPr txBox="1"/>
          <p:nvPr/>
        </p:nvSpPr>
        <p:spPr>
          <a:xfrm>
            <a:off x="16252538" y="5764357"/>
            <a:ext cx="121693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RESULTS</a:t>
            </a:r>
            <a:endParaRPr lang="en-GB" sz="48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6" name="Picture 5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38" b="6246"/>
          <a:stretch/>
        </p:blipFill>
        <p:spPr>
          <a:xfrm>
            <a:off x="15250934" y="29108153"/>
            <a:ext cx="14113568" cy="157143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7" name="Rectangle 56"/>
          <p:cNvSpPr/>
          <p:nvPr/>
        </p:nvSpPr>
        <p:spPr>
          <a:xfrm>
            <a:off x="15260061" y="29108154"/>
            <a:ext cx="14113568" cy="9040804"/>
          </a:xfrm>
          <a:prstGeom prst="rect">
            <a:avLst/>
          </a:prstGeom>
          <a:noFill/>
          <a:ln w="38100">
            <a:solidFill>
              <a:srgbClr val="012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TextBox 57"/>
          <p:cNvSpPr txBox="1"/>
          <p:nvPr/>
        </p:nvSpPr>
        <p:spPr>
          <a:xfrm>
            <a:off x="16261665" y="29472169"/>
            <a:ext cx="121693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CONCLUSIONS </a:t>
            </a:r>
            <a:endParaRPr lang="en-GB" sz="48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8" name="TextBox 15">
            <a:extLst>
              <a:ext uri="{FF2B5EF4-FFF2-40B4-BE49-F238E27FC236}">
                <a16:creationId xmlns:a16="http://schemas.microsoft.com/office/drawing/2014/main" id="{A0A9D8B8-7127-D248-9486-D72164C152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84603" y="13691180"/>
            <a:ext cx="13923473" cy="3781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4800" dirty="0" smtClean="0">
                <a:cs typeface="Calibri" panose="020F0502020204030204" pitchFamily="34" charset="0"/>
              </a:rPr>
              <a:t>MBD analysis was also used in order to understand whether it is feasible to reduce gear torques. A sensitivity analyses on critical parts of the machine was performed in order to establish the effect of the </a:t>
            </a:r>
            <a:r>
              <a:rPr lang="en-US" altLang="nl-NL" sz="4800" dirty="0" err="1" smtClean="0">
                <a:cs typeface="Calibri" panose="020F0502020204030204" pitchFamily="34" charset="0"/>
              </a:rPr>
              <a:t>centre</a:t>
            </a:r>
            <a:r>
              <a:rPr lang="en-US" altLang="nl-NL" sz="4800" dirty="0" smtClean="0">
                <a:cs typeface="Calibri" panose="020F0502020204030204" pitchFamily="34" charset="0"/>
              </a:rPr>
              <a:t> of gravity and weight on the levels of torques.</a:t>
            </a:r>
            <a:endParaRPr lang="en-US" altLang="nl-NL" sz="4800" dirty="0">
              <a:cs typeface="Calibri" panose="020F0502020204030204" pitchFamily="34" charset="0"/>
            </a:endParaRPr>
          </a:p>
        </p:txBody>
      </p:sp>
      <p:sp>
        <p:nvSpPr>
          <p:cNvPr id="75" name="TextBox 28">
            <a:extLst>
              <a:ext uri="{FF2B5EF4-FFF2-40B4-BE49-F238E27FC236}">
                <a16:creationId xmlns:a16="http://schemas.microsoft.com/office/drawing/2014/main" id="{B1056133-A630-A340-8799-CF384CEF1B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20972" y="20692270"/>
            <a:ext cx="6085444" cy="1195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 b="1" dirty="0">
                <a:cs typeface="Calibri" panose="020F0502020204030204" pitchFamily="34" charset="0"/>
              </a:rPr>
              <a:t>Figure </a:t>
            </a:r>
            <a:r>
              <a:rPr lang="en-US" altLang="nl-NL" sz="3600" b="1" dirty="0" smtClean="0">
                <a:cs typeface="Calibri" panose="020F0502020204030204" pitchFamily="34" charset="0"/>
              </a:rPr>
              <a:t>6</a:t>
            </a:r>
            <a:r>
              <a:rPr lang="en-US" altLang="nl-NL" sz="3600" dirty="0" smtClean="0">
                <a:cs typeface="Calibri" panose="020F0502020204030204" pitchFamily="34" charset="0"/>
              </a:rPr>
              <a:t>. </a:t>
            </a:r>
            <a:r>
              <a:rPr lang="en-US" altLang="nl-NL" sz="3600" dirty="0" smtClean="0">
                <a:cs typeface="Calibri" panose="020F0502020204030204" pitchFamily="34" charset="0"/>
              </a:rPr>
              <a:t>Load case 1 output gear torque</a:t>
            </a:r>
            <a:endParaRPr lang="en-US" altLang="nl-NL" sz="3600" dirty="0">
              <a:cs typeface="Calibri" panose="020F0502020204030204" pitchFamily="34" charset="0"/>
            </a:endParaRPr>
          </a:p>
        </p:txBody>
      </p:sp>
      <p:pic>
        <p:nvPicPr>
          <p:cNvPr id="76" name="Picture 7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337214" y="24622871"/>
            <a:ext cx="6217153" cy="3240000"/>
          </a:xfrm>
          <a:prstGeom prst="rect">
            <a:avLst/>
          </a:prstGeom>
        </p:spPr>
      </p:pic>
      <p:pic>
        <p:nvPicPr>
          <p:cNvPr id="77" name="Picture 76"/>
          <p:cNvPicPr>
            <a:picLocks noChangeAspect="1"/>
          </p:cNvPicPr>
          <p:nvPr/>
        </p:nvPicPr>
        <p:blipFill rotWithShape="1">
          <a:blip r:embed="rId7"/>
          <a:srcRect t="7074"/>
          <a:stretch/>
        </p:blipFill>
        <p:spPr>
          <a:xfrm>
            <a:off x="16097888" y="24820273"/>
            <a:ext cx="3935060" cy="2880000"/>
          </a:xfrm>
          <a:prstGeom prst="rect">
            <a:avLst/>
          </a:prstGeom>
        </p:spPr>
      </p:pic>
      <p:sp>
        <p:nvSpPr>
          <p:cNvPr id="78" name="TextBox 15">
            <a:extLst>
              <a:ext uri="{FF2B5EF4-FFF2-40B4-BE49-F238E27FC236}">
                <a16:creationId xmlns:a16="http://schemas.microsoft.com/office/drawing/2014/main" id="{A0A9D8B8-7127-D248-9486-D72164C152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80430" y="30755586"/>
            <a:ext cx="13923473" cy="969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685800" indent="-685800" algn="just" eaLnBrk="1" hangingPunct="1">
              <a:spcBef>
                <a:spcPct val="0"/>
              </a:spcBef>
            </a:pPr>
            <a:r>
              <a:rPr lang="en-US" altLang="nl-NL" sz="4800" dirty="0" smtClean="0">
                <a:cs typeface="Calibri" panose="020F0502020204030204" pitchFamily="34" charset="0"/>
              </a:rPr>
              <a:t>The MBD model predicted gear torques for different load case scenarios which were used for detailed stress and fatigue calculations.</a:t>
            </a:r>
          </a:p>
          <a:p>
            <a:pPr marL="685800" indent="-685800" algn="just" eaLnBrk="1" hangingPunct="1">
              <a:spcBef>
                <a:spcPct val="0"/>
              </a:spcBef>
            </a:pPr>
            <a:r>
              <a:rPr lang="en-US" altLang="nl-NL" sz="4800" dirty="0" smtClean="0">
                <a:cs typeface="Calibri" panose="020F0502020204030204" pitchFamily="34" charset="0"/>
              </a:rPr>
              <a:t>Through the use of the MBD model a design change in a critical component was recommended in order to reduce the magnitude of the generated gear torques. </a:t>
            </a:r>
          </a:p>
          <a:p>
            <a:pPr marL="685800" indent="-685800" algn="just" eaLnBrk="1" hangingPunct="1">
              <a:spcBef>
                <a:spcPct val="0"/>
              </a:spcBef>
            </a:pPr>
            <a:r>
              <a:rPr lang="en-US" altLang="nl-NL" sz="4800" dirty="0" smtClean="0">
                <a:cs typeface="Calibri" panose="020F0502020204030204" pitchFamily="34" charset="0"/>
              </a:rPr>
              <a:t>Output gear shaft experienced high loads, it was recommended special consideration during the bearing selection to account for the high loads.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en-US" altLang="nl-NL" sz="4800" dirty="0" smtClean="0">
              <a:cs typeface="Calibri" panose="020F050202020403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en-US" altLang="nl-NL" sz="4800" dirty="0" smtClean="0">
              <a:cs typeface="Calibri" panose="020F050202020403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en-US" altLang="nl-NL" sz="4800" dirty="0">
              <a:cs typeface="Calibri" panose="020F0502020204030204" pitchFamily="34" charset="0"/>
            </a:endParaRPr>
          </a:p>
        </p:txBody>
      </p:sp>
      <p:sp>
        <p:nvSpPr>
          <p:cNvPr id="79" name="TextBox 15">
            <a:extLst>
              <a:ext uri="{FF2B5EF4-FFF2-40B4-BE49-F238E27FC236}">
                <a16:creationId xmlns:a16="http://schemas.microsoft.com/office/drawing/2014/main" id="{A0A9D8B8-7127-D248-9486-D72164C152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50933" y="21766592"/>
            <a:ext cx="13923473" cy="304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GB" sz="4800" dirty="0"/>
              <a:t>An investigation on the joint reaction forces of the output gear shaft was also conducted in order to understand the magnitude of the forces that the output shaft bearings will experience.</a:t>
            </a:r>
            <a:endParaRPr lang="en-US" altLang="nl-NL" sz="4800" dirty="0">
              <a:cs typeface="Calibri" panose="020F0502020204030204" pitchFamily="34" charset="0"/>
            </a:endParaRPr>
          </a:p>
        </p:txBody>
      </p:sp>
      <p:sp>
        <p:nvSpPr>
          <p:cNvPr id="80" name="TextBox 28">
            <a:extLst>
              <a:ext uri="{FF2B5EF4-FFF2-40B4-BE49-F238E27FC236}">
                <a16:creationId xmlns:a16="http://schemas.microsoft.com/office/drawing/2014/main" id="{B1056133-A630-A340-8799-CF384CEF1B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34768" y="27770597"/>
            <a:ext cx="5144463" cy="641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 b="1" dirty="0">
                <a:cs typeface="Calibri" panose="020F0502020204030204" pitchFamily="34" charset="0"/>
              </a:rPr>
              <a:t>Figure </a:t>
            </a:r>
            <a:r>
              <a:rPr lang="en-US" altLang="nl-NL" sz="3600" b="1" dirty="0" smtClean="0">
                <a:cs typeface="Calibri" panose="020F0502020204030204" pitchFamily="34" charset="0"/>
              </a:rPr>
              <a:t>7</a:t>
            </a:r>
            <a:r>
              <a:rPr lang="en-US" altLang="nl-NL" sz="3600" dirty="0" smtClean="0">
                <a:cs typeface="Calibri" panose="020F0502020204030204" pitchFamily="34" charset="0"/>
              </a:rPr>
              <a:t>. </a:t>
            </a:r>
            <a:r>
              <a:rPr lang="en-US" altLang="nl-NL" sz="3600" dirty="0" smtClean="0">
                <a:cs typeface="Calibri" panose="020F0502020204030204" pitchFamily="34" charset="0"/>
              </a:rPr>
              <a:t>Output gear joint</a:t>
            </a:r>
            <a:endParaRPr lang="en-US" altLang="nl-NL" sz="3600" dirty="0">
              <a:cs typeface="Calibri" panose="020F0502020204030204" pitchFamily="34" charset="0"/>
            </a:endParaRPr>
          </a:p>
        </p:txBody>
      </p:sp>
      <p:sp>
        <p:nvSpPr>
          <p:cNvPr id="81" name="TextBox 28">
            <a:extLst>
              <a:ext uri="{FF2B5EF4-FFF2-40B4-BE49-F238E27FC236}">
                <a16:creationId xmlns:a16="http://schemas.microsoft.com/office/drawing/2014/main" id="{B1056133-A630-A340-8799-CF384CEF1B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06867" y="27768416"/>
            <a:ext cx="5685837" cy="1195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 b="1" dirty="0">
                <a:cs typeface="Calibri" panose="020F0502020204030204" pitchFamily="34" charset="0"/>
              </a:rPr>
              <a:t>Figure </a:t>
            </a:r>
            <a:r>
              <a:rPr lang="en-US" altLang="nl-NL" sz="3600" b="1" dirty="0" smtClean="0">
                <a:cs typeface="Calibri" panose="020F0502020204030204" pitchFamily="34" charset="0"/>
              </a:rPr>
              <a:t>8</a:t>
            </a:r>
            <a:r>
              <a:rPr lang="en-US" altLang="nl-NL" sz="3600" dirty="0" smtClean="0">
                <a:cs typeface="Calibri" panose="020F0502020204030204" pitchFamily="34" charset="0"/>
              </a:rPr>
              <a:t>. </a:t>
            </a:r>
            <a:r>
              <a:rPr lang="en-US" altLang="nl-NL" sz="3600" dirty="0" smtClean="0">
                <a:cs typeface="Calibri" panose="020F0502020204030204" pitchFamily="34" charset="0"/>
              </a:rPr>
              <a:t>Output gear joint reaction forces</a:t>
            </a:r>
            <a:endParaRPr lang="en-US" altLang="nl-NL" sz="3600" dirty="0">
              <a:cs typeface="Calibri" panose="020F050202020403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8"/>
          <a:srcRect b="18406"/>
          <a:stretch/>
        </p:blipFill>
        <p:spPr>
          <a:xfrm>
            <a:off x="2702335" y="31403869"/>
            <a:ext cx="10602877" cy="648843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9"/>
          <a:srcRect t="29400" b="16014"/>
          <a:stretch/>
        </p:blipFill>
        <p:spPr>
          <a:xfrm>
            <a:off x="2276327" y="14362191"/>
            <a:ext cx="10197321" cy="4174692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414267" y="17410801"/>
            <a:ext cx="6122304" cy="32400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5792080" y="17327634"/>
            <a:ext cx="5510593" cy="324000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5805062" y="9235222"/>
            <a:ext cx="5510593" cy="3240000"/>
          </a:xfrm>
          <a:prstGeom prst="rect">
            <a:avLst/>
          </a:prstGeom>
        </p:spPr>
      </p:pic>
      <p:pic>
        <p:nvPicPr>
          <p:cNvPr id="2050" name="Picture 204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2457305" y="9276485"/>
            <a:ext cx="6169874" cy="324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347</Words>
  <Application>Microsoft Office PowerPoint</Application>
  <PresentationFormat>Custom</PresentationFormat>
  <Paragraphs>34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2012-02-06T09:32:21Z</dcterms:created>
  <dcterms:modified xsi:type="dcterms:W3CDTF">2019-07-29T10:37:23Z</dcterms:modified>
</cp:coreProperties>
</file>