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2803763"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16" d="100"/>
          <a:sy n="16" d="100"/>
        </p:scale>
        <p:origin x="55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4954765"/>
            <a:ext cx="36383199" cy="10540259"/>
          </a:xfrm>
        </p:spPr>
        <p:txBody>
          <a:bodyPr anchor="b"/>
          <a:lstStyle>
            <a:lvl1pPr algn="ctr">
              <a:defRPr sz="26488"/>
            </a:lvl1pPr>
          </a:lstStyle>
          <a:p>
            <a:r>
              <a:rPr lang="en-US"/>
              <a:t>Click to edit Master title style</a:t>
            </a:r>
            <a:endParaRPr lang="en-US" dirty="0"/>
          </a:p>
        </p:txBody>
      </p:sp>
      <p:sp>
        <p:nvSpPr>
          <p:cNvPr id="3" name="Subtitle 2"/>
          <p:cNvSpPr>
            <a:spLocks noGrp="1"/>
          </p:cNvSpPr>
          <p:nvPr>
            <p:ph type="subTitle" idx="1"/>
          </p:nvPr>
        </p:nvSpPr>
        <p:spPr>
          <a:xfrm>
            <a:off x="5350471" y="15901497"/>
            <a:ext cx="32102822" cy="7309499"/>
          </a:xfrm>
        </p:spPr>
        <p:txBody>
          <a:bodyPr/>
          <a:lstStyle>
            <a:lvl1pPr marL="0" indent="0" algn="ctr">
              <a:buNone/>
              <a:defRPr sz="10595"/>
            </a:lvl1pPr>
            <a:lvl2pPr marL="2018355" indent="0" algn="ctr">
              <a:buNone/>
              <a:defRPr sz="8829"/>
            </a:lvl2pPr>
            <a:lvl3pPr marL="4036710" indent="0" algn="ctr">
              <a:buNone/>
              <a:defRPr sz="7946"/>
            </a:lvl3pPr>
            <a:lvl4pPr marL="6055065" indent="0" algn="ctr">
              <a:buNone/>
              <a:defRPr sz="7063"/>
            </a:lvl4pPr>
            <a:lvl5pPr marL="8073420" indent="0" algn="ctr">
              <a:buNone/>
              <a:defRPr sz="7063"/>
            </a:lvl5pPr>
            <a:lvl6pPr marL="10091776" indent="0" algn="ctr">
              <a:buNone/>
              <a:defRPr sz="7063"/>
            </a:lvl6pPr>
            <a:lvl7pPr marL="12110131" indent="0" algn="ctr">
              <a:buNone/>
              <a:defRPr sz="7063"/>
            </a:lvl7pPr>
            <a:lvl8pPr marL="14128486" indent="0" algn="ctr">
              <a:buNone/>
              <a:defRPr sz="7063"/>
            </a:lvl8pPr>
            <a:lvl9pPr marL="16146841" indent="0" algn="ctr">
              <a:buNone/>
              <a:defRPr sz="706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A75A0F-A312-43FE-A5A6-31D1FBE8FA1D}" type="datetimeFigureOut">
              <a:rPr lang="en-GB" smtClean="0"/>
              <a:t>15/08/2019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115058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A75A0F-A312-43FE-A5A6-31D1FBE8FA1D}" type="datetimeFigureOut">
              <a:rPr lang="en-GB" smtClean="0"/>
              <a:t>15/08/2019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137515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31445" y="1611875"/>
            <a:ext cx="9229561"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42761" y="1611875"/>
            <a:ext cx="271536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A75A0F-A312-43FE-A5A6-31D1FBE8FA1D}" type="datetimeFigureOut">
              <a:rPr lang="en-GB" smtClean="0"/>
              <a:t>15/08/2019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20359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A75A0F-A312-43FE-A5A6-31D1FBE8FA1D}" type="datetimeFigureOut">
              <a:rPr lang="en-GB" smtClean="0"/>
              <a:t>15/08/2019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3791282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0467" y="7547788"/>
            <a:ext cx="36918246" cy="12593645"/>
          </a:xfrm>
        </p:spPr>
        <p:txBody>
          <a:bodyPr anchor="b"/>
          <a:lstStyle>
            <a:lvl1pPr>
              <a:defRPr sz="26488"/>
            </a:lvl1pPr>
          </a:lstStyle>
          <a:p>
            <a:r>
              <a:rPr lang="en-US"/>
              <a:t>Click to edit Master title style</a:t>
            </a:r>
            <a:endParaRPr lang="en-US" dirty="0"/>
          </a:p>
        </p:txBody>
      </p:sp>
      <p:sp>
        <p:nvSpPr>
          <p:cNvPr id="3" name="Text Placeholder 2"/>
          <p:cNvSpPr>
            <a:spLocks noGrp="1"/>
          </p:cNvSpPr>
          <p:nvPr>
            <p:ph type="body" idx="1"/>
          </p:nvPr>
        </p:nvSpPr>
        <p:spPr>
          <a:xfrm>
            <a:off x="2920467" y="20260574"/>
            <a:ext cx="36918246" cy="6622701"/>
          </a:xfrm>
        </p:spPr>
        <p:txBody>
          <a:bodyPr/>
          <a:lstStyle>
            <a:lvl1pPr marL="0" indent="0">
              <a:buNone/>
              <a:defRPr sz="10595">
                <a:solidFill>
                  <a:schemeClr val="tx1"/>
                </a:solidFill>
              </a:defRPr>
            </a:lvl1pPr>
            <a:lvl2pPr marL="2018355" indent="0">
              <a:buNone/>
              <a:defRPr sz="8829">
                <a:solidFill>
                  <a:schemeClr val="tx1">
                    <a:tint val="75000"/>
                  </a:schemeClr>
                </a:solidFill>
              </a:defRPr>
            </a:lvl2pPr>
            <a:lvl3pPr marL="4036710" indent="0">
              <a:buNone/>
              <a:defRPr sz="7946">
                <a:solidFill>
                  <a:schemeClr val="tx1">
                    <a:tint val="75000"/>
                  </a:schemeClr>
                </a:solidFill>
              </a:defRPr>
            </a:lvl3pPr>
            <a:lvl4pPr marL="6055065" indent="0">
              <a:buNone/>
              <a:defRPr sz="7063">
                <a:solidFill>
                  <a:schemeClr val="tx1">
                    <a:tint val="75000"/>
                  </a:schemeClr>
                </a:solidFill>
              </a:defRPr>
            </a:lvl4pPr>
            <a:lvl5pPr marL="8073420" indent="0">
              <a:buNone/>
              <a:defRPr sz="7063">
                <a:solidFill>
                  <a:schemeClr val="tx1">
                    <a:tint val="75000"/>
                  </a:schemeClr>
                </a:solidFill>
              </a:defRPr>
            </a:lvl5pPr>
            <a:lvl6pPr marL="10091776" indent="0">
              <a:buNone/>
              <a:defRPr sz="7063">
                <a:solidFill>
                  <a:schemeClr val="tx1">
                    <a:tint val="75000"/>
                  </a:schemeClr>
                </a:solidFill>
              </a:defRPr>
            </a:lvl6pPr>
            <a:lvl7pPr marL="12110131" indent="0">
              <a:buNone/>
              <a:defRPr sz="7063">
                <a:solidFill>
                  <a:schemeClr val="tx1">
                    <a:tint val="75000"/>
                  </a:schemeClr>
                </a:solidFill>
              </a:defRPr>
            </a:lvl7pPr>
            <a:lvl8pPr marL="14128486" indent="0">
              <a:buNone/>
              <a:defRPr sz="7063">
                <a:solidFill>
                  <a:schemeClr val="tx1">
                    <a:tint val="75000"/>
                  </a:schemeClr>
                </a:solidFill>
              </a:defRPr>
            </a:lvl8pPr>
            <a:lvl9pPr marL="16146841" indent="0">
              <a:buNone/>
              <a:defRPr sz="706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A75A0F-A312-43FE-A5A6-31D1FBE8FA1D}" type="datetimeFigureOut">
              <a:rPr lang="en-GB" smtClean="0"/>
              <a:t>15/08/2019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168488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42759"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669405"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A75A0F-A312-43FE-A5A6-31D1FBE8FA1D}" type="datetimeFigureOut">
              <a:rPr lang="en-GB" smtClean="0"/>
              <a:t>15/08/2019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272474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48334" y="1611882"/>
            <a:ext cx="36918246"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48339" y="7421634"/>
            <a:ext cx="18107995"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4" name="Content Placeholder 3"/>
          <p:cNvSpPr>
            <a:spLocks noGrp="1"/>
          </p:cNvSpPr>
          <p:nvPr>
            <p:ph sz="half" idx="2"/>
          </p:nvPr>
        </p:nvSpPr>
        <p:spPr>
          <a:xfrm>
            <a:off x="2948339" y="11058863"/>
            <a:ext cx="18107995"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669408" y="7421634"/>
            <a:ext cx="18197174"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6" name="Content Placeholder 5"/>
          <p:cNvSpPr>
            <a:spLocks noGrp="1"/>
          </p:cNvSpPr>
          <p:nvPr>
            <p:ph sz="quarter" idx="4"/>
          </p:nvPr>
        </p:nvSpPr>
        <p:spPr>
          <a:xfrm>
            <a:off x="21669408" y="11058863"/>
            <a:ext cx="181971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A75A0F-A312-43FE-A5A6-31D1FBE8FA1D}" type="datetimeFigureOut">
              <a:rPr lang="en-GB" smtClean="0"/>
              <a:t>15/08/2019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76797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A75A0F-A312-43FE-A5A6-31D1FBE8FA1D}" type="datetimeFigureOut">
              <a:rPr lang="en-GB" smtClean="0"/>
              <a:t>15/08/2019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64357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A75A0F-A312-43FE-A5A6-31D1FBE8FA1D}" type="datetimeFigureOut">
              <a:rPr lang="en-GB" smtClean="0"/>
              <a:t>15/08/2019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3169972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Content Placeholder 2"/>
          <p:cNvSpPr>
            <a:spLocks noGrp="1"/>
          </p:cNvSpPr>
          <p:nvPr>
            <p:ph idx="1"/>
          </p:nvPr>
        </p:nvSpPr>
        <p:spPr>
          <a:xfrm>
            <a:off x="18197174" y="4359077"/>
            <a:ext cx="21669405" cy="21515024"/>
          </a:xfrm>
        </p:spPr>
        <p:txBody>
          <a:bodyPr/>
          <a:lstStyle>
            <a:lvl1pPr>
              <a:defRPr sz="14127"/>
            </a:lvl1pPr>
            <a:lvl2pPr>
              <a:defRPr sz="12361"/>
            </a:lvl2pPr>
            <a:lvl3pPr>
              <a:defRPr sz="10595"/>
            </a:lvl3pPr>
            <a:lvl4pPr>
              <a:defRPr sz="8829"/>
            </a:lvl4pPr>
            <a:lvl5pPr>
              <a:defRPr sz="8829"/>
            </a:lvl5pPr>
            <a:lvl6pPr>
              <a:defRPr sz="8829"/>
            </a:lvl6pPr>
            <a:lvl7pPr>
              <a:defRPr sz="8829"/>
            </a:lvl7pPr>
            <a:lvl8pPr>
              <a:defRPr sz="8829"/>
            </a:lvl8pPr>
            <a:lvl9pPr>
              <a:defRPr sz="882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2FA75A0F-A312-43FE-A5A6-31D1FBE8FA1D}" type="datetimeFigureOut">
              <a:rPr lang="en-GB" smtClean="0"/>
              <a:t>15/08/2019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2735349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Picture Placeholder 2"/>
          <p:cNvSpPr>
            <a:spLocks noGrp="1" noChangeAspect="1"/>
          </p:cNvSpPr>
          <p:nvPr>
            <p:ph type="pic" idx="1"/>
          </p:nvPr>
        </p:nvSpPr>
        <p:spPr>
          <a:xfrm>
            <a:off x="18197174" y="4359077"/>
            <a:ext cx="21669405" cy="21515024"/>
          </a:xfrm>
        </p:spPr>
        <p:txBody>
          <a:bodyPr anchor="t"/>
          <a:lstStyle>
            <a:lvl1pPr marL="0" indent="0">
              <a:buNone/>
              <a:defRPr sz="14127"/>
            </a:lvl1pPr>
            <a:lvl2pPr marL="2018355" indent="0">
              <a:buNone/>
              <a:defRPr sz="12361"/>
            </a:lvl2pPr>
            <a:lvl3pPr marL="4036710" indent="0">
              <a:buNone/>
              <a:defRPr sz="10595"/>
            </a:lvl3pPr>
            <a:lvl4pPr marL="6055065" indent="0">
              <a:buNone/>
              <a:defRPr sz="8829"/>
            </a:lvl4pPr>
            <a:lvl5pPr marL="8073420" indent="0">
              <a:buNone/>
              <a:defRPr sz="8829"/>
            </a:lvl5pPr>
            <a:lvl6pPr marL="10091776" indent="0">
              <a:buNone/>
              <a:defRPr sz="8829"/>
            </a:lvl6pPr>
            <a:lvl7pPr marL="12110131" indent="0">
              <a:buNone/>
              <a:defRPr sz="8829"/>
            </a:lvl7pPr>
            <a:lvl8pPr marL="14128486" indent="0">
              <a:buNone/>
              <a:defRPr sz="8829"/>
            </a:lvl8pPr>
            <a:lvl9pPr marL="16146841" indent="0">
              <a:buNone/>
              <a:defRPr sz="8829"/>
            </a:lvl9pPr>
          </a:lstStyle>
          <a:p>
            <a:r>
              <a:rPr lang="en-US"/>
              <a:t>Click icon to add picture</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2FA75A0F-A312-43FE-A5A6-31D1FBE8FA1D}" type="datetimeFigureOut">
              <a:rPr lang="en-GB" smtClean="0"/>
              <a:t>15/08/2019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7B9CCA-844C-46F4-B3B2-093B1B9D0972}" type="slidenum">
              <a:rPr lang="en-GB" smtClean="0"/>
              <a:t>‹#›</a:t>
            </a:fld>
            <a:endParaRPr lang="en-GB"/>
          </a:p>
        </p:txBody>
      </p:sp>
    </p:spTree>
    <p:extLst>
      <p:ext uri="{BB962C8B-B14F-4D97-AF65-F5344CB8AC3E}">
        <p14:creationId xmlns:p14="http://schemas.microsoft.com/office/powerpoint/2010/main" val="547438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2759" y="1611882"/>
            <a:ext cx="36918246"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42759" y="8059374"/>
            <a:ext cx="36918246"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42759" y="28060644"/>
            <a:ext cx="9630847" cy="1611875"/>
          </a:xfrm>
          <a:prstGeom prst="rect">
            <a:avLst/>
          </a:prstGeom>
        </p:spPr>
        <p:txBody>
          <a:bodyPr vert="horz" lIns="91440" tIns="45720" rIns="91440" bIns="45720" rtlCol="0" anchor="ctr"/>
          <a:lstStyle>
            <a:lvl1pPr algn="l">
              <a:defRPr sz="5298">
                <a:solidFill>
                  <a:schemeClr val="tx1">
                    <a:tint val="75000"/>
                  </a:schemeClr>
                </a:solidFill>
              </a:defRPr>
            </a:lvl1pPr>
          </a:lstStyle>
          <a:p>
            <a:fld id="{2FA75A0F-A312-43FE-A5A6-31D1FBE8FA1D}" type="datetimeFigureOut">
              <a:rPr lang="en-GB" smtClean="0"/>
              <a:t>15/08/2019</a:t>
            </a:fld>
            <a:endParaRPr lang="en-GB"/>
          </a:p>
        </p:txBody>
      </p:sp>
      <p:sp>
        <p:nvSpPr>
          <p:cNvPr id="5" name="Footer Placeholder 4"/>
          <p:cNvSpPr>
            <a:spLocks noGrp="1"/>
          </p:cNvSpPr>
          <p:nvPr>
            <p:ph type="ftr" sz="quarter" idx="3"/>
          </p:nvPr>
        </p:nvSpPr>
        <p:spPr>
          <a:xfrm>
            <a:off x="14178747" y="28060644"/>
            <a:ext cx="14446270" cy="1611875"/>
          </a:xfrm>
          <a:prstGeom prst="rect">
            <a:avLst/>
          </a:prstGeom>
        </p:spPr>
        <p:txBody>
          <a:bodyPr vert="horz" lIns="91440" tIns="45720" rIns="91440" bIns="45720" rtlCol="0" anchor="ctr"/>
          <a:lstStyle>
            <a:lvl1pPr algn="ctr">
              <a:defRPr sz="529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0230157" y="28060644"/>
            <a:ext cx="9630847" cy="1611875"/>
          </a:xfrm>
          <a:prstGeom prst="rect">
            <a:avLst/>
          </a:prstGeom>
        </p:spPr>
        <p:txBody>
          <a:bodyPr vert="horz" lIns="91440" tIns="45720" rIns="91440" bIns="45720" rtlCol="0" anchor="ctr"/>
          <a:lstStyle>
            <a:lvl1pPr algn="r">
              <a:defRPr sz="5298">
                <a:solidFill>
                  <a:schemeClr val="tx1">
                    <a:tint val="75000"/>
                  </a:schemeClr>
                </a:solidFill>
              </a:defRPr>
            </a:lvl1pPr>
          </a:lstStyle>
          <a:p>
            <a:fld id="{E17B9CCA-844C-46F4-B3B2-093B1B9D0972}" type="slidenum">
              <a:rPr lang="en-GB" smtClean="0"/>
              <a:t>‹#›</a:t>
            </a:fld>
            <a:endParaRPr lang="en-GB"/>
          </a:p>
        </p:txBody>
      </p:sp>
    </p:spTree>
    <p:extLst>
      <p:ext uri="{BB962C8B-B14F-4D97-AF65-F5344CB8AC3E}">
        <p14:creationId xmlns:p14="http://schemas.microsoft.com/office/powerpoint/2010/main" val="2295930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036710" rtl="0" eaLnBrk="1" latinLnBrk="0" hangingPunct="1">
        <a:lnSpc>
          <a:spcPct val="90000"/>
        </a:lnSpc>
        <a:spcBef>
          <a:spcPct val="0"/>
        </a:spcBef>
        <a:buNone/>
        <a:defRPr sz="19424" kern="1200">
          <a:solidFill>
            <a:schemeClr val="tx1"/>
          </a:solidFill>
          <a:latin typeface="+mj-lt"/>
          <a:ea typeface="+mj-ea"/>
          <a:cs typeface="+mj-cs"/>
        </a:defRPr>
      </a:lvl1pPr>
    </p:titleStyle>
    <p:bodyStyle>
      <a:lvl1pPr marL="1009178" indent="-1009178" algn="l" defTabSz="4036710" rtl="0" eaLnBrk="1" latinLnBrk="0" hangingPunct="1">
        <a:lnSpc>
          <a:spcPct val="90000"/>
        </a:lnSpc>
        <a:spcBef>
          <a:spcPts val="4415"/>
        </a:spcBef>
        <a:buFont typeface="Arial" panose="020B0604020202020204" pitchFamily="34" charset="0"/>
        <a:buChar char="•"/>
        <a:defRPr sz="12361" kern="1200">
          <a:solidFill>
            <a:schemeClr val="tx1"/>
          </a:solidFill>
          <a:latin typeface="+mn-lt"/>
          <a:ea typeface="+mn-ea"/>
          <a:cs typeface="+mn-cs"/>
        </a:defRPr>
      </a:lvl1pPr>
      <a:lvl2pPr marL="3027533" indent="-1009178" algn="l" defTabSz="4036710" rtl="0" eaLnBrk="1" latinLnBrk="0" hangingPunct="1">
        <a:lnSpc>
          <a:spcPct val="90000"/>
        </a:lnSpc>
        <a:spcBef>
          <a:spcPts val="2207"/>
        </a:spcBef>
        <a:buFont typeface="Arial" panose="020B0604020202020204" pitchFamily="34" charset="0"/>
        <a:buChar char="•"/>
        <a:defRPr sz="10595" kern="1200">
          <a:solidFill>
            <a:schemeClr val="tx1"/>
          </a:solidFill>
          <a:latin typeface="+mn-lt"/>
          <a:ea typeface="+mn-ea"/>
          <a:cs typeface="+mn-cs"/>
        </a:defRPr>
      </a:lvl2pPr>
      <a:lvl3pPr marL="5045888" indent="-1009178" algn="l" defTabSz="4036710" rtl="0" eaLnBrk="1" latinLnBrk="0" hangingPunct="1">
        <a:lnSpc>
          <a:spcPct val="90000"/>
        </a:lnSpc>
        <a:spcBef>
          <a:spcPts val="2207"/>
        </a:spcBef>
        <a:buFont typeface="Arial" panose="020B0604020202020204" pitchFamily="34" charset="0"/>
        <a:buChar char="•"/>
        <a:defRPr sz="8829" kern="1200">
          <a:solidFill>
            <a:schemeClr val="tx1"/>
          </a:solidFill>
          <a:latin typeface="+mn-lt"/>
          <a:ea typeface="+mn-ea"/>
          <a:cs typeface="+mn-cs"/>
        </a:defRPr>
      </a:lvl3pPr>
      <a:lvl4pPr marL="706424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4pPr>
      <a:lvl5pPr marL="908259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5pPr>
      <a:lvl6pPr marL="1110095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6pPr>
      <a:lvl7pPr marL="1311930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7pPr>
      <a:lvl8pPr marL="1513766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8pPr>
      <a:lvl9pPr marL="17156019"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9pPr>
    </p:bodyStyle>
    <p:otherStyle>
      <a:defPPr>
        <a:defRPr lang="en-US"/>
      </a:defPPr>
      <a:lvl1pPr marL="0" algn="l" defTabSz="4036710" rtl="0" eaLnBrk="1" latinLnBrk="0" hangingPunct="1">
        <a:defRPr sz="7946" kern="1200">
          <a:solidFill>
            <a:schemeClr val="tx1"/>
          </a:solidFill>
          <a:latin typeface="+mn-lt"/>
          <a:ea typeface="+mn-ea"/>
          <a:cs typeface="+mn-cs"/>
        </a:defRPr>
      </a:lvl1pPr>
      <a:lvl2pPr marL="2018355" algn="l" defTabSz="4036710" rtl="0" eaLnBrk="1" latinLnBrk="0" hangingPunct="1">
        <a:defRPr sz="7946" kern="1200">
          <a:solidFill>
            <a:schemeClr val="tx1"/>
          </a:solidFill>
          <a:latin typeface="+mn-lt"/>
          <a:ea typeface="+mn-ea"/>
          <a:cs typeface="+mn-cs"/>
        </a:defRPr>
      </a:lvl2pPr>
      <a:lvl3pPr marL="4036710" algn="l" defTabSz="4036710" rtl="0" eaLnBrk="1" latinLnBrk="0" hangingPunct="1">
        <a:defRPr sz="7946" kern="1200">
          <a:solidFill>
            <a:schemeClr val="tx1"/>
          </a:solidFill>
          <a:latin typeface="+mn-lt"/>
          <a:ea typeface="+mn-ea"/>
          <a:cs typeface="+mn-cs"/>
        </a:defRPr>
      </a:lvl3pPr>
      <a:lvl4pPr marL="6055065" algn="l" defTabSz="4036710" rtl="0" eaLnBrk="1" latinLnBrk="0" hangingPunct="1">
        <a:defRPr sz="7946" kern="1200">
          <a:solidFill>
            <a:schemeClr val="tx1"/>
          </a:solidFill>
          <a:latin typeface="+mn-lt"/>
          <a:ea typeface="+mn-ea"/>
          <a:cs typeface="+mn-cs"/>
        </a:defRPr>
      </a:lvl4pPr>
      <a:lvl5pPr marL="8073420" algn="l" defTabSz="4036710" rtl="0" eaLnBrk="1" latinLnBrk="0" hangingPunct="1">
        <a:defRPr sz="7946" kern="1200">
          <a:solidFill>
            <a:schemeClr val="tx1"/>
          </a:solidFill>
          <a:latin typeface="+mn-lt"/>
          <a:ea typeface="+mn-ea"/>
          <a:cs typeface="+mn-cs"/>
        </a:defRPr>
      </a:lvl5pPr>
      <a:lvl6pPr marL="10091776" algn="l" defTabSz="4036710" rtl="0" eaLnBrk="1" latinLnBrk="0" hangingPunct="1">
        <a:defRPr sz="7946" kern="1200">
          <a:solidFill>
            <a:schemeClr val="tx1"/>
          </a:solidFill>
          <a:latin typeface="+mn-lt"/>
          <a:ea typeface="+mn-ea"/>
          <a:cs typeface="+mn-cs"/>
        </a:defRPr>
      </a:lvl6pPr>
      <a:lvl7pPr marL="12110131" algn="l" defTabSz="4036710" rtl="0" eaLnBrk="1" latinLnBrk="0" hangingPunct="1">
        <a:defRPr sz="7946" kern="1200">
          <a:solidFill>
            <a:schemeClr val="tx1"/>
          </a:solidFill>
          <a:latin typeface="+mn-lt"/>
          <a:ea typeface="+mn-ea"/>
          <a:cs typeface="+mn-cs"/>
        </a:defRPr>
      </a:lvl7pPr>
      <a:lvl8pPr marL="14128486" algn="l" defTabSz="4036710" rtl="0" eaLnBrk="1" latinLnBrk="0" hangingPunct="1">
        <a:defRPr sz="7946" kern="1200">
          <a:solidFill>
            <a:schemeClr val="tx1"/>
          </a:solidFill>
          <a:latin typeface="+mn-lt"/>
          <a:ea typeface="+mn-ea"/>
          <a:cs typeface="+mn-cs"/>
        </a:defRPr>
      </a:lvl8pPr>
      <a:lvl9pPr marL="16146841" algn="l" defTabSz="4036710" rtl="0" eaLnBrk="1" latinLnBrk="0" hangingPunct="1">
        <a:defRPr sz="79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30A0C-725E-4CED-89E0-57E6D1438CA8}"/>
              </a:ext>
            </a:extLst>
          </p:cNvPr>
          <p:cNvSpPr>
            <a:spLocks noGrp="1"/>
          </p:cNvSpPr>
          <p:nvPr>
            <p:ph type="title"/>
          </p:nvPr>
        </p:nvSpPr>
        <p:spPr>
          <a:xfrm>
            <a:off x="2942758" y="1002282"/>
            <a:ext cx="38662441" cy="1355156"/>
          </a:xfrm>
        </p:spPr>
        <p:txBody>
          <a:bodyPr>
            <a:normAutofit/>
          </a:bodyPr>
          <a:lstStyle/>
          <a:p>
            <a:r>
              <a:rPr lang="en-GB" sz="7200" dirty="0">
                <a:latin typeface="+mn-lt"/>
              </a:rPr>
              <a:t>Geophysical Fluid Dynamics: Modelling Non-Linearly Viscous Ice-Flow to Obtain Dates of Flow Change</a:t>
            </a:r>
          </a:p>
        </p:txBody>
      </p:sp>
      <p:sp>
        <p:nvSpPr>
          <p:cNvPr id="3" name="TextBox 2">
            <a:extLst>
              <a:ext uri="{FF2B5EF4-FFF2-40B4-BE49-F238E27FC236}">
                <a16:creationId xmlns:a16="http://schemas.microsoft.com/office/drawing/2014/main" id="{B5FB61C6-A45C-4ED0-B69D-1A06874C7835}"/>
              </a:ext>
            </a:extLst>
          </p:cNvPr>
          <p:cNvSpPr txBox="1"/>
          <p:nvPr/>
        </p:nvSpPr>
        <p:spPr>
          <a:xfrm>
            <a:off x="12987805" y="2139739"/>
            <a:ext cx="26873200" cy="707886"/>
          </a:xfrm>
          <a:prstGeom prst="rect">
            <a:avLst/>
          </a:prstGeom>
          <a:noFill/>
        </p:spPr>
        <p:txBody>
          <a:bodyPr wrap="square" rtlCol="0">
            <a:spAutoFit/>
          </a:bodyPr>
          <a:lstStyle/>
          <a:p>
            <a:r>
              <a:rPr lang="en-GB" sz="4000" dirty="0"/>
              <a:t>Richard C.A. Hindmarsh, British Antarctic Survey and Durham University</a:t>
            </a:r>
          </a:p>
        </p:txBody>
      </p:sp>
      <p:sp>
        <p:nvSpPr>
          <p:cNvPr id="4" name="TextBox 3">
            <a:extLst>
              <a:ext uri="{FF2B5EF4-FFF2-40B4-BE49-F238E27FC236}">
                <a16:creationId xmlns:a16="http://schemas.microsoft.com/office/drawing/2014/main" id="{19241D5D-C903-44CC-ADCD-98D0E9EF3751}"/>
              </a:ext>
            </a:extLst>
          </p:cNvPr>
          <p:cNvSpPr txBox="1"/>
          <p:nvPr/>
        </p:nvSpPr>
        <p:spPr>
          <a:xfrm>
            <a:off x="916222" y="3298012"/>
            <a:ext cx="18135600" cy="7755969"/>
          </a:xfrm>
          <a:prstGeom prst="rect">
            <a:avLst/>
          </a:prstGeom>
          <a:noFill/>
          <a:ln w="25400">
            <a:noFill/>
          </a:ln>
        </p:spPr>
        <p:txBody>
          <a:bodyPr wrap="square" rtlCol="0">
            <a:spAutoFit/>
          </a:bodyPr>
          <a:lstStyle/>
          <a:p>
            <a:pPr fontAlgn="t"/>
            <a:r>
              <a:rPr lang="en-GB" sz="4800" b="1" u="sng" dirty="0">
                <a:highlight>
                  <a:srgbClr val="0000FF"/>
                </a:highlight>
              </a:rPr>
              <a:t>1: </a:t>
            </a:r>
            <a:r>
              <a:rPr lang="en-GB" sz="4800" dirty="0"/>
              <a:t> </a:t>
            </a:r>
            <a:r>
              <a:rPr lang="en-GB" sz="4800" b="1" dirty="0"/>
              <a:t>Ice Flow:</a:t>
            </a:r>
            <a:r>
              <a:rPr lang="en-GB" sz="4800" dirty="0"/>
              <a:t> Ice deforms viscously with a flow where strain-rate is proportional to the stress to power  </a:t>
            </a:r>
            <a:r>
              <a:rPr lang="en-GB" sz="4800" i="1" dirty="0"/>
              <a:t>n</a:t>
            </a:r>
            <a:r>
              <a:rPr lang="en-GB" sz="4800" dirty="0"/>
              <a:t> ~ 3 (1): the viscosity depends upon the stress. The slow flow can be described by incompressible Stokes flow (2,3). The lubrication approximation (LA) states shear stress</a:t>
            </a:r>
            <a:r>
              <a:rPr lang="en-GB" sz="4800" baseline="-25000" dirty="0"/>
              <a:t> </a:t>
            </a:r>
            <a:r>
              <a:rPr lang="en-GB" sz="4800" dirty="0"/>
              <a:t>is proportional to the product of the depth and surface slope (4). </a:t>
            </a:r>
          </a:p>
          <a:p>
            <a:pPr fontAlgn="t"/>
            <a:r>
              <a:rPr lang="en-GB" sz="4800" dirty="0"/>
              <a:t>At ice divides the slope and shear stress are zero meaning the viscosity could become very high, obstructing deformation. Other stresses come into play, preventing the viscosity becoming very large. This is known as the “Raymond Effect” (RE). It can be modelled by solving the Stokes equations (2,3). Temperature </a:t>
            </a:r>
            <a:r>
              <a:rPr lang="el-GR" sz="4800" i="1" dirty="0"/>
              <a:t>θ</a:t>
            </a:r>
            <a:r>
              <a:rPr lang="en-GB" sz="4800" dirty="0"/>
              <a:t> and age </a:t>
            </a:r>
            <a:r>
              <a:rPr lang="el-GR" sz="4800" dirty="0"/>
              <a:t>χ</a:t>
            </a:r>
            <a:r>
              <a:rPr lang="en-GB" sz="4800" dirty="0"/>
              <a:t> are also solved for (5,6).</a:t>
            </a:r>
          </a:p>
          <a:p>
            <a:endParaRPr lang="en-GB" dirty="0"/>
          </a:p>
        </p:txBody>
      </p:sp>
      <p:sp>
        <p:nvSpPr>
          <p:cNvPr id="6" name="TextBox 5">
            <a:extLst>
              <a:ext uri="{FF2B5EF4-FFF2-40B4-BE49-F238E27FC236}">
                <a16:creationId xmlns:a16="http://schemas.microsoft.com/office/drawing/2014/main" id="{987DDB92-1D5A-4A74-953A-1F5D5F22A3F8}"/>
              </a:ext>
            </a:extLst>
          </p:cNvPr>
          <p:cNvSpPr txBox="1"/>
          <p:nvPr/>
        </p:nvSpPr>
        <p:spPr>
          <a:xfrm>
            <a:off x="910759" y="21920956"/>
            <a:ext cx="16607958" cy="7478970"/>
          </a:xfrm>
          <a:prstGeom prst="rect">
            <a:avLst/>
          </a:prstGeom>
          <a:noFill/>
          <a:ln w="25400">
            <a:noFill/>
          </a:ln>
        </p:spPr>
        <p:txBody>
          <a:bodyPr wrap="square" rtlCol="0">
            <a:spAutoFit/>
          </a:bodyPr>
          <a:lstStyle/>
          <a:p>
            <a:pPr fontAlgn="t"/>
            <a:r>
              <a:rPr lang="en-GB" sz="4800" b="1" u="sng" dirty="0">
                <a:highlight>
                  <a:srgbClr val="0000FF"/>
                </a:highlight>
              </a:rPr>
              <a:t>2: </a:t>
            </a:r>
            <a:r>
              <a:rPr lang="en-GB" sz="4800" dirty="0"/>
              <a:t> </a:t>
            </a:r>
            <a:r>
              <a:rPr lang="en-GB" sz="4800" b="1" dirty="0"/>
              <a:t>Anticlines:</a:t>
            </a:r>
            <a:r>
              <a:rPr lang="en-GB" sz="4800" dirty="0"/>
              <a:t> The RE creates an observable feature at divides, seen by the radar surveys; a stack of buried anticlines (“Raymond Arches”, RA). These have width approximately equal to the ice thickness, and when fully grown have amplitude of between a quarter and a third of the ice thickness. Formation times depend upon the rate of snow accumulation and the thickness of the ice, and range between a few millennia to several tens of millennia. Predictions of steady/developing arch amplitudes can be made by numerical solution of the Stokes equations, giving dating of the repositioning of the divide and informs about ice-sheet evolution. </a:t>
            </a:r>
          </a:p>
        </p:txBody>
      </p:sp>
      <p:sp>
        <p:nvSpPr>
          <p:cNvPr id="8" name="TextBox 7">
            <a:extLst>
              <a:ext uri="{FF2B5EF4-FFF2-40B4-BE49-F238E27FC236}">
                <a16:creationId xmlns:a16="http://schemas.microsoft.com/office/drawing/2014/main" id="{47625555-D760-4F3D-A30D-2F8244BFC0E5}"/>
              </a:ext>
            </a:extLst>
          </p:cNvPr>
          <p:cNvSpPr txBox="1"/>
          <p:nvPr/>
        </p:nvSpPr>
        <p:spPr>
          <a:xfrm>
            <a:off x="29817782" y="3398212"/>
            <a:ext cx="12820319" cy="7478970"/>
          </a:xfrm>
          <a:prstGeom prst="rect">
            <a:avLst/>
          </a:prstGeom>
          <a:noFill/>
          <a:ln w="25400">
            <a:noFill/>
          </a:ln>
        </p:spPr>
        <p:txBody>
          <a:bodyPr wrap="square" rtlCol="0">
            <a:spAutoFit/>
          </a:bodyPr>
          <a:lstStyle/>
          <a:p>
            <a:pPr fontAlgn="t"/>
            <a:r>
              <a:rPr lang="en-GB" sz="4800" b="1" u="sng" dirty="0">
                <a:highlight>
                  <a:srgbClr val="0000FF"/>
                </a:highlight>
              </a:rPr>
              <a:t>3: </a:t>
            </a:r>
            <a:r>
              <a:rPr lang="en-GB" sz="4800" dirty="0"/>
              <a:t> </a:t>
            </a:r>
            <a:r>
              <a:rPr lang="en-GB" sz="4800" b="1" dirty="0"/>
              <a:t>COMSOL:</a:t>
            </a:r>
            <a:r>
              <a:rPr lang="en-GB" sz="4800" dirty="0"/>
              <a:t> I used COMSOL Multiphysics™, the CFD Module™ and the Mixer Module™ to simulate plane ice flow around the divides utilising the observed geometry. At distances from the divide of more than a few ice thicknesses, the LA holds well, so boundary conditions are set accordingly; at the base the ice is frozen while the upper surface is traction-free. A useful hypothesis is that the ice surface geometry is unchanged since the divide relocation.</a:t>
            </a:r>
            <a:endParaRPr lang="en-GB" dirty="0"/>
          </a:p>
        </p:txBody>
      </p:sp>
      <p:sp>
        <p:nvSpPr>
          <p:cNvPr id="9" name="TextBox 8">
            <a:extLst>
              <a:ext uri="{FF2B5EF4-FFF2-40B4-BE49-F238E27FC236}">
                <a16:creationId xmlns:a16="http://schemas.microsoft.com/office/drawing/2014/main" id="{166E5693-4642-4D47-A259-897477E601E8}"/>
              </a:ext>
            </a:extLst>
          </p:cNvPr>
          <p:cNvSpPr txBox="1"/>
          <p:nvPr/>
        </p:nvSpPr>
        <p:spPr>
          <a:xfrm>
            <a:off x="18191299" y="10771933"/>
            <a:ext cx="10802756" cy="8956298"/>
          </a:xfrm>
          <a:prstGeom prst="rect">
            <a:avLst/>
          </a:prstGeom>
          <a:noFill/>
          <a:ln w="25400">
            <a:noFill/>
          </a:ln>
        </p:spPr>
        <p:txBody>
          <a:bodyPr wrap="square" rtlCol="0">
            <a:spAutoFit/>
          </a:bodyPr>
          <a:lstStyle/>
          <a:p>
            <a:pPr fontAlgn="t"/>
            <a:r>
              <a:rPr lang="en-GB" sz="4800" b="1" u="sng" dirty="0">
                <a:highlight>
                  <a:srgbClr val="0000FF"/>
                </a:highlight>
              </a:rPr>
              <a:t>4: </a:t>
            </a:r>
            <a:r>
              <a:rPr lang="en-GB" sz="4800" dirty="0"/>
              <a:t> </a:t>
            </a:r>
            <a:r>
              <a:rPr lang="en-GB" sz="4800" b="1" dirty="0"/>
              <a:t>Bump evolution:</a:t>
            </a:r>
            <a:r>
              <a:rPr lang="en-GB" sz="4800" dirty="0"/>
              <a:t> The steady ice surface provides a surface geometry close to that seen in the field, and resulting COMSOL-calculated velocity fields are used in tracer calculations that compute isochrone. RA formation is predicted by the numeric solutions. RA amplitude depends on the divide relocation date, so we can estimate the date when the divide moved to its current location and make inferences regarding the history of ice-sheet area at several locations all around Antarctica.</a:t>
            </a:r>
            <a:endParaRPr lang="en-GB" dirty="0"/>
          </a:p>
        </p:txBody>
      </p:sp>
      <p:cxnSp>
        <p:nvCxnSpPr>
          <p:cNvPr id="20" name="Straight Connector 19">
            <a:extLst>
              <a:ext uri="{FF2B5EF4-FFF2-40B4-BE49-F238E27FC236}">
                <a16:creationId xmlns:a16="http://schemas.microsoft.com/office/drawing/2014/main" id="{BDF46987-9DE9-4091-AA5E-2356130DE9FC}"/>
              </a:ext>
            </a:extLst>
          </p:cNvPr>
          <p:cNvCxnSpPr>
            <a:cxnSpLocks/>
          </p:cNvCxnSpPr>
          <p:nvPr/>
        </p:nvCxnSpPr>
        <p:spPr>
          <a:xfrm>
            <a:off x="17524181" y="10545914"/>
            <a:ext cx="3643" cy="19729299"/>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DEDC358-60A5-4D4D-8DAC-CE5C0A46722D}"/>
              </a:ext>
            </a:extLst>
          </p:cNvPr>
          <p:cNvCxnSpPr>
            <a:cxnSpLocks/>
          </p:cNvCxnSpPr>
          <p:nvPr/>
        </p:nvCxnSpPr>
        <p:spPr>
          <a:xfrm>
            <a:off x="29413204" y="3298012"/>
            <a:ext cx="0" cy="16375984"/>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3EB73C6-2DC2-430C-9380-D6DB8CF32FF8}"/>
              </a:ext>
            </a:extLst>
          </p:cNvPr>
          <p:cNvCxnSpPr>
            <a:cxnSpLocks/>
          </p:cNvCxnSpPr>
          <p:nvPr/>
        </p:nvCxnSpPr>
        <p:spPr>
          <a:xfrm>
            <a:off x="758358" y="10720563"/>
            <a:ext cx="168075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0EE56E2-0227-472A-93BB-F21072F3929E}"/>
              </a:ext>
            </a:extLst>
          </p:cNvPr>
          <p:cNvCxnSpPr>
            <a:cxnSpLocks/>
          </p:cNvCxnSpPr>
          <p:nvPr/>
        </p:nvCxnSpPr>
        <p:spPr>
          <a:xfrm>
            <a:off x="17526002" y="10545914"/>
            <a:ext cx="118872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78E9685-2CB7-4920-8141-311B4A14CE1B}"/>
              </a:ext>
            </a:extLst>
          </p:cNvPr>
          <p:cNvCxnSpPr>
            <a:cxnSpLocks/>
          </p:cNvCxnSpPr>
          <p:nvPr/>
        </p:nvCxnSpPr>
        <p:spPr>
          <a:xfrm>
            <a:off x="29413204" y="19643924"/>
            <a:ext cx="12820322" cy="1493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AECCD8A-CB47-4A67-AA9A-5FC6833AD131}"/>
              </a:ext>
            </a:extLst>
          </p:cNvPr>
          <p:cNvCxnSpPr/>
          <p:nvPr/>
        </p:nvCxnSpPr>
        <p:spPr>
          <a:xfrm>
            <a:off x="910758" y="3278916"/>
            <a:ext cx="41322768" cy="0"/>
          </a:xfrm>
          <a:prstGeom prst="line">
            <a:avLst/>
          </a:prstGeom>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A9D83953-BAC3-4628-99E8-FAD26F0A3F45}"/>
              </a:ext>
            </a:extLst>
          </p:cNvPr>
          <p:cNvPicPr>
            <a:picLocks noChangeAspect="1"/>
          </p:cNvPicPr>
          <p:nvPr/>
        </p:nvPicPr>
        <p:blipFill>
          <a:blip r:embed="rId2"/>
          <a:stretch>
            <a:fillRect/>
          </a:stretch>
        </p:blipFill>
        <p:spPr>
          <a:xfrm>
            <a:off x="1621343" y="10769044"/>
            <a:ext cx="14247495" cy="10818495"/>
          </a:xfrm>
          <a:prstGeom prst="rect">
            <a:avLst/>
          </a:prstGeom>
        </p:spPr>
      </p:pic>
      <p:cxnSp>
        <p:nvCxnSpPr>
          <p:cNvPr id="48" name="Straight Connector 47">
            <a:extLst>
              <a:ext uri="{FF2B5EF4-FFF2-40B4-BE49-F238E27FC236}">
                <a16:creationId xmlns:a16="http://schemas.microsoft.com/office/drawing/2014/main" id="{731629E5-C71F-4472-918E-CFA5343BF060}"/>
              </a:ext>
            </a:extLst>
          </p:cNvPr>
          <p:cNvCxnSpPr/>
          <p:nvPr/>
        </p:nvCxnSpPr>
        <p:spPr>
          <a:xfrm>
            <a:off x="31546800" y="19793291"/>
            <a:ext cx="0" cy="1045449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B7C736C5-CC24-4029-BAF7-59DBE46AD8C2}"/>
              </a:ext>
            </a:extLst>
          </p:cNvPr>
          <p:cNvSpPr txBox="1"/>
          <p:nvPr/>
        </p:nvSpPr>
        <p:spPr>
          <a:xfrm>
            <a:off x="31856499" y="20017533"/>
            <a:ext cx="10802756" cy="8463855"/>
          </a:xfrm>
          <a:prstGeom prst="rect">
            <a:avLst/>
          </a:prstGeom>
          <a:noFill/>
          <a:ln w="25400">
            <a:noFill/>
          </a:ln>
        </p:spPr>
        <p:txBody>
          <a:bodyPr wrap="square" rtlCol="0">
            <a:spAutoFit/>
          </a:bodyPr>
          <a:lstStyle/>
          <a:p>
            <a:pPr fontAlgn="t"/>
            <a:r>
              <a:rPr lang="en-GB" sz="4800" b="1" u="sng" dirty="0">
                <a:highlight>
                  <a:srgbClr val="0000FF"/>
                </a:highlight>
              </a:rPr>
              <a:t>4: </a:t>
            </a:r>
            <a:r>
              <a:rPr lang="en-GB" sz="4800" b="1" dirty="0"/>
              <a:t> Conclusions:</a:t>
            </a:r>
          </a:p>
          <a:p>
            <a:pPr marL="914400" indent="-914400" fontAlgn="t">
              <a:buAutoNum type="alphaLcParenBoth"/>
            </a:pPr>
            <a:r>
              <a:rPr lang="en-GB" sz="4800" dirty="0"/>
              <a:t>Raymond Effect Dating gives very useful constraints on ice-sheet history</a:t>
            </a:r>
          </a:p>
          <a:p>
            <a:pPr marL="342900" indent="-342900" fontAlgn="t">
              <a:buAutoNum type="alphaLcParenBoth"/>
            </a:pPr>
            <a:r>
              <a:rPr lang="en-GB" sz="4800" dirty="0"/>
              <a:t> It requires detailed radar surveys of areas a few km wide</a:t>
            </a:r>
          </a:p>
          <a:p>
            <a:pPr marL="342900" indent="-342900" fontAlgn="t">
              <a:buAutoNum type="alphaLcParenBoth"/>
            </a:pPr>
            <a:r>
              <a:rPr lang="en-GB" sz="4800" dirty="0"/>
              <a:t> It requires finite element modelling of the area</a:t>
            </a:r>
          </a:p>
          <a:p>
            <a:pPr marL="342900" indent="-342900" fontAlgn="t">
              <a:buAutoNum type="alphaLcParenBoth"/>
            </a:pPr>
            <a:r>
              <a:rPr lang="en-GB" sz="4800" dirty="0"/>
              <a:t> The </a:t>
            </a:r>
            <a:r>
              <a:rPr lang="en-GB" sz="4800" dirty="0" err="1"/>
              <a:t>Ray,ond</a:t>
            </a:r>
            <a:r>
              <a:rPr lang="en-GB" sz="4800" dirty="0"/>
              <a:t> Effect has been shown to be an explanation of anticline stacks</a:t>
            </a:r>
          </a:p>
          <a:p>
            <a:pPr fontAlgn="t"/>
            <a:r>
              <a:rPr lang="en-GB" sz="2800" dirty="0"/>
              <a:t>References:</a:t>
            </a:r>
          </a:p>
          <a:p>
            <a:pPr fontAlgn="t"/>
            <a:r>
              <a:rPr lang="en-GB" sz="2800" dirty="0"/>
              <a:t>Raymond, C.R., (1983), </a:t>
            </a:r>
            <a:r>
              <a:rPr lang="en-GB" sz="2800" i="1" dirty="0"/>
              <a:t>Journal of Glaciology</a:t>
            </a:r>
          </a:p>
          <a:p>
            <a:pPr fontAlgn="t"/>
            <a:r>
              <a:rPr lang="en-GB" sz="2800" dirty="0"/>
              <a:t>Matsuoka K. et al, (2015), </a:t>
            </a:r>
            <a:r>
              <a:rPr lang="en-GB" sz="2800" i="1" dirty="0"/>
              <a:t>Earth Science Reviews</a:t>
            </a:r>
            <a:endParaRPr lang="en-GB" sz="2800" dirty="0"/>
          </a:p>
          <a:p>
            <a:pPr fontAlgn="t"/>
            <a:r>
              <a:rPr lang="en-GB" sz="2800" dirty="0"/>
              <a:t>Hindmarsh, R.C.A. et al., (2011), </a:t>
            </a:r>
            <a:r>
              <a:rPr lang="en-GB" sz="2800" i="1" dirty="0"/>
              <a:t>Journal of Geophysical Research F</a:t>
            </a:r>
            <a:endParaRPr lang="en-GB" sz="2800" dirty="0"/>
          </a:p>
        </p:txBody>
      </p:sp>
      <p:pic>
        <p:nvPicPr>
          <p:cNvPr id="7" name="Picture 6">
            <a:extLst>
              <a:ext uri="{FF2B5EF4-FFF2-40B4-BE49-F238E27FC236}">
                <a16:creationId xmlns:a16="http://schemas.microsoft.com/office/drawing/2014/main" id="{425F50BE-5A00-4D67-B98B-E3FD68263782}"/>
              </a:ext>
            </a:extLst>
          </p:cNvPr>
          <p:cNvPicPr>
            <a:picLocks noChangeAspect="1"/>
          </p:cNvPicPr>
          <p:nvPr/>
        </p:nvPicPr>
        <p:blipFill>
          <a:blip r:embed="rId3"/>
          <a:stretch>
            <a:fillRect/>
          </a:stretch>
        </p:blipFill>
        <p:spPr>
          <a:xfrm>
            <a:off x="20734114" y="4000792"/>
            <a:ext cx="6978015" cy="5835968"/>
          </a:xfrm>
          <a:prstGeom prst="rect">
            <a:avLst/>
          </a:prstGeom>
        </p:spPr>
      </p:pic>
      <p:pic>
        <p:nvPicPr>
          <p:cNvPr id="11" name="Picture 10">
            <a:extLst>
              <a:ext uri="{FF2B5EF4-FFF2-40B4-BE49-F238E27FC236}">
                <a16:creationId xmlns:a16="http://schemas.microsoft.com/office/drawing/2014/main" id="{2004B070-A39D-4B26-BB91-09DBD7B831E8}"/>
              </a:ext>
            </a:extLst>
          </p:cNvPr>
          <p:cNvPicPr>
            <a:picLocks noChangeAspect="1"/>
          </p:cNvPicPr>
          <p:nvPr/>
        </p:nvPicPr>
        <p:blipFill rotWithShape="1">
          <a:blip r:embed="rId4"/>
          <a:srcRect l="3617" r="5795"/>
          <a:stretch/>
        </p:blipFill>
        <p:spPr>
          <a:xfrm>
            <a:off x="29832354" y="11211353"/>
            <a:ext cx="12672000" cy="7855649"/>
          </a:xfrm>
          <a:prstGeom prst="rect">
            <a:avLst/>
          </a:prstGeom>
        </p:spPr>
      </p:pic>
      <p:pic>
        <p:nvPicPr>
          <p:cNvPr id="5" name="Picture 4">
            <a:extLst>
              <a:ext uri="{FF2B5EF4-FFF2-40B4-BE49-F238E27FC236}">
                <a16:creationId xmlns:a16="http://schemas.microsoft.com/office/drawing/2014/main" id="{4E18F92F-0FE6-4858-A0C4-283BBEF70CC2}"/>
              </a:ext>
            </a:extLst>
          </p:cNvPr>
          <p:cNvPicPr>
            <a:picLocks noChangeAspect="1"/>
          </p:cNvPicPr>
          <p:nvPr/>
        </p:nvPicPr>
        <p:blipFill>
          <a:blip r:embed="rId5"/>
          <a:stretch>
            <a:fillRect/>
          </a:stretch>
        </p:blipFill>
        <p:spPr>
          <a:xfrm>
            <a:off x="18195063" y="19975191"/>
            <a:ext cx="13196888" cy="9521190"/>
          </a:xfrm>
          <a:prstGeom prst="rect">
            <a:avLst/>
          </a:prstGeom>
        </p:spPr>
      </p:pic>
    </p:spTree>
    <p:extLst>
      <p:ext uri="{BB962C8B-B14F-4D97-AF65-F5344CB8AC3E}">
        <p14:creationId xmlns:p14="http://schemas.microsoft.com/office/powerpoint/2010/main" val="555616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4451</TotalTime>
  <Words>550</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Geophysical Fluid Dynamics: Modelling Non-Linearly Viscous Ice-Flow to Obtain Dates of Flow 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Hindmarsh</dc:creator>
  <cp:lastModifiedBy>Richard Hindmarsh</cp:lastModifiedBy>
  <cp:revision>38</cp:revision>
  <dcterms:created xsi:type="dcterms:W3CDTF">2019-08-04T11:35:36Z</dcterms:created>
  <dcterms:modified xsi:type="dcterms:W3CDTF">2019-08-16T09:22:33Z</dcterms:modified>
</cp:coreProperties>
</file>