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8" r:id="rId2"/>
    <p:sldId id="273" r:id="rId3"/>
    <p:sldId id="259" r:id="rId4"/>
    <p:sldId id="265" r:id="rId5"/>
    <p:sldId id="260" r:id="rId6"/>
    <p:sldId id="261" r:id="rId7"/>
    <p:sldId id="266" r:id="rId8"/>
    <p:sldId id="267" r:id="rId9"/>
    <p:sldId id="272" r:id="rId10"/>
    <p:sldId id="268" r:id="rId11"/>
    <p:sldId id="263" r:id="rId12"/>
    <p:sldId id="275" r:id="rId13"/>
    <p:sldId id="270" r:id="rId14"/>
    <p:sldId id="271" r:id="rId15"/>
    <p:sldId id="269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01"/>
    <p:restoredTop sz="96556"/>
  </p:normalViewPr>
  <p:slideViewPr>
    <p:cSldViewPr snapToGrid="0" snapToObjects="1">
      <p:cViewPr varScale="1">
        <p:scale>
          <a:sx n="114" d="100"/>
          <a:sy n="114" d="100"/>
        </p:scale>
        <p:origin x="488" y="168"/>
      </p:cViewPr>
      <p:guideLst/>
    </p:cSldViewPr>
  </p:slideViewPr>
  <p:outlineViewPr>
    <p:cViewPr>
      <p:scale>
        <a:sx n="33" d="100"/>
        <a:sy n="33" d="100"/>
      </p:scale>
      <p:origin x="0" y="-13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0B1B6-5A7D-6D4A-9CF0-B60A5DA6834E}" type="datetimeFigureOut">
              <a:rPr lang="fr-FR" smtClean="0"/>
              <a:t>24/09/2019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C37A8-7100-774D-A68A-916AF60602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9887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BC37A8-7100-774D-A68A-916AF606024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724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77FA1D-2D28-3E43-BBE8-51E4EC2C78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3907F87-CC0E-8E43-9C61-D2BE68221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800052-F602-B74D-9C93-8724A1AD6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EEC90-09C7-3F44-B35B-8D92B0D90BFD}" type="datetime1">
              <a:rPr lang="fr-FR" smtClean="0"/>
              <a:t>24/09/2019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8492C8-C756-5048-AE11-82A5B0E33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D59682-6925-684F-9516-B2456697F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CC03710-FE2F-FF47-AC25-02EEF21B23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050" y="0"/>
            <a:ext cx="121539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3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76E93-5F92-6B42-89D8-0C861CB85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CB09E12-9B13-734C-B94C-23F1414D98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8E920D-2271-8348-A1A4-F360440EB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F44F0-6D94-484F-B6E7-BA97074965F9}" type="datetime1">
              <a:rPr lang="fr-FR" smtClean="0"/>
              <a:t>24/09/2019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F6142A-884C-FE44-8161-E7F5523A5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E20377-A5BD-E943-B58A-901F52212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728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C1E9AA1-713E-6B48-8F46-12300DA4C4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F6911E-36A1-7547-A55C-C016B83FD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9F79A1-62EB-0A42-9435-5B91F6A97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EC16-6071-6540-B56B-C5DC4CCAA434}" type="datetime1">
              <a:rPr lang="fr-FR" smtClean="0"/>
              <a:t>24/09/2019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29F3A6-9487-FE44-B08E-1153DE19F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2CFE19-D1CF-9941-884B-F0C71A844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02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67A0B9-AC12-F44A-9095-6039F0DAE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774" y="454114"/>
            <a:ext cx="9393025" cy="87424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BBBE701-5CD6-5246-9771-47E6CC9B3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624" y="1825625"/>
            <a:ext cx="10212175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13B2F0-EF1B-FA4A-AC73-F6328ECB2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C26F6-8A96-6E46-BA8C-DFBC8E9E389A}" type="datetime1">
              <a:rPr lang="fr-FR" smtClean="0"/>
              <a:t>24/09/2019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36E08E-2BAC-C24B-BAB9-443DE1398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21E085-6612-4D4A-821E-55D7F279A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68E7AAB-CE0E-1043-A1D5-F4B1C3B46C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73873"/>
          <a:stretch/>
        </p:blipFill>
        <p:spPr>
          <a:xfrm>
            <a:off x="19050" y="6356350"/>
            <a:ext cx="12153900" cy="40481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5CFB21A-CB5F-B14D-99F2-4ADD4ABE13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-12447" t="250" r="1" b="140"/>
          <a:stretch/>
        </p:blipFill>
        <p:spPr>
          <a:xfrm>
            <a:off x="94465" y="454114"/>
            <a:ext cx="1708030" cy="968358"/>
          </a:xfrm>
          <a:custGeom>
            <a:avLst/>
            <a:gdLst>
              <a:gd name="connsiteX0" fmla="*/ 1006941 w 4475140"/>
              <a:gd name="connsiteY0" fmla="*/ 0 h 2174680"/>
              <a:gd name="connsiteX1" fmla="*/ 4475140 w 4475140"/>
              <a:gd name="connsiteY1" fmla="*/ 0 h 2174680"/>
              <a:gd name="connsiteX2" fmla="*/ 4475140 w 4475140"/>
              <a:gd name="connsiteY2" fmla="*/ 2174680 h 2174680"/>
              <a:gd name="connsiteX3" fmla="*/ 3400319 w 4475140"/>
              <a:gd name="connsiteY3" fmla="*/ 2174680 h 2174680"/>
              <a:gd name="connsiteX4" fmla="*/ 3400319 w 4475140"/>
              <a:gd name="connsiteY4" fmla="*/ 2174202 h 2174680"/>
              <a:gd name="connsiteX5" fmla="*/ 0 w 4475140"/>
              <a:gd name="connsiteY5" fmla="*/ 2174202 h 217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5140" h="2174680">
                <a:moveTo>
                  <a:pt x="1006941" y="0"/>
                </a:moveTo>
                <a:lnTo>
                  <a:pt x="4475140" y="0"/>
                </a:lnTo>
                <a:lnTo>
                  <a:pt x="4475140" y="2174680"/>
                </a:lnTo>
                <a:lnTo>
                  <a:pt x="3400319" y="2174680"/>
                </a:lnTo>
                <a:lnTo>
                  <a:pt x="3400319" y="2174202"/>
                </a:lnTo>
                <a:lnTo>
                  <a:pt x="0" y="2174202"/>
                </a:lnTo>
                <a:close/>
              </a:path>
            </a:pathLst>
          </a:cu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A271939-5794-1342-B4A5-9C836B9C686E}"/>
              </a:ext>
            </a:extLst>
          </p:cNvPr>
          <p:cNvCxnSpPr>
            <a:cxnSpLocks/>
          </p:cNvCxnSpPr>
          <p:nvPr userDrawn="1"/>
        </p:nvCxnSpPr>
        <p:spPr>
          <a:xfrm>
            <a:off x="1960774" y="1328361"/>
            <a:ext cx="10212176" cy="0"/>
          </a:xfrm>
          <a:prstGeom prst="line">
            <a:avLst/>
          </a:prstGeom>
          <a:ln w="15875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99000">
                  <a:srgbClr val="FF000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04422D4A-6526-C747-B3F6-508072AB7E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8951" b="25569"/>
          <a:stretch/>
        </p:blipFill>
        <p:spPr>
          <a:xfrm>
            <a:off x="10080397" y="361451"/>
            <a:ext cx="1905000" cy="58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3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CCCE01-7E40-8545-881B-3AD25A3BA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ECD00A-E866-0C4B-8E11-52E11092C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E118AF-C263-6143-AE3F-FEF94BB5B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24C-CA04-AF48-B012-5CEC171F2064}" type="datetime1">
              <a:rPr lang="fr-FR" smtClean="0"/>
              <a:t>24/09/2019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F294EB-CB04-D146-B185-6C125994C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62A0DA-B0E4-6D4D-B7E0-821AAF819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28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79AA2-D182-9043-9087-1B98B3AA1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B8FC47-1F45-484C-A62B-D8D5066EC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F61B62A-95C1-0249-A157-78C070EBA8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641A008-A7DF-FA4E-8B2C-C0032894C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8F0BA-0A15-134B-A915-C75593EE5704}" type="datetime1">
              <a:rPr lang="fr-FR" smtClean="0"/>
              <a:t>24/09/2019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35DDB0B-2CD4-3644-9C6F-36FBE916D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E3B5E9-F7B7-9B46-AFBF-3E595EF51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396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AD8B8A-5862-1F42-81DE-E76D99DC4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691719-3575-A84D-9618-3C5D1A763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DA9CD9-AD2A-2746-B5DB-F891548D60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463B71-9C65-4244-9F57-561DE86D11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5795B69-868F-C644-A4D9-6188C28E9A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775E8C4-F8B0-424F-BCC5-4B40E41F4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66121-7020-BA42-936C-43C35732F981}" type="datetime1">
              <a:rPr lang="fr-FR" smtClean="0"/>
              <a:t>24/09/2019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F2A3D2A-53C0-6849-8A7D-24F81EC58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0D4EAA7-F34F-6F49-B385-4C4C97232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39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47D176-7AD6-C749-B09B-E3B75436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ED570C1-086C-FC48-8F3C-03C8332B0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CC3F-C8AE-B343-83F5-612489DFFE9F}" type="datetime1">
              <a:rPr lang="fr-FR" smtClean="0"/>
              <a:t>24/09/2019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212AC69-1649-E84A-A4B7-B2A7E4FFE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EA2185-9835-D64C-9E69-203A57258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33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C3B15D-DD9C-1F45-B762-062179EA0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E38E-4F36-5D44-AB82-352C17192510}" type="datetime1">
              <a:rPr lang="fr-FR" smtClean="0"/>
              <a:t>24/09/2019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C5A0054-5A67-2942-A650-2AD19D989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94F877-6005-3348-B964-1874D76BD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9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68D477-BA5C-4443-9848-28DD47692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917936-3E5C-1543-9115-1DBA7188C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98889A4-CDE4-2A4F-8898-FB5FBFB53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FF5FF3-75FA-5C4F-BFA6-A6547361F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EC04-480A-CE48-A50F-1AD69F0EECCA}" type="datetime1">
              <a:rPr lang="fr-FR" smtClean="0"/>
              <a:t>24/09/2019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2F26AD2-AC34-6D4D-BDF2-E7690718B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B7CFE0-6E41-1341-9473-CB3A1FE10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85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E12AD1-173F-3744-BC0A-1BCD92F86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3AC14AC-8760-FF4E-8591-44A748E228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779FD7A-9E02-BA46-9FF8-B94441BE3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01251D-FB38-6041-B405-83FB95DBA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894D-94DC-7645-946B-C54F66EEAEB7}" type="datetime1">
              <a:rPr lang="fr-FR" smtClean="0"/>
              <a:t>24/09/2019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AD0C55-3D54-A947-A54B-F05CB2BBF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EF2938-886C-C640-8F49-12D69579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1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63CD03A-92C4-0C48-B8A6-463374B3F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E99405-9648-034D-9833-6CCAC3697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1EBFED-BA3A-DB4B-89DC-E9733D8A2B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D0950-7335-3B4A-80C7-8D9738C8C6A8}" type="datetime1">
              <a:rPr lang="fr-FR" smtClean="0"/>
              <a:t>24/09/2019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E8CA76-2706-5D44-95CF-49E536000D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Comsol Conference  September 24 - 26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A41B24-14DE-AB4F-9649-EBB33E950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B17E5-8259-D94F-8B8C-CCF898B89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748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4.tiff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tiff"/><Relationship Id="rId5" Type="http://schemas.openxmlformats.org/officeDocument/2006/relationships/image" Target="../media/image6.gif"/><Relationship Id="rId4" Type="http://schemas.openxmlformats.org/officeDocument/2006/relationships/image" Target="../media/image5.jpg"/><Relationship Id="rId9" Type="http://schemas.openxmlformats.org/officeDocument/2006/relationships/image" Target="../media/image9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tiff"/><Relationship Id="rId4" Type="http://schemas.openxmlformats.org/officeDocument/2006/relationships/image" Target="../media/image45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9.tif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0.png"/><Relationship Id="rId5" Type="http://schemas.openxmlformats.org/officeDocument/2006/relationships/image" Target="../media/image31.png"/><Relationship Id="rId10" Type="http://schemas.openxmlformats.org/officeDocument/2006/relationships/image" Target="../media/image35.png"/><Relationship Id="rId4" Type="http://schemas.openxmlformats.org/officeDocument/2006/relationships/image" Target="../media/image290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26.tif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tiff"/><Relationship Id="rId5" Type="http://schemas.microsoft.com/office/2007/relationships/hdphoto" Target="../media/hdphoto1.wdp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1F057-34C7-4B41-A175-7E8207C40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841864"/>
            <a:ext cx="7706866" cy="1893182"/>
          </a:xfrm>
        </p:spPr>
        <p:txBody>
          <a:bodyPr>
            <a:normAutofit fontScale="90000"/>
          </a:bodyPr>
          <a:lstStyle/>
          <a:p>
            <a:r>
              <a:rPr lang="fr-FR" dirty="0"/>
              <a:t>Simulation of bi-</a:t>
            </a:r>
            <a:r>
              <a:rPr lang="fr-FR" dirty="0" err="1"/>
              <a:t>material</a:t>
            </a:r>
            <a:r>
              <a:rPr lang="fr-FR" dirty="0"/>
              <a:t> nano-second laser ablation</a:t>
            </a:r>
            <a:endParaRPr lang="fr-FR" sz="54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6F86957-87FC-1843-A35B-89E88C03A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481236"/>
            <a:ext cx="7900467" cy="620400"/>
          </a:xfrm>
        </p:spPr>
        <p:txBody>
          <a:bodyPr>
            <a:normAutofit/>
          </a:bodyPr>
          <a:lstStyle/>
          <a:p>
            <a:r>
              <a:rPr lang="fr-FR" sz="1600" u="sng" dirty="0"/>
              <a:t>M. </a:t>
            </a:r>
            <a:r>
              <a:rPr lang="fr-FR" sz="1600" u="sng" dirty="0" err="1"/>
              <a:t>DAL</a:t>
            </a:r>
            <a:r>
              <a:rPr lang="fr-FR" sz="1600" baseline="30000" dirty="0" err="1"/>
              <a:t>a</a:t>
            </a:r>
            <a:r>
              <a:rPr lang="fr-FR" sz="1600" dirty="0"/>
              <a:t>, L. </a:t>
            </a:r>
            <a:r>
              <a:rPr lang="fr-FR" sz="1600" dirty="0" err="1"/>
              <a:t>CARVALHO</a:t>
            </a:r>
            <a:r>
              <a:rPr lang="fr-FR" sz="1600" baseline="30000" dirty="0" err="1"/>
              <a:t>b</a:t>
            </a:r>
            <a:r>
              <a:rPr lang="fr-FR" sz="1600" dirty="0"/>
              <a:t>, A. </a:t>
            </a:r>
            <a:r>
              <a:rPr lang="fr-FR" sz="1600" dirty="0" err="1"/>
              <a:t>SEMEROK</a:t>
            </a:r>
            <a:r>
              <a:rPr lang="fr-FR" sz="1600" baseline="30000" dirty="0" err="1"/>
              <a:t>b</a:t>
            </a:r>
            <a:r>
              <a:rPr lang="fr-FR" sz="1600" dirty="0"/>
              <a:t>, W. </a:t>
            </a:r>
            <a:r>
              <a:rPr lang="fr-FR" sz="1600" dirty="0" err="1"/>
              <a:t>PACQUENTIN</a:t>
            </a:r>
            <a:r>
              <a:rPr lang="fr-FR" sz="1600" baseline="30000" dirty="0" err="1"/>
              <a:t>b</a:t>
            </a:r>
            <a:r>
              <a:rPr lang="fr-FR" sz="1600" dirty="0"/>
              <a:t>, H. </a:t>
            </a:r>
            <a:r>
              <a:rPr lang="fr-FR" sz="1600" dirty="0" err="1"/>
              <a:t>MASKROT</a:t>
            </a:r>
            <a:r>
              <a:rPr lang="fr-FR" sz="1600" baseline="30000" dirty="0" err="1"/>
              <a:t>b</a:t>
            </a:r>
            <a:endParaRPr lang="fr-FR" sz="1600" baseline="30000" dirty="0"/>
          </a:p>
          <a:p>
            <a:pPr algn="l"/>
            <a:endParaRPr lang="fr-FR" sz="20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2643587-2F20-EB4B-9DEB-466D535A15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482" r="1" b="2000"/>
          <a:stretch/>
        </p:blipFill>
        <p:spPr>
          <a:xfrm>
            <a:off x="3323846" y="5639848"/>
            <a:ext cx="1674278" cy="417549"/>
          </a:xfrm>
          <a:custGeom>
            <a:avLst/>
            <a:gdLst>
              <a:gd name="connsiteX0" fmla="*/ 986689 w 8542682"/>
              <a:gd name="connsiteY0" fmla="*/ 0 h 2130473"/>
              <a:gd name="connsiteX1" fmla="*/ 8542682 w 8542682"/>
              <a:gd name="connsiteY1" fmla="*/ 0 h 2130473"/>
              <a:gd name="connsiteX2" fmla="*/ 8542682 w 8542682"/>
              <a:gd name="connsiteY2" fmla="*/ 2130473 h 2130473"/>
              <a:gd name="connsiteX3" fmla="*/ 0 w 8542682"/>
              <a:gd name="connsiteY3" fmla="*/ 2130473 h 21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42682" h="2130473">
                <a:moveTo>
                  <a:pt x="986689" y="0"/>
                </a:moveTo>
                <a:lnTo>
                  <a:pt x="8542682" y="0"/>
                </a:lnTo>
                <a:lnTo>
                  <a:pt x="8542682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705871D-E12E-E248-BD44-A47433E778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9" r="-29911" b="-1855"/>
          <a:stretch/>
        </p:blipFill>
        <p:spPr>
          <a:xfrm>
            <a:off x="2198799" y="5667776"/>
            <a:ext cx="1125047" cy="950355"/>
          </a:xfrm>
          <a:custGeom>
            <a:avLst/>
            <a:gdLst>
              <a:gd name="connsiteX0" fmla="*/ 0 w 4475140"/>
              <a:gd name="connsiteY0" fmla="*/ 0 h 2130473"/>
              <a:gd name="connsiteX1" fmla="*/ 1074821 w 4475140"/>
              <a:gd name="connsiteY1" fmla="*/ 0 h 2130473"/>
              <a:gd name="connsiteX2" fmla="*/ 1074821 w 4475140"/>
              <a:gd name="connsiteY2" fmla="*/ 239 h 2130473"/>
              <a:gd name="connsiteX3" fmla="*/ 4475140 w 4475140"/>
              <a:gd name="connsiteY3" fmla="*/ 239 h 2130473"/>
              <a:gd name="connsiteX4" fmla="*/ 3488563 w 4475140"/>
              <a:gd name="connsiteY4" fmla="*/ 2130473 h 2130473"/>
              <a:gd name="connsiteX5" fmla="*/ 0 w 4475140"/>
              <a:gd name="connsiteY5" fmla="*/ 2130473 h 21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5140" h="2130473">
                <a:moveTo>
                  <a:pt x="0" y="0"/>
                </a:moveTo>
                <a:lnTo>
                  <a:pt x="1074821" y="0"/>
                </a:lnTo>
                <a:lnTo>
                  <a:pt x="1074821" y="239"/>
                </a:lnTo>
                <a:lnTo>
                  <a:pt x="4475140" y="239"/>
                </a:lnTo>
                <a:lnTo>
                  <a:pt x="3488563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00569EB-52A8-D74E-BA01-4CE235AB3D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07" r="-3" b="-3"/>
          <a:stretch/>
        </p:blipFill>
        <p:spPr>
          <a:xfrm>
            <a:off x="274096" y="5544495"/>
            <a:ext cx="1798774" cy="456903"/>
          </a:xfrm>
          <a:custGeom>
            <a:avLst/>
            <a:gdLst>
              <a:gd name="connsiteX0" fmla="*/ 0 w 8563376"/>
              <a:gd name="connsiteY0" fmla="*/ 0 h 2175160"/>
              <a:gd name="connsiteX1" fmla="*/ 8563376 w 8563376"/>
              <a:gd name="connsiteY1" fmla="*/ 0 h 2175160"/>
              <a:gd name="connsiteX2" fmla="*/ 7555992 w 8563376"/>
              <a:gd name="connsiteY2" fmla="*/ 2175160 h 2175160"/>
              <a:gd name="connsiteX3" fmla="*/ 0 w 8563376"/>
              <a:gd name="connsiteY3" fmla="*/ 2175160 h 217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63376" h="2175160">
                <a:moveTo>
                  <a:pt x="0" y="0"/>
                </a:moveTo>
                <a:lnTo>
                  <a:pt x="8563376" y="0"/>
                </a:lnTo>
                <a:lnTo>
                  <a:pt x="7555992" y="2175160"/>
                </a:lnTo>
                <a:lnTo>
                  <a:pt x="0" y="2175160"/>
                </a:lnTo>
                <a:close/>
              </a:path>
            </a:pathLst>
          </a:cu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C97F884-6818-5A48-8B13-281DE93199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7319" y="6176257"/>
            <a:ext cx="1486698" cy="36021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42AF3BA-917A-8B42-8401-30B2BD6D72A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2447" t="250" r="1" b="140"/>
          <a:stretch/>
        </p:blipFill>
        <p:spPr>
          <a:xfrm>
            <a:off x="407017" y="1974469"/>
            <a:ext cx="3331705" cy="1888891"/>
          </a:xfrm>
          <a:custGeom>
            <a:avLst/>
            <a:gdLst>
              <a:gd name="connsiteX0" fmla="*/ 1006941 w 4475140"/>
              <a:gd name="connsiteY0" fmla="*/ 0 h 2174680"/>
              <a:gd name="connsiteX1" fmla="*/ 4475140 w 4475140"/>
              <a:gd name="connsiteY1" fmla="*/ 0 h 2174680"/>
              <a:gd name="connsiteX2" fmla="*/ 4475140 w 4475140"/>
              <a:gd name="connsiteY2" fmla="*/ 2174680 h 2174680"/>
              <a:gd name="connsiteX3" fmla="*/ 3400319 w 4475140"/>
              <a:gd name="connsiteY3" fmla="*/ 2174680 h 2174680"/>
              <a:gd name="connsiteX4" fmla="*/ 3400319 w 4475140"/>
              <a:gd name="connsiteY4" fmla="*/ 2174202 h 2174680"/>
              <a:gd name="connsiteX5" fmla="*/ 0 w 4475140"/>
              <a:gd name="connsiteY5" fmla="*/ 2174202 h 217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5140" h="2174680">
                <a:moveTo>
                  <a:pt x="1006941" y="0"/>
                </a:moveTo>
                <a:lnTo>
                  <a:pt x="4475140" y="0"/>
                </a:lnTo>
                <a:lnTo>
                  <a:pt x="4475140" y="2174680"/>
                </a:lnTo>
                <a:lnTo>
                  <a:pt x="3400319" y="2174680"/>
                </a:lnTo>
                <a:lnTo>
                  <a:pt x="3400319" y="2174202"/>
                </a:lnTo>
                <a:lnTo>
                  <a:pt x="0" y="2174202"/>
                </a:lnTo>
                <a:close/>
              </a:path>
            </a:pathLst>
          </a:cu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9057C4B-98E8-6E48-A78A-E373DDF909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7298" y="6103148"/>
            <a:ext cx="1593276" cy="54884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F58EA61-5063-7645-9EB1-FD969F1550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0647" y="4007808"/>
            <a:ext cx="1361166" cy="1111618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40C3056-8FA5-1A41-9E6C-29F94FA39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1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49D5F0B-A703-F045-BAA9-B2DD55D081B2}"/>
              </a:ext>
            </a:extLst>
          </p:cNvPr>
          <p:cNvSpPr txBox="1"/>
          <p:nvPr/>
        </p:nvSpPr>
        <p:spPr>
          <a:xfrm>
            <a:off x="5365906" y="4950743"/>
            <a:ext cx="5574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aseline="30000" dirty="0"/>
              <a:t>a</a:t>
            </a:r>
            <a:r>
              <a:rPr lang="fr-FR" sz="1400" dirty="0"/>
              <a:t> PIMM-ENSAM </a:t>
            </a:r>
            <a:r>
              <a:rPr lang="fr-FR" sz="1400" dirty="0" err="1"/>
              <a:t>umr</a:t>
            </a:r>
            <a:r>
              <a:rPr lang="fr-FR" sz="1400" dirty="0"/>
              <a:t> CNRS 8006</a:t>
            </a:r>
          </a:p>
          <a:p>
            <a:r>
              <a:rPr lang="fr-FR" sz="1400" baseline="30000" dirty="0"/>
              <a:t>b</a:t>
            </a:r>
            <a:r>
              <a:rPr lang="fr-FR" sz="1400" dirty="0"/>
              <a:t> Den – Service d’Etudes Analytiques et de Réactivité des Surfaces (SEARS)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923FF37-0205-9D48-954B-AB838CFBB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1875" y="6356350"/>
            <a:ext cx="5279011" cy="365125"/>
          </a:xfrm>
        </p:spPr>
        <p:txBody>
          <a:bodyPr/>
          <a:lstStyle/>
          <a:p>
            <a:r>
              <a:rPr lang="fr-FR" dirty="0" err="1"/>
              <a:t>Comsol</a:t>
            </a:r>
            <a:r>
              <a:rPr lang="fr-FR" dirty="0"/>
              <a:t> </a:t>
            </a:r>
            <a:r>
              <a:rPr lang="fr-FR" dirty="0" err="1"/>
              <a:t>Conference</a:t>
            </a:r>
            <a:r>
              <a:rPr lang="fr-FR" dirty="0"/>
              <a:t>  </a:t>
            </a:r>
            <a:r>
              <a:rPr lang="fr-FR" dirty="0" err="1"/>
              <a:t>September</a:t>
            </a:r>
            <a:r>
              <a:rPr lang="fr-FR" dirty="0"/>
              <a:t> 24 - 26</a:t>
            </a:r>
          </a:p>
        </p:txBody>
      </p:sp>
    </p:spTree>
    <p:extLst>
      <p:ext uri="{BB962C8B-B14F-4D97-AF65-F5344CB8AC3E}">
        <p14:creationId xmlns:p14="http://schemas.microsoft.com/office/powerpoint/2010/main" val="1008210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016163B-32C1-A442-A9CB-53CB41231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10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20BC624-CE71-F549-B66F-2FBE411A44A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08" y="2963008"/>
            <a:ext cx="4922653" cy="321760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631657B-2858-AF45-B62C-7F639B0F9855}"/>
              </a:ext>
            </a:extLst>
          </p:cNvPr>
          <p:cNvSpPr txBox="1"/>
          <p:nvPr/>
        </p:nvSpPr>
        <p:spPr>
          <a:xfrm>
            <a:off x="8168321" y="3284855"/>
            <a:ext cx="39205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Remarks</a:t>
            </a:r>
            <a:r>
              <a:rPr lang="fr-FR" dirty="0"/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Oxide</a:t>
            </a:r>
            <a:r>
              <a:rPr lang="fr-FR" dirty="0"/>
              <a:t> </a:t>
            </a:r>
            <a:r>
              <a:rPr lang="fr-FR" dirty="0" err="1"/>
              <a:t>melts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</a:t>
            </a:r>
            <a:r>
              <a:rPr lang="fr-FR" dirty="0" err="1"/>
              <a:t>metal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Oxide</a:t>
            </a:r>
            <a:r>
              <a:rPr lang="fr-FR" dirty="0"/>
              <a:t> </a:t>
            </a:r>
            <a:r>
              <a:rPr lang="fr-FR" dirty="0" err="1"/>
              <a:t>evaporates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</a:t>
            </a:r>
            <a:r>
              <a:rPr lang="fr-FR" dirty="0" err="1"/>
              <a:t>metal</a:t>
            </a:r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Oxide</a:t>
            </a:r>
            <a:r>
              <a:rPr lang="fr-FR" dirty="0"/>
              <a:t> </a:t>
            </a:r>
            <a:r>
              <a:rPr lang="fr-FR" dirty="0" err="1"/>
              <a:t>thermics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faster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metal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Oxide</a:t>
            </a:r>
            <a:r>
              <a:rPr lang="fr-FR" dirty="0"/>
              <a:t> </a:t>
            </a:r>
            <a:r>
              <a:rPr lang="fr-FR" dirty="0" err="1"/>
              <a:t>vaporization</a:t>
            </a:r>
            <a:r>
              <a:rPr lang="fr-FR" dirty="0"/>
              <a:t> </a:t>
            </a:r>
            <a:r>
              <a:rPr lang="fr-FR" dirty="0" err="1"/>
              <a:t>larger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E5166F3-1406-664D-9191-96DF34BC6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233" y="4826706"/>
            <a:ext cx="5222765" cy="1930558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2B7DDD4-2965-1A41-B759-1CF2E79FD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6B5B3F89-F169-724F-B8C1-A1972C6CA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45A2E0A-4926-014A-BCE3-6DA43465EEE3}"/>
              </a:ext>
            </a:extLst>
          </p:cNvPr>
          <p:cNvSpPr txBox="1"/>
          <p:nvPr/>
        </p:nvSpPr>
        <p:spPr>
          <a:xfrm>
            <a:off x="7677687" y="1601205"/>
            <a:ext cx="3930979" cy="1464231"/>
          </a:xfrm>
          <a:prstGeom prst="flowChartAlternateProcess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lin ang="10800000" scaled="1"/>
          </a:gradFill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000" b="1" dirty="0" err="1"/>
              <a:t>Assumptions</a:t>
            </a:r>
            <a:r>
              <a:rPr lang="fr-FR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Phase explosion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Solid fracturation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Oxide</a:t>
            </a:r>
            <a:r>
              <a:rPr lang="fr-FR" sz="2000" dirty="0"/>
              <a:t> </a:t>
            </a:r>
            <a:r>
              <a:rPr lang="fr-FR" sz="2000" dirty="0" err="1"/>
              <a:t>vaporization</a:t>
            </a:r>
            <a:endParaRPr lang="fr-FR" sz="20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6A74AFA-1C72-1141-BD89-A7C4947BB84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4" t="50163" r="42656" b="27981"/>
          <a:stretch/>
        </p:blipFill>
        <p:spPr bwMode="auto">
          <a:xfrm>
            <a:off x="1248508" y="1748255"/>
            <a:ext cx="3668785" cy="1039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3F58F6A3-C609-6A47-A80E-FAD34EF7BC37}"/>
              </a:ext>
            </a:extLst>
          </p:cNvPr>
          <p:cNvCxnSpPr/>
          <p:nvPr/>
        </p:nvCxnSpPr>
        <p:spPr>
          <a:xfrm>
            <a:off x="1433146" y="1872762"/>
            <a:ext cx="993531" cy="1556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0DC274D-E6BF-1E48-BB1B-08A456941F90}"/>
              </a:ext>
            </a:extLst>
          </p:cNvPr>
          <p:cNvCxnSpPr>
            <a:cxnSpLocks/>
          </p:cNvCxnSpPr>
          <p:nvPr/>
        </p:nvCxnSpPr>
        <p:spPr>
          <a:xfrm>
            <a:off x="1433145" y="1953549"/>
            <a:ext cx="1107832" cy="1765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35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" dur="indefinite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BA5789-AA57-CB41-B35E-0DDFBAFE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Ablation model (to </a:t>
            </a:r>
            <a:r>
              <a:rPr lang="fr-FR" sz="2000" dirty="0" err="1"/>
              <a:t>improve</a:t>
            </a:r>
            <a:r>
              <a:rPr lang="fr-FR" sz="2000" dirty="0"/>
              <a:t>)</a:t>
            </a:r>
          </a:p>
          <a:p>
            <a:r>
              <a:rPr lang="fr-FR" sz="2000" dirty="0" err="1"/>
              <a:t>Satisfactory</a:t>
            </a:r>
            <a:r>
              <a:rPr lang="fr-FR" sz="2000" dirty="0"/>
              <a:t> </a:t>
            </a:r>
            <a:r>
              <a:rPr lang="fr-FR" sz="2000" dirty="0" err="1"/>
              <a:t>results</a:t>
            </a:r>
            <a:r>
              <a:rPr lang="fr-FR" sz="2000" dirty="0"/>
              <a:t> </a:t>
            </a:r>
            <a:r>
              <a:rPr lang="fr-FR" sz="2000" dirty="0" err="1"/>
              <a:t>compared</a:t>
            </a:r>
            <a:r>
              <a:rPr lang="fr-FR" sz="2000" dirty="0"/>
              <a:t> to </a:t>
            </a:r>
            <a:r>
              <a:rPr lang="fr-FR" sz="2000" dirty="0" err="1"/>
              <a:t>experiments</a:t>
            </a:r>
            <a:endParaRPr lang="fr-FR" sz="2000" dirty="0"/>
          </a:p>
          <a:p>
            <a:r>
              <a:rPr lang="fr-FR" sz="2000" dirty="0"/>
              <a:t>This case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probably</a:t>
            </a:r>
            <a:r>
              <a:rPr lang="fr-FR" sz="2000" dirty="0"/>
              <a:t> </a:t>
            </a:r>
            <a:r>
              <a:rPr lang="fr-FR" sz="2000" dirty="0" err="1"/>
              <a:t>driven</a:t>
            </a:r>
            <a:r>
              <a:rPr lang="fr-FR" sz="2000" dirty="0"/>
              <a:t> by </a:t>
            </a:r>
            <a:r>
              <a:rPr lang="fr-FR" sz="2000" dirty="0" err="1"/>
              <a:t>vaporization</a:t>
            </a:r>
            <a:r>
              <a:rPr lang="fr-FR" sz="2000" dirty="0"/>
              <a:t> - &gt; </a:t>
            </a:r>
            <a:r>
              <a:rPr lang="fr-FR" sz="2000" dirty="0" err="1"/>
              <a:t>increase</a:t>
            </a:r>
            <a:r>
              <a:rPr lang="fr-FR" sz="2000" dirty="0"/>
              <a:t> the power</a:t>
            </a:r>
            <a:endParaRPr lang="fr-FR" sz="2000" u="sng" dirty="0"/>
          </a:p>
          <a:p>
            <a:endParaRPr lang="fr-FR" sz="2000" dirty="0"/>
          </a:p>
          <a:p>
            <a:pPr marL="0" indent="0">
              <a:buNone/>
            </a:pPr>
            <a:r>
              <a:rPr lang="fr-FR" sz="2000" dirty="0"/>
              <a:t>More [thèse L. Carvalho]</a:t>
            </a:r>
          </a:p>
          <a:p>
            <a:r>
              <a:rPr lang="fr-FR" sz="2000" dirty="0"/>
              <a:t>Mono impact </a:t>
            </a:r>
            <a:r>
              <a:rPr lang="fr-FR" sz="2000" dirty="0" err="1"/>
              <a:t>without</a:t>
            </a:r>
            <a:r>
              <a:rPr lang="fr-FR" sz="2000" dirty="0"/>
              <a:t> </a:t>
            </a:r>
            <a:r>
              <a:rPr lang="fr-FR" sz="2000" dirty="0" err="1"/>
              <a:t>oxide</a:t>
            </a:r>
            <a:endParaRPr lang="fr-FR" sz="2000" dirty="0"/>
          </a:p>
          <a:p>
            <a:r>
              <a:rPr lang="fr-FR" sz="2000" dirty="0" err="1"/>
              <a:t>Heat</a:t>
            </a:r>
            <a:r>
              <a:rPr lang="fr-FR" sz="2000" dirty="0"/>
              <a:t> </a:t>
            </a:r>
            <a:r>
              <a:rPr lang="fr-FR" sz="2000" dirty="0" err="1"/>
              <a:t>transfers</a:t>
            </a:r>
            <a:r>
              <a:rPr lang="fr-FR" sz="2000" dirty="0"/>
              <a:t> 3D</a:t>
            </a:r>
          </a:p>
          <a:p>
            <a:r>
              <a:rPr lang="fr-FR" sz="2000" dirty="0" err="1"/>
              <a:t>Complex</a:t>
            </a:r>
            <a:r>
              <a:rPr lang="fr-FR" sz="2000" dirty="0"/>
              <a:t> </a:t>
            </a:r>
            <a:r>
              <a:rPr lang="fr-FR" sz="2000" dirty="0" err="1"/>
              <a:t>geometries</a:t>
            </a:r>
            <a:r>
              <a:rPr lang="fr-FR" sz="2000" dirty="0"/>
              <a:t> (</a:t>
            </a:r>
            <a:r>
              <a:rPr lang="fr-FR" sz="2000" dirty="0" err="1"/>
              <a:t>noches</a:t>
            </a:r>
            <a:r>
              <a:rPr lang="fr-FR" sz="2000" dirty="0"/>
              <a:t>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67E4E56-3480-5142-984B-8E8220C9D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11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51207BE-3121-594B-9D88-7F9209EC1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4844" y="4550273"/>
            <a:ext cx="3514712" cy="174394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81CADCF-782A-5D48-B25B-FAF9F32EE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681" y="2456542"/>
            <a:ext cx="3724362" cy="211382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745D443-FCA3-9C40-A357-F271B37C06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803" y="3239488"/>
            <a:ext cx="2801815" cy="117225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2FB2A47-DB51-7148-BDE2-727622CD35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469"/>
          <a:stretch/>
        </p:blipFill>
        <p:spPr>
          <a:xfrm>
            <a:off x="4724400" y="4909005"/>
            <a:ext cx="2743200" cy="1461693"/>
          </a:xfrm>
          <a:prstGeom prst="rect">
            <a:avLst/>
          </a:prstGeom>
        </p:spPr>
      </p:pic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7F5FC2-A56E-3141-AD4E-FD7390E9F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5B9A3A94-B7B7-1046-B05B-F1D6B20D8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 &amp; </a:t>
            </a:r>
            <a:r>
              <a:rPr lang="fr-FR" dirty="0" err="1"/>
              <a:t>complementary</a:t>
            </a:r>
            <a:r>
              <a:rPr lang="fr-FR" dirty="0"/>
              <a:t> </a:t>
            </a:r>
            <a:r>
              <a:rPr lang="fr-FR" dirty="0" err="1"/>
              <a:t>works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0729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BA5789-AA57-CB41-B35E-0DDFBAFE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Perspectives</a:t>
            </a:r>
          </a:p>
          <a:p>
            <a:pPr>
              <a:buFontTx/>
              <a:buChar char="-"/>
            </a:pPr>
            <a:r>
              <a:rPr lang="fr-FR" sz="2000" dirty="0" err="1"/>
              <a:t>Vapour</a:t>
            </a:r>
            <a:r>
              <a:rPr lang="fr-FR" sz="2000" dirty="0"/>
              <a:t> simulation ?</a:t>
            </a:r>
          </a:p>
          <a:p>
            <a:pPr>
              <a:buFontTx/>
              <a:buChar char="-"/>
            </a:pPr>
            <a:r>
              <a:rPr lang="fr-FR" sz="2000" dirty="0" err="1"/>
              <a:t>Material</a:t>
            </a:r>
            <a:r>
              <a:rPr lang="fr-FR" sz="2000" dirty="0"/>
              <a:t> </a:t>
            </a:r>
            <a:r>
              <a:rPr lang="fr-FR" sz="2000" dirty="0" err="1"/>
              <a:t>properties</a:t>
            </a:r>
            <a:r>
              <a:rPr lang="fr-FR" sz="2000" dirty="0"/>
              <a:t> (</a:t>
            </a:r>
            <a:r>
              <a:rPr lang="fr-FR" sz="2000" dirty="0" err="1"/>
              <a:t>Tvap</a:t>
            </a:r>
            <a:r>
              <a:rPr lang="fr-FR" sz="2000" dirty="0"/>
              <a:t>, </a:t>
            </a:r>
            <a:r>
              <a:rPr lang="fr-FR" sz="2000" dirty="0" err="1"/>
              <a:t>Lvap</a:t>
            </a:r>
            <a:r>
              <a:rPr lang="fr-FR" sz="2000" dirty="0"/>
              <a:t>, …)</a:t>
            </a:r>
          </a:p>
          <a:p>
            <a:pPr>
              <a:buFontTx/>
              <a:buChar char="-"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67E4E56-3480-5142-984B-8E8220C9D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12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7F5FC2-A56E-3141-AD4E-FD7390E9F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BB1C9A8-40EF-2744-B826-B598CE0DA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335" y="3749833"/>
            <a:ext cx="3191329" cy="306830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AD10A07-CE28-1442-97C3-08A282B64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61" y="3737929"/>
            <a:ext cx="3191329" cy="30921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B7AF2D4-CE78-264A-947D-8449269C8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6109" y="4715513"/>
            <a:ext cx="3305733" cy="116085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40335EC-E161-2E46-B247-01A65AC1C3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949" y="1715867"/>
            <a:ext cx="3833871" cy="2020873"/>
          </a:xfrm>
          <a:prstGeom prst="rect">
            <a:avLst/>
          </a:prstGeom>
        </p:spPr>
      </p:pic>
      <p:sp>
        <p:nvSpPr>
          <p:cNvPr id="10" name="Titre 9">
            <a:extLst>
              <a:ext uri="{FF2B5EF4-FFF2-40B4-BE49-F238E27FC236}">
                <a16:creationId xmlns:a16="http://schemas.microsoft.com/office/drawing/2014/main" id="{0E754CC6-DCE0-EB44-A92A-4828811D1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994416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CF932-20F4-B444-ABFD-CE5EC0673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5212" y="365125"/>
            <a:ext cx="7978588" cy="1325563"/>
          </a:xfrm>
        </p:spPr>
        <p:txBody>
          <a:bodyPr/>
          <a:lstStyle/>
          <a:p>
            <a:r>
              <a:rPr lang="fr-FR" dirty="0"/>
              <a:t>Annexes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D69CC7C-AABC-7144-8919-7F0122371C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2447" t="250" r="1" b="140"/>
          <a:stretch/>
        </p:blipFill>
        <p:spPr>
          <a:xfrm>
            <a:off x="0" y="134937"/>
            <a:ext cx="2982106" cy="1690688"/>
          </a:xfrm>
          <a:custGeom>
            <a:avLst/>
            <a:gdLst>
              <a:gd name="connsiteX0" fmla="*/ 1006941 w 4475140"/>
              <a:gd name="connsiteY0" fmla="*/ 0 h 2174680"/>
              <a:gd name="connsiteX1" fmla="*/ 4475140 w 4475140"/>
              <a:gd name="connsiteY1" fmla="*/ 0 h 2174680"/>
              <a:gd name="connsiteX2" fmla="*/ 4475140 w 4475140"/>
              <a:gd name="connsiteY2" fmla="*/ 2174680 h 2174680"/>
              <a:gd name="connsiteX3" fmla="*/ 3400319 w 4475140"/>
              <a:gd name="connsiteY3" fmla="*/ 2174680 h 2174680"/>
              <a:gd name="connsiteX4" fmla="*/ 3400319 w 4475140"/>
              <a:gd name="connsiteY4" fmla="*/ 2174202 h 2174680"/>
              <a:gd name="connsiteX5" fmla="*/ 0 w 4475140"/>
              <a:gd name="connsiteY5" fmla="*/ 2174202 h 217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5140" h="2174680">
                <a:moveTo>
                  <a:pt x="1006941" y="0"/>
                </a:moveTo>
                <a:lnTo>
                  <a:pt x="4475140" y="0"/>
                </a:lnTo>
                <a:lnTo>
                  <a:pt x="4475140" y="2174680"/>
                </a:lnTo>
                <a:lnTo>
                  <a:pt x="3400319" y="2174680"/>
                </a:lnTo>
                <a:lnTo>
                  <a:pt x="3400319" y="2174202"/>
                </a:lnTo>
                <a:lnTo>
                  <a:pt x="0" y="2174202"/>
                </a:lnTo>
                <a:close/>
              </a:path>
            </a:pathLst>
          </a:cu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67E4E56-3480-5142-984B-8E8220C9D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13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C46697C-B10A-CF4D-8203-3BE7DAB5F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046" y="1510945"/>
            <a:ext cx="7817907" cy="5109341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09ACE0-3F85-2346-BC1F-8B2B504F8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</p:spTree>
    <p:extLst>
      <p:ext uri="{BB962C8B-B14F-4D97-AF65-F5344CB8AC3E}">
        <p14:creationId xmlns:p14="http://schemas.microsoft.com/office/powerpoint/2010/main" val="4129367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CF932-20F4-B444-ABFD-CE5EC0673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5212" y="365125"/>
            <a:ext cx="7978588" cy="1325563"/>
          </a:xfrm>
        </p:spPr>
        <p:txBody>
          <a:bodyPr/>
          <a:lstStyle/>
          <a:p>
            <a:r>
              <a:rPr lang="fr-FR" dirty="0"/>
              <a:t>Annexes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D69CC7C-AABC-7144-8919-7F0122371C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2447" t="250" r="1" b="140"/>
          <a:stretch/>
        </p:blipFill>
        <p:spPr>
          <a:xfrm>
            <a:off x="0" y="134937"/>
            <a:ext cx="2982106" cy="1690688"/>
          </a:xfrm>
          <a:custGeom>
            <a:avLst/>
            <a:gdLst>
              <a:gd name="connsiteX0" fmla="*/ 1006941 w 4475140"/>
              <a:gd name="connsiteY0" fmla="*/ 0 h 2174680"/>
              <a:gd name="connsiteX1" fmla="*/ 4475140 w 4475140"/>
              <a:gd name="connsiteY1" fmla="*/ 0 h 2174680"/>
              <a:gd name="connsiteX2" fmla="*/ 4475140 w 4475140"/>
              <a:gd name="connsiteY2" fmla="*/ 2174680 h 2174680"/>
              <a:gd name="connsiteX3" fmla="*/ 3400319 w 4475140"/>
              <a:gd name="connsiteY3" fmla="*/ 2174680 h 2174680"/>
              <a:gd name="connsiteX4" fmla="*/ 3400319 w 4475140"/>
              <a:gd name="connsiteY4" fmla="*/ 2174202 h 2174680"/>
              <a:gd name="connsiteX5" fmla="*/ 0 w 4475140"/>
              <a:gd name="connsiteY5" fmla="*/ 2174202 h 217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5140" h="2174680">
                <a:moveTo>
                  <a:pt x="1006941" y="0"/>
                </a:moveTo>
                <a:lnTo>
                  <a:pt x="4475140" y="0"/>
                </a:lnTo>
                <a:lnTo>
                  <a:pt x="4475140" y="2174680"/>
                </a:lnTo>
                <a:lnTo>
                  <a:pt x="3400319" y="2174680"/>
                </a:lnTo>
                <a:lnTo>
                  <a:pt x="3400319" y="2174202"/>
                </a:lnTo>
                <a:lnTo>
                  <a:pt x="0" y="2174202"/>
                </a:lnTo>
                <a:close/>
              </a:path>
            </a:pathLst>
          </a:cu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67E4E56-3480-5142-984B-8E8220C9D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14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600997F-2B4D-6F41-9457-52753E2FA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292" y="1468849"/>
            <a:ext cx="7817908" cy="5109341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E437656-5E58-C849-B8FD-0A9DD1A79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</p:spTree>
    <p:extLst>
      <p:ext uri="{BB962C8B-B14F-4D97-AF65-F5344CB8AC3E}">
        <p14:creationId xmlns:p14="http://schemas.microsoft.com/office/powerpoint/2010/main" val="96868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BA5789-AA57-CB41-B35E-0DDFBAFE0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016163B-32C1-A442-A9CB-53CB41231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15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17CEFA0-5884-084A-B4FA-BDCA5DB6C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36B3526E-B9C3-6744-A826-115A8458D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validation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F18798B-0320-DB4E-8741-18CFC6EEBDDD}"/>
              </a:ext>
            </a:extLst>
          </p:cNvPr>
          <p:cNvGrpSpPr/>
          <p:nvPr/>
        </p:nvGrpSpPr>
        <p:grpSpPr>
          <a:xfrm>
            <a:off x="141304" y="1924997"/>
            <a:ext cx="11835015" cy="4436452"/>
            <a:chOff x="141304" y="1924997"/>
            <a:chExt cx="11835015" cy="4436452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CFBA672-196D-4340-8A7E-F46066B6D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681" y="2507188"/>
              <a:ext cx="5880319" cy="3845713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F6EC0528-1B55-174E-97D7-4552ACCA78D7}"/>
                </a:ext>
              </a:extLst>
            </p:cNvPr>
            <p:cNvSpPr txBox="1"/>
            <p:nvPr/>
          </p:nvSpPr>
          <p:spPr>
            <a:xfrm>
              <a:off x="2165854" y="1924997"/>
              <a:ext cx="22076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Solid phase </a:t>
              </a:r>
              <a:r>
                <a:rPr lang="fr-FR" sz="2400" dirty="0" err="1"/>
                <a:t>only</a:t>
              </a:r>
              <a:endParaRPr lang="fr-FR" sz="2400" dirty="0"/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8C4391FE-2EA0-CE44-A6E2-41186914A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2507187"/>
              <a:ext cx="5880319" cy="3845713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0C48140A-D471-114C-8753-0E79E613D87A}"/>
                </a:ext>
              </a:extLst>
            </p:cNvPr>
            <p:cNvSpPr txBox="1"/>
            <p:nvPr/>
          </p:nvSpPr>
          <p:spPr>
            <a:xfrm>
              <a:off x="8610600" y="1949479"/>
              <a:ext cx="14911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Full model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C1571A15-2F4E-1142-B951-1D434AF126A1}"/>
                </a:ext>
              </a:extLst>
            </p:cNvPr>
            <p:cNvSpPr txBox="1"/>
            <p:nvPr/>
          </p:nvSpPr>
          <p:spPr>
            <a:xfrm>
              <a:off x="3681183" y="3068225"/>
              <a:ext cx="158190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Analytical model**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43A98F1-96AE-B540-9673-9FEEA468DEF0}"/>
                </a:ext>
              </a:extLst>
            </p:cNvPr>
            <p:cNvSpPr txBox="1"/>
            <p:nvPr/>
          </p:nvSpPr>
          <p:spPr>
            <a:xfrm>
              <a:off x="3679171" y="3379316"/>
              <a:ext cx="133081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COMSOL model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5CE7A4EE-F9EC-1049-A492-708E2423D560}"/>
                </a:ext>
              </a:extLst>
            </p:cNvPr>
            <p:cNvSpPr txBox="1"/>
            <p:nvPr/>
          </p:nvSpPr>
          <p:spPr>
            <a:xfrm>
              <a:off x="9984212" y="2751833"/>
              <a:ext cx="158190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Analytical model**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94AD11B6-5BBE-D349-8724-5C414952E9D6}"/>
                </a:ext>
              </a:extLst>
            </p:cNvPr>
            <p:cNvSpPr txBox="1"/>
            <p:nvPr/>
          </p:nvSpPr>
          <p:spPr>
            <a:xfrm>
              <a:off x="9982200" y="3181449"/>
              <a:ext cx="133081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COMSOL model</a:t>
              </a:r>
            </a:p>
          </p:txBody>
        </p:sp>
        <p:sp>
          <p:nvSpPr>
            <p:cNvPr id="12" name="Multiplication 11">
              <a:extLst>
                <a:ext uri="{FF2B5EF4-FFF2-40B4-BE49-F238E27FC236}">
                  <a16:creationId xmlns:a16="http://schemas.microsoft.com/office/drawing/2014/main" id="{89254522-BF20-0A4C-94E7-DB87B016826D}"/>
                </a:ext>
              </a:extLst>
            </p:cNvPr>
            <p:cNvSpPr/>
            <p:nvPr/>
          </p:nvSpPr>
          <p:spPr>
            <a:xfrm>
              <a:off x="7396037" y="2629994"/>
              <a:ext cx="3736428" cy="3058511"/>
            </a:xfrm>
            <a:prstGeom prst="mathMultiply">
              <a:avLst>
                <a:gd name="adj1" fmla="val 1114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A17DED4-81F7-FE46-9E3A-C0BE35B8DE02}"/>
                </a:ext>
              </a:extLst>
            </p:cNvPr>
            <p:cNvSpPr txBox="1"/>
            <p:nvPr/>
          </p:nvSpPr>
          <p:spPr>
            <a:xfrm rot="16200000">
              <a:off x="-387238" y="4082802"/>
              <a:ext cx="136486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Temperature (K)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47FD8D5F-25E4-B949-A040-CDC50ED1E2AC}"/>
                </a:ext>
              </a:extLst>
            </p:cNvPr>
            <p:cNvSpPr txBox="1"/>
            <p:nvPr/>
          </p:nvSpPr>
          <p:spPr>
            <a:xfrm rot="16200000">
              <a:off x="5524237" y="4082802"/>
              <a:ext cx="136486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Temperature (K)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2D743C5A-BD37-6449-B188-593234044AE0}"/>
                </a:ext>
              </a:extLst>
            </p:cNvPr>
            <p:cNvSpPr txBox="1"/>
            <p:nvPr/>
          </p:nvSpPr>
          <p:spPr>
            <a:xfrm>
              <a:off x="3695023" y="3721223"/>
              <a:ext cx="82939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Error (%)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ECDA4D41-E0DF-E24A-B364-58E012DC12DF}"/>
                </a:ext>
              </a:extLst>
            </p:cNvPr>
            <p:cNvSpPr txBox="1"/>
            <p:nvPr/>
          </p:nvSpPr>
          <p:spPr>
            <a:xfrm rot="5400000">
              <a:off x="5563645" y="4146103"/>
              <a:ext cx="82939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Error (%)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6B311B49-13D8-A24B-BA61-F6ED53EE211E}"/>
                </a:ext>
              </a:extLst>
            </p:cNvPr>
            <p:cNvSpPr txBox="1"/>
            <p:nvPr/>
          </p:nvSpPr>
          <p:spPr>
            <a:xfrm>
              <a:off x="8820000" y="6126205"/>
              <a:ext cx="96443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Time (µs)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3B22BCEB-A2D4-7D4F-905C-BE8C31A03C73}"/>
                </a:ext>
              </a:extLst>
            </p:cNvPr>
            <p:cNvSpPr txBox="1"/>
            <p:nvPr/>
          </p:nvSpPr>
          <p:spPr>
            <a:xfrm>
              <a:off x="2673624" y="6146005"/>
              <a:ext cx="96443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Time (µs)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543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BA5789-AA57-CB41-B35E-0DDFBAFE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dirty="0"/>
              <a:t>Introduction</a:t>
            </a:r>
          </a:p>
          <a:p>
            <a:r>
              <a:rPr lang="fr-FR" dirty="0"/>
              <a:t>Physical </a:t>
            </a:r>
            <a:r>
              <a:rPr lang="en-US" dirty="0"/>
              <a:t>Models</a:t>
            </a:r>
          </a:p>
          <a:p>
            <a:r>
              <a:rPr lang="fr-FR" dirty="0" err="1"/>
              <a:t>Results</a:t>
            </a:r>
            <a:r>
              <a:rPr lang="fr-FR" dirty="0"/>
              <a:t> and validation</a:t>
            </a:r>
          </a:p>
          <a:p>
            <a:r>
              <a:rPr lang="fr-FR" dirty="0" err="1"/>
              <a:t>Analysis</a:t>
            </a:r>
            <a:endParaRPr lang="fr-FR" dirty="0"/>
          </a:p>
          <a:p>
            <a:r>
              <a:rPr lang="fr-FR" dirty="0"/>
              <a:t>Conclusion &amp; </a:t>
            </a:r>
            <a:r>
              <a:rPr lang="fr-FR" dirty="0" err="1"/>
              <a:t>complementary</a:t>
            </a:r>
            <a:r>
              <a:rPr lang="fr-FR" dirty="0"/>
              <a:t> </a:t>
            </a:r>
            <a:r>
              <a:rPr lang="fr-FR" dirty="0" err="1"/>
              <a:t>works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AA773D34-E7D9-334D-84DD-50A6CEE8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446402-020B-E14E-A123-E613241EB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0E08CFAC-A603-5A42-8A57-982631301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08394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A8C64113-167F-754D-B369-3FDA88FA71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t="10914" b="7094"/>
          <a:stretch/>
        </p:blipFill>
        <p:spPr bwMode="auto">
          <a:xfrm>
            <a:off x="6674724" y="1804252"/>
            <a:ext cx="5021758" cy="242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42EA729-7240-3147-BE35-F286A74D84A9}"/>
              </a:ext>
            </a:extLst>
          </p:cNvPr>
          <p:cNvSpPr txBox="1"/>
          <p:nvPr/>
        </p:nvSpPr>
        <p:spPr>
          <a:xfrm>
            <a:off x="6689838" y="1840288"/>
            <a:ext cx="57896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solidFill>
                  <a:schemeClr val="bg1"/>
                </a:solidFill>
              </a:rPr>
              <a:t>Wavelenght</a:t>
            </a:r>
            <a:r>
              <a:rPr lang="fr-FR" sz="1400" dirty="0">
                <a:solidFill>
                  <a:schemeClr val="bg1"/>
                </a:solidFill>
              </a:rPr>
              <a:t>: </a:t>
            </a:r>
            <a:r>
              <a:rPr lang="fr-FR" sz="1400" b="1" dirty="0">
                <a:solidFill>
                  <a:schemeClr val="bg1"/>
                </a:solidFill>
              </a:rPr>
              <a:t>1064 nm  		</a:t>
            </a:r>
            <a:r>
              <a:rPr lang="fr-FR" sz="1400" b="1" dirty="0" err="1">
                <a:solidFill>
                  <a:schemeClr val="bg1"/>
                </a:solidFill>
              </a:rPr>
              <a:t>Gaussian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beam</a:t>
            </a:r>
            <a:endParaRPr lang="fr-FR" sz="1400" dirty="0">
              <a:solidFill>
                <a:schemeClr val="bg1"/>
              </a:solidFill>
            </a:endParaRPr>
          </a:p>
          <a:p>
            <a:r>
              <a:rPr lang="fr-FR" sz="1400" dirty="0" err="1">
                <a:solidFill>
                  <a:schemeClr val="bg1"/>
                </a:solidFill>
              </a:rPr>
              <a:t>Beam</a:t>
            </a:r>
            <a:r>
              <a:rPr lang="fr-FR" sz="1400" dirty="0">
                <a:solidFill>
                  <a:schemeClr val="bg1"/>
                </a:solidFill>
              </a:rPr>
              <a:t> size (1/e²) : </a:t>
            </a:r>
            <a:r>
              <a:rPr lang="fr-FR" sz="1400" b="1" dirty="0">
                <a:solidFill>
                  <a:schemeClr val="bg1"/>
                </a:solidFill>
              </a:rPr>
              <a:t>62 µm 	</a:t>
            </a:r>
            <a:r>
              <a:rPr lang="fr-FR" sz="1400" dirty="0">
                <a:solidFill>
                  <a:schemeClr val="bg1"/>
                </a:solidFill>
              </a:rPr>
              <a:t>	Impulsion duration : </a:t>
            </a:r>
            <a:r>
              <a:rPr lang="fr-FR" sz="1400" b="1" dirty="0">
                <a:solidFill>
                  <a:schemeClr val="bg1"/>
                </a:solidFill>
              </a:rPr>
              <a:t>110 ns</a:t>
            </a:r>
          </a:p>
          <a:p>
            <a:r>
              <a:rPr lang="fr-FR" sz="1400" dirty="0" err="1">
                <a:solidFill>
                  <a:schemeClr val="bg1"/>
                </a:solidFill>
              </a:rPr>
              <a:t>Frequence</a:t>
            </a:r>
            <a:r>
              <a:rPr lang="fr-FR" sz="1400" dirty="0">
                <a:solidFill>
                  <a:schemeClr val="bg1"/>
                </a:solidFill>
              </a:rPr>
              <a:t> : </a:t>
            </a:r>
            <a:r>
              <a:rPr lang="fr-FR" sz="1400" b="1" dirty="0">
                <a:solidFill>
                  <a:schemeClr val="bg1"/>
                </a:solidFill>
              </a:rPr>
              <a:t>20 kHz  		</a:t>
            </a:r>
            <a:r>
              <a:rPr lang="fr-FR" sz="1400" dirty="0">
                <a:solidFill>
                  <a:schemeClr val="bg1"/>
                </a:solidFill>
              </a:rPr>
              <a:t>Peak power : </a:t>
            </a:r>
            <a:r>
              <a:rPr lang="fr-FR" sz="1400" b="1" dirty="0">
                <a:solidFill>
                  <a:schemeClr val="bg1"/>
                </a:solidFill>
              </a:rPr>
              <a:t>10</a:t>
            </a:r>
            <a:r>
              <a:rPr lang="fr-FR" sz="1400" b="1" baseline="30000" dirty="0">
                <a:solidFill>
                  <a:schemeClr val="bg1"/>
                </a:solidFill>
              </a:rPr>
              <a:t>4</a:t>
            </a:r>
            <a:r>
              <a:rPr lang="fr-FR" sz="1400" b="1" dirty="0">
                <a:solidFill>
                  <a:schemeClr val="bg1"/>
                </a:solidFill>
              </a:rPr>
              <a:t> W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FDAFD09-69D4-A54E-BA7F-71FE77D27982}"/>
              </a:ext>
            </a:extLst>
          </p:cNvPr>
          <p:cNvSpPr txBox="1"/>
          <p:nvPr/>
        </p:nvSpPr>
        <p:spPr>
          <a:xfrm>
            <a:off x="905851" y="1995696"/>
            <a:ext cx="452717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Topic :</a:t>
            </a:r>
          </a:p>
          <a:p>
            <a:pPr algn="ctr"/>
            <a:r>
              <a:rPr lang="fr-FR" b="1" dirty="0" err="1"/>
              <a:t>Nanosecond</a:t>
            </a:r>
            <a:r>
              <a:rPr lang="fr-FR" b="1" dirty="0"/>
              <a:t> laser ablation for </a:t>
            </a:r>
            <a:r>
              <a:rPr lang="fr-FR" b="1" dirty="0" err="1"/>
              <a:t>nuclear</a:t>
            </a:r>
            <a:r>
              <a:rPr lang="fr-FR" b="1" dirty="0"/>
              <a:t> </a:t>
            </a:r>
            <a:r>
              <a:rPr lang="fr-FR" b="1" dirty="0" err="1"/>
              <a:t>decontamination</a:t>
            </a:r>
            <a:endParaRPr lang="fr-FR" dirty="0"/>
          </a:p>
          <a:p>
            <a:r>
              <a:rPr lang="fr-FR" dirty="0" err="1"/>
              <a:t>Context</a:t>
            </a:r>
            <a:r>
              <a:rPr lang="fr-FR" dirty="0"/>
              <a:t> :</a:t>
            </a:r>
          </a:p>
          <a:p>
            <a:pPr algn="ctr"/>
            <a:r>
              <a:rPr lang="fr-FR" dirty="0" err="1"/>
              <a:t>Experiment</a:t>
            </a:r>
            <a:r>
              <a:rPr lang="fr-FR" dirty="0"/>
              <a:t>: </a:t>
            </a:r>
            <a:r>
              <a:rPr lang="fr-FR" dirty="0" err="1">
                <a:solidFill>
                  <a:srgbClr val="FF0000"/>
                </a:solidFill>
              </a:rPr>
              <a:t>cea</a:t>
            </a:r>
            <a:r>
              <a:rPr lang="fr-FR" dirty="0"/>
              <a:t>  </a:t>
            </a:r>
          </a:p>
          <a:p>
            <a:pPr algn="ctr"/>
            <a:r>
              <a:rPr lang="fr-FR" dirty="0"/>
              <a:t>Simulation: 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fr-FR" dirty="0">
                <a:solidFill>
                  <a:srgbClr val="FF0000"/>
                </a:solidFill>
              </a:rPr>
              <a:t>I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MM</a:t>
            </a:r>
          </a:p>
          <a:p>
            <a:endParaRPr lang="fr-FR" dirty="0"/>
          </a:p>
          <a:p>
            <a:r>
              <a:rPr lang="fr-FR" dirty="0"/>
              <a:t>Simulation </a:t>
            </a:r>
            <a:r>
              <a:rPr lang="fr-FR" dirty="0" err="1"/>
              <a:t>aims</a:t>
            </a:r>
            <a:r>
              <a:rPr lang="fr-FR" dirty="0"/>
              <a:t> to:</a:t>
            </a:r>
          </a:p>
          <a:p>
            <a:pPr algn="ctr"/>
            <a:endParaRPr lang="fr-FR" dirty="0"/>
          </a:p>
          <a:p>
            <a:pPr algn="ctr"/>
            <a:r>
              <a:rPr lang="fr-FR" b="1" dirty="0" err="1"/>
              <a:t>Understand</a:t>
            </a:r>
            <a:r>
              <a:rPr lang="fr-FR" b="1" dirty="0"/>
              <a:t> </a:t>
            </a:r>
            <a:r>
              <a:rPr lang="fr-FR" b="1" dirty="0" err="1"/>
              <a:t>current</a:t>
            </a:r>
            <a:r>
              <a:rPr lang="fr-FR" b="1" dirty="0"/>
              <a:t> </a:t>
            </a:r>
            <a:r>
              <a:rPr lang="fr-FR" b="1" dirty="0" err="1"/>
              <a:t>mecanism</a:t>
            </a:r>
            <a:r>
              <a:rPr lang="fr-FR" b="1" dirty="0"/>
              <a:t>(s)</a:t>
            </a:r>
          </a:p>
          <a:p>
            <a:pPr lvl="1"/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Phase explosion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Solid cracking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Vaporization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1C3CBC0D-5548-2641-93F1-E6882148D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3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5073CFF-B9AD-2948-8456-BD0185B61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8634" y="1840288"/>
            <a:ext cx="699501" cy="571259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4833D2F-7B20-1B48-9FB8-7D2E18E0D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78CE8C40-2A7E-894E-8FCA-571602271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1EEA64D-5D2B-9248-9A10-D72B172F9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0720" y="2441501"/>
            <a:ext cx="1778247" cy="971619"/>
          </a:xfrm>
          <a:prstGeom prst="rect">
            <a:avLst/>
          </a:prstGeom>
        </p:spPr>
      </p:pic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0676DB9D-1BCB-1747-B313-FD185BF05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43846"/>
              </p:ext>
            </p:extLst>
          </p:nvPr>
        </p:nvGraphicFramePr>
        <p:xfrm>
          <a:off x="6843150" y="4708361"/>
          <a:ext cx="4573043" cy="1308976"/>
        </p:xfrm>
        <a:graphic>
          <a:graphicData uri="http://schemas.openxmlformats.org/drawingml/2006/table">
            <a:tbl>
              <a:tblPr firstRow="1">
                <a:tableStyleId>{74C1A8A3-306A-4EB7-A6B1-4F7E0EB9C5D6}</a:tableStyleId>
              </a:tblPr>
              <a:tblGrid>
                <a:gridCol w="1992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7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724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>
                          <a:solidFill>
                            <a:schemeClr val="tx1"/>
                          </a:solidFill>
                        </a:rPr>
                        <a:t>Parameters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Min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Max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24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Laser fluence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5 J/cm²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12 J/cm²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24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>
                          <a:solidFill>
                            <a:schemeClr val="tx1"/>
                          </a:solidFill>
                        </a:rPr>
                        <a:t>Shots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>
                          <a:solidFill>
                            <a:schemeClr val="tx1"/>
                          </a:solidFill>
                        </a:rPr>
                        <a:t>overlaping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60 %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90 %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24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Nb </a:t>
                      </a:r>
                      <a:r>
                        <a:rPr lang="fr-FR" sz="1400" dirty="0" err="1">
                          <a:solidFill>
                            <a:schemeClr val="tx1"/>
                          </a:solidFill>
                        </a:rPr>
                        <a:t>treatement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ZoneTexte 14">
            <a:extLst>
              <a:ext uri="{FF2B5EF4-FFF2-40B4-BE49-F238E27FC236}">
                <a16:creationId xmlns:a16="http://schemas.microsoft.com/office/drawing/2014/main" id="{D7150E60-030A-CC41-8BFD-49D0A1E8345E}"/>
              </a:ext>
            </a:extLst>
          </p:cNvPr>
          <p:cNvSpPr txBox="1"/>
          <p:nvPr/>
        </p:nvSpPr>
        <p:spPr>
          <a:xfrm>
            <a:off x="7668647" y="4000748"/>
            <a:ext cx="623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Laser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0B83FD7-4265-DF4B-A672-7D737B7C13A9}"/>
              </a:ext>
            </a:extLst>
          </p:cNvPr>
          <p:cNvSpPr txBox="1"/>
          <p:nvPr/>
        </p:nvSpPr>
        <p:spPr>
          <a:xfrm>
            <a:off x="9063484" y="4019670"/>
            <a:ext cx="620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Head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4A8C1E9-62CE-EC46-9031-B713C65BD21F}"/>
              </a:ext>
            </a:extLst>
          </p:cNvPr>
          <p:cNvSpPr txBox="1"/>
          <p:nvPr/>
        </p:nvSpPr>
        <p:spPr>
          <a:xfrm>
            <a:off x="9855382" y="4030794"/>
            <a:ext cx="10656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Diagnistics</a:t>
            </a:r>
            <a:endParaRPr lang="en-US" sz="16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9BE795C-510C-6B42-8983-068837E4A388}"/>
              </a:ext>
            </a:extLst>
          </p:cNvPr>
          <p:cNvSpPr txBox="1"/>
          <p:nvPr/>
        </p:nvSpPr>
        <p:spPr>
          <a:xfrm>
            <a:off x="11259876" y="4030794"/>
            <a:ext cx="797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Sample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938A4CA-787C-D746-8111-A510480D12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107"/>
          <a:stretch/>
        </p:blipFill>
        <p:spPr>
          <a:xfrm>
            <a:off x="5863577" y="5040806"/>
            <a:ext cx="895397" cy="97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9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6AB4D35-C19E-DB4A-9CC8-78ECAE8DBD7F}"/>
              </a:ext>
            </a:extLst>
          </p:cNvPr>
          <p:cNvGrpSpPr/>
          <p:nvPr/>
        </p:nvGrpSpPr>
        <p:grpSpPr>
          <a:xfrm>
            <a:off x="1960774" y="1896203"/>
            <a:ext cx="8881093" cy="4328421"/>
            <a:chOff x="-304647" y="20835737"/>
            <a:chExt cx="15242075" cy="7240558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C87BE904-A116-CE4F-BCEF-89433727D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7396" y="21334988"/>
              <a:ext cx="6704282" cy="48690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965032C2-AB27-F649-903C-DD864AF63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82730" y="21334988"/>
              <a:ext cx="6704285" cy="486907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95D14DAE-6DF8-2445-A45E-15BA454ECEE3}"/>
                </a:ext>
              </a:extLst>
            </p:cNvPr>
            <p:cNvSpPr txBox="1"/>
            <p:nvPr/>
          </p:nvSpPr>
          <p:spPr>
            <a:xfrm>
              <a:off x="5753553" y="20835737"/>
              <a:ext cx="6704285" cy="514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i="1" dirty="0"/>
                <a:t>GDMS (1 </a:t>
              </a:r>
              <a:r>
                <a:rPr lang="fr-FR" sz="1400" i="1" dirty="0" err="1"/>
                <a:t>track</a:t>
              </a:r>
              <a:r>
                <a:rPr lang="fr-FR" sz="1400" i="1" dirty="0"/>
                <a:t>, 73 J/cm²)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CEA2B27D-CA9C-A24B-A9B4-D0A3983B526C}"/>
                </a:ext>
              </a:extLst>
            </p:cNvPr>
            <p:cNvSpPr txBox="1"/>
            <p:nvPr/>
          </p:nvSpPr>
          <p:spPr>
            <a:xfrm>
              <a:off x="-304647" y="26424404"/>
              <a:ext cx="15242075" cy="1651891"/>
            </a:xfrm>
            <a:prstGeom prst="flowChartAlternateProcess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1"/>
            </a:gradFill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sz="2000" dirty="0" err="1"/>
                <a:t>Satisfactory</a:t>
              </a:r>
              <a:r>
                <a:rPr lang="fr-FR" sz="2000" dirty="0"/>
                <a:t> </a:t>
              </a:r>
              <a:r>
                <a:rPr lang="fr-FR" sz="2000" dirty="0" err="1"/>
                <a:t>results</a:t>
              </a:r>
              <a:r>
                <a:rPr lang="fr-FR" sz="2000" dirty="0"/>
                <a:t> but </a:t>
              </a:r>
              <a:r>
                <a:rPr lang="fr-FR" sz="2000" dirty="0" err="1"/>
                <a:t>it</a:t>
              </a:r>
              <a:r>
                <a:rPr lang="fr-FR" sz="2000" dirty="0"/>
                <a:t> </a:t>
              </a:r>
              <a:r>
                <a:rPr lang="fr-FR" sz="2000" dirty="0" err="1"/>
                <a:t>still</a:t>
              </a:r>
              <a:r>
                <a:rPr lang="fr-FR" sz="2000" dirty="0"/>
                <a:t> few </a:t>
              </a:r>
              <a:r>
                <a:rPr lang="fr-FR" sz="2000" dirty="0" err="1"/>
                <a:t>cantaminant</a:t>
              </a:r>
              <a:r>
                <a:rPr lang="fr-FR" sz="2000" dirty="0"/>
                <a:t> </a:t>
              </a:r>
            </a:p>
            <a:p>
              <a:pPr marL="457200" indent="-457200">
                <a:buFont typeface="Wingdings" panose="05000000000000000000" pitchFamily="2" charset="2"/>
                <a:buChar char="à"/>
              </a:pPr>
              <a:r>
                <a:rPr lang="fr-FR" sz="1600" dirty="0" err="1">
                  <a:sym typeface="Wingdings" panose="05000000000000000000" pitchFamily="2" charset="2"/>
                </a:rPr>
                <a:t>Treat</a:t>
              </a:r>
              <a:r>
                <a:rPr lang="fr-FR" sz="1600" dirty="0">
                  <a:sym typeface="Wingdings" panose="05000000000000000000" pitchFamily="2" charset="2"/>
                </a:rPr>
                <a:t> </a:t>
              </a:r>
              <a:r>
                <a:rPr lang="fr-FR" sz="1600" dirty="0" err="1">
                  <a:sym typeface="Wingdings" panose="05000000000000000000" pitchFamily="2" charset="2"/>
                </a:rPr>
                <a:t>residual</a:t>
              </a:r>
              <a:r>
                <a:rPr lang="fr-FR" sz="1600" dirty="0">
                  <a:sym typeface="Wingdings" panose="05000000000000000000" pitchFamily="2" charset="2"/>
                </a:rPr>
                <a:t> contamination</a:t>
              </a:r>
            </a:p>
            <a:p>
              <a:pPr marL="457200" indent="-457200">
                <a:buFont typeface="Wingdings" panose="05000000000000000000" pitchFamily="2" charset="2"/>
                <a:buChar char="à"/>
              </a:pPr>
              <a:r>
                <a:rPr lang="fr-FR" sz="1600" dirty="0" err="1">
                  <a:sym typeface="Wingdings" panose="05000000000000000000" pitchFamily="2" charset="2"/>
                </a:rPr>
                <a:t>Understand</a:t>
              </a:r>
              <a:r>
                <a:rPr lang="fr-FR" sz="1600" dirty="0">
                  <a:sym typeface="Wingdings" panose="05000000000000000000" pitchFamily="2" charset="2"/>
                </a:rPr>
                <a:t> </a:t>
              </a:r>
              <a:r>
                <a:rPr lang="fr-FR" sz="1600" dirty="0" err="1">
                  <a:sym typeface="Wingdings" panose="05000000000000000000" pitchFamily="2" charset="2"/>
                </a:rPr>
                <a:t>mechanism</a:t>
              </a:r>
              <a:r>
                <a:rPr lang="fr-FR" sz="1600" dirty="0">
                  <a:sym typeface="Wingdings" panose="05000000000000000000" pitchFamily="2" charset="2"/>
                </a:rPr>
                <a:t> to </a:t>
              </a:r>
              <a:r>
                <a:rPr lang="fr-FR" sz="1600" dirty="0" err="1">
                  <a:sym typeface="Wingdings" panose="05000000000000000000" pitchFamily="2" charset="2"/>
                </a:rPr>
                <a:t>improve</a:t>
              </a:r>
              <a:r>
                <a:rPr lang="fr-FR" sz="1600" dirty="0">
                  <a:sym typeface="Wingdings" panose="05000000000000000000" pitchFamily="2" charset="2"/>
                </a:rPr>
                <a:t> </a:t>
              </a:r>
              <a:r>
                <a:rPr lang="fr-FR" sz="1600" dirty="0" err="1">
                  <a:sym typeface="Wingdings" panose="05000000000000000000" pitchFamily="2" charset="2"/>
                </a:rPr>
                <a:t>process</a:t>
              </a:r>
              <a:endParaRPr lang="fr-FR" sz="1600" dirty="0"/>
            </a:p>
          </p:txBody>
        </p:sp>
      </p:grp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17191D41-854A-0F44-A0A1-9DC9A0E85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4</a:t>
            </a:fld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42763C-784C-C64B-891D-553CABA0D44E}"/>
              </a:ext>
            </a:extLst>
          </p:cNvPr>
          <p:cNvSpPr txBox="1"/>
          <p:nvPr/>
        </p:nvSpPr>
        <p:spPr>
          <a:xfrm>
            <a:off x="11777200" y="7867651"/>
            <a:ext cx="55011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600" dirty="0"/>
              <a:t>Optimisation des paramètres de décontamination </a:t>
            </a:r>
          </a:p>
          <a:p>
            <a:endParaRPr lang="fr-FR" sz="2600" dirty="0"/>
          </a:p>
        </p:txBody>
      </p:sp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1B6E9852-DAC3-1844-B72E-453F18FC0502}"/>
              </a:ext>
            </a:extLst>
          </p:cNvPr>
          <p:cNvGraphicFramePr>
            <a:graphicFrameLocks noGrp="1"/>
          </p:cNvGraphicFramePr>
          <p:nvPr/>
        </p:nvGraphicFramePr>
        <p:xfrm>
          <a:off x="11744853" y="8958646"/>
          <a:ext cx="5353551" cy="2688385"/>
        </p:xfrm>
        <a:graphic>
          <a:graphicData uri="http://schemas.openxmlformats.org/drawingml/2006/table">
            <a:tbl>
              <a:tblPr firstRow="1">
                <a:tableStyleId>{74C1A8A3-306A-4EB7-A6B1-4F7E0EB9C5D6}</a:tableStyleId>
              </a:tblPr>
              <a:tblGrid>
                <a:gridCol w="2332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0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09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80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Paramètre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Min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Max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26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Fluence</a:t>
                      </a: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 laser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1B4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5 J/cm²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12 J/cm²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80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Recouvrement spatial</a:t>
                      </a:r>
                    </a:p>
                  </a:txBody>
                  <a:tcPr anchor="ctr">
                    <a:solidFill>
                      <a:srgbClr val="71B4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60 %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90 %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526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Nombre de balayage</a:t>
                      </a: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1B4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8" name="Groupe 17">
            <a:extLst>
              <a:ext uri="{FF2B5EF4-FFF2-40B4-BE49-F238E27FC236}">
                <a16:creationId xmlns:a16="http://schemas.microsoft.com/office/drawing/2014/main" id="{3547EC2B-EC89-F648-B3B1-AC06DEE41297}"/>
              </a:ext>
            </a:extLst>
          </p:cNvPr>
          <p:cNvGrpSpPr/>
          <p:nvPr/>
        </p:nvGrpSpPr>
        <p:grpSpPr>
          <a:xfrm>
            <a:off x="11214847" y="12276318"/>
            <a:ext cx="6396953" cy="1672336"/>
            <a:chOff x="24285003" y="16635582"/>
            <a:chExt cx="6396953" cy="1672336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BA5A788C-B8E6-8840-91B9-02938FBB14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95" t="40918" r="45287" b="27404"/>
            <a:stretch/>
          </p:blipFill>
          <p:spPr>
            <a:xfrm rot="10800000" flipV="1">
              <a:off x="29052882" y="16662202"/>
              <a:ext cx="1080000" cy="1080000"/>
            </a:xfrm>
            <a:prstGeom prst="rect">
              <a:avLst/>
            </a:prstGeom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4C0D7024-886C-D54A-8014-64EDF86AA653}"/>
                </a:ext>
              </a:extLst>
            </p:cNvPr>
            <p:cNvSpPr txBox="1"/>
            <p:nvPr/>
          </p:nvSpPr>
          <p:spPr>
            <a:xfrm>
              <a:off x="24285003" y="17742668"/>
              <a:ext cx="15969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Echantillon brut</a:t>
              </a:r>
            </a:p>
          </p:txBody>
        </p:sp>
        <p:sp>
          <p:nvSpPr>
            <p:cNvPr id="21" name="Flèche droite 239">
              <a:extLst>
                <a:ext uri="{FF2B5EF4-FFF2-40B4-BE49-F238E27FC236}">
                  <a16:creationId xmlns:a16="http://schemas.microsoft.com/office/drawing/2014/main" id="{BC41BA63-46CC-6649-B47D-F7BA22B52950}"/>
                </a:ext>
              </a:extLst>
            </p:cNvPr>
            <p:cNvSpPr/>
            <p:nvPr/>
          </p:nvSpPr>
          <p:spPr>
            <a:xfrm>
              <a:off x="25750468" y="16947599"/>
              <a:ext cx="918155" cy="413888"/>
            </a:xfrm>
            <a:prstGeom prst="rightArrow">
              <a:avLst/>
            </a:prstGeom>
            <a:solidFill>
              <a:srgbClr val="71B415"/>
            </a:solidFill>
            <a:ln>
              <a:solidFill>
                <a:srgbClr val="2984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Flèche droite 72">
              <a:extLst>
                <a:ext uri="{FF2B5EF4-FFF2-40B4-BE49-F238E27FC236}">
                  <a16:creationId xmlns:a16="http://schemas.microsoft.com/office/drawing/2014/main" id="{CA64CCA5-AAD9-C44D-B553-D5ACB85E0FFE}"/>
                </a:ext>
              </a:extLst>
            </p:cNvPr>
            <p:cNvSpPr/>
            <p:nvPr/>
          </p:nvSpPr>
          <p:spPr>
            <a:xfrm>
              <a:off x="27991739" y="16914661"/>
              <a:ext cx="918155" cy="413888"/>
            </a:xfrm>
            <a:prstGeom prst="rightArrow">
              <a:avLst/>
            </a:prstGeom>
            <a:solidFill>
              <a:srgbClr val="71B415"/>
            </a:solidFill>
            <a:ln>
              <a:solidFill>
                <a:srgbClr val="3B90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26625EBA-9390-FA42-B547-18BF1391CC62}"/>
                </a:ext>
              </a:extLst>
            </p:cNvPr>
            <p:cNvSpPr txBox="1"/>
            <p:nvPr/>
          </p:nvSpPr>
          <p:spPr>
            <a:xfrm>
              <a:off x="26528619" y="17714981"/>
              <a:ext cx="17892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Echantillon oxydé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4CC602AA-D964-E34B-BF73-BC5DDAF1571D}"/>
                </a:ext>
              </a:extLst>
            </p:cNvPr>
            <p:cNvSpPr txBox="1"/>
            <p:nvPr/>
          </p:nvSpPr>
          <p:spPr>
            <a:xfrm>
              <a:off x="28964595" y="17723143"/>
              <a:ext cx="17173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/>
                <a:t>Echantillon décontaminé</a:t>
              </a:r>
            </a:p>
          </p:txBody>
        </p:sp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F6544253-C5BC-4E46-B9FF-40CED622D7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22" t="31444" r="32918" b="21784"/>
            <a:stretch/>
          </p:blipFill>
          <p:spPr>
            <a:xfrm rot="5400000">
              <a:off x="24531805" y="16636137"/>
              <a:ext cx="1080000" cy="1102500"/>
            </a:xfrm>
            <a:prstGeom prst="rect">
              <a:avLst/>
            </a:prstGeom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7FBBB446-5FC7-5641-A082-5D04056448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77" t="39324" r="40790" b="23205"/>
            <a:stretch/>
          </p:blipFill>
          <p:spPr>
            <a:xfrm>
              <a:off x="26789988" y="16644631"/>
              <a:ext cx="1080000" cy="1027555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59DCB018-ADF7-7F47-9F33-B13BE61406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95" t="40918" r="45287" b="27404"/>
            <a:stretch/>
          </p:blipFill>
          <p:spPr>
            <a:xfrm rot="10800000" flipV="1">
              <a:off x="29056249" y="16635582"/>
              <a:ext cx="1080000" cy="108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EF90DA64-5F5E-BD47-8599-89EEA07A2F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95" t="40918" r="45287" b="27404"/>
            <a:stretch/>
          </p:blipFill>
          <p:spPr>
            <a:xfrm rot="10800000" flipV="1">
              <a:off x="29076135" y="16645242"/>
              <a:ext cx="1080000" cy="1080000"/>
            </a:xfrm>
            <a:prstGeom prst="rect">
              <a:avLst/>
            </a:prstGeom>
          </p:spPr>
        </p:pic>
      </p:grpSp>
      <p:pic>
        <p:nvPicPr>
          <p:cNvPr id="29" name="Image 28">
            <a:extLst>
              <a:ext uri="{FF2B5EF4-FFF2-40B4-BE49-F238E27FC236}">
                <a16:creationId xmlns:a16="http://schemas.microsoft.com/office/drawing/2014/main" id="{ED928B0F-FF9E-8741-A0A4-3D0BDEE85D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6949" y="3165491"/>
            <a:ext cx="828812" cy="676863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2980B82-1FE3-094C-B789-F494994ECA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2529" y="3165492"/>
            <a:ext cx="828812" cy="676863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5A58E1D-4215-A54A-963C-AFF67FE2F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Comsol</a:t>
            </a:r>
            <a:r>
              <a:rPr lang="fr-FR" dirty="0"/>
              <a:t> </a:t>
            </a:r>
            <a:r>
              <a:rPr lang="fr-FR" dirty="0" err="1"/>
              <a:t>Conference</a:t>
            </a:r>
            <a:r>
              <a:rPr lang="fr-FR" dirty="0"/>
              <a:t>  </a:t>
            </a:r>
            <a:r>
              <a:rPr lang="fr-FR" dirty="0" err="1"/>
              <a:t>September</a:t>
            </a:r>
            <a:r>
              <a:rPr lang="fr-FR" dirty="0"/>
              <a:t> 24 - 26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63F63DC1-5176-2148-AA15-9753D950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D39E97-D9BE-5F49-9D72-0B829E871647}"/>
              </a:ext>
            </a:extLst>
          </p:cNvPr>
          <p:cNvSpPr txBox="1"/>
          <p:nvPr/>
        </p:nvSpPr>
        <p:spPr>
          <a:xfrm>
            <a:off x="1321522" y="1496093"/>
            <a:ext cx="3036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Decontaminaion</a:t>
            </a:r>
            <a:r>
              <a:rPr lang="en-US" sz="2000" dirty="0"/>
              <a:t> </a:t>
            </a:r>
            <a:r>
              <a:rPr lang="en-US" sz="2000" dirty="0" err="1"/>
              <a:t>efficientcy</a:t>
            </a:r>
            <a:endParaRPr lang="en-US" sz="20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38C7ED0-EDB1-B048-9416-E2FAED1C5C87}"/>
              </a:ext>
            </a:extLst>
          </p:cNvPr>
          <p:cNvSpPr txBox="1"/>
          <p:nvPr/>
        </p:nvSpPr>
        <p:spPr>
          <a:xfrm>
            <a:off x="3129453" y="2112225"/>
            <a:ext cx="2456442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tIns="0" bIns="0" rtlCol="0">
            <a:sp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Before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decontamination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DD065AB-604C-1946-B4A4-BC2E3AC164F5}"/>
              </a:ext>
            </a:extLst>
          </p:cNvPr>
          <p:cNvSpPr txBox="1"/>
          <p:nvPr/>
        </p:nvSpPr>
        <p:spPr>
          <a:xfrm>
            <a:off x="7525758" y="2112224"/>
            <a:ext cx="2311595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tIns="0" bIns="0" rtlCol="0">
            <a:sp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After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decontamination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572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9EAD753-86C5-0A43-8BB0-B141BA45C6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104" y="1890185"/>
            <a:ext cx="3837265" cy="2807262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D904690-0DEC-1648-8EC2-9C5133093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5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9E9E89B-C160-0540-9E36-B76895B0AF8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4" t="14763" r="6385"/>
          <a:stretch/>
        </p:blipFill>
        <p:spPr bwMode="auto">
          <a:xfrm>
            <a:off x="6865289" y="2148230"/>
            <a:ext cx="4874683" cy="31684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AEBC5FC-3EA9-654A-B085-C61382B3A16E}"/>
              </a:ext>
            </a:extLst>
          </p:cNvPr>
          <p:cNvSpPr txBox="1"/>
          <p:nvPr/>
        </p:nvSpPr>
        <p:spPr>
          <a:xfrm>
            <a:off x="1145018" y="1760444"/>
            <a:ext cx="1091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/>
              <a:t>Principle</a:t>
            </a:r>
            <a:endParaRPr lang="fr-FR" sz="2000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F9F35D2-40AC-3349-B2AE-0BE8D5D45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B1D779BD-9549-2049-95C4-02DF05221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models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2FEB1FA-6C33-3E46-9B19-734D21269C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90" t="2203" r="1465" b="1225"/>
          <a:stretch/>
        </p:blipFill>
        <p:spPr>
          <a:xfrm>
            <a:off x="7676420" y="4236150"/>
            <a:ext cx="3484791" cy="2020122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A0FF9230-94D8-E348-9BA9-8F789107D9AE}"/>
              </a:ext>
            </a:extLst>
          </p:cNvPr>
          <p:cNvSpPr txBox="1"/>
          <p:nvPr/>
        </p:nvSpPr>
        <p:spPr>
          <a:xfrm>
            <a:off x="6652220" y="1760444"/>
            <a:ext cx="2293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/>
              <a:t>Simulated</a:t>
            </a:r>
            <a:r>
              <a:rPr lang="fr-FR" sz="2000" dirty="0"/>
              <a:t> </a:t>
            </a:r>
            <a:r>
              <a:rPr lang="fr-FR" sz="2000" dirty="0" err="1"/>
              <a:t>geometry</a:t>
            </a:r>
            <a:endParaRPr lang="fr-FR" sz="20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0376CD8-9D87-1441-9E0F-AA08F99CCF00}"/>
              </a:ext>
            </a:extLst>
          </p:cNvPr>
          <p:cNvSpPr txBox="1"/>
          <p:nvPr/>
        </p:nvSpPr>
        <p:spPr>
          <a:xfrm>
            <a:off x="1449246" y="4792041"/>
            <a:ext cx="3930979" cy="1464231"/>
          </a:xfrm>
          <a:prstGeom prst="flowChartAlternateProcess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  <a:lin ang="10800000" scaled="1"/>
          </a:gradFill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Heat</a:t>
            </a:r>
            <a:r>
              <a:rPr lang="fr-FR" sz="2000" dirty="0"/>
              <a:t> </a:t>
            </a:r>
            <a:r>
              <a:rPr lang="fr-FR" sz="2000" dirty="0" err="1"/>
              <a:t>transfers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Fluid</a:t>
            </a:r>
            <a:r>
              <a:rPr lang="fr-FR" sz="2000" dirty="0"/>
              <a:t> </a:t>
            </a:r>
            <a:r>
              <a:rPr lang="fr-FR" sz="2000" dirty="0" err="1"/>
              <a:t>flows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Free </a:t>
            </a:r>
            <a:r>
              <a:rPr lang="fr-FR" sz="2000" dirty="0" err="1"/>
              <a:t>boundaries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Chemical </a:t>
            </a:r>
            <a:r>
              <a:rPr lang="fr-FR" sz="2000" dirty="0" err="1"/>
              <a:t>species</a:t>
            </a:r>
            <a:r>
              <a:rPr lang="fr-FR" sz="2000" dirty="0"/>
              <a:t> transport</a:t>
            </a:r>
          </a:p>
        </p:txBody>
      </p:sp>
    </p:spTree>
    <p:extLst>
      <p:ext uri="{BB962C8B-B14F-4D97-AF65-F5344CB8AC3E}">
        <p14:creationId xmlns:p14="http://schemas.microsoft.com/office/powerpoint/2010/main" val="1997345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BA5789-AA57-CB41-B35E-0DDFBAFE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u="sng" dirty="0" err="1"/>
              <a:t>Heat</a:t>
            </a:r>
            <a:r>
              <a:rPr lang="fr-FR" sz="2400" u="sng" dirty="0"/>
              <a:t> </a:t>
            </a:r>
            <a:r>
              <a:rPr lang="fr-FR" sz="2400" u="sng" dirty="0" err="1"/>
              <a:t>transfers</a:t>
            </a:r>
            <a:endParaRPr lang="fr-FR" sz="2400" u="sng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7ECDD6-3F18-C449-A738-001FAC0C5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4E81ACB-68C4-5748-81C4-00AFC87B9AF2}"/>
                  </a:ext>
                </a:extLst>
              </p:cNvPr>
              <p:cNvSpPr/>
              <p:nvPr/>
            </p:nvSpPr>
            <p:spPr>
              <a:xfrm>
                <a:off x="1321441" y="2420200"/>
                <a:ext cx="5319020" cy="619016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Sup>
                        <m:sSubSupPr>
                          <m:ctrlPr>
                            <a:rPr lang="fr-FR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fr-FR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fr-FR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</m:d>
                      <m:r>
                        <a:rPr lang="fr-FR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fr-FR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fr-FR" i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fr-FR" i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4E81ACB-68C4-5748-81C4-00AFC87B9A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1441" y="2420200"/>
                <a:ext cx="5319020" cy="619016"/>
              </a:xfrm>
              <a:prstGeom prst="rect">
                <a:avLst/>
              </a:prstGeom>
              <a:blipFill>
                <a:blip r:embed="rId2"/>
                <a:stretch>
                  <a:fillRect b="-2000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B7A187C-6A51-0448-A1CB-D1CB2824504B}"/>
                  </a:ext>
                </a:extLst>
              </p:cNvPr>
              <p:cNvSpPr/>
              <p:nvPr/>
            </p:nvSpPr>
            <p:spPr>
              <a:xfrm>
                <a:off x="8172711" y="3060906"/>
                <a:ext cx="2827505" cy="5843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fr-FR" sz="1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sty m:val="p"/>
                                </m:rPr>
                                <a:rPr lang="fr-FR" sz="1400" i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p>
                                <m:sSup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sSup>
                        <m:sSup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1400" i="0">
                              <a:latin typeface="Cambria Math" panose="02040503050406030204" pitchFamily="18" charset="0"/>
                            </a:rPr>
                            <m:t>exp</m:t>
                          </m:r>
                        </m:e>
                        <m:sup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  <m:r>
                                            <a:rPr lang="fr-FR" sz="1400" i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fr-FR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400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400" i="1"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fr-FR" sz="1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p>
                                    <m:sSup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fr-FR" sz="1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B7A187C-6A51-0448-A1CB-D1CB282450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2711" y="3060906"/>
                <a:ext cx="2827505" cy="584327"/>
              </a:xfrm>
              <a:prstGeom prst="rect">
                <a:avLst/>
              </a:prstGeom>
              <a:blipFill>
                <a:blip r:embed="rId3"/>
                <a:stretch>
                  <a:fillRect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B507F4F-6699-B949-9492-FEA60FE3462C}"/>
                  </a:ext>
                </a:extLst>
              </p:cNvPr>
              <p:cNvSpPr/>
              <p:nvPr/>
            </p:nvSpPr>
            <p:spPr>
              <a:xfrm>
                <a:off x="8102830" y="4256172"/>
                <a:ext cx="2935739" cy="6300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𝑙𝑎𝑠𝑒𝑟</m:t>
                          </m:r>
                        </m:sub>
                      </m:sSub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𝛼</m:t>
                          </m:r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1400" i="0">
                              <a:latin typeface="Cambria Math" panose="02040503050406030204" pitchFamily="18" charset="0"/>
                            </a:rPr>
                            <m:t>exp</m:t>
                          </m:r>
                        </m:e>
                        <m:sup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B507F4F-6699-B949-9492-FEA60FE346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2830" y="4256172"/>
                <a:ext cx="2935739" cy="630044"/>
              </a:xfrm>
              <a:prstGeom prst="rect">
                <a:avLst/>
              </a:prstGeom>
              <a:blipFill>
                <a:blip r:embed="rId4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49C1039-F9C5-1543-A76C-6FC464F650EB}"/>
                  </a:ext>
                </a:extLst>
              </p:cNvPr>
              <p:cNvSpPr/>
              <p:nvPr/>
            </p:nvSpPr>
            <p:spPr>
              <a:xfrm>
                <a:off x="8118593" y="3879464"/>
                <a:ext cx="3854645" cy="3731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𝑙𝑎𝑠𝑒𝑟</m:t>
                          </m:r>
                        </m:sub>
                      </m:sSub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sz="1400" i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e>
                            <m:sup>
                              <m:d>
                                <m:dPr>
                                  <m:begChr m:val=""/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  <m:sSub>
                                        <m:sSubPr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b>
                                          <m:r>
                                            <a:rPr lang="fr-FR" sz="1400" i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𝑂</m:t>
                                          </m:r>
                                        </m:e>
                                        <m:sub>
                                          <m:r>
                                            <a:rPr lang="fr-FR" sz="1400" i="0"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sub>
                                      </m:sSub>
                                    </m:sub>
                                  </m:sSub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fr-FR" sz="1400" i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sub>
                          </m:sSub>
                        </m:e>
                      </m:func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49C1039-F9C5-1543-A76C-6FC464F650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8593" y="3879464"/>
                <a:ext cx="3854645" cy="373179"/>
              </a:xfrm>
              <a:prstGeom prst="rect">
                <a:avLst/>
              </a:prstGeom>
              <a:blipFill>
                <a:blip r:embed="rId5"/>
                <a:stretch>
                  <a:fillRect t="-74194" b="-96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 10">
            <a:extLst>
              <a:ext uri="{FF2B5EF4-FFF2-40B4-BE49-F238E27FC236}">
                <a16:creationId xmlns:a16="http://schemas.microsoft.com/office/drawing/2014/main" id="{58B37140-D5A5-D54C-AF19-196109C9FD8A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3"/>
          <a:stretch/>
        </p:blipFill>
        <p:spPr bwMode="auto">
          <a:xfrm>
            <a:off x="7920877" y="1437656"/>
            <a:ext cx="3297571" cy="23114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AB738E4-1480-B34A-8D8D-29592093A6FA}"/>
              </a:ext>
            </a:extLst>
          </p:cNvPr>
          <p:cNvSpPr/>
          <p:nvPr/>
        </p:nvSpPr>
        <p:spPr>
          <a:xfrm>
            <a:off x="1321441" y="4221751"/>
            <a:ext cx="4107542" cy="99052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632073-0993-454C-A291-09BCB208B84C}"/>
              </a:ext>
            </a:extLst>
          </p:cNvPr>
          <p:cNvSpPr/>
          <p:nvPr/>
        </p:nvSpPr>
        <p:spPr>
          <a:xfrm>
            <a:off x="1321441" y="4080160"/>
            <a:ext cx="4107542" cy="1415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EFFA8AB-6856-8B4F-8797-D02394E5F82F}"/>
                  </a:ext>
                </a:extLst>
              </p:cNvPr>
              <p:cNvSpPr/>
              <p:nvPr/>
            </p:nvSpPr>
            <p:spPr>
              <a:xfrm>
                <a:off x="1451868" y="3517669"/>
                <a:ext cx="4644990" cy="363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400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acc>
                      <m:r>
                        <a:rPr lang="fr-FR" sz="1400" i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fr-FR" sz="1400" i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𝑐𝑣</m:t>
                          </m:r>
                        </m:sub>
                      </m:sSub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𝑖𝑛𝑓</m:t>
                              </m:r>
                            </m:sub>
                          </m:sSub>
                        </m:e>
                      </m:d>
                      <m:r>
                        <a:rPr lang="fr-FR" sz="14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𝑠𝑏</m:t>
                          </m:r>
                        </m:sub>
                      </m:sSub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𝑖𝑛𝑓</m:t>
                              </m:r>
                            </m:sub>
                            <m:sup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  <m:r>
                        <a:rPr lang="fr-FR" sz="1400" i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̇"/>
                          <m:ctrlPr>
                            <a:rPr lang="fr-FR" sz="140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𝑣𝑎𝑝</m:t>
                          </m:r>
                        </m:sub>
                      </m:sSub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EFFA8AB-6856-8B4F-8797-D02394E5F8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1868" y="3517669"/>
                <a:ext cx="4644990" cy="36336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18493F7A-7BAD-1E48-A0C2-68A6DC3D8BB1}"/>
              </a:ext>
            </a:extLst>
          </p:cNvPr>
          <p:cNvCxnSpPr/>
          <p:nvPr/>
        </p:nvCxnSpPr>
        <p:spPr>
          <a:xfrm>
            <a:off x="1321441" y="3706873"/>
            <a:ext cx="0" cy="1967649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3EB95A2-E066-EB49-85B0-E7868E74E3BA}"/>
              </a:ext>
            </a:extLst>
          </p:cNvPr>
          <p:cNvCxnSpPr>
            <a:cxnSpLocks/>
            <a:stCxn id="14" idx="2"/>
            <a:endCxn id="13" idx="0"/>
          </p:cNvCxnSpPr>
          <p:nvPr/>
        </p:nvCxnSpPr>
        <p:spPr>
          <a:xfrm flipH="1">
            <a:off x="3375212" y="3881038"/>
            <a:ext cx="399151" cy="199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7502AB6-CC7F-BB45-AD61-20BFFF09CB8E}"/>
                  </a:ext>
                </a:extLst>
              </p:cNvPr>
              <p:cNvSpPr/>
              <p:nvPr/>
            </p:nvSpPr>
            <p:spPr>
              <a:xfrm>
                <a:off x="2908484" y="5501965"/>
                <a:ext cx="1308948" cy="3339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400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acc>
                      <m:r>
                        <a:rPr lang="fr-FR" sz="1400" i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fr-FR" sz="1400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7502AB6-CC7F-BB45-AD61-20BFFF09CB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484" y="5501965"/>
                <a:ext cx="1308948" cy="33393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FE8AA0D-F37E-044E-A23D-7B10821296C8}"/>
              </a:ext>
            </a:extLst>
          </p:cNvPr>
          <p:cNvCxnSpPr>
            <a:cxnSpLocks/>
            <a:stCxn id="19" idx="1"/>
            <a:endCxn id="12" idx="2"/>
          </p:cNvCxnSpPr>
          <p:nvPr/>
        </p:nvCxnSpPr>
        <p:spPr>
          <a:xfrm flipV="1">
            <a:off x="2908484" y="5212274"/>
            <a:ext cx="466728" cy="456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4BC560BD-75AF-8841-90D7-FEEA06922223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4217432" y="4918664"/>
            <a:ext cx="1224386" cy="750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F47386C5-8A97-2F45-9CD9-B192C993D835}"/>
              </a:ext>
            </a:extLst>
          </p:cNvPr>
          <p:cNvCxnSpPr>
            <a:cxnSpLocks/>
            <a:stCxn id="19" idx="1"/>
            <a:endCxn id="12" idx="1"/>
          </p:cNvCxnSpPr>
          <p:nvPr/>
        </p:nvCxnSpPr>
        <p:spPr>
          <a:xfrm flipH="1" flipV="1">
            <a:off x="1321441" y="4717013"/>
            <a:ext cx="1587043" cy="951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4FEAADA-F900-B24A-980F-6A3E0106198D}"/>
                  </a:ext>
                </a:extLst>
              </p:cNvPr>
              <p:cNvSpPr/>
              <p:nvPr/>
            </p:nvSpPr>
            <p:spPr>
              <a:xfrm>
                <a:off x="8156948" y="4848849"/>
                <a:ext cx="2418547" cy="7288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num>
                            <m:den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den>
                          </m:f>
                        </m:e>
                      </m:rad>
                      <m:r>
                        <a:rPr lang="fr-FR" sz="1400" i="0">
                          <a:latin typeface="Cambria Math" panose="02040503050406030204" pitchFamily="18" charset="0"/>
                        </a:rPr>
                        <m:t>(1−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4FEAADA-F900-B24A-980F-6A3E010619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6948" y="4848849"/>
                <a:ext cx="2418547" cy="7288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C9DDB69-88B9-2648-BCB5-B8985629240A}"/>
                  </a:ext>
                </a:extLst>
              </p:cNvPr>
              <p:cNvSpPr/>
              <p:nvPr/>
            </p:nvSpPr>
            <p:spPr>
              <a:xfrm>
                <a:off x="8180173" y="5543531"/>
                <a:ext cx="1939121" cy="4108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1400" i="0">
                              <a:latin typeface="Cambria Math" panose="02040503050406030204" pitchFamily="18" charset="0"/>
                            </a:rPr>
                            <m:t>exp</m:t>
                          </m:r>
                        </m:e>
                        <m:sup>
                          <m:d>
                            <m:dPr>
                              <m:begChr m:val=""/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𝑇𝑣</m:t>
                                  </m:r>
                                </m:den>
                              </m:f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C9DDB69-88B9-2648-BCB5-B898562924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0173" y="5543531"/>
                <a:ext cx="1939121" cy="410818"/>
              </a:xfrm>
              <a:prstGeom prst="rect">
                <a:avLst/>
              </a:prstGeom>
              <a:blipFill>
                <a:blip r:embed="rId10"/>
                <a:stretch>
                  <a:fillRect t="-97059" r="-11039" b="-1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FE7A19A8-4740-724B-A60A-3C77CDE01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33" name="Titre 32">
            <a:extLst>
              <a:ext uri="{FF2B5EF4-FFF2-40B4-BE49-F238E27FC236}">
                <a16:creationId xmlns:a16="http://schemas.microsoft.com/office/drawing/2014/main" id="{BEF0522E-1C47-2D4E-BB40-939BDEC57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models</a:t>
            </a:r>
          </a:p>
        </p:txBody>
      </p:sp>
    </p:spTree>
    <p:extLst>
      <p:ext uri="{BB962C8B-B14F-4D97-AF65-F5344CB8AC3E}">
        <p14:creationId xmlns:p14="http://schemas.microsoft.com/office/powerpoint/2010/main" val="146759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BA5789-AA57-CB41-B35E-0DDFBAFE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u="sng" dirty="0" err="1"/>
              <a:t>Fluid</a:t>
            </a:r>
            <a:r>
              <a:rPr lang="fr-FR" sz="2400" u="sng" dirty="0"/>
              <a:t> flow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7ECDD6-3F18-C449-A738-001FAC0C5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7</a:t>
            </a:fld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B738E4-1480-B34A-8D8D-29592093A6FA}"/>
              </a:ext>
            </a:extLst>
          </p:cNvPr>
          <p:cNvSpPr/>
          <p:nvPr/>
        </p:nvSpPr>
        <p:spPr>
          <a:xfrm>
            <a:off x="1349829" y="4916791"/>
            <a:ext cx="4107542" cy="99052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632073-0993-454C-A291-09BCB208B84C}"/>
              </a:ext>
            </a:extLst>
          </p:cNvPr>
          <p:cNvSpPr/>
          <p:nvPr/>
        </p:nvSpPr>
        <p:spPr>
          <a:xfrm>
            <a:off x="1349829" y="4775200"/>
            <a:ext cx="4107542" cy="1415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18493F7A-7BAD-1E48-A0C2-68A6DC3D8BB1}"/>
              </a:ext>
            </a:extLst>
          </p:cNvPr>
          <p:cNvCxnSpPr/>
          <p:nvPr/>
        </p:nvCxnSpPr>
        <p:spPr>
          <a:xfrm>
            <a:off x="1349829" y="4401913"/>
            <a:ext cx="0" cy="1967649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FE8AA0D-F37E-044E-A23D-7B10821296C8}"/>
              </a:ext>
            </a:extLst>
          </p:cNvPr>
          <p:cNvCxnSpPr>
            <a:cxnSpLocks/>
          </p:cNvCxnSpPr>
          <p:nvPr/>
        </p:nvCxnSpPr>
        <p:spPr>
          <a:xfrm flipH="1" flipV="1">
            <a:off x="1363764" y="5441933"/>
            <a:ext cx="4093607" cy="673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4BC560BD-75AF-8841-90D7-FEEA06922223}"/>
              </a:ext>
            </a:extLst>
          </p:cNvPr>
          <p:cNvCxnSpPr>
            <a:cxnSpLocks/>
          </p:cNvCxnSpPr>
          <p:nvPr/>
        </p:nvCxnSpPr>
        <p:spPr>
          <a:xfrm flipH="1" flipV="1">
            <a:off x="5474074" y="5404235"/>
            <a:ext cx="350798" cy="583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F47386C5-8A97-2F45-9CD9-B192C993D835}"/>
              </a:ext>
            </a:extLst>
          </p:cNvPr>
          <p:cNvCxnSpPr>
            <a:cxnSpLocks/>
          </p:cNvCxnSpPr>
          <p:nvPr/>
        </p:nvCxnSpPr>
        <p:spPr>
          <a:xfrm flipH="1" flipV="1">
            <a:off x="3375213" y="5908178"/>
            <a:ext cx="2071994" cy="324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38556D03-CED8-E34A-883B-AF5AFBD07B29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2438401" y="4391221"/>
            <a:ext cx="448366" cy="3329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51B6F67-FF8B-4A4F-BCB1-51CF3F51A7C0}"/>
                  </a:ext>
                </a:extLst>
              </p:cNvPr>
              <p:cNvSpPr/>
              <p:nvPr/>
            </p:nvSpPr>
            <p:spPr>
              <a:xfrm>
                <a:off x="976682" y="2415941"/>
                <a:ext cx="5258491" cy="708720"/>
              </a:xfrm>
              <a:prstGeom prst="rect">
                <a:avLst/>
              </a:prstGeom>
              <a:ln>
                <a:solidFill>
                  <a:schemeClr val="dk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+(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.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)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𝑝𝐼</m:t>
                          </m:r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i="0">
                                          <a:latin typeface="Cambria Math" panose="02040503050406030204" pitchFamily="18" charset="0"/>
                                        </a:rPr>
                                        <m:t>∇</m:t>
                                      </m:r>
                                    </m:e>
                                  </m:acc>
                                  <m:acc>
                                    <m:accPr>
                                      <m:chr m:val="⃗"/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</m:e>
                      </m:d>
                      <m:r>
                        <a:rPr lang="fr-FR" i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51B6F67-FF8B-4A4F-BCB1-51CF3F51A7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682" y="2415941"/>
                <a:ext cx="5258491" cy="708720"/>
              </a:xfrm>
              <a:prstGeom prst="rect">
                <a:avLst/>
              </a:prstGeom>
              <a:blipFill>
                <a:blip r:embed="rId2"/>
                <a:stretch>
                  <a:fillRect t="-6897"/>
                </a:stretch>
              </a:blipFill>
              <a:ln>
                <a:solidFill>
                  <a:schemeClr val="dk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7E7CFD8-FE6B-7741-9578-8D2E0D219A73}"/>
                  </a:ext>
                </a:extLst>
              </p:cNvPr>
              <p:cNvSpPr/>
              <p:nvPr/>
            </p:nvSpPr>
            <p:spPr>
              <a:xfrm>
                <a:off x="976682" y="3299744"/>
                <a:ext cx="1023357" cy="402931"/>
              </a:xfrm>
              <a:prstGeom prst="rect">
                <a:avLst/>
              </a:prstGeom>
              <a:ln>
                <a:solidFill>
                  <a:schemeClr val="dk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acc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7E7CFD8-FE6B-7741-9578-8D2E0D219A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682" y="3299744"/>
                <a:ext cx="1023357" cy="4029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dk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491C1E7-C311-5640-AF12-2E4040BCD1F8}"/>
                  </a:ext>
                </a:extLst>
              </p:cNvPr>
              <p:cNvSpPr/>
              <p:nvPr/>
            </p:nvSpPr>
            <p:spPr>
              <a:xfrm>
                <a:off x="2886767" y="4237332"/>
                <a:ext cx="172778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FR" sz="1400" i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𝛾</m:t>
                      </m:r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fr-FR" sz="1400" i="1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fr-FR" sz="1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𝑟𝑒𝑐</m:t>
                          </m:r>
                        </m:sub>
                      </m:sSub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491C1E7-C311-5640-AF12-2E4040BCD1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767" y="4237332"/>
                <a:ext cx="1727781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C87D19C-DF11-A94D-B9E6-5ABE519EC233}"/>
                  </a:ext>
                </a:extLst>
              </p:cNvPr>
              <p:cNvSpPr/>
              <p:nvPr/>
            </p:nvSpPr>
            <p:spPr>
              <a:xfrm>
                <a:off x="5471305" y="5987537"/>
                <a:ext cx="661591" cy="335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C87D19C-DF11-A94D-B9E6-5ABE519EC2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305" y="5987537"/>
                <a:ext cx="661591" cy="3353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B80C1AF-720E-DD4E-89A1-81767E943F9C}"/>
                  </a:ext>
                </a:extLst>
              </p:cNvPr>
              <p:cNvSpPr/>
              <p:nvPr/>
            </p:nvSpPr>
            <p:spPr>
              <a:xfrm>
                <a:off x="6114606" y="4365976"/>
                <a:ext cx="2138341" cy="5090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𝑟𝑒𝑐</m:t>
                          </m:r>
                        </m:sub>
                      </m:sSub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B80C1AF-720E-DD4E-89A1-81767E943F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606" y="4365976"/>
                <a:ext cx="2138341" cy="50905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226AB61-C2DD-A549-82FC-2E53E3F24361}"/>
                  </a:ext>
                </a:extLst>
              </p:cNvPr>
              <p:cNvSpPr/>
              <p:nvPr/>
            </p:nvSpPr>
            <p:spPr>
              <a:xfrm>
                <a:off x="7099298" y="2499312"/>
                <a:ext cx="19136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fr-FR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r>
                        <a:rPr lang="fr-FR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fr-FR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226AB61-C2DD-A549-82FC-2E53E3F243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9298" y="2499312"/>
                <a:ext cx="1913665" cy="369332"/>
              </a:xfrm>
              <a:prstGeom prst="rect">
                <a:avLst/>
              </a:prstGeom>
              <a:blipFill>
                <a:blip r:embed="rId8"/>
                <a:stretch>
                  <a:fillRect t="-13333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21048FB-7C8F-9C42-9E6B-68C353EBF481}"/>
                  </a:ext>
                </a:extLst>
              </p:cNvPr>
              <p:cNvSpPr/>
              <p:nvPr/>
            </p:nvSpPr>
            <p:spPr>
              <a:xfrm>
                <a:off x="9012963" y="3622443"/>
                <a:ext cx="16095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21048FB-7C8F-9C42-9E6B-68C353EBF4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2963" y="3622443"/>
                <a:ext cx="1609543" cy="369332"/>
              </a:xfrm>
              <a:prstGeom prst="rect">
                <a:avLst/>
              </a:prstGeom>
              <a:blipFill>
                <a:blip r:embed="rId9"/>
                <a:stretch>
                  <a:fillRect t="-106667" b="-16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ZoneTexte 29">
            <a:extLst>
              <a:ext uri="{FF2B5EF4-FFF2-40B4-BE49-F238E27FC236}">
                <a16:creationId xmlns:a16="http://schemas.microsoft.com/office/drawing/2014/main" id="{9EC6CAE4-CD3F-4742-84F6-DD14BF6EFF74}"/>
              </a:ext>
            </a:extLst>
          </p:cNvPr>
          <p:cNvSpPr txBox="1"/>
          <p:nvPr/>
        </p:nvSpPr>
        <p:spPr>
          <a:xfrm>
            <a:off x="7090203" y="1775337"/>
            <a:ext cx="3923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u="sng" dirty="0"/>
              <a:t>Free </a:t>
            </a:r>
            <a:r>
              <a:rPr lang="fr-FR" sz="2400" u="sng" dirty="0" err="1"/>
              <a:t>boundary</a:t>
            </a:r>
            <a:r>
              <a:rPr lang="fr-FR" sz="2400" dirty="0"/>
              <a:t> </a:t>
            </a:r>
            <a:r>
              <a:rPr lang="fr-FR" dirty="0"/>
              <a:t>(ALE - </a:t>
            </a:r>
            <a:r>
              <a:rPr lang="fr-FR" dirty="0" err="1"/>
              <a:t>hyperelastic</a:t>
            </a:r>
            <a:r>
              <a:rPr lang="fr-FR" dirty="0"/>
              <a:t>)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F5F683B-3FB8-754B-9804-69B4D55D2086}"/>
              </a:ext>
            </a:extLst>
          </p:cNvPr>
          <p:cNvSpPr txBox="1"/>
          <p:nvPr/>
        </p:nvSpPr>
        <p:spPr>
          <a:xfrm>
            <a:off x="7099298" y="3614469"/>
            <a:ext cx="1751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Ablation </a:t>
            </a:r>
            <a:r>
              <a:rPr lang="fr-FR" dirty="0" err="1"/>
              <a:t>velocity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FD0FD1-9941-D440-98D8-50EDB1B60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812B797-F9B4-9A4F-9770-81D19B2EE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models</a:t>
            </a:r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361276BF-A433-D143-97A5-5E243A0BC6A7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4577669" y="4397912"/>
            <a:ext cx="1536937" cy="222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192AB4F-8174-9942-925C-8C1135ACBF7F}"/>
                  </a:ext>
                </a:extLst>
              </p:cNvPr>
              <p:cNvSpPr/>
              <p:nvPr/>
            </p:nvSpPr>
            <p:spPr>
              <a:xfrm>
                <a:off x="6132896" y="5146283"/>
                <a:ext cx="2075505" cy="7798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={</m:t>
                      </m:r>
                      <m:eqArr>
                        <m:eqArr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&amp;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e>
                        <m:e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&amp;</m:t>
                          </m:r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𝑠𝑜𝑙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  <m:e>
                          <m:sSup>
                            <m:s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1.10</m:t>
                              </m:r>
                            </m:e>
                            <m:sup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eqArr>
                      <m:eqArr>
                        <m:eqArr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&amp;</m:t>
                          </m:r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e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&amp;</m:t>
                          </m:r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  <m:e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&amp;</m:t>
                          </m:r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e>
                      </m:eqAr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192AB4F-8174-9942-925C-8C1135ACBF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896" y="5146283"/>
                <a:ext cx="2075505" cy="779893"/>
              </a:xfrm>
              <a:prstGeom prst="rect">
                <a:avLst/>
              </a:prstGeom>
              <a:blipFill>
                <a:blip r:embed="rId10"/>
                <a:stretch>
                  <a:fillRect b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1707AA8-5323-A54A-829C-0771A6E5C5A2}"/>
              </a:ext>
            </a:extLst>
          </p:cNvPr>
          <p:cNvCxnSpPr/>
          <p:nvPr/>
        </p:nvCxnSpPr>
        <p:spPr>
          <a:xfrm>
            <a:off x="6698381" y="1859045"/>
            <a:ext cx="0" cy="22521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26264415-2B61-A245-A74B-F75E4A09FB45}"/>
              </a:ext>
            </a:extLst>
          </p:cNvPr>
          <p:cNvSpPr txBox="1"/>
          <p:nvPr/>
        </p:nvSpPr>
        <p:spPr>
          <a:xfrm>
            <a:off x="7408429" y="3029238"/>
            <a:ext cx="1170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Conservative 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in mass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0EEEB1E-8311-6845-93BD-8E9622113C8B}"/>
              </a:ext>
            </a:extLst>
          </p:cNvPr>
          <p:cNvSpPr txBox="1"/>
          <p:nvPr/>
        </p:nvSpPr>
        <p:spPr>
          <a:xfrm>
            <a:off x="8610600" y="3029238"/>
            <a:ext cx="1770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Not conservative</a:t>
            </a:r>
          </a:p>
          <a:p>
            <a:r>
              <a:rPr lang="en-US" sz="1400" dirty="0">
                <a:solidFill>
                  <a:srgbClr val="FF0000"/>
                </a:solidFill>
              </a:rPr>
              <a:t>(material withdrawal)</a:t>
            </a: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1A25FB02-0CA0-BE49-8787-0696CC5A2AA8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7923144" y="2821238"/>
            <a:ext cx="70766" cy="2080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628CB78E-2D07-6D47-BEA8-B992180B9BEE}"/>
              </a:ext>
            </a:extLst>
          </p:cNvPr>
          <p:cNvCxnSpPr>
            <a:cxnSpLocks/>
          </p:cNvCxnSpPr>
          <p:nvPr/>
        </p:nvCxnSpPr>
        <p:spPr>
          <a:xfrm flipH="1" flipV="1">
            <a:off x="8673567" y="2821238"/>
            <a:ext cx="555011" cy="2267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13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BA5789-AA57-CB41-B35E-0DDFBAFE0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625" y="1825625"/>
            <a:ext cx="495437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u="sng" dirty="0"/>
              <a:t>Chemical </a:t>
            </a:r>
            <a:r>
              <a:rPr lang="fr-FR" sz="2400" u="sng" dirty="0" err="1"/>
              <a:t>species</a:t>
            </a:r>
            <a:endParaRPr lang="fr-FR" sz="2400" u="sng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7ECDD6-3F18-C449-A738-001FAC0C5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8</a:t>
            </a:fld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B738E4-1480-B34A-8D8D-29592093A6FA}"/>
              </a:ext>
            </a:extLst>
          </p:cNvPr>
          <p:cNvSpPr/>
          <p:nvPr/>
        </p:nvSpPr>
        <p:spPr>
          <a:xfrm>
            <a:off x="1349829" y="4916791"/>
            <a:ext cx="4107542" cy="99052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632073-0993-454C-A291-09BCB208B84C}"/>
              </a:ext>
            </a:extLst>
          </p:cNvPr>
          <p:cNvSpPr/>
          <p:nvPr/>
        </p:nvSpPr>
        <p:spPr>
          <a:xfrm>
            <a:off x="1349829" y="4775200"/>
            <a:ext cx="4107542" cy="1415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18493F7A-7BAD-1E48-A0C2-68A6DC3D8BB1}"/>
              </a:ext>
            </a:extLst>
          </p:cNvPr>
          <p:cNvCxnSpPr/>
          <p:nvPr/>
        </p:nvCxnSpPr>
        <p:spPr>
          <a:xfrm>
            <a:off x="1349829" y="4401913"/>
            <a:ext cx="0" cy="1967649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FE8AA0D-F37E-044E-A23D-7B10821296C8}"/>
              </a:ext>
            </a:extLst>
          </p:cNvPr>
          <p:cNvCxnSpPr>
            <a:cxnSpLocks/>
          </p:cNvCxnSpPr>
          <p:nvPr/>
        </p:nvCxnSpPr>
        <p:spPr>
          <a:xfrm flipH="1" flipV="1">
            <a:off x="1363764" y="5441933"/>
            <a:ext cx="4093607" cy="673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4BC560BD-75AF-8841-90D7-FEEA06922223}"/>
              </a:ext>
            </a:extLst>
          </p:cNvPr>
          <p:cNvCxnSpPr>
            <a:cxnSpLocks/>
          </p:cNvCxnSpPr>
          <p:nvPr/>
        </p:nvCxnSpPr>
        <p:spPr>
          <a:xfrm flipH="1" flipV="1">
            <a:off x="5474074" y="5404235"/>
            <a:ext cx="350798" cy="583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F47386C5-8A97-2F45-9CD9-B192C993D835}"/>
              </a:ext>
            </a:extLst>
          </p:cNvPr>
          <p:cNvCxnSpPr>
            <a:cxnSpLocks/>
          </p:cNvCxnSpPr>
          <p:nvPr/>
        </p:nvCxnSpPr>
        <p:spPr>
          <a:xfrm flipH="1" flipV="1">
            <a:off x="3375213" y="5908178"/>
            <a:ext cx="2071994" cy="324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38556D03-CED8-E34A-883B-AF5AFBD07B29}"/>
              </a:ext>
            </a:extLst>
          </p:cNvPr>
          <p:cNvCxnSpPr>
            <a:cxnSpLocks/>
          </p:cNvCxnSpPr>
          <p:nvPr/>
        </p:nvCxnSpPr>
        <p:spPr>
          <a:xfrm flipH="1">
            <a:off x="2438400" y="4541178"/>
            <a:ext cx="777411" cy="183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05C7C27-AAAA-7046-A172-1DF5E5122747}"/>
                  </a:ext>
                </a:extLst>
              </p:cNvPr>
              <p:cNvSpPr/>
              <p:nvPr/>
            </p:nvSpPr>
            <p:spPr>
              <a:xfrm>
                <a:off x="1056101" y="2345100"/>
                <a:ext cx="3118161" cy="619016"/>
              </a:xfrm>
              <a:prstGeom prst="rect">
                <a:avLst/>
              </a:prstGeom>
              <a:ln>
                <a:solidFill>
                  <a:schemeClr val="dk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i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</m:acc>
                      <m:r>
                        <a:rPr lang="fr-FR" i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𝑖𝑓𝑓</m:t>
                              </m:r>
                            </m:sub>
                          </m:sSub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) 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05C7C27-AAAA-7046-A172-1DF5E51227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101" y="2345100"/>
                <a:ext cx="3118161" cy="619016"/>
              </a:xfrm>
              <a:prstGeom prst="rect">
                <a:avLst/>
              </a:prstGeom>
              <a:blipFill>
                <a:blip r:embed="rId2"/>
                <a:stretch>
                  <a:fillRect b="-4000"/>
                </a:stretch>
              </a:blipFill>
              <a:ln>
                <a:solidFill>
                  <a:schemeClr val="dk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1BB55EE-B1E3-934F-B4A4-ED5DA5A3671A}"/>
                  </a:ext>
                </a:extLst>
              </p:cNvPr>
              <p:cNvSpPr/>
              <p:nvPr/>
            </p:nvSpPr>
            <p:spPr>
              <a:xfrm>
                <a:off x="967133" y="3090455"/>
                <a:ext cx="3296095" cy="1063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𝑖𝑓𝑓</m:t>
                          </m:r>
                        </m:sub>
                      </m:sSub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begChr m:val=""/>
                                    <m:ctrlP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fr-FR" sz="1400" i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fr-FR" sz="1400" i="0"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e>
                                      <m:sup>
                                        <m:r>
                                          <a:rPr lang="fr-FR" sz="1400" i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f>
                                          <m:fPr>
                                            <m:ctrlP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num>
                                          <m:den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𝑅𝑇</m:t>
                                            </m:r>
                                          </m:den>
                                        </m:f>
                                      </m:sup>
                                    </m:sSup>
                                    <m:r>
                                      <a:rPr lang="fr-FR" sz="1400" i="0">
                                        <a:latin typeface="Cambria Math" panose="02040503050406030204" pitchFamily="18" charset="0"/>
                                      </a:rPr>
                                      <m:t>          (</m:t>
                                    </m:r>
                                    <m: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fr-FR" sz="1400" i="0">
                                        <a:latin typeface="Cambria Math" panose="02040503050406030204" pitchFamily="18" charset="0"/>
                                      </a:rPr>
                                      <m:t>&lt;</m:t>
                                    </m:r>
                                    <m:sSub>
                                      <m:sSubPr>
                                        <m:ctrlP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  <m:t>𝐹</m:t>
                                        </m:r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𝑂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0"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d>
                                  <m:dPr>
                                    <m:begChr m:val=""/>
                                    <m:ctrlP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𝑏</m:t>
                                            </m:r>
                                          </m:sub>
                                        </m:sSub>
                                        <m: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num>
                                      <m:den>
                                        <m:r>
                                          <a:rPr lang="fr-FR" sz="1400" i="0"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  <m: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𝐸𝑢</m:t>
                                            </m:r>
                                          </m:sub>
                                        </m:sSub>
                                        <m: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den>
                                    </m:f>
                                    <m:r>
                                      <a:rPr lang="fr-FR" sz="1400" i="0">
                                        <a:latin typeface="Cambria Math" panose="02040503050406030204" pitchFamily="18" charset="0"/>
                                      </a:rPr>
                                      <m:t>          (</m:t>
                                    </m:r>
                                    <m: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fr-FR" sz="1400" i="0">
                                        <a:latin typeface="Cambria Math" panose="02040503050406030204" pitchFamily="18" charset="0"/>
                                      </a:rPr>
                                      <m:t>&gt;</m:t>
                                    </m:r>
                                    <m:sSub>
                                      <m:sSubPr>
                                        <m:ctrlP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sub>
                                        </m:sSub>
                                      </m:e>
                                      <m:sub>
                                        <m:r>
                                          <a:rPr lang="fr-FR" sz="1400" i="1">
                                            <a:latin typeface="Cambria Math" panose="02040503050406030204" pitchFamily="18" charset="0"/>
                                          </a:rPr>
                                          <m:t>𝐹</m:t>
                                        </m:r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400" i="1">
                                                <a:latin typeface="Cambria Math" panose="02040503050406030204" pitchFamily="18" charset="0"/>
                                              </a:rPr>
                                              <m:t>𝑂</m:t>
                                            </m:r>
                                          </m:e>
                                          <m:sub>
                                            <m:r>
                                              <a:rPr lang="fr-FR" sz="1400" i="0"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1BB55EE-B1E3-934F-B4A4-ED5DA5A367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33" y="3090455"/>
                <a:ext cx="3296095" cy="1063368"/>
              </a:xfrm>
              <a:prstGeom prst="rect">
                <a:avLst/>
              </a:prstGeom>
              <a:blipFill>
                <a:blip r:embed="rId3"/>
                <a:stretch>
                  <a:fillRect t="-69412" r="-14559" b="-10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1EC1755-77ED-2C4A-92B0-5EBBE938C38A}"/>
                  </a:ext>
                </a:extLst>
              </p:cNvPr>
              <p:cNvSpPr/>
              <p:nvPr/>
            </p:nvSpPr>
            <p:spPr>
              <a:xfrm>
                <a:off x="5471305" y="5987537"/>
                <a:ext cx="75719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𝑁𝑗</m:t>
                      </m:r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1EC1755-77ED-2C4A-92B0-5EBBE938C3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305" y="5987537"/>
                <a:ext cx="757195" cy="307777"/>
              </a:xfrm>
              <a:prstGeom prst="rect">
                <a:avLst/>
              </a:prstGeom>
              <a:blipFill>
                <a:blip r:embed="rId5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DC41AC36-73C0-D444-8F65-12B6CD3282C5}"/>
                  </a:ext>
                </a:extLst>
              </p:cNvPr>
              <p:cNvSpPr/>
              <p:nvPr/>
            </p:nvSpPr>
            <p:spPr>
              <a:xfrm>
                <a:off x="3241649" y="4313103"/>
                <a:ext cx="75719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𝑁𝑗</m:t>
                      </m:r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DC41AC36-73C0-D444-8F65-12B6CD3282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649" y="4313103"/>
                <a:ext cx="757195" cy="307777"/>
              </a:xfrm>
              <a:prstGeom prst="rect">
                <a:avLst/>
              </a:prstGeom>
              <a:blipFill>
                <a:blip r:embed="rId6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>
            <a:extLst>
              <a:ext uri="{FF2B5EF4-FFF2-40B4-BE49-F238E27FC236}">
                <a16:creationId xmlns:a16="http://schemas.microsoft.com/office/drawing/2014/main" id="{CC2D39AA-DD61-B947-BCDD-E7830302DDFE}"/>
              </a:ext>
            </a:extLst>
          </p:cNvPr>
          <p:cNvSpPr txBox="1"/>
          <p:nvPr/>
        </p:nvSpPr>
        <p:spPr>
          <a:xfrm>
            <a:off x="4060215" y="4283262"/>
            <a:ext cx="1818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70C0"/>
                </a:solidFill>
              </a:rPr>
              <a:t>Mass </a:t>
            </a:r>
            <a:r>
              <a:rPr lang="fr-FR" b="1" dirty="0" err="1">
                <a:solidFill>
                  <a:srgbClr val="0070C0"/>
                </a:solidFill>
              </a:rPr>
              <a:t>lost</a:t>
            </a:r>
            <a:r>
              <a:rPr lang="fr-FR" b="1" dirty="0">
                <a:solidFill>
                  <a:srgbClr val="0070C0"/>
                </a:solidFill>
              </a:rPr>
              <a:t> </a:t>
            </a:r>
            <a:r>
              <a:rPr lang="fr-FR" b="1" dirty="0">
                <a:solidFill>
                  <a:srgbClr val="0070C0"/>
                </a:solidFill>
                <a:sym typeface="Wingdings" pitchFamily="2" charset="2"/>
              </a:rPr>
              <a:t> ALE</a:t>
            </a:r>
            <a:r>
              <a:rPr lang="fr-FR" b="1" dirty="0">
                <a:solidFill>
                  <a:srgbClr val="0070C0"/>
                </a:solidFill>
              </a:rPr>
              <a:t> 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74E65DDE-D73A-D04A-A6BF-EE3D43740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D8B26CDF-BF9A-FA4C-9B8A-D3435FBF6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models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9E81EC41-1266-714A-BA8B-3FA4C990BC65}"/>
              </a:ext>
            </a:extLst>
          </p:cNvPr>
          <p:cNvCxnSpPr>
            <a:cxnSpLocks/>
          </p:cNvCxnSpPr>
          <p:nvPr/>
        </p:nvCxnSpPr>
        <p:spPr>
          <a:xfrm>
            <a:off x="6228500" y="1825625"/>
            <a:ext cx="0" cy="40482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B19203AA-B267-0148-BABC-6129EF5B6EBD}"/>
              </a:ext>
            </a:extLst>
          </p:cNvPr>
          <p:cNvSpPr txBox="1">
            <a:spLocks/>
          </p:cNvSpPr>
          <p:nvPr/>
        </p:nvSpPr>
        <p:spPr>
          <a:xfrm>
            <a:off x="6398904" y="1862585"/>
            <a:ext cx="49543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400" u="sng" dirty="0" err="1"/>
              <a:t>Numerical</a:t>
            </a:r>
            <a:r>
              <a:rPr lang="fr-FR" sz="2400" u="sng" dirty="0"/>
              <a:t> aspects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 err="1"/>
              <a:t>Linear</a:t>
            </a:r>
            <a:r>
              <a:rPr lang="fr-FR" sz="1600" dirty="0"/>
              <a:t> interpolations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 err="1"/>
              <a:t>Fully</a:t>
            </a:r>
            <a:r>
              <a:rPr lang="fr-FR" sz="1600" dirty="0"/>
              <a:t> </a:t>
            </a:r>
            <a:r>
              <a:rPr lang="fr-FR" sz="1600" dirty="0" err="1"/>
              <a:t>coupled</a:t>
            </a:r>
            <a:r>
              <a:rPr lang="fr-FR" sz="1600" dirty="0"/>
              <a:t> </a:t>
            </a:r>
            <a:r>
              <a:rPr lang="fr-FR" sz="1600" dirty="0" err="1"/>
              <a:t>problem</a:t>
            </a:r>
            <a:endParaRPr lang="fr-FR" sz="1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dirty="0"/>
              <a:t>700 000 </a:t>
            </a:r>
            <a:r>
              <a:rPr lang="fr-FR" sz="1600" dirty="0" err="1"/>
              <a:t>elements</a:t>
            </a:r>
            <a:r>
              <a:rPr lang="fr-FR" sz="1600" dirty="0"/>
              <a:t> </a:t>
            </a:r>
            <a:r>
              <a:rPr lang="fr-FR" sz="1600" dirty="0">
                <a:sym typeface="Wingdings" pitchFamily="2" charset="2"/>
              </a:rPr>
              <a:t> 2 500 000 DOF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600" b="1" dirty="0" err="1">
                <a:sym typeface="Wingdings" pitchFamily="2" charset="2"/>
              </a:rPr>
              <a:t>Nearly</a:t>
            </a:r>
            <a:r>
              <a:rPr lang="fr-FR" sz="1600" b="1" dirty="0">
                <a:sym typeface="Wingdings" pitchFamily="2" charset="2"/>
              </a:rPr>
              <a:t> 8 </a:t>
            </a:r>
            <a:r>
              <a:rPr lang="fr-FR" sz="1600" b="1" dirty="0" err="1">
                <a:sym typeface="Wingdings" pitchFamily="2" charset="2"/>
              </a:rPr>
              <a:t>hours</a:t>
            </a:r>
            <a:r>
              <a:rPr lang="fr-FR" sz="1600" b="1" dirty="0">
                <a:sym typeface="Wingdings" pitchFamily="2" charset="2"/>
              </a:rPr>
              <a:t> to </a:t>
            </a:r>
            <a:r>
              <a:rPr lang="fr-FR" sz="1600" b="1" dirty="0" err="1">
                <a:sym typeface="Wingdings" pitchFamily="2" charset="2"/>
              </a:rPr>
              <a:t>be</a:t>
            </a:r>
            <a:r>
              <a:rPr lang="fr-FR" sz="1600" b="1" dirty="0">
                <a:sym typeface="Wingdings" pitchFamily="2" charset="2"/>
              </a:rPr>
              <a:t> </a:t>
            </a:r>
            <a:r>
              <a:rPr lang="fr-FR" sz="1600" b="1" dirty="0" err="1">
                <a:sym typeface="Wingdings" pitchFamily="2" charset="2"/>
              </a:rPr>
              <a:t>solved</a:t>
            </a:r>
            <a:endParaRPr lang="fr-FR" sz="1600" b="1" dirty="0"/>
          </a:p>
          <a:p>
            <a:pPr marL="0" indent="0">
              <a:buFont typeface="Arial" panose="020B0604020202020204" pitchFamily="34" charset="0"/>
              <a:buNone/>
            </a:pPr>
            <a:endParaRPr lang="fr-FR" sz="16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D7E9D93-48F5-614F-836D-93D8D6D13F7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8526" b="21957"/>
          <a:stretch/>
        </p:blipFill>
        <p:spPr>
          <a:xfrm>
            <a:off x="6917434" y="3755886"/>
            <a:ext cx="4559300" cy="256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26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BA5789-AA57-CB41-B35E-0DDFBAFE0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016163B-32C1-A442-A9CB-53CB41231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17E5-8259-D94F-8B8C-CCF898B89BAB}" type="slidenum">
              <a:rPr lang="fr-FR" smtClean="0"/>
              <a:t>9</a:t>
            </a:fld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52AD4EAE-EA45-0E43-B15F-F3717B87619C}"/>
              </a:ext>
            </a:extLst>
          </p:cNvPr>
          <p:cNvGrpSpPr/>
          <p:nvPr/>
        </p:nvGrpSpPr>
        <p:grpSpPr>
          <a:xfrm>
            <a:off x="1180373" y="1732618"/>
            <a:ext cx="10417932" cy="4544942"/>
            <a:chOff x="796915" y="1811408"/>
            <a:chExt cx="8852046" cy="3733302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E5678F20-4A17-DC42-B454-63F49BC60B3A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170"/>
            <a:stretch/>
          </p:blipFill>
          <p:spPr>
            <a:xfrm>
              <a:off x="796915" y="1811408"/>
              <a:ext cx="5869940" cy="1856038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243F5488-17A1-F74A-930E-B4F42B319FCE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900" r="49197" b="32730"/>
            <a:stretch/>
          </p:blipFill>
          <p:spPr>
            <a:xfrm>
              <a:off x="6666855" y="1836592"/>
              <a:ext cx="2982106" cy="1830854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47103894-3F9E-A54A-89FF-924E2448FBAC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629"/>
            <a:stretch/>
          </p:blipFill>
          <p:spPr>
            <a:xfrm>
              <a:off x="3731885" y="3708185"/>
              <a:ext cx="5869940" cy="1830854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97BB7793-DE4B-9E40-AD3A-AA022923D7FE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28" t="33900" b="32730"/>
            <a:stretch/>
          </p:blipFill>
          <p:spPr>
            <a:xfrm>
              <a:off x="838200" y="3713856"/>
              <a:ext cx="2921578" cy="1830854"/>
            </a:xfrm>
            <a:prstGeom prst="rect">
              <a:avLst/>
            </a:prstGeom>
          </p:spPr>
        </p:pic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6755AE26-DD9B-D644-B787-FC29208DA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420" y="1738056"/>
            <a:ext cx="6678235" cy="246856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4D64CDA-C31B-5643-A121-68C6D54C0E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742" y="1780740"/>
            <a:ext cx="3338314" cy="406952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A143DD6-D96C-894C-B793-CD77EF63EBAC}"/>
              </a:ext>
            </a:extLst>
          </p:cNvPr>
          <p:cNvSpPr/>
          <p:nvPr/>
        </p:nvSpPr>
        <p:spPr>
          <a:xfrm>
            <a:off x="1137994" y="4181813"/>
            <a:ext cx="6558187" cy="2143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err="1">
                <a:solidFill>
                  <a:schemeClr val="tx1"/>
                </a:solidFill>
              </a:rPr>
              <a:t>Residual</a:t>
            </a:r>
            <a:r>
              <a:rPr lang="fr-FR" sz="2000" b="1" dirty="0">
                <a:solidFill>
                  <a:schemeClr val="tx1"/>
                </a:solidFill>
              </a:rPr>
              <a:t> Eu</a:t>
            </a:r>
            <a:r>
              <a:rPr lang="fr-FR" sz="2000" dirty="0">
                <a:solidFill>
                  <a:schemeClr val="tx1"/>
                </a:solidFill>
              </a:rPr>
              <a:t>: 0.28 % Model vs 0.2 % </a:t>
            </a:r>
            <a:r>
              <a:rPr lang="fr-FR" sz="2000" dirty="0" err="1">
                <a:solidFill>
                  <a:schemeClr val="tx1"/>
                </a:solidFill>
              </a:rPr>
              <a:t>Experiment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fr-FR" sz="2000" dirty="0" err="1">
                <a:solidFill>
                  <a:schemeClr val="tx1"/>
                </a:solidFill>
              </a:rPr>
              <a:t>Ablated</a:t>
            </a:r>
            <a:r>
              <a:rPr lang="fr-FR" sz="2000" dirty="0">
                <a:solidFill>
                  <a:schemeClr val="tx1"/>
                </a:solidFill>
              </a:rPr>
              <a:t> mass </a:t>
            </a:r>
            <a:r>
              <a:rPr lang="fr-FR" sz="2000" b="1" dirty="0">
                <a:solidFill>
                  <a:schemeClr val="tx1"/>
                </a:solidFill>
              </a:rPr>
              <a:t>3,3 mg </a:t>
            </a:r>
            <a:r>
              <a:rPr lang="fr-FR" sz="2000" dirty="0">
                <a:solidFill>
                  <a:schemeClr val="tx1"/>
                </a:solidFill>
              </a:rPr>
              <a:t>vs </a:t>
            </a:r>
            <a:r>
              <a:rPr lang="fr-FR" sz="2000" b="1" dirty="0">
                <a:solidFill>
                  <a:schemeClr val="tx1"/>
                </a:solidFill>
              </a:rPr>
              <a:t>5,5 mg </a:t>
            </a:r>
            <a:r>
              <a:rPr lang="fr-FR" sz="2000" dirty="0" err="1">
                <a:solidFill>
                  <a:schemeClr val="tx1"/>
                </a:solidFill>
              </a:rPr>
              <a:t>numerically</a:t>
            </a:r>
            <a:endParaRPr lang="fr-FR" sz="2000" dirty="0">
              <a:solidFill>
                <a:schemeClr val="tx1"/>
              </a:solidFill>
            </a:endParaRPr>
          </a:p>
          <a:p>
            <a:pPr algn="ctr"/>
            <a:endParaRPr lang="fr-FR" sz="2000" dirty="0">
              <a:solidFill>
                <a:srgbClr val="FF0000"/>
              </a:solidFill>
            </a:endParaRPr>
          </a:p>
          <a:p>
            <a:r>
              <a:rPr lang="fr-FR" sz="2000" u="sng" dirty="0" err="1">
                <a:solidFill>
                  <a:srgbClr val="0070C0"/>
                </a:solidFill>
              </a:rPr>
              <a:t>Reasons</a:t>
            </a:r>
            <a:r>
              <a:rPr lang="fr-FR" sz="2000" dirty="0">
                <a:solidFill>
                  <a:srgbClr val="0070C0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b="1" dirty="0" err="1">
                <a:solidFill>
                  <a:srgbClr val="0070C0"/>
                </a:solidFill>
              </a:rPr>
              <a:t>Shots</a:t>
            </a:r>
            <a:r>
              <a:rPr lang="fr-FR" sz="2000" b="1" dirty="0">
                <a:solidFill>
                  <a:srgbClr val="0070C0"/>
                </a:solidFill>
              </a:rPr>
              <a:t> </a:t>
            </a:r>
            <a:r>
              <a:rPr lang="fr-FR" sz="2000" b="1" dirty="0" err="1">
                <a:solidFill>
                  <a:srgbClr val="0070C0"/>
                </a:solidFill>
              </a:rPr>
              <a:t>overlap</a:t>
            </a:r>
            <a:r>
              <a:rPr lang="fr-FR" sz="2000" b="1" dirty="0">
                <a:solidFill>
                  <a:srgbClr val="0070C0"/>
                </a:solidFill>
              </a:rPr>
              <a:t> in </a:t>
            </a:r>
            <a:r>
              <a:rPr lang="fr-FR" sz="2000" b="1" dirty="0" err="1">
                <a:solidFill>
                  <a:srgbClr val="0070C0"/>
                </a:solidFill>
              </a:rPr>
              <a:t>experiment</a:t>
            </a:r>
            <a:r>
              <a:rPr lang="fr-FR" sz="2000" dirty="0">
                <a:solidFill>
                  <a:srgbClr val="0070C0"/>
                </a:solidFill>
              </a:rPr>
              <a:t> (not in simulation)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err="1">
                <a:solidFill>
                  <a:srgbClr val="0070C0"/>
                </a:solidFill>
              </a:rPr>
              <a:t>Material</a:t>
            </a:r>
            <a:r>
              <a:rPr lang="fr-FR" sz="2000" dirty="0">
                <a:solidFill>
                  <a:srgbClr val="0070C0"/>
                </a:solidFill>
              </a:rPr>
              <a:t> </a:t>
            </a:r>
            <a:r>
              <a:rPr lang="fr-FR" sz="2000" dirty="0" err="1">
                <a:solidFill>
                  <a:srgbClr val="0070C0"/>
                </a:solidFill>
              </a:rPr>
              <a:t>properties</a:t>
            </a:r>
            <a:r>
              <a:rPr lang="fr-FR" sz="2000" dirty="0">
                <a:solidFill>
                  <a:srgbClr val="0070C0"/>
                </a:solidFill>
              </a:rPr>
              <a:t> …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2629135-EBDA-2940-89F3-2C786CC88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Comsol Conference  September 24 - 26</a:t>
            </a: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6A6FC57E-783B-D346-9395-2CAC3B937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validation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FFDC34E3-E458-2545-889B-6DF0C39CE6D5}"/>
              </a:ext>
            </a:extLst>
          </p:cNvPr>
          <p:cNvGrpSpPr/>
          <p:nvPr/>
        </p:nvGrpSpPr>
        <p:grpSpPr>
          <a:xfrm>
            <a:off x="437058" y="1520595"/>
            <a:ext cx="7541028" cy="4835755"/>
            <a:chOff x="2254616" y="1520595"/>
            <a:chExt cx="7541028" cy="4835755"/>
          </a:xfrm>
          <a:solidFill>
            <a:schemeClr val="bg1"/>
          </a:solidFill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1594D2E5-4A20-8F48-B6B2-DC93B7AC6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96355" y="1520595"/>
              <a:ext cx="7399289" cy="4835755"/>
            </a:xfrm>
            <a:prstGeom prst="rect">
              <a:avLst/>
            </a:prstGeom>
            <a:grpFill/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EF035BA0-3D95-5D42-B460-099E8F410DDB}"/>
                </a:ext>
              </a:extLst>
            </p:cNvPr>
            <p:cNvSpPr txBox="1"/>
            <p:nvPr/>
          </p:nvSpPr>
          <p:spPr>
            <a:xfrm>
              <a:off x="3614923" y="1995718"/>
              <a:ext cx="2030504" cy="469905"/>
            </a:xfrm>
            <a:prstGeom prst="rect">
              <a:avLst/>
            </a:prstGeom>
            <a:grpFill/>
          </p:spPr>
          <p:txBody>
            <a:bodyPr wrap="square" tIns="108000" bIns="144000" rtlCol="0">
              <a:spAutoFit/>
            </a:bodyPr>
            <a:lstStyle/>
            <a:p>
              <a:r>
                <a:rPr lang="en-US" sz="1400" dirty="0"/>
                <a:t>Experiment radius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CAE35A4E-0710-804E-9586-EF086C7FA08F}"/>
                </a:ext>
              </a:extLst>
            </p:cNvPr>
            <p:cNvSpPr txBox="1"/>
            <p:nvPr/>
          </p:nvSpPr>
          <p:spPr>
            <a:xfrm>
              <a:off x="3614923" y="2665354"/>
              <a:ext cx="2030504" cy="469905"/>
            </a:xfrm>
            <a:prstGeom prst="rect">
              <a:avLst/>
            </a:prstGeom>
            <a:grpFill/>
          </p:spPr>
          <p:txBody>
            <a:bodyPr wrap="square" tIns="108000" bIns="144000" rtlCol="0">
              <a:spAutoFit/>
            </a:bodyPr>
            <a:lstStyle/>
            <a:p>
              <a:r>
                <a:rPr lang="en-US" sz="1400" dirty="0"/>
                <a:t>Simulation radius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3F4FB5B8-2644-B943-BBFC-A1F278538084}"/>
                </a:ext>
              </a:extLst>
            </p:cNvPr>
            <p:cNvSpPr txBox="1"/>
            <p:nvPr/>
          </p:nvSpPr>
          <p:spPr>
            <a:xfrm rot="16200000">
              <a:off x="1489705" y="3375336"/>
              <a:ext cx="2030504" cy="500682"/>
            </a:xfrm>
            <a:prstGeom prst="rect">
              <a:avLst/>
            </a:prstGeom>
            <a:grpFill/>
          </p:spPr>
          <p:txBody>
            <a:bodyPr wrap="square" tIns="108000" bIns="144000" rtlCol="0">
              <a:spAutoFit/>
            </a:bodyPr>
            <a:lstStyle/>
            <a:p>
              <a:pPr algn="ctr"/>
              <a:r>
                <a:rPr lang="en-US" sz="1600" b="1" dirty="0"/>
                <a:t>Radius (</a:t>
              </a:r>
              <a:r>
                <a:rPr lang="en-US" sz="1600" b="1" u="sng" dirty="0"/>
                <a:t>µm)</a:t>
              </a:r>
              <a:endParaRPr lang="en-US" sz="1600" b="1" dirty="0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049F8033-4813-2741-89F4-1CF88A7ADDC1}"/>
                </a:ext>
              </a:extLst>
            </p:cNvPr>
            <p:cNvSpPr txBox="1"/>
            <p:nvPr/>
          </p:nvSpPr>
          <p:spPr>
            <a:xfrm>
              <a:off x="5347448" y="6027509"/>
              <a:ext cx="2961137" cy="318924"/>
            </a:xfrm>
            <a:prstGeom prst="rect">
              <a:avLst/>
            </a:prstGeom>
            <a:grpFill/>
          </p:spPr>
          <p:txBody>
            <a:bodyPr wrap="square" lIns="288000" tIns="36000" rIns="251999" bIns="36000" rtlCol="0">
              <a:spAutoFit/>
            </a:bodyPr>
            <a:lstStyle/>
            <a:p>
              <a:pPr algn="ctr"/>
              <a:r>
                <a:rPr lang="en-US" sz="1600" b="1" dirty="0"/>
                <a:t>Laser Fluence (</a:t>
              </a:r>
              <a:r>
                <a:rPr lang="en-US" sz="1600" b="1" u="sng" dirty="0"/>
                <a:t>J/cm</a:t>
              </a:r>
              <a:r>
                <a:rPr lang="en-US" sz="1600" b="1" u="sng" baseline="30000" dirty="0"/>
                <a:t>2</a:t>
              </a:r>
              <a:r>
                <a:rPr lang="en-US" sz="1600" b="1" u="sng" dirty="0"/>
                <a:t>)</a:t>
              </a:r>
              <a:endParaRPr 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6860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12496</TotalTime>
  <Words>683</Words>
  <Application>Microsoft Macintosh PowerPoint</Application>
  <PresentationFormat>Grand écran</PresentationFormat>
  <Paragraphs>203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Wingdings</vt:lpstr>
      <vt:lpstr>Thème Office</vt:lpstr>
      <vt:lpstr>Simulation of bi-material nano-second laser ablation</vt:lpstr>
      <vt:lpstr>Outline</vt:lpstr>
      <vt:lpstr>Introduction</vt:lpstr>
      <vt:lpstr>Introduction</vt:lpstr>
      <vt:lpstr>Physical models</vt:lpstr>
      <vt:lpstr>Physical models</vt:lpstr>
      <vt:lpstr>Physical models</vt:lpstr>
      <vt:lpstr>Physical models</vt:lpstr>
      <vt:lpstr>Results and validation</vt:lpstr>
      <vt:lpstr>Analysis</vt:lpstr>
      <vt:lpstr>Conclusion &amp; complementary works</vt:lpstr>
      <vt:lpstr>Conclusion</vt:lpstr>
      <vt:lpstr>Annexes</vt:lpstr>
      <vt:lpstr>Annexes</vt:lpstr>
      <vt:lpstr>Results and validation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Multiphysical simulation of bi-material nano-second laser ablation</dc:title>
  <dc:creator>DAL Morgan</dc:creator>
  <cp:lastModifiedBy>DAL Morgan</cp:lastModifiedBy>
  <cp:revision>61</cp:revision>
  <cp:lastPrinted>2019-08-26T11:12:14Z</cp:lastPrinted>
  <dcterms:created xsi:type="dcterms:W3CDTF">2019-07-30T14:10:41Z</dcterms:created>
  <dcterms:modified xsi:type="dcterms:W3CDTF">2019-09-25T10:39:25Z</dcterms:modified>
</cp:coreProperties>
</file>