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1229" r:id="rId2"/>
    <p:sldId id="1399" r:id="rId3"/>
    <p:sldId id="1400" r:id="rId4"/>
    <p:sldId id="1422" r:id="rId5"/>
    <p:sldId id="1402" r:id="rId6"/>
    <p:sldId id="1404" r:id="rId7"/>
    <p:sldId id="1416" r:id="rId8"/>
    <p:sldId id="1409" r:id="rId9"/>
    <p:sldId id="1411" r:id="rId10"/>
    <p:sldId id="1405" r:id="rId11"/>
    <p:sldId id="1408" r:id="rId12"/>
    <p:sldId id="1413" r:id="rId13"/>
    <p:sldId id="1418" r:id="rId14"/>
    <p:sldId id="1419" r:id="rId15"/>
    <p:sldId id="1420" r:id="rId16"/>
    <p:sldId id="1417" r:id="rId17"/>
  </p:sldIdLst>
  <p:sldSz cx="9906000" cy="6858000" type="A4"/>
  <p:notesSz cx="6811963" cy="9942513"/>
  <p:custDataLst>
    <p:tags r:id="rId20"/>
  </p:custDataLst>
  <p:defaultTextStyle>
    <a:defPPr>
      <a:defRPr lang="de-CH"/>
    </a:defPPr>
    <a:lvl1pPr algn="ctr" rtl="0" fontAlgn="base"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1pPr>
    <a:lvl2pPr marL="457200" algn="ctr" rtl="0" fontAlgn="base"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2pPr>
    <a:lvl3pPr marL="914400" algn="ctr" rtl="0" fontAlgn="base"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3pPr>
    <a:lvl4pPr marL="1371600" algn="ctr" rtl="0" fontAlgn="base"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4pPr>
    <a:lvl5pPr marL="1828800" algn="ctr" rtl="0" fontAlgn="base"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9pPr>
  </p:defaultTextStyle>
  <p:extLst>
    <p:ext uri="{EFAFB233-063F-42B5-8137-9DF3F51BA10A}">
      <p15:sldGuideLst xmlns:p15="http://schemas.microsoft.com/office/powerpoint/2012/main">
        <p15:guide id="1" orient="horz" pos="187" userDrawn="1">
          <p15:clr>
            <a:srgbClr val="A4A3A4"/>
          </p15:clr>
        </p15:guide>
        <p15:guide id="2" pos="172" userDrawn="1">
          <p15:clr>
            <a:srgbClr val="A4A3A4"/>
          </p15:clr>
        </p15:guide>
        <p15:guide id="3" orient="horz" pos="3884" userDrawn="1">
          <p15:clr>
            <a:srgbClr val="A4A3A4"/>
          </p15:clr>
        </p15:guide>
        <p15:guide id="4" pos="60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994" userDrawn="1">
          <p15:clr>
            <a:srgbClr val="A4A3A4"/>
          </p15:clr>
        </p15:guide>
        <p15:guide id="2" pos="3831" userDrawn="1">
          <p15:clr>
            <a:srgbClr val="A4A3A4"/>
          </p15:clr>
        </p15:guide>
        <p15:guide id="3" pos="385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00"/>
    <a:srgbClr val="0000FF"/>
    <a:srgbClr val="FF0000"/>
    <a:srgbClr val="FFFF99"/>
    <a:srgbClr val="FF9933"/>
    <a:srgbClr val="99CCFF"/>
    <a:srgbClr val="99FF99"/>
    <a:srgbClr val="969696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89733" autoAdjust="0"/>
  </p:normalViewPr>
  <p:slideViewPr>
    <p:cSldViewPr showGuides="1">
      <p:cViewPr varScale="1">
        <p:scale>
          <a:sx n="86" d="100"/>
          <a:sy n="86" d="100"/>
        </p:scale>
        <p:origin x="1085" y="67"/>
      </p:cViewPr>
      <p:guideLst>
        <p:guide orient="horz" pos="187"/>
        <p:guide pos="172"/>
        <p:guide orient="horz" pos="3884"/>
        <p:guide pos="60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>
        <p:scale>
          <a:sx n="222" d="100"/>
          <a:sy n="222" d="100"/>
        </p:scale>
        <p:origin x="-192" y="-4757"/>
      </p:cViewPr>
      <p:guideLst>
        <p:guide orient="horz" pos="4994"/>
        <p:guide pos="3831"/>
        <p:guide pos="385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2952054" cy="496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57" tIns="47327" rIns="94657" bIns="47327" numCol="1" anchor="t" anchorCtr="0" compatLnSpc="1">
            <a:prstTxWarp prst="textNoShape">
              <a:avLst/>
            </a:prstTxWarp>
          </a:bodyPr>
          <a:lstStyle>
            <a:lvl1pPr algn="l" defTabSz="944708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de-CH" dirty="0">
                <a:latin typeface="+mj-lt"/>
              </a:rPr>
              <a:t>MAPHY2 Schwingungen,  HSLU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9912" y="3"/>
            <a:ext cx="2952054" cy="496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57" tIns="47327" rIns="94657" bIns="47327" numCol="1" anchor="t" anchorCtr="0" compatLnSpc="1">
            <a:prstTxWarp prst="textNoShape">
              <a:avLst/>
            </a:prstTxWarp>
          </a:bodyPr>
          <a:lstStyle>
            <a:lvl1pPr algn="r" defTabSz="944708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F80D84F-5942-403F-BAB0-C5B23812D492}" type="datetime1">
              <a:rPr lang="de-DE">
                <a:latin typeface="+mn-lt"/>
              </a:rPr>
              <a:pPr>
                <a:defRPr/>
              </a:pPr>
              <a:t>24.09.2019</a:t>
            </a:fld>
            <a:endParaRPr lang="de-CH" dirty="0">
              <a:latin typeface="+mn-lt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929"/>
            <a:ext cx="2952054" cy="496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57" tIns="47327" rIns="94657" bIns="47327" numCol="1" anchor="b" anchorCtr="0" compatLnSpc="1">
            <a:prstTxWarp prst="textNoShape">
              <a:avLst/>
            </a:prstTxWarp>
          </a:bodyPr>
          <a:lstStyle>
            <a:lvl1pPr algn="l" defTabSz="944708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CH">
              <a:latin typeface="+mn-lt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912" y="9445929"/>
            <a:ext cx="2952054" cy="496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57" tIns="47327" rIns="94657" bIns="47327" numCol="1" anchor="b" anchorCtr="0" compatLnSpc="1">
            <a:prstTxWarp prst="textNoShape">
              <a:avLst/>
            </a:prstTxWarp>
          </a:bodyPr>
          <a:lstStyle>
            <a:lvl1pPr algn="r" defTabSz="944708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30B4DD6-7341-48AD-B558-D2B82123D282}" type="slidenum">
              <a:rPr lang="de-CH">
                <a:latin typeface="+mn-lt"/>
              </a:rPr>
              <a:pPr>
                <a:defRPr/>
              </a:pPr>
              <a:t>‹#›</a:t>
            </a:fld>
            <a:endParaRPr lang="de-CH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45527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6171" y="209947"/>
            <a:ext cx="1845786" cy="184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4708">
              <a:spcBef>
                <a:spcPct val="0"/>
              </a:spcBef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de-CH" dirty="0"/>
              <a:t>Akustik in Liftkabinen, T. Graf</a:t>
            </a:r>
          </a:p>
        </p:txBody>
      </p:sp>
      <p:sp>
        <p:nvSpPr>
          <p:cNvPr id="46083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11200"/>
            <a:ext cx="5389563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9969" y="4722197"/>
            <a:ext cx="5412026" cy="4476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CH" noProof="0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4090" y="9597253"/>
            <a:ext cx="626055" cy="184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4708">
              <a:spcBef>
                <a:spcPct val="0"/>
              </a:spcBef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de-CH" dirty="0"/>
              <a:t> </a:t>
            </a:r>
            <a:fld id="{D831837C-86E8-4D89-AAB5-B76CE8852AE7}" type="slidenum">
              <a:rPr lang="de-CH" smtClean="0"/>
              <a:pPr>
                <a:defRPr/>
              </a:pPr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7797116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j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99967" y="4722197"/>
            <a:ext cx="5412027" cy="4476984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 </a:t>
            </a:r>
            <a:fld id="{D831837C-86E8-4D89-AAB5-B76CE8852AE7}" type="slidenum">
              <a:rPr lang="de-CH" smtClean="0"/>
              <a:pPr>
                <a:defRPr/>
              </a:pPr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81275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Wellenakustik mit FEM, T. Graf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 </a:t>
            </a:r>
            <a:fld id="{D831837C-86E8-4D89-AAB5-B76CE8852AE7}" type="slidenum">
              <a:rPr lang="de-CH" smtClean="0"/>
              <a:pPr>
                <a:defRPr/>
              </a:pPr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23703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64668" y="359445"/>
            <a:ext cx="5940660" cy="549275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/>
              <a:defRPr sz="3200"/>
            </a:lvl1pPr>
          </a:lstStyle>
          <a:p>
            <a:r>
              <a:rPr lang="de-CH" noProof="0" dirty="0"/>
              <a:t>Titelmasterformat durch Klicken bearbeiten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31"/>
          <a:stretch/>
        </p:blipFill>
        <p:spPr>
          <a:xfrm>
            <a:off x="8049344" y="153990"/>
            <a:ext cx="1620012" cy="79073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332656"/>
            <a:ext cx="1404156" cy="59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29008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31"/>
          <a:stretch/>
        </p:blipFill>
        <p:spPr>
          <a:xfrm>
            <a:off x="8049344" y="153990"/>
            <a:ext cx="1620012" cy="79073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332656"/>
            <a:ext cx="1404156" cy="59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62751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06580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8"/>
          <p:cNvSpPr txBox="1">
            <a:spLocks noChangeArrowheads="1"/>
          </p:cNvSpPr>
          <p:nvPr/>
        </p:nvSpPr>
        <p:spPr bwMode="auto">
          <a:xfrm>
            <a:off x="1981200" y="5029200"/>
            <a:ext cx="2559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sym typeface="Symbol" pitchFamily="18" charset="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sym typeface="Symbol" pitchFamily="18" charset="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sym typeface="Symbol" pitchFamily="18" charset="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sym typeface="Symbol" pitchFamily="18" charset="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sym typeface="Symbol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sym typeface="Symbol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sym typeface="Symbol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sym typeface="Symbol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sym typeface="Symbol" pitchFamily="18" charset="2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endParaRPr lang="de-DE" sz="2400" b="0" i="0" u="none">
              <a:latin typeface="Times New Roman" pitchFamily="18" charset="0"/>
            </a:endParaRPr>
          </a:p>
        </p:txBody>
      </p:sp>
      <p:sp>
        <p:nvSpPr>
          <p:cNvPr id="3" name="Titelplatzhalter 2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noProof="0" dirty="0"/>
              <a:t>Titelmasterformat durch Klicken bearbeiten</a:t>
            </a:r>
          </a:p>
        </p:txBody>
      </p:sp>
      <p:sp>
        <p:nvSpPr>
          <p:cNvPr id="4" name="Textplatzhalter 9"/>
          <p:cNvSpPr txBox="1">
            <a:spLocks/>
          </p:cNvSpPr>
          <p:nvPr userDrawn="1"/>
        </p:nvSpPr>
        <p:spPr>
          <a:xfrm>
            <a:off x="9309484" y="6525924"/>
            <a:ext cx="47323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rtl="0" eaLnBrk="0" fontAlgn="base" hangingPunct="0">
              <a:spcBef>
                <a:spcPts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9358313" indent="-890111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2pPr>
            <a:lvl3pPr marL="9766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3pPr>
            <a:lvl4pPr marL="101742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4pPr>
            <a:lvl5pPr marL="105822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5pPr>
            <a:lvl6pPr marL="11039475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6pPr>
            <a:lvl7pPr marL="11496675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7pPr>
            <a:lvl8pPr marL="11953875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8pPr>
            <a:lvl9pPr marL="12411075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 algn="r"/>
            <a:fld id="{7EEB4F27-8E3F-417D-9F17-B33FE071CC4B}" type="slidenum">
              <a:rPr lang="de-DE" kern="0" smtClean="0"/>
              <a:pPr algn="r"/>
              <a:t>‹#›</a:t>
            </a:fld>
            <a:endParaRPr lang="en-US" kern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6" r:id="rId2"/>
    <p:sldLayoutId id="2147483657" r:id="rId3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i="0" u="none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18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9358313" indent="-890111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800">
          <a:solidFill>
            <a:schemeClr val="tx1"/>
          </a:solidFill>
          <a:latin typeface="+mn-lt"/>
        </a:defRPr>
      </a:lvl2pPr>
      <a:lvl3pPr marL="97663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0174288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10582275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11039475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11496675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11953875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12411075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18" Type="http://schemas.openxmlformats.org/officeDocument/2006/relationships/image" Target="../media/image45.png"/><Relationship Id="rId26" Type="http://schemas.openxmlformats.org/officeDocument/2006/relationships/image" Target="../media/image69.png"/><Relationship Id="rId3" Type="http://schemas.openxmlformats.org/officeDocument/2006/relationships/image" Target="../media/image43.png"/><Relationship Id="rId21" Type="http://schemas.openxmlformats.org/officeDocument/2006/relationships/image" Target="../media/image65.png"/><Relationship Id="rId7" Type="http://schemas.openxmlformats.org/officeDocument/2006/relationships/image" Target="../media/image48.png"/><Relationship Id="rId12" Type="http://schemas.openxmlformats.org/officeDocument/2006/relationships/image" Target="../media/image57.png"/><Relationship Id="rId17" Type="http://schemas.openxmlformats.org/officeDocument/2006/relationships/image" Target="../media/image62.png"/><Relationship Id="rId25" Type="http://schemas.openxmlformats.org/officeDocument/2006/relationships/image" Target="../media/image6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1.png"/><Relationship Id="rId20" Type="http://schemas.openxmlformats.org/officeDocument/2006/relationships/image" Target="../media/image64.png"/><Relationship Id="rId29" Type="http://schemas.openxmlformats.org/officeDocument/2006/relationships/image" Target="../media/image7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11" Type="http://schemas.openxmlformats.org/officeDocument/2006/relationships/image" Target="../media/image56.png"/><Relationship Id="rId24" Type="http://schemas.openxmlformats.org/officeDocument/2006/relationships/image" Target="../media/image68.png"/><Relationship Id="rId5" Type="http://schemas.openxmlformats.org/officeDocument/2006/relationships/image" Target="../media/image46.png"/><Relationship Id="rId15" Type="http://schemas.openxmlformats.org/officeDocument/2006/relationships/image" Target="../media/image60.png"/><Relationship Id="rId23" Type="http://schemas.openxmlformats.org/officeDocument/2006/relationships/image" Target="../media/image640.png"/><Relationship Id="rId28" Type="http://schemas.openxmlformats.org/officeDocument/2006/relationships/image" Target="../media/image72.png"/><Relationship Id="rId10" Type="http://schemas.openxmlformats.org/officeDocument/2006/relationships/image" Target="../media/image55.png"/><Relationship Id="rId19" Type="http://schemas.openxmlformats.org/officeDocument/2006/relationships/image" Target="../media/image63.png"/><Relationship Id="rId4" Type="http://schemas.openxmlformats.org/officeDocument/2006/relationships/image" Target="../media/image44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Relationship Id="rId22" Type="http://schemas.openxmlformats.org/officeDocument/2006/relationships/image" Target="../media/image67.png"/><Relationship Id="rId27" Type="http://schemas.openxmlformats.org/officeDocument/2006/relationships/image" Target="../media/image7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0" Type="http://schemas.openxmlformats.org/officeDocument/2006/relationships/image" Target="../media/image3.emf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0.png"/><Relationship Id="rId7" Type="http://schemas.openxmlformats.org/officeDocument/2006/relationships/image" Target="../media/image26.gif"/><Relationship Id="rId12" Type="http://schemas.openxmlformats.org/officeDocument/2006/relationships/image" Target="../media/image31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gif"/><Relationship Id="rId11" Type="http://schemas.openxmlformats.org/officeDocument/2006/relationships/image" Target="../media/image30.png"/><Relationship Id="rId5" Type="http://schemas.openxmlformats.org/officeDocument/2006/relationships/image" Target="../media/image24.gif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20.png"/><Relationship Id="rId7" Type="http://schemas.openxmlformats.org/officeDocument/2006/relationships/image" Target="../media/image310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0.png"/><Relationship Id="rId5" Type="http://schemas.openxmlformats.org/officeDocument/2006/relationships/image" Target="../media/image27.emf"/><Relationship Id="rId10" Type="http://schemas.openxmlformats.org/officeDocument/2006/relationships/image" Target="../media/image34.png"/><Relationship Id="rId4" Type="http://schemas.openxmlformats.org/officeDocument/2006/relationships/image" Target="../media/image23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1403648" y="986867"/>
            <a:ext cx="6336704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b="1" dirty="0">
                <a:latin typeface="Calibri" pitchFamily="34" charset="0"/>
              </a:rPr>
              <a:t>Acoustic Pitfalls of Impedance Tube Measurements</a:t>
            </a:r>
            <a:endParaRPr lang="en-US" sz="4400" dirty="0"/>
          </a:p>
        </p:txBody>
      </p:sp>
      <p:sp>
        <p:nvSpPr>
          <p:cNvPr id="3" name="Untertitel 2"/>
          <p:cNvSpPr txBox="1">
            <a:spLocks/>
          </p:cNvSpPr>
          <p:nvPr/>
        </p:nvSpPr>
        <p:spPr>
          <a:xfrm>
            <a:off x="1367644" y="3681028"/>
            <a:ext cx="6400800" cy="2068259"/>
          </a:xfrm>
          <a:prstGeom prst="rect">
            <a:avLst/>
          </a:prstGeom>
          <a:noFill/>
          <a:ln w="12700">
            <a:noFill/>
          </a:ln>
        </p:spPr>
        <p:txBody>
          <a:bodyPr wrap="square" lIns="36000" tIns="0" rIns="36000" bIns="0" rtlCol="0">
            <a:spAutoFit/>
          </a:bodyPr>
          <a:lstStyle>
            <a:defPPr>
              <a:defRPr lang="de-DE"/>
            </a:defPPr>
            <a:lvl1pPr algn="ctr">
              <a:lnSpc>
                <a:spcPct val="80000"/>
              </a:lnSpc>
              <a:spcBef>
                <a:spcPct val="20000"/>
              </a:spcBef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2800" dirty="0"/>
              <a:t>T. Graf</a:t>
            </a:r>
          </a:p>
          <a:p>
            <a:r>
              <a:rPr lang="en-US" sz="2800" dirty="0"/>
              <a:t>Lucerne University of Applied Sciences</a:t>
            </a:r>
          </a:p>
          <a:p>
            <a:r>
              <a:rPr lang="en-US" sz="2800" dirty="0" err="1"/>
              <a:t>Technikumstrasse</a:t>
            </a:r>
            <a:r>
              <a:rPr lang="en-US" sz="2800" dirty="0"/>
              <a:t> 21</a:t>
            </a:r>
          </a:p>
          <a:p>
            <a:r>
              <a:rPr lang="en-US" sz="2800" dirty="0"/>
              <a:t>CH-6048 </a:t>
            </a:r>
            <a:r>
              <a:rPr lang="en-US" sz="2800" dirty="0" err="1"/>
              <a:t>Horw</a:t>
            </a:r>
            <a:endParaRPr lang="en-US" sz="2800" dirty="0"/>
          </a:p>
          <a:p>
            <a:r>
              <a:rPr lang="en-US" sz="2800" dirty="0"/>
              <a:t>Switzerland</a:t>
            </a:r>
          </a:p>
        </p:txBody>
      </p:sp>
    </p:spTree>
    <p:extLst>
      <p:ext uri="{BB962C8B-B14F-4D97-AF65-F5344CB8AC3E}">
        <p14:creationId xmlns:p14="http://schemas.microsoft.com/office/powerpoint/2010/main" val="7049650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/>
          <a:srcRect l="15609" r="43027"/>
          <a:stretch/>
        </p:blipFill>
        <p:spPr>
          <a:xfrm>
            <a:off x="6357156" y="2960948"/>
            <a:ext cx="1872208" cy="3473267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96" y="1268760"/>
            <a:ext cx="7092788" cy="1269363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/>
          <a:srcRect l="12732" r="45904"/>
          <a:stretch/>
        </p:blipFill>
        <p:spPr>
          <a:xfrm>
            <a:off x="4376937" y="2960948"/>
            <a:ext cx="1872207" cy="347326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5"/>
          <a:srcRect l="11136" r="47500"/>
          <a:stretch/>
        </p:blipFill>
        <p:spPr>
          <a:xfrm>
            <a:off x="416497" y="2960948"/>
            <a:ext cx="1872207" cy="347326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6"/>
          <a:srcRect l="4545" r="54092"/>
          <a:stretch/>
        </p:blipFill>
        <p:spPr>
          <a:xfrm>
            <a:off x="2396716" y="2960948"/>
            <a:ext cx="1872208" cy="347326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Velocity in 19mm board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535456" y="2555612"/>
            <a:ext cx="84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146 Hz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2555236" y="2555612"/>
            <a:ext cx="84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130 Hz</a:t>
            </a: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596516" y="2555612"/>
            <a:ext cx="84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116 Hz</a:t>
            </a: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6501172" y="2555612"/>
            <a:ext cx="84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175 Hz</a:t>
            </a:r>
          </a:p>
        </p:txBody>
      </p:sp>
      <p:pic>
        <p:nvPicPr>
          <p:cNvPr id="8" name="Grafik 7"/>
          <p:cNvPicPr>
            <a:picLocks/>
          </p:cNvPicPr>
          <p:nvPr/>
        </p:nvPicPr>
        <p:blipFill rotWithShape="1">
          <a:blip r:embed="rId7"/>
          <a:srcRect l="90662" t="7834" r="7159" b="4614"/>
          <a:stretch/>
        </p:blipFill>
        <p:spPr>
          <a:xfrm>
            <a:off x="8572215" y="2956715"/>
            <a:ext cx="197209" cy="3316601"/>
          </a:xfrm>
          <a:prstGeom prst="rect">
            <a:avLst/>
          </a:prstGeom>
        </p:spPr>
      </p:pic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8580889" y="2375592"/>
            <a:ext cx="87261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v (m/s)</a:t>
            </a:r>
          </a:p>
        </p:txBody>
      </p:sp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8802070" y="4427820"/>
            <a:ext cx="5434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0.05</a:t>
            </a:r>
          </a:p>
        </p:txBody>
      </p:sp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8805428" y="6065117"/>
            <a:ext cx="1554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0</a:t>
            </a:r>
          </a:p>
        </p:txBody>
      </p:sp>
      <p:sp>
        <p:nvSpPr>
          <p:cNvPr id="44" name="Rectangle 2"/>
          <p:cNvSpPr>
            <a:spLocks noChangeArrowheads="1"/>
          </p:cNvSpPr>
          <p:nvPr/>
        </p:nvSpPr>
        <p:spPr bwMode="auto">
          <a:xfrm>
            <a:off x="8825801" y="2780928"/>
            <a:ext cx="38792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0.1</a:t>
            </a:r>
          </a:p>
        </p:txBody>
      </p:sp>
      <p:sp>
        <p:nvSpPr>
          <p:cNvPr id="47" name="Rectangle 2"/>
          <p:cNvSpPr>
            <a:spLocks noChangeArrowheads="1"/>
          </p:cNvSpPr>
          <p:nvPr/>
        </p:nvSpPr>
        <p:spPr bwMode="auto">
          <a:xfrm>
            <a:off x="7702841" y="2744924"/>
            <a:ext cx="49051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1.5</a:t>
            </a:r>
          </a:p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mm</a:t>
            </a:r>
          </a:p>
        </p:txBody>
      </p:sp>
      <p:cxnSp>
        <p:nvCxnSpPr>
          <p:cNvPr id="49" name="Gerade Verbindung mit Pfeil 48"/>
          <p:cNvCxnSpPr/>
          <p:nvPr/>
        </p:nvCxnSpPr>
        <p:spPr bwMode="auto">
          <a:xfrm>
            <a:off x="7941332" y="3483588"/>
            <a:ext cx="0" cy="3966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Gerade Verbindung mit Pfeil 50"/>
          <p:cNvCxnSpPr/>
          <p:nvPr/>
        </p:nvCxnSpPr>
        <p:spPr bwMode="auto">
          <a:xfrm>
            <a:off x="5925108" y="4256478"/>
            <a:ext cx="0" cy="3966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Gerade Verbindung mit Pfeil 52"/>
          <p:cNvCxnSpPr/>
          <p:nvPr/>
        </p:nvCxnSpPr>
        <p:spPr bwMode="auto">
          <a:xfrm>
            <a:off x="3944888" y="4580514"/>
            <a:ext cx="0" cy="3966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Gerade Verbindung mit Pfeil 54"/>
          <p:cNvCxnSpPr/>
          <p:nvPr/>
        </p:nvCxnSpPr>
        <p:spPr bwMode="auto">
          <a:xfrm>
            <a:off x="1964668" y="4868546"/>
            <a:ext cx="0" cy="3966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Rectangle 2"/>
          <p:cNvSpPr>
            <a:spLocks noChangeArrowheads="1"/>
          </p:cNvSpPr>
          <p:nvPr/>
        </p:nvSpPr>
        <p:spPr bwMode="auto">
          <a:xfrm>
            <a:off x="5679848" y="3501008"/>
            <a:ext cx="49051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1.0</a:t>
            </a:r>
          </a:p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mm</a:t>
            </a:r>
          </a:p>
        </p:txBody>
      </p:sp>
      <p:sp>
        <p:nvSpPr>
          <p:cNvPr id="58" name="Rectangle 2"/>
          <p:cNvSpPr>
            <a:spLocks noChangeArrowheads="1"/>
          </p:cNvSpPr>
          <p:nvPr/>
        </p:nvSpPr>
        <p:spPr bwMode="auto">
          <a:xfrm>
            <a:off x="3701103" y="3825044"/>
            <a:ext cx="49051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0.8</a:t>
            </a:r>
          </a:p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mm</a:t>
            </a:r>
          </a:p>
        </p:txBody>
      </p:sp>
      <p:sp>
        <p:nvSpPr>
          <p:cNvPr id="59" name="Rectangle 2"/>
          <p:cNvSpPr>
            <a:spLocks noChangeArrowheads="1"/>
          </p:cNvSpPr>
          <p:nvPr/>
        </p:nvSpPr>
        <p:spPr bwMode="auto">
          <a:xfrm>
            <a:off x="1722358" y="4113076"/>
            <a:ext cx="49051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0.6</a:t>
            </a:r>
          </a:p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mm</a:t>
            </a:r>
          </a:p>
        </p:txBody>
      </p:sp>
      <p:sp>
        <p:nvSpPr>
          <p:cNvPr id="35" name="Rectangle 2"/>
          <p:cNvSpPr>
            <a:spLocks noChangeArrowheads="1"/>
          </p:cNvSpPr>
          <p:nvPr/>
        </p:nvSpPr>
        <p:spPr bwMode="auto">
          <a:xfrm>
            <a:off x="1547124" y="1727520"/>
            <a:ext cx="84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130 Hz</a:t>
            </a:r>
          </a:p>
        </p:txBody>
      </p:sp>
      <p:sp>
        <p:nvSpPr>
          <p:cNvPr id="41" name="Rectangle 2"/>
          <p:cNvSpPr>
            <a:spLocks noChangeArrowheads="1"/>
          </p:cNvSpPr>
          <p:nvPr/>
        </p:nvSpPr>
        <p:spPr bwMode="auto">
          <a:xfrm>
            <a:off x="3645585" y="1439488"/>
            <a:ext cx="9473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0.8 mm</a:t>
            </a:r>
          </a:p>
        </p:txBody>
      </p:sp>
      <p:cxnSp>
        <p:nvCxnSpPr>
          <p:cNvPr id="48" name="Gerade Verbindung mit Pfeil 47"/>
          <p:cNvCxnSpPr/>
          <p:nvPr/>
        </p:nvCxnSpPr>
        <p:spPr bwMode="auto">
          <a:xfrm>
            <a:off x="3836876" y="1808856"/>
            <a:ext cx="0" cy="324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Gerade Verbindung mit Pfeil 59"/>
          <p:cNvCxnSpPr/>
          <p:nvPr/>
        </p:nvCxnSpPr>
        <p:spPr bwMode="auto">
          <a:xfrm flipV="1">
            <a:off x="3836876" y="2492932"/>
            <a:ext cx="0" cy="324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Gerade Verbindung mit Pfeil 65"/>
          <p:cNvCxnSpPr/>
          <p:nvPr/>
        </p:nvCxnSpPr>
        <p:spPr bwMode="auto">
          <a:xfrm flipV="1">
            <a:off x="7941332" y="6309320"/>
            <a:ext cx="0" cy="3966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Gerade Verbindung mit Pfeil 66"/>
          <p:cNvCxnSpPr/>
          <p:nvPr/>
        </p:nvCxnSpPr>
        <p:spPr bwMode="auto">
          <a:xfrm flipV="1">
            <a:off x="5925108" y="6309320"/>
            <a:ext cx="0" cy="3966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Gerade Verbindung mit Pfeil 67"/>
          <p:cNvCxnSpPr/>
          <p:nvPr/>
        </p:nvCxnSpPr>
        <p:spPr bwMode="auto">
          <a:xfrm flipV="1">
            <a:off x="3944888" y="6309320"/>
            <a:ext cx="0" cy="3966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Gerade Verbindung mit Pfeil 68"/>
          <p:cNvCxnSpPr/>
          <p:nvPr/>
        </p:nvCxnSpPr>
        <p:spPr bwMode="auto">
          <a:xfrm flipV="1">
            <a:off x="1964668" y="6309320"/>
            <a:ext cx="0" cy="3966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0" name="Rectangle 2"/>
          <p:cNvSpPr>
            <a:spLocks noChangeArrowheads="1"/>
          </p:cNvSpPr>
          <p:nvPr/>
        </p:nvSpPr>
        <p:spPr bwMode="auto">
          <a:xfrm>
            <a:off x="650132" y="3070121"/>
            <a:ext cx="71173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800" i="0" kern="0" dirty="0" err="1">
                <a:solidFill>
                  <a:schemeClr val="bg1"/>
                </a:solidFill>
                <a:latin typeface="+mj-lt"/>
                <a:ea typeface="Cambria Math"/>
                <a:cs typeface="Times New Roman" pitchFamily="18" charset="0"/>
              </a:rPr>
              <a:t>v</a:t>
            </a:r>
            <a:r>
              <a:rPr lang="de-CH" sz="2800" i="0" kern="0" baseline="-25000" dirty="0" err="1">
                <a:solidFill>
                  <a:schemeClr val="bg1"/>
                </a:solidFill>
                <a:latin typeface="+mj-lt"/>
                <a:ea typeface="Cambria Math"/>
                <a:cs typeface="Times New Roman" pitchFamily="18" charset="0"/>
              </a:rPr>
              <a:t>RMS</a:t>
            </a:r>
            <a:endParaRPr lang="de-CH" sz="2800" baseline="-25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2" name="Gerader Verbinder 71"/>
          <p:cNvCxnSpPr/>
          <p:nvPr/>
        </p:nvCxnSpPr>
        <p:spPr bwMode="auto">
          <a:xfrm>
            <a:off x="5997116" y="1376772"/>
            <a:ext cx="72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Gerader Verbinder 72"/>
          <p:cNvCxnSpPr/>
          <p:nvPr/>
        </p:nvCxnSpPr>
        <p:spPr bwMode="auto">
          <a:xfrm flipH="1">
            <a:off x="1172580" y="1376772"/>
            <a:ext cx="38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4" name="Rectangle 2"/>
          <p:cNvSpPr>
            <a:spLocks noChangeArrowheads="1"/>
          </p:cNvSpPr>
          <p:nvPr/>
        </p:nvSpPr>
        <p:spPr bwMode="auto">
          <a:xfrm>
            <a:off x="5054677" y="1187460"/>
            <a:ext cx="8704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19 mm</a:t>
            </a:r>
          </a:p>
        </p:txBody>
      </p:sp>
      <p:sp>
        <p:nvSpPr>
          <p:cNvPr id="75" name="Rectangle 2"/>
          <p:cNvSpPr>
            <a:spLocks noChangeArrowheads="1"/>
          </p:cNvSpPr>
          <p:nvPr/>
        </p:nvSpPr>
        <p:spPr bwMode="auto">
          <a:xfrm>
            <a:off x="5894650" y="1665965"/>
            <a:ext cx="55143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800" i="0" kern="0" dirty="0" err="1">
                <a:solidFill>
                  <a:schemeClr val="tx1"/>
                </a:solidFill>
                <a:latin typeface="+mj-lt"/>
                <a:ea typeface="Cambria Math"/>
                <a:cs typeface="Times New Roman" pitchFamily="18" charset="0"/>
              </a:rPr>
              <a:t>v</a:t>
            </a:r>
            <a:r>
              <a:rPr lang="de-CH" sz="2800" b="0" i="0" kern="0" baseline="-25000" dirty="0" err="1">
                <a:solidFill>
                  <a:schemeClr val="tx1"/>
                </a:solidFill>
                <a:latin typeface="+mj-lt"/>
                <a:ea typeface="Cambria Math"/>
                <a:cs typeface="Times New Roman" pitchFamily="18" charset="0"/>
              </a:rPr>
              <a:t>inst</a:t>
            </a:r>
            <a:endParaRPr lang="de-CH" sz="2800" baseline="-250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80435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Beta of 19mm board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1753963" y="1717067"/>
            <a:ext cx="6331385" cy="4700265"/>
            <a:chOff x="1753963" y="1376772"/>
            <a:chExt cx="6331385" cy="4700265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53963" y="1592796"/>
              <a:ext cx="6331385" cy="4179600"/>
            </a:xfrm>
            <a:prstGeom prst="rect">
              <a:avLst/>
            </a:prstGeom>
          </p:spPr>
        </p:pic>
        <p:sp>
          <p:nvSpPr>
            <p:cNvPr id="9" name="Rectangle 2"/>
            <p:cNvSpPr>
              <a:spLocks noChangeArrowheads="1"/>
            </p:cNvSpPr>
            <p:nvPr/>
          </p:nvSpPr>
          <p:spPr bwMode="auto">
            <a:xfrm>
              <a:off x="3031431" y="3419707"/>
              <a:ext cx="76944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ts val="0"/>
                </a:spcBef>
                <a:tabLst>
                  <a:tab pos="180975" algn="l"/>
                </a:tabLst>
              </a:pPr>
              <a:r>
                <a:rPr lang="de-CH" sz="1800" i="0" dirty="0">
                  <a:solidFill>
                    <a:srgbClr val="996600"/>
                  </a:solidFill>
                  <a:latin typeface="+mj-lt"/>
                  <a:ea typeface="Cambria Math" panose="02040503050406030204" pitchFamily="18" charset="0"/>
                </a:rPr>
                <a:t>0</a:t>
              </a:r>
              <a:r>
                <a:rPr lang="de-CH" sz="1800" b="0" i="0" dirty="0">
                  <a:solidFill>
                    <a:srgbClr val="996600"/>
                  </a:solidFill>
                  <a:latin typeface="+mj-lt"/>
                  <a:ea typeface="Cambria Math" panose="02040503050406030204" pitchFamily="18" charset="0"/>
                </a:rPr>
                <a:t>.5 mm</a:t>
              </a:r>
              <a:endParaRPr lang="de-CH" sz="1800" dirty="0">
                <a:solidFill>
                  <a:srgbClr val="996600"/>
                </a:solidFill>
                <a:latin typeface="Calibri" pitchFamily="34" charset="0"/>
              </a:endParaRPr>
            </a:p>
          </p:txBody>
        </p:sp>
        <p:sp>
          <p:nvSpPr>
            <p:cNvPr id="10" name="Rectangle 2"/>
            <p:cNvSpPr>
              <a:spLocks noChangeArrowheads="1"/>
            </p:cNvSpPr>
            <p:nvPr/>
          </p:nvSpPr>
          <p:spPr bwMode="auto">
            <a:xfrm>
              <a:off x="3296816" y="2768558"/>
              <a:ext cx="76944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ts val="0"/>
                </a:spcBef>
                <a:tabLst>
                  <a:tab pos="180975" algn="l"/>
                </a:tabLst>
              </a:pPr>
              <a:r>
                <a:rPr lang="de-CH" sz="1800" i="0" dirty="0">
                  <a:solidFill>
                    <a:srgbClr val="0000FF"/>
                  </a:solidFill>
                  <a:latin typeface="+mj-lt"/>
                  <a:ea typeface="Cambria Math" panose="02040503050406030204" pitchFamily="18" charset="0"/>
                </a:rPr>
                <a:t>0</a:t>
              </a:r>
              <a:r>
                <a:rPr lang="de-CH" sz="1800" b="0" i="0" dirty="0">
                  <a:solidFill>
                    <a:srgbClr val="0000FF"/>
                  </a:solidFill>
                  <a:latin typeface="+mj-lt"/>
                  <a:ea typeface="Cambria Math" panose="02040503050406030204" pitchFamily="18" charset="0"/>
                </a:rPr>
                <a:t>.6 mm</a:t>
              </a:r>
              <a:endParaRPr lang="de-CH" sz="1800" dirty="0">
                <a:solidFill>
                  <a:srgbClr val="0000FF"/>
                </a:solidFill>
                <a:latin typeface="Calibri" pitchFamily="34" charset="0"/>
              </a:endParaRPr>
            </a:p>
          </p:txBody>
        </p:sp>
        <p:sp>
          <p:nvSpPr>
            <p:cNvPr id="11" name="Rectangle 2"/>
            <p:cNvSpPr>
              <a:spLocks noChangeArrowheads="1"/>
            </p:cNvSpPr>
            <p:nvPr/>
          </p:nvSpPr>
          <p:spPr bwMode="auto">
            <a:xfrm>
              <a:off x="3751511" y="1986189"/>
              <a:ext cx="76944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ts val="0"/>
                </a:spcBef>
                <a:tabLst>
                  <a:tab pos="180975" algn="l"/>
                </a:tabLst>
              </a:pPr>
              <a:r>
                <a:rPr lang="de-CH" sz="1800" i="0" dirty="0">
                  <a:solidFill>
                    <a:srgbClr val="FF0000"/>
                  </a:solidFill>
                  <a:latin typeface="+mj-lt"/>
                  <a:ea typeface="Cambria Math" panose="02040503050406030204" pitchFamily="18" charset="0"/>
                </a:rPr>
                <a:t>0</a:t>
              </a:r>
              <a:r>
                <a:rPr lang="de-CH" sz="1800" b="0" i="0" dirty="0">
                  <a:solidFill>
                    <a:srgbClr val="FF0000"/>
                  </a:solidFill>
                  <a:latin typeface="+mj-lt"/>
                  <a:ea typeface="Cambria Math" panose="02040503050406030204" pitchFamily="18" charset="0"/>
                </a:rPr>
                <a:t>.8 mm</a:t>
              </a:r>
              <a:endParaRPr lang="de-CH" sz="1800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12" name="Rectangle 2"/>
            <p:cNvSpPr>
              <a:spLocks noChangeArrowheads="1"/>
            </p:cNvSpPr>
            <p:nvPr/>
          </p:nvSpPr>
          <p:spPr bwMode="auto">
            <a:xfrm>
              <a:off x="5349044" y="2101876"/>
              <a:ext cx="76944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ts val="0"/>
                </a:spcBef>
                <a:tabLst>
                  <a:tab pos="180975" algn="l"/>
                </a:tabLst>
              </a:pPr>
              <a:r>
                <a:rPr lang="de-CH" sz="1800" i="0" dirty="0">
                  <a:solidFill>
                    <a:srgbClr val="009900"/>
                  </a:solidFill>
                  <a:latin typeface="+mj-lt"/>
                  <a:ea typeface="Cambria Math" panose="02040503050406030204" pitchFamily="18" charset="0"/>
                </a:rPr>
                <a:t>1.0</a:t>
              </a:r>
              <a:r>
                <a:rPr lang="de-CH" sz="1800" b="0" i="0" dirty="0">
                  <a:solidFill>
                    <a:srgbClr val="009900"/>
                  </a:solidFill>
                  <a:latin typeface="+mj-lt"/>
                  <a:ea typeface="Cambria Math" panose="02040503050406030204" pitchFamily="18" charset="0"/>
                </a:rPr>
                <a:t> mm</a:t>
              </a:r>
              <a:endParaRPr lang="de-CH" sz="1800" dirty="0">
                <a:solidFill>
                  <a:srgbClr val="009900"/>
                </a:solidFill>
                <a:latin typeface="Calibri" pitchFamily="34" charset="0"/>
              </a:endParaRPr>
            </a:p>
          </p:txBody>
        </p:sp>
        <p:sp>
          <p:nvSpPr>
            <p:cNvPr id="13" name="Rectangle 2"/>
            <p:cNvSpPr>
              <a:spLocks noChangeArrowheads="1"/>
            </p:cNvSpPr>
            <p:nvPr/>
          </p:nvSpPr>
          <p:spPr bwMode="auto">
            <a:xfrm>
              <a:off x="6118485" y="3368025"/>
              <a:ext cx="769441" cy="2769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ts val="0"/>
                </a:spcBef>
                <a:tabLst>
                  <a:tab pos="180975" algn="l"/>
                </a:tabLst>
              </a:pPr>
              <a:r>
                <a:rPr lang="de-CH" sz="1800" i="0" dirty="0">
                  <a:solidFill>
                    <a:srgbClr val="CC0099"/>
                  </a:solidFill>
                  <a:latin typeface="+mj-lt"/>
                  <a:ea typeface="Cambria Math" panose="02040503050406030204" pitchFamily="18" charset="0"/>
                </a:rPr>
                <a:t>1.5 mm</a:t>
              </a:r>
              <a:endParaRPr lang="de-CH" sz="1800" dirty="0">
                <a:solidFill>
                  <a:srgbClr val="CC0099"/>
                </a:solidFill>
                <a:latin typeface="Calibri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2"/>
                <p:cNvSpPr>
                  <a:spLocks noChangeArrowheads="1"/>
                </p:cNvSpPr>
                <p:nvPr/>
              </p:nvSpPr>
              <p:spPr bwMode="auto">
                <a:xfrm>
                  <a:off x="1882518" y="1376772"/>
                  <a:ext cx="1414298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l">
                    <a:spcBef>
                      <a:spcPts val="0"/>
                    </a:spcBef>
                    <a:tabLst>
                      <a:tab pos="180975" algn="l"/>
                    </a:tabLs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de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=1−</m:t>
                        </m:r>
                        <m:sSup>
                          <m:sSupPr>
                            <m:ctrlPr>
                              <a:rPr lang="de-CH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de-CH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CH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  <m:sup>
                            <m:r>
                              <a:rPr lang="de-CH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de-CH" sz="2000" dirty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14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82518" y="1376772"/>
                  <a:ext cx="1414298" cy="307777"/>
                </a:xfrm>
                <a:prstGeom prst="rect">
                  <a:avLst/>
                </a:prstGeom>
                <a:blipFill>
                  <a:blip r:embed="rId3"/>
                  <a:stretch>
                    <a:fillRect l="-6034" t="-4000" r="-1293" b="-34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2"/>
                <p:cNvSpPr>
                  <a:spLocks noChangeArrowheads="1"/>
                </p:cNvSpPr>
                <p:nvPr/>
              </p:nvSpPr>
              <p:spPr bwMode="auto">
                <a:xfrm>
                  <a:off x="4772980" y="5769260"/>
                  <a:ext cx="768608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l">
                    <a:spcBef>
                      <a:spcPts val="0"/>
                    </a:spcBef>
                    <a:tabLst>
                      <a:tab pos="180975" algn="l"/>
                    </a:tabLs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de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de-CH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CH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Hz</m:t>
                            </m:r>
                          </m:e>
                        </m:d>
                      </m:oMath>
                    </m:oMathPara>
                  </a14:m>
                  <a:endParaRPr lang="de-CH" sz="2000" dirty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15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772980" y="5769260"/>
                  <a:ext cx="768608" cy="307777"/>
                </a:xfrm>
                <a:prstGeom prst="rect">
                  <a:avLst/>
                </a:prstGeom>
                <a:blipFill>
                  <a:blip r:embed="rId4"/>
                  <a:stretch>
                    <a:fillRect l="-11905" b="-33333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34" t="15135" r="16134"/>
          <a:stretch/>
        </p:blipFill>
        <p:spPr>
          <a:xfrm>
            <a:off x="284412" y="2257127"/>
            <a:ext cx="1468693" cy="3348372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2" t="7009" r="57187"/>
          <a:stretch/>
        </p:blipFill>
        <p:spPr>
          <a:xfrm>
            <a:off x="8200470" y="2257127"/>
            <a:ext cx="1469054" cy="3348372"/>
          </a:xfrm>
          <a:prstGeom prst="rect">
            <a:avLst/>
          </a:prstGeom>
        </p:spPr>
      </p:pic>
      <p:cxnSp>
        <p:nvCxnSpPr>
          <p:cNvPr id="19" name="Gerade Verbindung mit Pfeil 18"/>
          <p:cNvCxnSpPr/>
          <p:nvPr/>
        </p:nvCxnSpPr>
        <p:spPr bwMode="auto">
          <a:xfrm flipH="1">
            <a:off x="686697" y="3611485"/>
            <a:ext cx="324036" cy="852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936700" y="3334486"/>
            <a:ext cx="37830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Gap</a:t>
            </a: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9212795" y="3697287"/>
            <a:ext cx="38472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Seal</a:t>
            </a:r>
          </a:p>
        </p:txBody>
      </p:sp>
      <p:cxnSp>
        <p:nvCxnSpPr>
          <p:cNvPr id="22" name="Gerade Verbindung mit Pfeil 21"/>
          <p:cNvCxnSpPr/>
          <p:nvPr/>
        </p:nvCxnSpPr>
        <p:spPr bwMode="auto">
          <a:xfrm flipH="1" flipV="1">
            <a:off x="8868809" y="3771514"/>
            <a:ext cx="271978" cy="642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Freihandform 7"/>
          <p:cNvSpPr/>
          <p:nvPr/>
        </p:nvSpPr>
        <p:spPr>
          <a:xfrm>
            <a:off x="1534886" y="2567581"/>
            <a:ext cx="2662030" cy="445629"/>
          </a:xfrm>
          <a:custGeom>
            <a:avLst/>
            <a:gdLst>
              <a:gd name="connsiteX0" fmla="*/ 0 w 2604407"/>
              <a:gd name="connsiteY0" fmla="*/ 254656 h 360792"/>
              <a:gd name="connsiteX1" fmla="*/ 1436914 w 2604407"/>
              <a:gd name="connsiteY1" fmla="*/ 1563 h 360792"/>
              <a:gd name="connsiteX2" fmla="*/ 2604407 w 2604407"/>
              <a:gd name="connsiteY2" fmla="*/ 360792 h 360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04407" h="360792">
                <a:moveTo>
                  <a:pt x="0" y="254656"/>
                </a:moveTo>
                <a:cubicBezTo>
                  <a:pt x="501423" y="119265"/>
                  <a:pt x="1002846" y="-16126"/>
                  <a:pt x="1436914" y="1563"/>
                </a:cubicBezTo>
                <a:cubicBezTo>
                  <a:pt x="1870982" y="19252"/>
                  <a:pt x="2237694" y="190022"/>
                  <a:pt x="2604407" y="360792"/>
                </a:cubicBezTo>
              </a:path>
            </a:pathLst>
          </a:custGeom>
          <a:noFill/>
          <a:ln w="12700" cap="rnd">
            <a:solidFill>
              <a:schemeClr val="tx1"/>
            </a:solidFill>
            <a:tailEnd type="arrow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23" name="Freihandform 22"/>
          <p:cNvSpPr/>
          <p:nvPr/>
        </p:nvSpPr>
        <p:spPr>
          <a:xfrm>
            <a:off x="6069124" y="3728474"/>
            <a:ext cx="2462555" cy="1661001"/>
          </a:xfrm>
          <a:custGeom>
            <a:avLst/>
            <a:gdLst>
              <a:gd name="connsiteX0" fmla="*/ 2775858 w 2775858"/>
              <a:gd name="connsiteY0" fmla="*/ 0 h 1632857"/>
              <a:gd name="connsiteX1" fmla="*/ 1020536 w 2775858"/>
              <a:gd name="connsiteY1" fmla="*/ 587828 h 1632857"/>
              <a:gd name="connsiteX2" fmla="*/ 0 w 2775858"/>
              <a:gd name="connsiteY2" fmla="*/ 1632857 h 163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75858" h="1632857">
                <a:moveTo>
                  <a:pt x="2775858" y="0"/>
                </a:moveTo>
                <a:cubicBezTo>
                  <a:pt x="2129518" y="157842"/>
                  <a:pt x="1483179" y="315685"/>
                  <a:pt x="1020536" y="587828"/>
                </a:cubicBezTo>
                <a:cubicBezTo>
                  <a:pt x="557893" y="859971"/>
                  <a:pt x="278946" y="1246414"/>
                  <a:pt x="0" y="1632857"/>
                </a:cubicBezTo>
              </a:path>
            </a:pathLst>
          </a:custGeom>
          <a:noFill/>
          <a:ln w="12700" cap="rnd">
            <a:solidFill>
              <a:schemeClr val="tx1"/>
            </a:solidFill>
            <a:tailEnd type="arrow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cxnSp>
        <p:nvCxnSpPr>
          <p:cNvPr id="25" name="Gerade Verbindung mit Pfeil 24"/>
          <p:cNvCxnSpPr/>
          <p:nvPr/>
        </p:nvCxnSpPr>
        <p:spPr bwMode="auto">
          <a:xfrm>
            <a:off x="1244588" y="4309395"/>
            <a:ext cx="0" cy="360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Gerade Verbindung mit Pfeil 25"/>
          <p:cNvCxnSpPr/>
          <p:nvPr/>
        </p:nvCxnSpPr>
        <p:spPr bwMode="auto">
          <a:xfrm flipV="1">
            <a:off x="1244588" y="5101443"/>
            <a:ext cx="0" cy="360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920552" y="4752436"/>
            <a:ext cx="65562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19 mm</a:t>
            </a:r>
          </a:p>
        </p:txBody>
      </p:sp>
      <p:sp>
        <p:nvSpPr>
          <p:cNvPr id="28" name="Rectangle 2"/>
          <p:cNvSpPr>
            <a:spLocks noChangeArrowheads="1"/>
          </p:cNvSpPr>
          <p:nvPr/>
        </p:nvSpPr>
        <p:spPr bwMode="auto">
          <a:xfrm>
            <a:off x="3613043" y="1219174"/>
            <a:ext cx="2898294" cy="6093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Circles: </a:t>
            </a:r>
            <a:r>
              <a:rPr lang="en-US" sz="1800" i="1" dirty="0" err="1">
                <a:latin typeface="Calibri" panose="020F0502020204030204" pitchFamily="34" charset="0"/>
                <a:cs typeface="Calibri" pitchFamily="34" charset="0"/>
              </a:rPr>
              <a:t>Thermoviscous</a:t>
            </a:r>
            <a:r>
              <a:rPr lang="en-US" sz="1800" i="1" dirty="0">
                <a:latin typeface="Calibri" panose="020F0502020204030204" pitchFamily="34" charset="0"/>
                <a:cs typeface="Calibri" pitchFamily="34" charset="0"/>
              </a:rPr>
              <a:t> Domain</a:t>
            </a:r>
          </a:p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Lines: </a:t>
            </a:r>
            <a:r>
              <a:rPr lang="en-US" sz="1800" i="1" dirty="0">
                <a:latin typeface="Calibri" panose="020F0502020204030204" pitchFamily="34" charset="0"/>
                <a:cs typeface="Calibri" pitchFamily="34" charset="0"/>
              </a:rPr>
              <a:t>Narrow Region Domain</a:t>
            </a:r>
            <a:endParaRPr lang="en-US" sz="1800" dirty="0">
              <a:latin typeface="Calibri" panose="020F0502020204030204" pitchFamily="34" charset="0"/>
              <a:cs typeface="Calibri" pitchFamily="34" charset="0"/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6916303" y="1219174"/>
            <a:ext cx="2789225" cy="6093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Dashed lines: Compact model</a:t>
            </a:r>
          </a:p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Black symbols: Experiments</a:t>
            </a:r>
          </a:p>
        </p:txBody>
      </p: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6393160" y="2384884"/>
            <a:ext cx="1692187" cy="11079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The colors and the numbers indicate different gap widths</a:t>
            </a:r>
          </a:p>
        </p:txBody>
      </p:sp>
    </p:spTree>
    <p:extLst>
      <p:ext uri="{BB962C8B-B14F-4D97-AF65-F5344CB8AC3E}">
        <p14:creationId xmlns:p14="http://schemas.microsoft.com/office/powerpoint/2010/main" val="98814192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Ellipse 125"/>
          <p:cNvSpPr/>
          <p:nvPr/>
        </p:nvSpPr>
        <p:spPr>
          <a:xfrm>
            <a:off x="403352" y="3947425"/>
            <a:ext cx="288000" cy="288000"/>
          </a:xfrm>
          <a:prstGeom prst="ellipse">
            <a:avLst/>
          </a:prstGeom>
          <a:solidFill>
            <a:srgbClr val="FFFF99"/>
          </a:solidFill>
          <a:ln>
            <a:solidFill>
              <a:srgbClr val="FF9933"/>
            </a:solidFill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127" name="Rectangle 2"/>
          <p:cNvSpPr>
            <a:spLocks noChangeArrowheads="1"/>
          </p:cNvSpPr>
          <p:nvPr/>
        </p:nvSpPr>
        <p:spPr bwMode="auto">
          <a:xfrm>
            <a:off x="270215" y="4319617"/>
            <a:ext cx="55143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(II)</a:t>
            </a:r>
            <a:endParaRPr lang="en-US" sz="1800" dirty="0">
              <a:latin typeface="Calibri" panose="020F0502020204030204" pitchFamily="34" charset="0"/>
              <a:cs typeface="Calibri" pitchFamily="34" charset="0"/>
            </a:endParaRPr>
          </a:p>
        </p:txBody>
      </p:sp>
      <p:sp>
        <p:nvSpPr>
          <p:cNvPr id="116" name="Ellipse 115"/>
          <p:cNvSpPr/>
          <p:nvPr/>
        </p:nvSpPr>
        <p:spPr>
          <a:xfrm>
            <a:off x="509125" y="2168884"/>
            <a:ext cx="216000" cy="216000"/>
          </a:xfrm>
          <a:prstGeom prst="ellipse">
            <a:avLst/>
          </a:prstGeom>
          <a:solidFill>
            <a:srgbClr val="FFFF99"/>
          </a:solidFill>
          <a:ln>
            <a:solidFill>
              <a:srgbClr val="FF9933"/>
            </a:solidFill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115" name="Ellipse 114"/>
          <p:cNvSpPr/>
          <p:nvPr/>
        </p:nvSpPr>
        <p:spPr>
          <a:xfrm>
            <a:off x="335268" y="5615761"/>
            <a:ext cx="288000" cy="288000"/>
          </a:xfrm>
          <a:prstGeom prst="ellipse">
            <a:avLst/>
          </a:prstGeom>
          <a:solidFill>
            <a:srgbClr val="FFFF99"/>
          </a:solidFill>
          <a:ln>
            <a:solidFill>
              <a:srgbClr val="FF9933"/>
            </a:solidFill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hteck 3"/>
              <p:cNvSpPr/>
              <p:nvPr/>
            </p:nvSpPr>
            <p:spPr>
              <a:xfrm>
                <a:off x="7332102" y="5360359"/>
                <a:ext cx="2337361" cy="723454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rgbClr val="FF9933"/>
                </a:solidFill>
              </a:ln>
            </p:spPr>
            <p:txBody>
              <a:bodyPr wrap="none" lIns="36000" tIns="36000" rIns="36000" bIns="7200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800" i="1" dirty="0" smtClean="0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de-CH" sz="1800" i="1" dirty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de-CH" sz="1800" i="1" dirty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1</m:t>
                          </m:r>
                          <m:r>
                            <a:rPr lang="de-CH" sz="1800" b="0" i="1" dirty="0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3</m:t>
                          </m:r>
                        </m:sub>
                      </m:sSub>
                      <m:r>
                        <a:rPr lang="de-CH" sz="1800" b="0" i="1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1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1800" i="1" dirty="0" smtClean="0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 dirty="0">
                                  <a:solidFill>
                                    <a:srgbClr val="0066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de-CH" sz="1800" i="1" dirty="0">
                                  <a:solidFill>
                                    <a:srgbClr val="0066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12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CH" sz="1800" i="1" dirty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de-CH" sz="18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23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pPr>
                            <m:e>
                              <m: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−</m:t>
                              </m:r>
                              <m: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𝑖𝑘𝑑</m:t>
                              </m:r>
                            </m:sup>
                          </m:sSup>
                        </m:num>
                        <m:den>
                          <m:r>
                            <a:rPr lang="de-CH" sz="1800" b="0" i="1" dirty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de-CH" sz="1800" i="1" dirty="0" smtClean="0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 dirty="0">
                                  <a:solidFill>
                                    <a:srgbClr val="0066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de-CH" sz="1800" i="1" dirty="0">
                                  <a:solidFill>
                                    <a:srgbClr val="0066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21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CH" sz="1800" i="1" dirty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de-CH" sz="18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23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pPr>
                            <m:e>
                              <m: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−</m:t>
                              </m:r>
                              <m: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𝑖</m:t>
                              </m:r>
                              <m:r>
                                <a:rPr lang="de-CH" sz="1800" b="0" i="1" dirty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2</m:t>
                              </m:r>
                              <m: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𝑘𝑑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Rechtec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2102" y="5360359"/>
                <a:ext cx="2337361" cy="7234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FF9933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hteck 21"/>
              <p:cNvSpPr/>
              <p:nvPr/>
            </p:nvSpPr>
            <p:spPr>
              <a:xfrm>
                <a:off x="4329123" y="5359890"/>
                <a:ext cx="2892129" cy="723454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rgbClr val="FF9933"/>
                </a:solidFill>
              </a:ln>
            </p:spPr>
            <p:txBody>
              <a:bodyPr wrap="none" lIns="36000" tIns="36000" rIns="36000" bIns="7200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800" i="1" dirty="0" smtClean="0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de-CH" sz="1800" b="0" i="1" dirty="0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de-CH" sz="1800" i="1" dirty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1</m:t>
                          </m:r>
                          <m:r>
                            <a:rPr lang="de-CH" sz="1800" b="0" i="1" dirty="0" smtClean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3</m:t>
                          </m:r>
                        </m:sub>
                      </m:sSub>
                      <m:r>
                        <a:rPr lang="de-CH" sz="1800" b="0" i="1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sz="1800" i="1" dirty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de-CH" sz="1800" i="1" dirty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de-CH" sz="1800" i="1" dirty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12</m:t>
                          </m:r>
                        </m:sub>
                      </m:sSub>
                      <m:r>
                        <a:rPr lang="de-CH" sz="1800" b="0" i="1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+</m:t>
                      </m:r>
                      <m:f>
                        <m:fPr>
                          <m:ctrlPr>
                            <a:rPr lang="de-CH" sz="1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1800" i="1" dirty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de-CH" sz="18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12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CH" sz="1800" i="1" dirty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de-CH" sz="18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21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de-CH" sz="1800" i="1" dirty="0" smtClean="0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1800" i="1" dirty="0">
                                      <a:solidFill>
                                        <a:srgbClr val="006600"/>
                                      </a:solidFill>
                                      <a:latin typeface="Cambria Math"/>
                                      <a:ea typeface="Cambria Math"/>
                                      <a:cs typeface="Times New Roman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de-CH" sz="1800" i="1" dirty="0">
                                      <a:solidFill>
                                        <a:srgbClr val="006600"/>
                                      </a:solidFill>
                                      <a:latin typeface="Cambria Math"/>
                                      <a:ea typeface="Cambria Math"/>
                                      <a:cs typeface="Times New Roman" pitchFamily="18" charset="0"/>
                                    </a:rPr>
                                    <m:t>23</m:t>
                                  </m:r>
                                </m:sub>
                              </m:sSub>
                              <m: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−</m:t>
                              </m:r>
                              <m: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𝑖</m:t>
                              </m:r>
                              <m:r>
                                <a:rPr lang="de-CH" sz="1800" b="0" i="1" dirty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2</m:t>
                              </m:r>
                              <m: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𝑘𝑑</m:t>
                              </m:r>
                            </m:sup>
                          </m:sSup>
                        </m:num>
                        <m:den>
                          <m:r>
                            <a:rPr lang="de-CH" sz="1800" b="0" i="1" dirty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de-CH" sz="1800" i="1" dirty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de-CH" sz="18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21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CH" sz="1800" i="1" dirty="0" smtClean="0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 dirty="0">
                                  <a:solidFill>
                                    <a:srgbClr val="0066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de-CH" sz="1800" i="1" dirty="0">
                                  <a:solidFill>
                                    <a:srgbClr val="0066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23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pPr>
                            <m:e>
                              <m: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−</m:t>
                              </m:r>
                              <m: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𝑖</m:t>
                              </m:r>
                              <m:r>
                                <a:rPr lang="de-CH" sz="1800" b="0" i="1" dirty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2</m:t>
                              </m:r>
                              <m:r>
                                <a:rPr lang="de-CH" sz="180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𝑘𝑑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Rechteck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9123" y="5359890"/>
                <a:ext cx="2892129" cy="7234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FF9933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uppieren 22"/>
          <p:cNvGrpSpPr>
            <a:grpSpLocks noChangeAspect="1"/>
          </p:cNvGrpSpPr>
          <p:nvPr/>
        </p:nvGrpSpPr>
        <p:grpSpPr>
          <a:xfrm>
            <a:off x="2333793" y="1304764"/>
            <a:ext cx="5283503" cy="2256042"/>
            <a:chOff x="1693963" y="536874"/>
            <a:chExt cx="6604378" cy="2820053"/>
          </a:xfrm>
        </p:grpSpPr>
        <p:sp>
          <p:nvSpPr>
            <p:cNvPr id="2" name="Rechteck 1"/>
            <p:cNvSpPr/>
            <p:nvPr/>
          </p:nvSpPr>
          <p:spPr>
            <a:xfrm>
              <a:off x="2875793" y="1268759"/>
              <a:ext cx="648000" cy="14400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80975" algn="l"/>
                </a:tabLst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sym typeface="Symbol" pitchFamily="18" charset="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hteck 2"/>
                <p:cNvSpPr/>
                <p:nvPr/>
              </p:nvSpPr>
              <p:spPr>
                <a:xfrm>
                  <a:off x="2874682" y="1795424"/>
                  <a:ext cx="721191" cy="307776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de-DE" b="1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CH" b="1" i="1" dirty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b="1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lang="de-CH" b="1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𝟏𝟐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" name="Rechteck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74682" y="1795424"/>
                  <a:ext cx="721191" cy="307776"/>
                </a:xfrm>
                <a:prstGeom prst="rect">
                  <a:avLst/>
                </a:prstGeom>
                <a:blipFill>
                  <a:blip r:embed="rId5"/>
                  <a:stretch>
                    <a:fillRect b="-17073"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hteck 4"/>
                <p:cNvSpPr/>
                <p:nvPr/>
              </p:nvSpPr>
              <p:spPr>
                <a:xfrm>
                  <a:off x="1693963" y="536874"/>
                  <a:ext cx="2028600" cy="547828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de-DE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CH" i="1" dirty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b="0" i="1" dirty="0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de-CH" i="1" dirty="0">
                                    <a:solidFill>
                                      <a:srgbClr val="0000FF"/>
                                    </a:solidFill>
                                    <a:latin typeface="Cambria Math"/>
                                  </a:rPr>
                                  <m:t>12</m:t>
                                </m:r>
                              </m:sub>
                            </m:sSub>
                          </m:e>
                        </m:d>
                        <m:r>
                          <a:rPr lang="de-CH" b="0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=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de-CH" b="0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Times New Roman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de-CH" b="0" i="1" dirty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de-CH" b="0" i="1" dirty="0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b="0" i="1" dirty="0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de-CH" b="0" i="1" dirty="0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12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de-CH" i="1" dirty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b="0" i="1" dirty="0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de-CH" i="1" dirty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21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de-CH" i="1" dirty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i="1" dirty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de-CH" b="0" i="1" dirty="0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12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de-CH" i="1" dirty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i="1" dirty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de-CH" b="0" i="1" dirty="0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21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Rechteck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3963" y="536874"/>
                  <a:ext cx="2028600" cy="547828"/>
                </a:xfrm>
                <a:prstGeom prst="rect">
                  <a:avLst/>
                </a:prstGeom>
                <a:blipFill>
                  <a:blip r:embed="rId6"/>
                  <a:stretch>
                    <a:fillRect b="-9722"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hteck 7"/>
                <p:cNvSpPr/>
                <p:nvPr/>
              </p:nvSpPr>
              <p:spPr>
                <a:xfrm>
                  <a:off x="3705722" y="536874"/>
                  <a:ext cx="2490105" cy="569868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de-DE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CH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de-CH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b>
                            </m:sSub>
                          </m:e>
                        </m:d>
                        <m:r>
                          <a:rPr lang="de-CH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de-CH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Times New Roman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de-CH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</a:rPr>
                                </m:ctrlPr>
                              </m:mPr>
                              <m:mr>
                                <m:e>
                                  <m:sSup>
                                    <m:sSupPr>
                                      <m:ctrlPr>
                                        <a:rPr lang="de-CH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Times New Roman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CH" i="1" dirty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de-CH" i="1" dirty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−</m:t>
                                      </m:r>
                                      <m:r>
                                        <a:rPr lang="de-CH" i="1" dirty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𝑖𝑘𝑑</m:t>
                                      </m:r>
                                    </m:sup>
                                  </m:sSup>
                                </m:e>
                                <m:e>
                                  <m:r>
                                    <a:rPr lang="de-CH" i="1" dirty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  <a:cs typeface="Times New Roman" pitchFamily="18" charset="0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de-CH" i="1" dirty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  <a:cs typeface="Times New Roman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sSup>
                                    <m:sSupPr>
                                      <m:ctrlPr>
                                        <a:rPr lang="de-CH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Times New Roman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CH" i="1" dirty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de-CH" i="1" dirty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−</m:t>
                                      </m:r>
                                      <m:r>
                                        <a:rPr lang="de-CH" i="1" dirty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𝑖𝑘𝑑</m:t>
                                      </m:r>
                                    </m:sup>
                                  </m:sSup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Rechteck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05722" y="536874"/>
                  <a:ext cx="2490105" cy="569868"/>
                </a:xfrm>
                <a:prstGeom prst="rect">
                  <a:avLst/>
                </a:prstGeom>
                <a:blipFill>
                  <a:blip r:embed="rId7"/>
                  <a:stretch>
                    <a:fillRect b="-14667"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Rechteck 8"/>
            <p:cNvSpPr/>
            <p:nvPr/>
          </p:nvSpPr>
          <p:spPr>
            <a:xfrm>
              <a:off x="3693140" y="1268759"/>
              <a:ext cx="2520000" cy="1440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80975" algn="l"/>
                </a:tabLst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sym typeface="Symbol" pitchFamily="18" charset="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hteck 9"/>
                <p:cNvSpPr/>
                <p:nvPr/>
              </p:nvSpPr>
              <p:spPr>
                <a:xfrm>
                  <a:off x="3685883" y="1703798"/>
                  <a:ext cx="2586285" cy="57307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de-DE" b="1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CH" b="1" i="1" dirty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b="1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lang="de-CH" b="1" i="1" dirty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</m:sub>
                            </m:sSub>
                          </m:e>
                        </m:d>
                        <m:r>
                          <a:rPr lang="de-CH" b="1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=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de-CH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Times New Roman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de-CH" b="1" i="1" dirty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</a:rPr>
                                </m:ctrlPr>
                              </m:mPr>
                              <m:mr>
                                <m:e>
                                  <m:sSup>
                                    <m:sSupPr>
                                      <m:ctrlPr>
                                        <a:rPr lang="de-CH" b="1" i="1" dirty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Times New Roman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CH" b="1" i="1" dirty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𝒆</m:t>
                                      </m:r>
                                    </m:e>
                                    <m:sup>
                                      <m:r>
                                        <a:rPr lang="de-CH" b="1" i="1" dirty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Times New Roman" pitchFamily="18" charset="0"/>
                                        </a:rPr>
                                        <m:t>−</m:t>
                                      </m:r>
                                      <m:r>
                                        <a:rPr lang="de-CH" b="1" i="1" dirty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𝒊𝒌𝒅</m:t>
                                      </m:r>
                                    </m:sup>
                                  </m:sSup>
                                </m:e>
                                <m:e>
                                  <m:r>
                                    <a:rPr lang="de-CH" b="1" i="1" dirty="0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  <a:cs typeface="Times New Roman" pitchFamily="18" charset="0"/>
                                    </a:rPr>
                                    <m:t>𝟎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de-CH" b="1" i="1" dirty="0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  <a:cs typeface="Times New Roman" pitchFamily="18" charset="0"/>
                                    </a:rPr>
                                    <m:t>𝟎</m:t>
                                  </m:r>
                                </m:e>
                                <m:e>
                                  <m:sSup>
                                    <m:sSupPr>
                                      <m:ctrlPr>
                                        <a:rPr lang="de-CH" b="1" i="1" dirty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Times New Roman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CH" b="1" i="1" dirty="0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𝒆</m:t>
                                      </m:r>
                                    </m:e>
                                    <m:sup>
                                      <m:r>
                                        <a:rPr lang="de-CH" b="1" i="1" dirty="0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+</m:t>
                                      </m:r>
                                      <m:r>
                                        <a:rPr lang="de-CH" b="1" i="1" dirty="0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𝒊𝒌𝒅</m:t>
                                      </m:r>
                                    </m:sup>
                                  </m:sSup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Rechteck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85883" y="1703798"/>
                  <a:ext cx="2586285" cy="573074"/>
                </a:xfrm>
                <a:prstGeom prst="rect">
                  <a:avLst/>
                </a:prstGeom>
                <a:blipFill>
                  <a:blip r:embed="rId8"/>
                  <a:stretch>
                    <a:fillRect t="-1333" b="-14667"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hteck 10"/>
                <p:cNvSpPr/>
                <p:nvPr/>
              </p:nvSpPr>
              <p:spPr>
                <a:xfrm>
                  <a:off x="6257879" y="536874"/>
                  <a:ext cx="2040462" cy="547828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de-DE" i="1" dirty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CH" i="1" dirty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b="0" i="1" dirty="0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de-CH" b="0" i="1" dirty="0" smtClean="0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23</m:t>
                                </m:r>
                              </m:sub>
                            </m:sSub>
                          </m:e>
                        </m:d>
                        <m:r>
                          <a:rPr lang="de-CH" b="0" i="1" dirty="0" smtClean="0">
                            <a:solidFill>
                              <a:srgbClr val="006600"/>
                            </a:solidFill>
                            <a:latin typeface="Cambria Math"/>
                          </a:rPr>
                          <m:t>=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de-CH" b="0" i="1" dirty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Times New Roman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de-CH" b="0" i="1" dirty="0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de-CH" b="0" i="1" dirty="0" smtClean="0">
                                          <a:solidFill>
                                            <a:srgbClr val="006600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b="0" i="1" dirty="0" smtClean="0">
                                          <a:solidFill>
                                            <a:srgbClr val="006600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de-CH" b="0" i="1" dirty="0" smtClean="0">
                                          <a:solidFill>
                                            <a:srgbClr val="006600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23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de-CH" i="1" dirty="0">
                                          <a:solidFill>
                                            <a:srgbClr val="006600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b="0" i="1" dirty="0" smtClean="0">
                                          <a:solidFill>
                                            <a:srgbClr val="006600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de-CH" b="0" i="1" dirty="0" smtClean="0">
                                          <a:solidFill>
                                            <a:srgbClr val="006600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32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de-CH" i="1" dirty="0">
                                          <a:solidFill>
                                            <a:srgbClr val="006600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i="1" dirty="0">
                                          <a:solidFill>
                                            <a:srgbClr val="006600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de-CH" b="0" i="1" dirty="0" smtClean="0">
                                          <a:solidFill>
                                            <a:srgbClr val="006600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23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de-CH" i="1" dirty="0">
                                          <a:solidFill>
                                            <a:srgbClr val="006600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  <a:cs typeface="Times New Roman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i="1" dirty="0">
                                          <a:solidFill>
                                            <a:srgbClr val="006600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de-CH" b="0" i="1" dirty="0" smtClean="0">
                                          <a:solidFill>
                                            <a:srgbClr val="006600"/>
                                          </a:solidFill>
                                          <a:latin typeface="Cambria Math"/>
                                          <a:ea typeface="Cambria Math"/>
                                          <a:cs typeface="Times New Roman" pitchFamily="18" charset="0"/>
                                        </a:rPr>
                                        <m:t>32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dirty="0">
                    <a:solidFill>
                      <a:srgbClr val="0066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Rechteck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7879" y="536874"/>
                  <a:ext cx="2040462" cy="547828"/>
                </a:xfrm>
                <a:prstGeom prst="rect">
                  <a:avLst/>
                </a:prstGeom>
                <a:blipFill>
                  <a:blip r:embed="rId9"/>
                  <a:stretch>
                    <a:fillRect b="-9722"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Rechteck 11"/>
            <p:cNvSpPr/>
            <p:nvPr/>
          </p:nvSpPr>
          <p:spPr>
            <a:xfrm>
              <a:off x="6398935" y="1268759"/>
              <a:ext cx="648000" cy="1440000"/>
            </a:xfrm>
            <a:prstGeom prst="rect">
              <a:avLst/>
            </a:prstGeom>
            <a:solidFill>
              <a:srgbClr val="006600"/>
            </a:solidFill>
            <a:ln>
              <a:solidFill>
                <a:schemeClr val="tx1"/>
              </a:solidFill>
            </a:ln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80975" algn="l"/>
                </a:tabLst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sym typeface="Symbol" pitchFamily="18" charset="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hteck 12"/>
                <p:cNvSpPr/>
                <p:nvPr/>
              </p:nvSpPr>
              <p:spPr>
                <a:xfrm>
                  <a:off x="6396035" y="1795424"/>
                  <a:ext cx="721191" cy="307776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de-DE" b="1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CH" b="1" i="1" dirty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b="1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lang="de-CH" b="1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𝟐𝟑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Rechteck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96035" y="1795424"/>
                  <a:ext cx="721191" cy="307776"/>
                </a:xfrm>
                <a:prstGeom prst="rect">
                  <a:avLst/>
                </a:prstGeom>
                <a:blipFill>
                  <a:blip r:embed="rId10"/>
                  <a:stretch>
                    <a:fillRect b="-17073"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Gerade Verbindung mit Pfeil 13"/>
            <p:cNvCxnSpPr/>
            <p:nvPr/>
          </p:nvCxnSpPr>
          <p:spPr bwMode="auto">
            <a:xfrm>
              <a:off x="2432720" y="1520788"/>
              <a:ext cx="36004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Gerade Verbindung mit Pfeil 14"/>
            <p:cNvCxnSpPr/>
            <p:nvPr/>
          </p:nvCxnSpPr>
          <p:spPr bwMode="auto">
            <a:xfrm flipH="1">
              <a:off x="2432720" y="2456892"/>
              <a:ext cx="36004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hteck 15"/>
                <p:cNvSpPr/>
                <p:nvPr/>
              </p:nvSpPr>
              <p:spPr>
                <a:xfrm>
                  <a:off x="1842759" y="1376772"/>
                  <a:ext cx="621564" cy="328615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de-CH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Times New Roman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de-CH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i="1" dirty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de-CH" i="1" dirty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  <m:sup>
                            <m:d>
                              <m:dPr>
                                <m:ctrlPr>
                                  <a:rPr lang="de-CH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CH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+</m:t>
                                </m:r>
                              </m:e>
                            </m:d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Rechteck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42759" y="1376772"/>
                  <a:ext cx="621564" cy="328615"/>
                </a:xfrm>
                <a:prstGeom prst="rect">
                  <a:avLst/>
                </a:prstGeom>
                <a:blipFill>
                  <a:blip r:embed="rId11"/>
                  <a:stretch>
                    <a:fillRect l="-13415" b="-25581"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hteck 16"/>
                <p:cNvSpPr/>
                <p:nvPr/>
              </p:nvSpPr>
              <p:spPr>
                <a:xfrm>
                  <a:off x="1842759" y="2305314"/>
                  <a:ext cx="621564" cy="328615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de-CH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Times New Roman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de-CH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i="1" dirty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de-CH" i="1" dirty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  <m:sup>
                            <m:d>
                              <m:dPr>
                                <m:ctrlPr>
                                  <a:rPr lang="de-CH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CH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−</m:t>
                                </m:r>
                              </m:e>
                            </m:d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Rechteck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42759" y="2305314"/>
                  <a:ext cx="621564" cy="328615"/>
                </a:xfrm>
                <a:prstGeom prst="rect">
                  <a:avLst/>
                </a:prstGeom>
                <a:blipFill>
                  <a:blip r:embed="rId12"/>
                  <a:stretch>
                    <a:fillRect l="-13415" b="-25581"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Gerade Verbindung mit Pfeil 17"/>
            <p:cNvCxnSpPr/>
            <p:nvPr/>
          </p:nvCxnSpPr>
          <p:spPr bwMode="auto">
            <a:xfrm>
              <a:off x="7113240" y="1520788"/>
              <a:ext cx="36004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Gerade Verbindung mit Pfeil 18"/>
            <p:cNvCxnSpPr/>
            <p:nvPr/>
          </p:nvCxnSpPr>
          <p:spPr bwMode="auto">
            <a:xfrm flipH="1">
              <a:off x="7113240" y="2456892"/>
              <a:ext cx="36004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hteck 19"/>
                <p:cNvSpPr/>
                <p:nvPr/>
              </p:nvSpPr>
              <p:spPr>
                <a:xfrm>
                  <a:off x="7510720" y="1376772"/>
                  <a:ext cx="627496" cy="328615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de-CH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Times New Roman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de-CH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i="1" dirty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de-CH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  <m:sup>
                            <m:d>
                              <m:dPr>
                                <m:ctrlPr>
                                  <a:rPr lang="de-CH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CH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+</m:t>
                                </m:r>
                              </m:e>
                            </m:d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hteck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10720" y="1376772"/>
                  <a:ext cx="627496" cy="328615"/>
                </a:xfrm>
                <a:prstGeom prst="rect">
                  <a:avLst/>
                </a:prstGeom>
                <a:blipFill>
                  <a:blip r:embed="rId13"/>
                  <a:stretch>
                    <a:fillRect l="-13253" b="-25581"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hteck 20"/>
                <p:cNvSpPr/>
                <p:nvPr/>
              </p:nvSpPr>
              <p:spPr>
                <a:xfrm>
                  <a:off x="7510720" y="2312876"/>
                  <a:ext cx="627496" cy="32861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de-CH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Times New Roman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de-CH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i="1" dirty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de-CH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  <m:sup>
                            <m:d>
                              <m:dPr>
                                <m:ctrlPr>
                                  <a:rPr lang="de-CH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CH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</a:rPr>
                                  <m:t>−</m:t>
                                </m:r>
                              </m:e>
                            </m:d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Rechteck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10720" y="2312876"/>
                  <a:ext cx="627496" cy="328615"/>
                </a:xfrm>
                <a:prstGeom prst="rect">
                  <a:avLst/>
                </a:prstGeom>
                <a:blipFill>
                  <a:blip r:embed="rId14"/>
                  <a:stretch>
                    <a:fillRect l="-13253" b="-2558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Rechteck 25"/>
            <p:cNvSpPr/>
            <p:nvPr/>
          </p:nvSpPr>
          <p:spPr>
            <a:xfrm>
              <a:off x="2476190" y="2787124"/>
              <a:ext cx="286536" cy="30777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de-CH" b="0" i="0" dirty="0">
                  <a:solidFill>
                    <a:schemeClr val="tx1"/>
                  </a:solidFill>
                  <a:latin typeface="Calibri" panose="020F0502020204030204" pitchFamily="34" charset="0"/>
                  <a:ea typeface="Cambria Math"/>
                  <a:cs typeface="Calibri" panose="020F0502020204030204" pitchFamily="34" charset="0"/>
                </a:rPr>
                <a:t>(1)</a:t>
              </a:r>
              <a:endPara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Rechteck 27"/>
            <p:cNvSpPr/>
            <p:nvPr/>
          </p:nvSpPr>
          <p:spPr>
            <a:xfrm>
              <a:off x="4809873" y="2787124"/>
              <a:ext cx="286536" cy="30777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de-CH" b="0" i="0" dirty="0">
                  <a:solidFill>
                    <a:schemeClr val="tx1"/>
                  </a:solidFill>
                  <a:latin typeface="Calibri" panose="020F0502020204030204" pitchFamily="34" charset="0"/>
                  <a:ea typeface="Cambria Math"/>
                  <a:cs typeface="Calibri" panose="020F0502020204030204" pitchFamily="34" charset="0"/>
                </a:rPr>
                <a:t>(2)</a:t>
              </a:r>
              <a:endPara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Rechteck 28"/>
            <p:cNvSpPr/>
            <p:nvPr/>
          </p:nvSpPr>
          <p:spPr>
            <a:xfrm>
              <a:off x="7173216" y="2787124"/>
              <a:ext cx="286536" cy="30777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de-CH" b="0" i="0" dirty="0">
                  <a:solidFill>
                    <a:schemeClr val="tx1"/>
                  </a:solidFill>
                  <a:latin typeface="Calibri" panose="020F0502020204030204" pitchFamily="34" charset="0"/>
                  <a:ea typeface="Cambria Math"/>
                  <a:cs typeface="Calibri" panose="020F0502020204030204" pitchFamily="34" charset="0"/>
                </a:rPr>
                <a:t>(3)</a:t>
              </a:r>
              <a:endPara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0" name="Gerade Verbindung 29"/>
            <p:cNvCxnSpPr/>
            <p:nvPr/>
          </p:nvCxnSpPr>
          <p:spPr bwMode="auto">
            <a:xfrm>
              <a:off x="6746222" y="2771927"/>
              <a:ext cx="0" cy="5850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" name="Gerade Verbindung 29"/>
            <p:cNvCxnSpPr/>
            <p:nvPr/>
          </p:nvCxnSpPr>
          <p:spPr bwMode="auto">
            <a:xfrm>
              <a:off x="3194610" y="2771927"/>
              <a:ext cx="0" cy="5850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" name="Gruppieren 5"/>
          <p:cNvGrpSpPr/>
          <p:nvPr/>
        </p:nvGrpSpPr>
        <p:grpSpPr>
          <a:xfrm>
            <a:off x="7221252" y="3356992"/>
            <a:ext cx="1916223" cy="1502685"/>
            <a:chOff x="7347140" y="924020"/>
            <a:chExt cx="1916223" cy="1502685"/>
          </a:xfrm>
        </p:grpSpPr>
        <p:cxnSp>
          <p:nvCxnSpPr>
            <p:cNvPr id="40" name="Gerader Verbinder 39"/>
            <p:cNvCxnSpPr>
              <a:cxnSpLocks noChangeAspect="1"/>
            </p:cNvCxnSpPr>
            <p:nvPr/>
          </p:nvCxnSpPr>
          <p:spPr bwMode="auto">
            <a:xfrm flipV="1">
              <a:off x="7347140" y="924020"/>
              <a:ext cx="1464734" cy="42395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Gerader Verbinder 40"/>
            <p:cNvCxnSpPr>
              <a:cxnSpLocks noChangeAspect="1"/>
            </p:cNvCxnSpPr>
            <p:nvPr/>
          </p:nvCxnSpPr>
          <p:spPr bwMode="auto">
            <a:xfrm flipV="1">
              <a:off x="7401809" y="1528030"/>
              <a:ext cx="1368083" cy="40477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Gerader Verbinder 41"/>
            <p:cNvCxnSpPr>
              <a:cxnSpLocks noChangeAspect="1"/>
            </p:cNvCxnSpPr>
            <p:nvPr/>
          </p:nvCxnSpPr>
          <p:spPr bwMode="auto">
            <a:xfrm flipV="1">
              <a:off x="7730145" y="1843572"/>
              <a:ext cx="1430976" cy="43015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3" name="Freihandform 42"/>
            <p:cNvSpPr/>
            <p:nvPr/>
          </p:nvSpPr>
          <p:spPr>
            <a:xfrm>
              <a:off x="8769077" y="924566"/>
              <a:ext cx="447675" cy="921544"/>
            </a:xfrm>
            <a:custGeom>
              <a:avLst/>
              <a:gdLst>
                <a:gd name="connsiteX0" fmla="*/ 42863 w 447675"/>
                <a:gd name="connsiteY0" fmla="*/ 0 h 921544"/>
                <a:gd name="connsiteX1" fmla="*/ 447675 w 447675"/>
                <a:gd name="connsiteY1" fmla="*/ 316707 h 921544"/>
                <a:gd name="connsiteX2" fmla="*/ 395288 w 447675"/>
                <a:gd name="connsiteY2" fmla="*/ 921544 h 921544"/>
                <a:gd name="connsiteX3" fmla="*/ 0 w 447675"/>
                <a:gd name="connsiteY3" fmla="*/ 604838 h 921544"/>
                <a:gd name="connsiteX4" fmla="*/ 42863 w 447675"/>
                <a:gd name="connsiteY4" fmla="*/ 0 h 921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7675" h="921544">
                  <a:moveTo>
                    <a:pt x="42863" y="0"/>
                  </a:moveTo>
                  <a:lnTo>
                    <a:pt x="447675" y="316707"/>
                  </a:lnTo>
                  <a:lnTo>
                    <a:pt x="395288" y="921544"/>
                  </a:lnTo>
                  <a:lnTo>
                    <a:pt x="0" y="604838"/>
                  </a:lnTo>
                  <a:lnTo>
                    <a:pt x="42863" y="0"/>
                  </a:lnTo>
                  <a:close/>
                </a:path>
              </a:pathLst>
            </a:custGeom>
            <a:solidFill>
              <a:srgbClr val="99FF99"/>
            </a:solidFill>
            <a:ln w="12700">
              <a:solidFill>
                <a:schemeClr val="tx1"/>
              </a:solidFill>
            </a:ln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80975" algn="l"/>
                </a:tabLst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sym typeface="Symbol" pitchFamily="18" charset="2"/>
              </a:endParaRPr>
            </a:p>
          </p:txBody>
        </p:sp>
        <p:cxnSp>
          <p:nvCxnSpPr>
            <p:cNvPr id="44" name="Gerader Verbinder 43"/>
            <p:cNvCxnSpPr>
              <a:cxnSpLocks noChangeAspect="1"/>
              <a:stCxn id="43" idx="2"/>
            </p:cNvCxnSpPr>
            <p:nvPr/>
          </p:nvCxnSpPr>
          <p:spPr bwMode="auto">
            <a:xfrm>
              <a:off x="9164365" y="1846110"/>
              <a:ext cx="98998" cy="7874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Gerader Verbinder 44"/>
            <p:cNvCxnSpPr>
              <a:cxnSpLocks noChangeAspect="1"/>
            </p:cNvCxnSpPr>
            <p:nvPr/>
          </p:nvCxnSpPr>
          <p:spPr bwMode="auto">
            <a:xfrm>
              <a:off x="8572179" y="2024041"/>
              <a:ext cx="203464" cy="16675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Gerader Verbinder 45"/>
            <p:cNvCxnSpPr>
              <a:cxnSpLocks noChangeAspect="1"/>
            </p:cNvCxnSpPr>
            <p:nvPr/>
          </p:nvCxnSpPr>
          <p:spPr bwMode="auto">
            <a:xfrm flipV="1">
              <a:off x="8682341" y="1932803"/>
              <a:ext cx="567184" cy="17186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sm" len="sm"/>
              <a:tailEnd type="arrow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2"/>
                <p:cNvSpPr>
                  <a:spLocks noChangeArrowheads="1"/>
                </p:cNvSpPr>
                <p:nvPr/>
              </p:nvSpPr>
              <p:spPr bwMode="auto">
                <a:xfrm>
                  <a:off x="8752229" y="2148653"/>
                  <a:ext cx="181140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l">
                    <a:tabLst>
                      <a:tab pos="180975" algn="l"/>
                    </a:tabLs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1800" b="0" i="1" smtClean="0"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  <m:t>0</m:t>
                        </m:r>
                      </m:oMath>
                    </m:oMathPara>
                  </a14:m>
                  <a:endParaRPr lang="de-CH" sz="1800" dirty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47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752229" y="2148653"/>
                  <a:ext cx="181140" cy="276999"/>
                </a:xfrm>
                <a:prstGeom prst="rect">
                  <a:avLst/>
                </a:prstGeom>
                <a:blipFill>
                  <a:blip r:embed="rId15"/>
                  <a:stretch>
                    <a:fillRect l="-30000" r="-30000" b="-666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2"/>
                <p:cNvSpPr>
                  <a:spLocks noChangeArrowheads="1"/>
                </p:cNvSpPr>
                <p:nvPr/>
              </p:nvSpPr>
              <p:spPr bwMode="auto">
                <a:xfrm>
                  <a:off x="8971191" y="2008648"/>
                  <a:ext cx="193258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l">
                    <a:tabLst>
                      <a:tab pos="180975" algn="l"/>
                    </a:tabLs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1800" b="0" i="1" smtClean="0"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  <m:t>𝑑</m:t>
                        </m:r>
                      </m:oMath>
                    </m:oMathPara>
                  </a14:m>
                  <a:endParaRPr lang="de-CH" sz="1800" dirty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48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971191" y="2008648"/>
                  <a:ext cx="193258" cy="276999"/>
                </a:xfrm>
                <a:prstGeom prst="rect">
                  <a:avLst/>
                </a:prstGeom>
                <a:blipFill>
                  <a:blip r:embed="rId16"/>
                  <a:stretch>
                    <a:fillRect l="-31250" r="-25000" b="-8889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Rectangle 2"/>
                <p:cNvSpPr>
                  <a:spLocks noChangeArrowheads="1"/>
                </p:cNvSpPr>
                <p:nvPr/>
              </p:nvSpPr>
              <p:spPr bwMode="auto">
                <a:xfrm>
                  <a:off x="7502393" y="2149706"/>
                  <a:ext cx="183320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l">
                    <a:tabLst>
                      <a:tab pos="180975" algn="l"/>
                    </a:tabLs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1800" b="0" i="1" smtClean="0"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  <m:t>𝑥</m:t>
                        </m:r>
                      </m:oMath>
                    </m:oMathPara>
                  </a14:m>
                  <a:endParaRPr lang="de-CH" sz="1800" dirty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49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502393" y="2149706"/>
                  <a:ext cx="183320" cy="276999"/>
                </a:xfrm>
                <a:prstGeom prst="rect">
                  <a:avLst/>
                </a:prstGeom>
                <a:blipFill>
                  <a:blip r:embed="rId17"/>
                  <a:stretch>
                    <a:fillRect l="-20000" r="-13333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" name="Freihandform 49"/>
            <p:cNvSpPr/>
            <p:nvPr/>
          </p:nvSpPr>
          <p:spPr>
            <a:xfrm>
              <a:off x="8184357" y="1094954"/>
              <a:ext cx="439948" cy="929271"/>
            </a:xfrm>
            <a:custGeom>
              <a:avLst/>
              <a:gdLst>
                <a:gd name="connsiteX0" fmla="*/ 42863 w 447675"/>
                <a:gd name="connsiteY0" fmla="*/ 0 h 921544"/>
                <a:gd name="connsiteX1" fmla="*/ 447675 w 447675"/>
                <a:gd name="connsiteY1" fmla="*/ 316707 h 921544"/>
                <a:gd name="connsiteX2" fmla="*/ 395288 w 447675"/>
                <a:gd name="connsiteY2" fmla="*/ 921544 h 921544"/>
                <a:gd name="connsiteX3" fmla="*/ 0 w 447675"/>
                <a:gd name="connsiteY3" fmla="*/ 604838 h 921544"/>
                <a:gd name="connsiteX4" fmla="*/ 42863 w 447675"/>
                <a:gd name="connsiteY4" fmla="*/ 0 h 921544"/>
                <a:gd name="connsiteX0" fmla="*/ 42863 w 447675"/>
                <a:gd name="connsiteY0" fmla="*/ 0 h 931847"/>
                <a:gd name="connsiteX1" fmla="*/ 447675 w 447675"/>
                <a:gd name="connsiteY1" fmla="*/ 316707 h 931847"/>
                <a:gd name="connsiteX2" fmla="*/ 392712 w 447675"/>
                <a:gd name="connsiteY2" fmla="*/ 931847 h 931847"/>
                <a:gd name="connsiteX3" fmla="*/ 0 w 447675"/>
                <a:gd name="connsiteY3" fmla="*/ 604838 h 931847"/>
                <a:gd name="connsiteX4" fmla="*/ 42863 w 447675"/>
                <a:gd name="connsiteY4" fmla="*/ 0 h 931847"/>
                <a:gd name="connsiteX0" fmla="*/ 42863 w 447675"/>
                <a:gd name="connsiteY0" fmla="*/ 0 h 929271"/>
                <a:gd name="connsiteX1" fmla="*/ 447675 w 447675"/>
                <a:gd name="connsiteY1" fmla="*/ 316707 h 929271"/>
                <a:gd name="connsiteX2" fmla="*/ 390136 w 447675"/>
                <a:gd name="connsiteY2" fmla="*/ 929271 h 929271"/>
                <a:gd name="connsiteX3" fmla="*/ 0 w 447675"/>
                <a:gd name="connsiteY3" fmla="*/ 604838 h 929271"/>
                <a:gd name="connsiteX4" fmla="*/ 42863 w 447675"/>
                <a:gd name="connsiteY4" fmla="*/ 0 h 929271"/>
                <a:gd name="connsiteX0" fmla="*/ 42863 w 439948"/>
                <a:gd name="connsiteY0" fmla="*/ 0 h 929271"/>
                <a:gd name="connsiteX1" fmla="*/ 439948 w 439948"/>
                <a:gd name="connsiteY1" fmla="*/ 321859 h 929271"/>
                <a:gd name="connsiteX2" fmla="*/ 390136 w 439948"/>
                <a:gd name="connsiteY2" fmla="*/ 929271 h 929271"/>
                <a:gd name="connsiteX3" fmla="*/ 0 w 439948"/>
                <a:gd name="connsiteY3" fmla="*/ 604838 h 929271"/>
                <a:gd name="connsiteX4" fmla="*/ 42863 w 439948"/>
                <a:gd name="connsiteY4" fmla="*/ 0 h 929271"/>
                <a:gd name="connsiteX0" fmla="*/ 42863 w 439948"/>
                <a:gd name="connsiteY0" fmla="*/ 0 h 929271"/>
                <a:gd name="connsiteX1" fmla="*/ 439948 w 439948"/>
                <a:gd name="connsiteY1" fmla="*/ 321859 h 929271"/>
                <a:gd name="connsiteX2" fmla="*/ 390136 w 439948"/>
                <a:gd name="connsiteY2" fmla="*/ 929271 h 929271"/>
                <a:gd name="connsiteX3" fmla="*/ 0 w 439948"/>
                <a:gd name="connsiteY3" fmla="*/ 609990 h 929271"/>
                <a:gd name="connsiteX4" fmla="*/ 42863 w 439948"/>
                <a:gd name="connsiteY4" fmla="*/ 0 h 929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948" h="929271">
                  <a:moveTo>
                    <a:pt x="42863" y="0"/>
                  </a:moveTo>
                  <a:lnTo>
                    <a:pt x="439948" y="321859"/>
                  </a:lnTo>
                  <a:lnTo>
                    <a:pt x="390136" y="929271"/>
                  </a:lnTo>
                  <a:lnTo>
                    <a:pt x="0" y="609990"/>
                  </a:lnTo>
                  <a:lnTo>
                    <a:pt x="42863" y="0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chemeClr val="tx1"/>
              </a:solidFill>
            </a:ln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80975" algn="l"/>
                </a:tabLst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sym typeface="Symbol" pitchFamily="18" charset="2"/>
              </a:endParaRPr>
            </a:p>
          </p:txBody>
        </p:sp>
        <p:cxnSp>
          <p:nvCxnSpPr>
            <p:cNvPr id="51" name="Gerader Verbinder 50"/>
            <p:cNvCxnSpPr>
              <a:cxnSpLocks noChangeAspect="1"/>
            </p:cNvCxnSpPr>
            <p:nvPr/>
          </p:nvCxnSpPr>
          <p:spPr bwMode="auto">
            <a:xfrm flipV="1">
              <a:off x="7847066" y="1241592"/>
              <a:ext cx="1366035" cy="40115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2"/>
              <p:cNvSpPr>
                <a:spLocks noChangeArrowheads="1"/>
              </p:cNvSpPr>
              <p:nvPr/>
            </p:nvSpPr>
            <p:spPr bwMode="auto">
              <a:xfrm>
                <a:off x="5479822" y="3176972"/>
                <a:ext cx="193258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>
                  <a:tabLst>
                    <a:tab pos="180975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1800" b="0" i="1" smtClean="0">
                          <a:latin typeface="Cambria Math" panose="02040503050406030204" pitchFamily="18" charset="0"/>
                          <a:ea typeface="Cambria Math"/>
                          <a:cs typeface="Times New Roman" pitchFamily="18" charset="0"/>
                        </a:rPr>
                        <m:t>𝑑</m:t>
                      </m:r>
                    </m:oMath>
                  </m:oMathPara>
                </a14:m>
                <a:endParaRPr lang="de-CH" sz="1800" dirty="0"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65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79822" y="3176972"/>
                <a:ext cx="193258" cy="276999"/>
              </a:xfrm>
              <a:prstGeom prst="rect">
                <a:avLst/>
              </a:prstGeom>
              <a:blipFill>
                <a:blip r:embed="rId18"/>
                <a:stretch>
                  <a:fillRect l="-31250" r="-25000" b="-652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7" name="Gruppieren 116"/>
          <p:cNvGrpSpPr/>
          <p:nvPr/>
        </p:nvGrpSpPr>
        <p:grpSpPr>
          <a:xfrm>
            <a:off x="2631185" y="3587378"/>
            <a:ext cx="3888432" cy="1270749"/>
            <a:chOff x="2631185" y="3812885"/>
            <a:chExt cx="3888432" cy="1270749"/>
          </a:xfrm>
        </p:grpSpPr>
        <p:cxnSp>
          <p:nvCxnSpPr>
            <p:cNvPr id="52" name="Gerader Verbinder 51"/>
            <p:cNvCxnSpPr/>
            <p:nvPr/>
          </p:nvCxnSpPr>
          <p:spPr bwMode="auto">
            <a:xfrm>
              <a:off x="2631185" y="3812886"/>
              <a:ext cx="374419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Gerader Verbinder 52"/>
            <p:cNvCxnSpPr/>
            <p:nvPr/>
          </p:nvCxnSpPr>
          <p:spPr bwMode="auto">
            <a:xfrm>
              <a:off x="3171245" y="4712910"/>
              <a:ext cx="3204132" cy="6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4" name="Rechteck 53"/>
            <p:cNvSpPr/>
            <p:nvPr/>
          </p:nvSpPr>
          <p:spPr>
            <a:xfrm>
              <a:off x="6375825" y="3812886"/>
              <a:ext cx="143792" cy="900008"/>
            </a:xfrm>
            <a:prstGeom prst="rect">
              <a:avLst/>
            </a:prstGeom>
            <a:solidFill>
              <a:srgbClr val="99FF99"/>
            </a:solidFill>
            <a:ln w="12700">
              <a:solidFill>
                <a:schemeClr val="tx1"/>
              </a:solidFill>
            </a:ln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80975" algn="l"/>
                </a:tabLst>
              </a:pPr>
              <a:endParaRPr kumimoji="0" lang="de-CH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sym typeface="Symbol" pitchFamily="18" charset="2"/>
              </a:endParaRPr>
            </a:p>
          </p:txBody>
        </p:sp>
        <p:sp>
          <p:nvSpPr>
            <p:cNvPr id="55" name="Rechteck 54"/>
            <p:cNvSpPr/>
            <p:nvPr/>
          </p:nvSpPr>
          <p:spPr>
            <a:xfrm>
              <a:off x="3538457" y="3812885"/>
              <a:ext cx="172848" cy="830479"/>
            </a:xfrm>
            <a:prstGeom prst="rect">
              <a:avLst/>
            </a:prstGeom>
            <a:solidFill>
              <a:srgbClr val="99CCFF"/>
            </a:solidFill>
            <a:ln>
              <a:solidFill>
                <a:schemeClr val="tx1"/>
              </a:solidFill>
            </a:ln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80975" algn="l"/>
                </a:tabLst>
              </a:pPr>
              <a:endParaRPr kumimoji="0" lang="de-CH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sym typeface="Symbol" pitchFamily="18" charset="2"/>
              </a:endParaRPr>
            </a:p>
          </p:txBody>
        </p:sp>
        <p:cxnSp>
          <p:nvCxnSpPr>
            <p:cNvPr id="61" name="Gerader Verbinder 60"/>
            <p:cNvCxnSpPr/>
            <p:nvPr/>
          </p:nvCxnSpPr>
          <p:spPr bwMode="auto">
            <a:xfrm>
              <a:off x="3538457" y="4712994"/>
              <a:ext cx="0" cy="720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Rectangle 2"/>
                <p:cNvSpPr>
                  <a:spLocks noChangeArrowheads="1"/>
                </p:cNvSpPr>
                <p:nvPr/>
              </p:nvSpPr>
              <p:spPr bwMode="auto">
                <a:xfrm>
                  <a:off x="3443741" y="4806635"/>
                  <a:ext cx="181140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l">
                    <a:tabLst>
                      <a:tab pos="180975" algn="l"/>
                    </a:tabLs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1800" b="0" i="1" smtClean="0"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  <m:t>0</m:t>
                        </m:r>
                      </m:oMath>
                    </m:oMathPara>
                  </a14:m>
                  <a:endParaRPr lang="de-CH" sz="1800" dirty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64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43741" y="4806635"/>
                  <a:ext cx="181140" cy="276999"/>
                </a:xfrm>
                <a:prstGeom prst="rect">
                  <a:avLst/>
                </a:prstGeom>
                <a:blipFill>
                  <a:blip r:embed="rId19"/>
                  <a:stretch>
                    <a:fillRect l="-33333" r="-26667" b="-652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6" name="Gerader Verbinder 65"/>
            <p:cNvCxnSpPr/>
            <p:nvPr/>
          </p:nvCxnSpPr>
          <p:spPr bwMode="auto">
            <a:xfrm>
              <a:off x="6375601" y="4712994"/>
              <a:ext cx="0" cy="720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93" name="Gerade Verbindung 23"/>
          <p:cNvCxnSpPr/>
          <p:nvPr/>
        </p:nvCxnSpPr>
        <p:spPr bwMode="auto">
          <a:xfrm>
            <a:off x="3552775" y="3443363"/>
            <a:ext cx="280419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8" name="Titel 9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 impedance, transfer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Rectangle 2"/>
              <p:cNvSpPr>
                <a:spLocks noChangeArrowheads="1"/>
              </p:cNvSpPr>
              <p:nvPr/>
            </p:nvSpPr>
            <p:spPr bwMode="auto">
              <a:xfrm>
                <a:off x="272480" y="1268760"/>
                <a:ext cx="1285861" cy="553998"/>
              </a:xfrm>
              <a:prstGeom prst="rect">
                <a:avLst/>
              </a:prstGeom>
              <a:solidFill>
                <a:srgbClr val="99CCFF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0" rIns="0" bIns="0">
                <a:spAutoFit/>
              </a:bodyPr>
              <a:lstStyle/>
              <a:p>
                <a:pPr algn="l">
                  <a:spcBef>
                    <a:spcPts val="0"/>
                  </a:spcBef>
                  <a:tabLst>
                    <a:tab pos="180975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1800" i="1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𝑖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/>
                        <a:cs typeface="Times New Roman" pitchFamily="18" charset="0"/>
                      </a:rPr>
                      <m:t>=</m:t>
                    </m:r>
                  </m:oMath>
                </a14:m>
                <a:r>
                  <a:rPr lang="en-US" sz="1800" dirty="0">
                    <a:latin typeface="Calibri" pitchFamily="34" charset="0"/>
                  </a:rPr>
                  <a:t> Interior </a:t>
                </a:r>
                <a:br>
                  <a:rPr lang="en-US" sz="1800" dirty="0">
                    <a:latin typeface="Calibri" pitchFamily="34" charset="0"/>
                  </a:rPr>
                </a:br>
                <a:r>
                  <a:rPr lang="en-US" sz="1800" dirty="0">
                    <a:latin typeface="Calibri" pitchFamily="34" charset="0"/>
                  </a:rPr>
                  <a:t>impedance</a:t>
                </a:r>
              </a:p>
            </p:txBody>
          </p:sp>
        </mc:Choice>
        <mc:Fallback xmlns="">
          <p:sp>
            <p:nvSpPr>
              <p:cNvPr id="99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2480" y="1268760"/>
                <a:ext cx="1285861" cy="553998"/>
              </a:xfrm>
              <a:prstGeom prst="rect">
                <a:avLst/>
              </a:prstGeom>
              <a:blipFill>
                <a:blip r:embed="rId20"/>
                <a:stretch>
                  <a:fillRect l="-7981" t="-12903" r="-9390" b="-23656"/>
                </a:stretch>
              </a:blipFill>
              <a:ln w="9525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Rectangle 2"/>
              <p:cNvSpPr>
                <a:spLocks noChangeArrowheads="1"/>
              </p:cNvSpPr>
              <p:nvPr/>
            </p:nvSpPr>
            <p:spPr bwMode="auto">
              <a:xfrm>
                <a:off x="8213455" y="1268760"/>
                <a:ext cx="1114655" cy="553998"/>
              </a:xfrm>
              <a:prstGeom prst="rect">
                <a:avLst/>
              </a:prstGeom>
              <a:solidFill>
                <a:srgbClr val="99FF99"/>
              </a:solidFill>
              <a:ln w="9525">
                <a:solidFill>
                  <a:srgbClr val="006600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0" rIns="36000" bIns="0">
                <a:spAutoFit/>
              </a:bodyPr>
              <a:lstStyle/>
              <a:p>
                <a:pPr algn="l">
                  <a:spcBef>
                    <a:spcPts val="0"/>
                  </a:spcBef>
                  <a:tabLst>
                    <a:tab pos="180975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1800" i="1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𝑊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/>
                        <a:cs typeface="Times New Roman" pitchFamily="18" charset="0"/>
                      </a:rPr>
                      <m:t>=</m:t>
                    </m:r>
                  </m:oMath>
                </a14:m>
                <a:r>
                  <a:rPr lang="en-US" sz="1800" dirty="0">
                    <a:latin typeface="Calibri" pitchFamily="34" charset="0"/>
                  </a:rPr>
                  <a:t> Wall</a:t>
                </a:r>
                <a:br>
                  <a:rPr lang="en-US" sz="1800" dirty="0">
                    <a:latin typeface="Calibri" pitchFamily="34" charset="0"/>
                  </a:rPr>
                </a:br>
                <a:r>
                  <a:rPr lang="en-US" sz="1800" dirty="0">
                    <a:latin typeface="Calibri" pitchFamily="34" charset="0"/>
                  </a:rPr>
                  <a:t>impedance</a:t>
                </a:r>
              </a:p>
            </p:txBody>
          </p:sp>
        </mc:Choice>
        <mc:Fallback xmlns="">
          <p:sp>
            <p:nvSpPr>
              <p:cNvPr id="100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13455" y="1268760"/>
                <a:ext cx="1114655" cy="553998"/>
              </a:xfrm>
              <a:prstGeom prst="rect">
                <a:avLst/>
              </a:prstGeom>
              <a:blipFill>
                <a:blip r:embed="rId21"/>
                <a:stretch>
                  <a:fillRect l="-8649" t="-12903" r="-9189" b="-23656"/>
                </a:stretch>
              </a:blipFill>
              <a:ln w="9525">
                <a:solidFill>
                  <a:srgbClr val="0066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Rectangle 2"/>
              <p:cNvSpPr>
                <a:spLocks noChangeArrowheads="1"/>
              </p:cNvSpPr>
              <p:nvPr/>
            </p:nvSpPr>
            <p:spPr bwMode="auto">
              <a:xfrm>
                <a:off x="533389" y="1988840"/>
                <a:ext cx="1348057" cy="60195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lIns="36000" tIns="0" rIns="0" bIns="3600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1800" b="0" i="1" dirty="0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𝑟</m:t>
                      </m:r>
                      <m:r>
                        <a:rPr lang="de-CH" sz="1800" i="1" dirty="0">
                          <a:latin typeface="Cambria Math"/>
                          <a:ea typeface="Cambria Math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1800" i="1" dirty="0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1800" i="1" dirty="0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 dirty="0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de-CH" sz="1800" i="1" dirty="0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de-CH" sz="1800" i="1" dirty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de-CH" sz="1800" i="1" dirty="0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 dirty="0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de-CH" sz="1800" i="1" dirty="0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CH" sz="1800" i="1" dirty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de-CH" sz="1800" i="1" dirty="0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 dirty="0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de-CH" sz="1800" i="1" dirty="0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sz="1800" i="1" dirty="0">
                  <a:latin typeface="Cambria Math"/>
                  <a:ea typeface="Cambria Math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1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3389" y="1988840"/>
                <a:ext cx="1348057" cy="601956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  <a:ln>
                <a:noFill/>
              </a:ln>
              <a:effectLst/>
              <a:ex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Rectangle 2"/>
              <p:cNvSpPr>
                <a:spLocks noChangeArrowheads="1"/>
              </p:cNvSpPr>
              <p:nvPr/>
            </p:nvSpPr>
            <p:spPr bwMode="auto">
              <a:xfrm>
                <a:off x="450235" y="3733885"/>
                <a:ext cx="2127693" cy="62138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800" i="1" dirty="0" smtClean="0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de-CH" sz="1800" i="1" dirty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de-CH" sz="1800" i="1" dirty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CH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CH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CH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de-CH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de-CH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de-CH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de-CH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de-DE" sz="1800" i="1" dirty="0">
                  <a:latin typeface="Cambria Math"/>
                  <a:ea typeface="Cambria Math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2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0235" y="3733885"/>
                <a:ext cx="2127693" cy="621389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  <a:effectLst/>
              <a:ex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Rectangle 2"/>
              <p:cNvSpPr>
                <a:spLocks noChangeArrowheads="1"/>
              </p:cNvSpPr>
              <p:nvPr/>
            </p:nvSpPr>
            <p:spPr bwMode="auto">
              <a:xfrm>
                <a:off x="272480" y="2827965"/>
                <a:ext cx="967701" cy="27699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1800" i="1" dirty="0" smtClean="0">
                          <a:latin typeface="Cambria Math" panose="02040503050406030204" pitchFamily="18" charset="0"/>
                          <a:ea typeface="Cambria Math"/>
                          <a:cs typeface="Times New Roman" pitchFamily="18" charset="0"/>
                        </a:rPr>
                        <m:t>𝑡</m:t>
                      </m:r>
                      <m:r>
                        <a:rPr lang="de-CH" sz="1800" b="0" i="1" dirty="0" smtClean="0">
                          <a:latin typeface="Cambria Math" panose="02040503050406030204" pitchFamily="18" charset="0"/>
                          <a:ea typeface="Cambria Math"/>
                          <a:cs typeface="Times New Roman" pitchFamily="18" charset="0"/>
                        </a:rPr>
                        <m:t>=</m:t>
                      </m:r>
                      <m:r>
                        <a:rPr lang="de-CH" sz="1800" i="1" dirty="0">
                          <a:latin typeface="Cambria Math" panose="02040503050406030204" pitchFamily="18" charset="0"/>
                          <a:ea typeface="Cambria Math"/>
                          <a:cs typeface="Times New Roman" pitchFamily="18" charset="0"/>
                        </a:rPr>
                        <m:t>1−</m:t>
                      </m:r>
                      <m:r>
                        <a:rPr lang="de-CH" sz="1800" b="0" i="1" dirty="0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𝑟</m:t>
                      </m:r>
                    </m:oMath>
                  </m:oMathPara>
                </a14:m>
                <a:endParaRPr lang="de-DE" sz="1800" i="1" dirty="0">
                  <a:latin typeface="Cambria Math"/>
                  <a:ea typeface="Cambria Math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2480" y="2827965"/>
                <a:ext cx="967701" cy="276999"/>
              </a:xfrm>
              <a:prstGeom prst="rect">
                <a:avLst/>
              </a:prstGeom>
              <a:blipFill>
                <a:blip r:embed="rId24"/>
                <a:stretch>
                  <a:fillRect l="-8228" b="-8889"/>
                </a:stretch>
              </a:blipFill>
              <a:ln>
                <a:noFill/>
              </a:ln>
              <a:effectLst/>
              <a:ex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Rectangle 2"/>
              <p:cNvSpPr>
                <a:spLocks noChangeArrowheads="1"/>
              </p:cNvSpPr>
              <p:nvPr/>
            </p:nvSpPr>
            <p:spPr bwMode="auto">
              <a:xfrm>
                <a:off x="8213455" y="1988840"/>
                <a:ext cx="1323114" cy="63830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lIns="0" tIns="0" rIns="0" bIns="7200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1800" b="0" i="1" dirty="0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𝑟</m:t>
                      </m:r>
                      <m:r>
                        <a:rPr lang="de-CH" sz="1800" i="1" dirty="0">
                          <a:latin typeface="Cambria Math"/>
                          <a:ea typeface="Cambria Math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1800" i="1" dirty="0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1800" i="1" dirty="0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 dirty="0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de-CH" sz="1800" i="1" dirty="0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𝑊</m:t>
                              </m:r>
                            </m:sub>
                          </m:sSub>
                          <m:r>
                            <a:rPr lang="de-CH" sz="1800" i="1" dirty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1800" i="1" dirty="0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 dirty="0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de-CH" sz="1800" i="1" dirty="0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1800" i="1" dirty="0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 dirty="0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de-CH" sz="1800" i="1" dirty="0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𝑊</m:t>
                              </m:r>
                            </m:sub>
                          </m:sSub>
                          <m:r>
                            <a:rPr lang="de-CH" sz="1800" i="1" dirty="0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de-CH" sz="1800" i="1" dirty="0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 dirty="0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de-CH" sz="1800" i="1" dirty="0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sz="1800" i="1" dirty="0">
                  <a:latin typeface="Cambria Math"/>
                  <a:ea typeface="Cambria Math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4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13455" y="1988840"/>
                <a:ext cx="1323114" cy="638307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  <a:ln>
                <a:noFill/>
              </a:ln>
              <a:effectLst/>
              <a:ex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Rectangle 2"/>
              <p:cNvSpPr>
                <a:spLocks noChangeArrowheads="1"/>
              </p:cNvSpPr>
              <p:nvPr/>
            </p:nvSpPr>
            <p:spPr bwMode="auto">
              <a:xfrm>
                <a:off x="8213455" y="2827965"/>
                <a:ext cx="967701" cy="27699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1800" i="1" dirty="0" smtClean="0">
                          <a:latin typeface="Cambria Math" panose="02040503050406030204" pitchFamily="18" charset="0"/>
                          <a:ea typeface="Cambria Math"/>
                          <a:cs typeface="Times New Roman" pitchFamily="18" charset="0"/>
                        </a:rPr>
                        <m:t>𝑡</m:t>
                      </m:r>
                      <m:r>
                        <a:rPr lang="de-CH" sz="1800" b="0" i="1" dirty="0" smtClean="0">
                          <a:latin typeface="Cambria Math" panose="02040503050406030204" pitchFamily="18" charset="0"/>
                          <a:ea typeface="Cambria Math"/>
                          <a:cs typeface="Times New Roman" pitchFamily="18" charset="0"/>
                        </a:rPr>
                        <m:t>=</m:t>
                      </m:r>
                      <m:r>
                        <a:rPr lang="de-CH" sz="1800" i="1" dirty="0">
                          <a:latin typeface="Cambria Math" panose="02040503050406030204" pitchFamily="18" charset="0"/>
                          <a:ea typeface="Cambria Math"/>
                          <a:cs typeface="Times New Roman" pitchFamily="18" charset="0"/>
                        </a:rPr>
                        <m:t>1</m:t>
                      </m:r>
                      <m:r>
                        <a:rPr lang="de-CH" sz="1800" b="0" i="1" dirty="0" smtClean="0">
                          <a:latin typeface="Cambria Math" panose="02040503050406030204" pitchFamily="18" charset="0"/>
                          <a:ea typeface="Cambria Math"/>
                          <a:cs typeface="Times New Roman" pitchFamily="18" charset="0"/>
                        </a:rPr>
                        <m:t>+</m:t>
                      </m:r>
                      <m:r>
                        <a:rPr lang="de-CH" sz="1800" b="0" i="1" dirty="0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𝑟</m:t>
                      </m:r>
                    </m:oMath>
                  </m:oMathPara>
                </a14:m>
                <a:endParaRPr lang="de-DE" sz="1800" i="1" dirty="0">
                  <a:latin typeface="Cambria Math"/>
                  <a:ea typeface="Cambria Math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5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13455" y="2827965"/>
                <a:ext cx="967701" cy="276999"/>
              </a:xfrm>
              <a:prstGeom prst="rect">
                <a:avLst/>
              </a:prstGeom>
              <a:blipFill>
                <a:blip r:embed="rId26"/>
                <a:stretch>
                  <a:fillRect l="-7547" b="-8889"/>
                </a:stretch>
              </a:blipFill>
              <a:ln>
                <a:noFill/>
              </a:ln>
              <a:effectLst/>
              <a:ex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Rectangle 2"/>
              <p:cNvSpPr>
                <a:spLocks noChangeArrowheads="1"/>
              </p:cNvSpPr>
              <p:nvPr/>
            </p:nvSpPr>
            <p:spPr bwMode="auto">
              <a:xfrm>
                <a:off x="380492" y="5452586"/>
                <a:ext cx="3757820" cy="5588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=12</m:t>
                      </m:r>
                      <m:f>
                        <m:fPr>
                          <m:ctrlPr>
                            <a:rPr lang="de-CH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de-CH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𝒾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𝑓</m:t>
                      </m:r>
                      <m:sSub>
                        <m:sSubPr>
                          <m:ctrlPr>
                            <a:rPr lang="de-CH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𝜚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de-CH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de-CH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+2.7[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mm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d>
                    </m:oMath>
                  </m:oMathPara>
                </a14:m>
                <a:endParaRPr lang="de-DE" sz="1800" i="1" dirty="0">
                  <a:latin typeface="Cambria Math"/>
                  <a:ea typeface="Cambria Math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6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0492" y="5452586"/>
                <a:ext cx="3757820" cy="558871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  <a:ln>
                <a:noFill/>
              </a:ln>
              <a:effectLst/>
              <a:ex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" name="Freihandform 107"/>
          <p:cNvSpPr/>
          <p:nvPr/>
        </p:nvSpPr>
        <p:spPr>
          <a:xfrm flipH="1">
            <a:off x="6202976" y="4380662"/>
            <a:ext cx="153994" cy="1101698"/>
          </a:xfrm>
          <a:custGeom>
            <a:avLst/>
            <a:gdLst>
              <a:gd name="connsiteX0" fmla="*/ 0 w 417786"/>
              <a:gd name="connsiteY0" fmla="*/ 0 h 1040524"/>
              <a:gd name="connsiteX1" fmla="*/ 283779 w 417786"/>
              <a:gd name="connsiteY1" fmla="*/ 536028 h 1040524"/>
              <a:gd name="connsiteX2" fmla="*/ 417786 w 417786"/>
              <a:gd name="connsiteY2" fmla="*/ 1040524 h 1040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7786" h="1040524">
                <a:moveTo>
                  <a:pt x="0" y="0"/>
                </a:moveTo>
                <a:cubicBezTo>
                  <a:pt x="107074" y="181303"/>
                  <a:pt x="214148" y="362607"/>
                  <a:pt x="283779" y="536028"/>
                </a:cubicBezTo>
                <a:cubicBezTo>
                  <a:pt x="353410" y="709449"/>
                  <a:pt x="385598" y="874986"/>
                  <a:pt x="417786" y="1040524"/>
                </a:cubicBezTo>
              </a:path>
            </a:pathLst>
          </a:custGeom>
          <a:noFill/>
          <a:ln w="12700" cap="rnd">
            <a:solidFill>
              <a:srgbClr val="006600"/>
            </a:solidFill>
            <a:tailEnd type="arrow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110" name="Freihandform 109"/>
          <p:cNvSpPr/>
          <p:nvPr/>
        </p:nvSpPr>
        <p:spPr>
          <a:xfrm>
            <a:off x="3662703" y="4535679"/>
            <a:ext cx="1256705" cy="1121561"/>
          </a:xfrm>
          <a:custGeom>
            <a:avLst/>
            <a:gdLst>
              <a:gd name="connsiteX0" fmla="*/ 0 w 1836683"/>
              <a:gd name="connsiteY0" fmla="*/ 0 h 1079938"/>
              <a:gd name="connsiteX1" fmla="*/ 811924 w 1836683"/>
              <a:gd name="connsiteY1" fmla="*/ 677917 h 1079938"/>
              <a:gd name="connsiteX2" fmla="*/ 1836683 w 1836683"/>
              <a:gd name="connsiteY2" fmla="*/ 1079938 h 1079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6683" h="1079938">
                <a:moveTo>
                  <a:pt x="0" y="0"/>
                </a:moveTo>
                <a:cubicBezTo>
                  <a:pt x="252905" y="248963"/>
                  <a:pt x="505810" y="497927"/>
                  <a:pt x="811924" y="677917"/>
                </a:cubicBezTo>
                <a:cubicBezTo>
                  <a:pt x="1118038" y="857907"/>
                  <a:pt x="1477360" y="968922"/>
                  <a:pt x="1836683" y="1079938"/>
                </a:cubicBezTo>
              </a:path>
            </a:pathLst>
          </a:custGeom>
          <a:noFill/>
          <a:ln w="12700">
            <a:solidFill>
              <a:srgbClr val="0000FF"/>
            </a:solidFill>
            <a:tailEnd type="arrow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tabLst>
                <a:tab pos="180975" algn="l"/>
              </a:tabLst>
            </a:pPr>
            <a:endParaRPr lang="de-CH"/>
          </a:p>
        </p:txBody>
      </p:sp>
      <p:sp>
        <p:nvSpPr>
          <p:cNvPr id="111" name="Rectangle 2"/>
          <p:cNvSpPr>
            <a:spLocks noChangeArrowheads="1"/>
          </p:cNvSpPr>
          <p:nvPr/>
        </p:nvSpPr>
        <p:spPr bwMode="auto">
          <a:xfrm>
            <a:off x="2126452" y="4665719"/>
            <a:ext cx="104195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Sample </a:t>
            </a:r>
            <a:br>
              <a:rPr lang="en-US" sz="1800" dirty="0">
                <a:latin typeface="Calibri" panose="020F0502020204030204" pitchFamily="34" charset="0"/>
                <a:cs typeface="Calibri" pitchFamily="34" charset="0"/>
              </a:rPr>
            </a:br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impedance</a:t>
            </a:r>
          </a:p>
        </p:txBody>
      </p:sp>
      <p:sp>
        <p:nvSpPr>
          <p:cNvPr id="113" name="Freihandform 112"/>
          <p:cNvSpPr/>
          <p:nvPr/>
        </p:nvSpPr>
        <p:spPr>
          <a:xfrm>
            <a:off x="522938" y="4380661"/>
            <a:ext cx="561530" cy="1199095"/>
          </a:xfrm>
          <a:custGeom>
            <a:avLst/>
            <a:gdLst>
              <a:gd name="connsiteX0" fmla="*/ 559676 w 559676"/>
              <a:gd name="connsiteY0" fmla="*/ 0 h 1119352"/>
              <a:gd name="connsiteX1" fmla="*/ 220718 w 559676"/>
              <a:gd name="connsiteY1" fmla="*/ 488731 h 1119352"/>
              <a:gd name="connsiteX2" fmla="*/ 0 w 559676"/>
              <a:gd name="connsiteY2" fmla="*/ 1119352 h 1119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9676" h="1119352">
                <a:moveTo>
                  <a:pt x="559676" y="0"/>
                </a:moveTo>
                <a:cubicBezTo>
                  <a:pt x="436836" y="151086"/>
                  <a:pt x="313997" y="302172"/>
                  <a:pt x="220718" y="488731"/>
                </a:cubicBezTo>
                <a:cubicBezTo>
                  <a:pt x="127439" y="675290"/>
                  <a:pt x="63719" y="897321"/>
                  <a:pt x="0" y="1119352"/>
                </a:cubicBezTo>
              </a:path>
            </a:pathLst>
          </a:custGeom>
          <a:noFill/>
          <a:ln w="12700" cap="rnd">
            <a:solidFill>
              <a:schemeClr val="tx1"/>
            </a:solidFill>
            <a:headEnd type="arrow"/>
            <a:tailEnd type="none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112" name="Rectangle 2"/>
          <p:cNvSpPr>
            <a:spLocks noChangeArrowheads="1"/>
          </p:cNvSpPr>
          <p:nvPr/>
        </p:nvSpPr>
        <p:spPr bwMode="auto">
          <a:xfrm>
            <a:off x="398310" y="4665719"/>
            <a:ext cx="1041952" cy="5539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Gap</a:t>
            </a:r>
            <a:br>
              <a:rPr lang="en-US" sz="1800" dirty="0">
                <a:latin typeface="Calibri" panose="020F0502020204030204" pitchFamily="34" charset="0"/>
                <a:cs typeface="Calibri" pitchFamily="34" charset="0"/>
              </a:rPr>
            </a:br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impedance</a:t>
            </a:r>
          </a:p>
        </p:txBody>
      </p:sp>
      <p:sp>
        <p:nvSpPr>
          <p:cNvPr id="114" name="Freihandform 113"/>
          <p:cNvSpPr/>
          <p:nvPr/>
        </p:nvSpPr>
        <p:spPr>
          <a:xfrm>
            <a:off x="1807473" y="4380662"/>
            <a:ext cx="252917" cy="345533"/>
          </a:xfrm>
          <a:custGeom>
            <a:avLst/>
            <a:gdLst>
              <a:gd name="connsiteX0" fmla="*/ 0 w 204952"/>
              <a:gd name="connsiteY0" fmla="*/ 0 h 496614"/>
              <a:gd name="connsiteX1" fmla="*/ 39414 w 204952"/>
              <a:gd name="connsiteY1" fmla="*/ 212835 h 496614"/>
              <a:gd name="connsiteX2" fmla="*/ 204952 w 204952"/>
              <a:gd name="connsiteY2" fmla="*/ 496614 h 496614"/>
              <a:gd name="connsiteX0" fmla="*/ 0 w 204952"/>
              <a:gd name="connsiteY0" fmla="*/ 0 h 496614"/>
              <a:gd name="connsiteX1" fmla="*/ 60424 w 204952"/>
              <a:gd name="connsiteY1" fmla="*/ 246317 h 496614"/>
              <a:gd name="connsiteX2" fmla="*/ 204952 w 204952"/>
              <a:gd name="connsiteY2" fmla="*/ 496614 h 496614"/>
              <a:gd name="connsiteX0" fmla="*/ 0 w 204952"/>
              <a:gd name="connsiteY0" fmla="*/ 0 h 496614"/>
              <a:gd name="connsiteX1" fmla="*/ 77932 w 204952"/>
              <a:gd name="connsiteY1" fmla="*/ 270666 h 496614"/>
              <a:gd name="connsiteX2" fmla="*/ 204952 w 204952"/>
              <a:gd name="connsiteY2" fmla="*/ 496614 h 496614"/>
              <a:gd name="connsiteX0" fmla="*/ 0 w 204952"/>
              <a:gd name="connsiteY0" fmla="*/ 0 h 496614"/>
              <a:gd name="connsiteX1" fmla="*/ 77932 w 204952"/>
              <a:gd name="connsiteY1" fmla="*/ 270666 h 496614"/>
              <a:gd name="connsiteX2" fmla="*/ 204952 w 204952"/>
              <a:gd name="connsiteY2" fmla="*/ 496614 h 496614"/>
              <a:gd name="connsiteX0" fmla="*/ 0 w 204952"/>
              <a:gd name="connsiteY0" fmla="*/ 0 h 496614"/>
              <a:gd name="connsiteX1" fmla="*/ 77932 w 204952"/>
              <a:gd name="connsiteY1" fmla="*/ 270666 h 496614"/>
              <a:gd name="connsiteX2" fmla="*/ 204952 w 204952"/>
              <a:gd name="connsiteY2" fmla="*/ 496614 h 496614"/>
              <a:gd name="connsiteX0" fmla="*/ 0 w 204952"/>
              <a:gd name="connsiteY0" fmla="*/ 0 h 496614"/>
              <a:gd name="connsiteX1" fmla="*/ 77932 w 204952"/>
              <a:gd name="connsiteY1" fmla="*/ 270666 h 496614"/>
              <a:gd name="connsiteX2" fmla="*/ 204952 w 204952"/>
              <a:gd name="connsiteY2" fmla="*/ 496614 h 496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4952" h="496614">
                <a:moveTo>
                  <a:pt x="0" y="0"/>
                </a:moveTo>
                <a:cubicBezTo>
                  <a:pt x="20135" y="116777"/>
                  <a:pt x="43773" y="187897"/>
                  <a:pt x="77932" y="270666"/>
                </a:cubicBezTo>
                <a:cubicBezTo>
                  <a:pt x="112091" y="353435"/>
                  <a:pt x="139262" y="396109"/>
                  <a:pt x="204952" y="496614"/>
                </a:cubicBezTo>
              </a:path>
            </a:pathLst>
          </a:custGeom>
          <a:noFill/>
          <a:ln w="12700" cap="rnd">
            <a:solidFill>
              <a:schemeClr val="tx1"/>
            </a:solidFill>
            <a:headEnd type="arrow"/>
            <a:tailEnd type="none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tabLst>
                <a:tab pos="180975" algn="l"/>
              </a:tabLst>
            </a:pPr>
            <a:endParaRPr lang="de-CH"/>
          </a:p>
        </p:txBody>
      </p:sp>
      <p:sp>
        <p:nvSpPr>
          <p:cNvPr id="118" name="Rectangle 2"/>
          <p:cNvSpPr>
            <a:spLocks noChangeArrowheads="1"/>
          </p:cNvSpPr>
          <p:nvPr/>
        </p:nvSpPr>
        <p:spPr bwMode="auto">
          <a:xfrm>
            <a:off x="272480" y="5975801"/>
            <a:ext cx="4135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(I)</a:t>
            </a:r>
            <a:endParaRPr lang="en-US" sz="1800" dirty="0">
              <a:latin typeface="Calibri" panose="020F0502020204030204" pitchFamily="34" charset="0"/>
              <a:cs typeface="Calibri" pitchFamily="34" charset="0"/>
            </a:endParaRPr>
          </a:p>
        </p:txBody>
      </p:sp>
      <p:sp>
        <p:nvSpPr>
          <p:cNvPr id="119" name="Rectangle 2"/>
          <p:cNvSpPr>
            <a:spLocks noChangeArrowheads="1"/>
          </p:cNvSpPr>
          <p:nvPr/>
        </p:nvSpPr>
        <p:spPr bwMode="auto">
          <a:xfrm>
            <a:off x="272480" y="2456892"/>
            <a:ext cx="689291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(III)</a:t>
            </a:r>
            <a:endParaRPr lang="en-US" sz="1800" dirty="0">
              <a:latin typeface="Calibri" panose="020F0502020204030204" pitchFamily="34" charset="0"/>
              <a:cs typeface="Calibri" pitchFamily="34" charset="0"/>
            </a:endParaRPr>
          </a:p>
        </p:txBody>
      </p:sp>
      <p:sp>
        <p:nvSpPr>
          <p:cNvPr id="120" name="Rectangle 2"/>
          <p:cNvSpPr>
            <a:spLocks noChangeArrowheads="1"/>
          </p:cNvSpPr>
          <p:nvPr/>
        </p:nvSpPr>
        <p:spPr bwMode="auto">
          <a:xfrm>
            <a:off x="5009758" y="5003693"/>
            <a:ext cx="55143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(IV)</a:t>
            </a:r>
            <a:endParaRPr lang="en-US" sz="1800" dirty="0">
              <a:latin typeface="Calibri" panose="020F0502020204030204" pitchFamily="34" charset="0"/>
              <a:cs typeface="Calibri" pitchFamily="34" charset="0"/>
            </a:endParaRPr>
          </a:p>
        </p:txBody>
      </p:sp>
      <p:sp>
        <p:nvSpPr>
          <p:cNvPr id="121" name="Rectangle 2"/>
          <p:cNvSpPr>
            <a:spLocks noChangeArrowheads="1"/>
          </p:cNvSpPr>
          <p:nvPr/>
        </p:nvSpPr>
        <p:spPr bwMode="auto">
          <a:xfrm>
            <a:off x="676797" y="5273487"/>
            <a:ext cx="1185453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itchFamily="34" charset="0"/>
              </a:rPr>
              <a:t>Parabolic profile</a:t>
            </a:r>
          </a:p>
        </p:txBody>
      </p:sp>
      <p:sp>
        <p:nvSpPr>
          <p:cNvPr id="122" name="Rectangle 2"/>
          <p:cNvSpPr>
            <a:spLocks noChangeArrowheads="1"/>
          </p:cNvSpPr>
          <p:nvPr/>
        </p:nvSpPr>
        <p:spPr bwMode="auto">
          <a:xfrm>
            <a:off x="2124652" y="5273487"/>
            <a:ext cx="1805814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itchFamily="34" charset="0"/>
              </a:rPr>
              <a:t>Areal mass density, </a:t>
            </a:r>
            <a:r>
              <a:rPr lang="en-US" sz="1400" dirty="0" err="1">
                <a:latin typeface="Calibri" panose="020F0502020204030204" pitchFamily="34" charset="0"/>
                <a:cs typeface="Calibri" pitchFamily="34" charset="0"/>
              </a:rPr>
              <a:t>Maa</a:t>
            </a:r>
            <a:endParaRPr lang="en-US" sz="1400" dirty="0">
              <a:latin typeface="Calibri" panose="020F0502020204030204" pitchFamily="34" charset="0"/>
              <a:cs typeface="Calibri" pitchFamily="34" charset="0"/>
            </a:endParaRPr>
          </a:p>
        </p:txBody>
      </p:sp>
      <p:sp>
        <p:nvSpPr>
          <p:cNvPr id="123" name="Rectangle 2"/>
          <p:cNvSpPr>
            <a:spLocks noChangeArrowheads="1"/>
          </p:cNvSpPr>
          <p:nvPr/>
        </p:nvSpPr>
        <p:spPr bwMode="auto">
          <a:xfrm>
            <a:off x="6534927" y="5014726"/>
            <a:ext cx="1496243" cy="276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Airy's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Rectangle 2"/>
              <p:cNvSpPr>
                <a:spLocks noChangeArrowheads="1"/>
              </p:cNvSpPr>
              <p:nvPr/>
            </p:nvSpPr>
            <p:spPr bwMode="auto">
              <a:xfrm>
                <a:off x="276317" y="3104964"/>
                <a:ext cx="2216376" cy="38497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de-CH" sz="1800" dirty="0">
                    <a:latin typeface="Calibri" panose="020F0502020204030204" pitchFamily="34" charset="0"/>
                    <a:ea typeface="Cambria Math"/>
                    <a:cs typeface="Calibri" panose="020F0502020204030204" pitchFamily="34" charset="0"/>
                  </a:rPr>
                  <a:t>Air: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800" i="1" dirty="0" smtClean="0"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CH" sz="1800" i="1" dirty="0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𝑍</m:t>
                        </m:r>
                      </m:e>
                      <m:sub>
                        <m:r>
                          <a:rPr lang="de-CH" sz="1800" i="1" dirty="0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0</m:t>
                        </m:r>
                      </m:sub>
                    </m:sSub>
                    <m:r>
                      <a:rPr lang="de-CH" sz="1800" b="0" i="1" dirty="0" smtClean="0">
                        <a:latin typeface="Cambria Math" panose="02040503050406030204" pitchFamily="18" charset="0"/>
                        <a:ea typeface="Cambria Math"/>
                        <a:cs typeface="Times New Roman" pitchFamily="18" charset="0"/>
                      </a:rPr>
                      <m:t>=</m:t>
                    </m:r>
                    <m:sSub>
                      <m:sSubPr>
                        <m:ctrlPr>
                          <a:rPr lang="de-CH" sz="1800" b="0" i="1" dirty="0" smtClean="0"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CH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itchFamily="18" charset="0"/>
                          </a:rPr>
                          <m:t>𝜚</m:t>
                        </m:r>
                      </m:e>
                      <m:sub>
                        <m:r>
                          <a:rPr lang="de-CH" sz="1800" b="0" i="1" dirty="0" smtClean="0"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  <m:t>𝐴</m:t>
                        </m:r>
                      </m:sub>
                    </m:sSub>
                    <m:r>
                      <a:rPr lang="de-CH" sz="1800" b="0" i="1" dirty="0" smtClean="0">
                        <a:latin typeface="Cambria Math" panose="02040503050406030204" pitchFamily="18" charset="0"/>
                        <a:ea typeface="Cambria Math"/>
                        <a:cs typeface="Times New Roman" pitchFamily="18" charset="0"/>
                      </a:rPr>
                      <m:t>𝑐</m:t>
                    </m:r>
                    <m:r>
                      <a:rPr lang="de-CH" sz="1800" b="0" i="1" dirty="0" smtClean="0">
                        <a:latin typeface="Cambria Math" panose="02040503050406030204" pitchFamily="18" charset="0"/>
                        <a:ea typeface="Cambria Math"/>
                        <a:cs typeface="Times New Roman" pitchFamily="18" charset="0"/>
                      </a:rPr>
                      <m:t>=410</m:t>
                    </m:r>
                    <m:f>
                      <m:fPr>
                        <m:ctrlPr>
                          <a:rPr lang="de-CH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Pa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</m:t>
                        </m:r>
                      </m:den>
                    </m:f>
                  </m:oMath>
                </a14:m>
                <a:endParaRPr lang="de-DE" sz="1800" i="1" dirty="0">
                  <a:latin typeface="Calibri" panose="020F0502020204030204" pitchFamily="34" charset="0"/>
                  <a:ea typeface="Cambria Math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4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6317" y="3104964"/>
                <a:ext cx="2216376" cy="384977"/>
              </a:xfrm>
              <a:prstGeom prst="rect">
                <a:avLst/>
              </a:prstGeom>
              <a:blipFill>
                <a:blip r:embed="rId28"/>
                <a:stretch>
                  <a:fillRect l="-6319" t="-6349" r="-4670" b="-23810"/>
                </a:stretch>
              </a:blipFill>
              <a:ln>
                <a:noFill/>
              </a:ln>
              <a:effectLst/>
              <a:ex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5" name="Rectangle 2"/>
          <p:cNvSpPr>
            <a:spLocks noChangeArrowheads="1"/>
          </p:cNvSpPr>
          <p:nvPr/>
        </p:nvSpPr>
        <p:spPr bwMode="auto">
          <a:xfrm>
            <a:off x="851937" y="3590057"/>
            <a:ext cx="593046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itchFamily="34" charset="0"/>
              </a:rPr>
              <a:t>Porosity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2"/>
              <p:cNvSpPr>
                <a:spLocks noChangeArrowheads="1"/>
              </p:cNvSpPr>
              <p:nvPr/>
            </p:nvSpPr>
            <p:spPr bwMode="auto">
              <a:xfrm>
                <a:off x="4328636" y="6211646"/>
                <a:ext cx="1512584" cy="349702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rgbClr val="FF9933"/>
                </a:solidFill>
              </a:ln>
              <a:effectLst/>
            </p:spPr>
            <p:txBody>
              <a:bodyPr wrap="none" lIns="36000" tIns="36000" rIns="36000" bIns="3600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itchFamily="18" charset="0"/>
                        </a:rPr>
                        <m:t>𝛽</m:t>
                      </m:r>
                      <m:r>
                        <a:rPr lang="de-CH" sz="1800" i="1">
                          <a:latin typeface="Cambria Math" panose="02040503050406030204" pitchFamily="18" charset="0"/>
                          <a:ea typeface="Cambria Math"/>
                          <a:cs typeface="Times New Roman" pitchFamily="18" charset="0"/>
                        </a:rPr>
                        <m:t>=</m:t>
                      </m:r>
                      <m:r>
                        <a:rPr lang="de-CH" sz="1800" b="0" i="1" smtClean="0">
                          <a:latin typeface="Cambria Math" panose="02040503050406030204" pitchFamily="18" charset="0"/>
                          <a:ea typeface="Cambria Math"/>
                          <a:cs typeface="Times New Roman" pitchFamily="18" charset="0"/>
                        </a:rPr>
                        <m:t>1</m:t>
                      </m:r>
                      <m:r>
                        <a:rPr lang="de-CH" sz="1800" i="1">
                          <a:latin typeface="Cambria Math" panose="02040503050406030204" pitchFamily="18" charset="0"/>
                          <a:ea typeface="Cambria Math"/>
                          <a:cs typeface="Times New Roman" pitchFamily="18" charset="0"/>
                        </a:rPr>
                        <m:t>−</m:t>
                      </m:r>
                      <m:sSup>
                        <m:sSupPr>
                          <m:ctrlPr>
                            <a:rPr lang="de-CH" sz="1800" i="1" smtClean="0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de-CH" sz="1800" i="1" smtClean="0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CH" sz="1800" i="1" smtClean="0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1800" b="0" i="1" smtClean="0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de-CH" sz="1800" b="0" i="1" smtClean="0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  <m:t>13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de-CH" sz="1800" b="0" i="1" smtClean="0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de-CH" sz="1800" i="1" dirty="0">
                  <a:latin typeface="Cambria Math" panose="02040503050406030204" pitchFamily="18" charset="0"/>
                  <a:ea typeface="Cambria Math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7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8636" y="6211646"/>
                <a:ext cx="1512584" cy="349702"/>
              </a:xfrm>
              <a:prstGeom prst="rect">
                <a:avLst/>
              </a:prstGeom>
              <a:blipFill>
                <a:blip r:embed="rId29"/>
                <a:stretch>
                  <a:fillRect l="-2400" b="-16949"/>
                </a:stretch>
              </a:blipFill>
              <a:ln>
                <a:solidFill>
                  <a:srgbClr val="FF9933"/>
                </a:solidFill>
              </a:ln>
              <a:effectLst/>
              <a:ex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Rectangle 2"/>
          <p:cNvSpPr>
            <a:spLocks noChangeArrowheads="1"/>
          </p:cNvSpPr>
          <p:nvPr/>
        </p:nvSpPr>
        <p:spPr bwMode="auto">
          <a:xfrm>
            <a:off x="3161123" y="6247650"/>
            <a:ext cx="100316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Loss factor</a:t>
            </a:r>
          </a:p>
        </p:txBody>
      </p:sp>
      <p:sp>
        <p:nvSpPr>
          <p:cNvPr id="79" name="Rectangle 2"/>
          <p:cNvSpPr>
            <a:spLocks noChangeArrowheads="1"/>
          </p:cNvSpPr>
          <p:nvPr/>
        </p:nvSpPr>
        <p:spPr bwMode="auto">
          <a:xfrm>
            <a:off x="2442886" y="5985864"/>
            <a:ext cx="594715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400" dirty="0" err="1">
                <a:latin typeface="Calibri" panose="020F0502020204030204" pitchFamily="34" charset="0"/>
                <a:cs typeface="Calibri" pitchFamily="34" charset="0"/>
              </a:rPr>
              <a:t>Maa</a:t>
            </a:r>
            <a:r>
              <a:rPr lang="en-US" sz="1400" dirty="0">
                <a:latin typeface="Calibri" panose="020F0502020204030204" pitchFamily="34" charset="0"/>
                <a:cs typeface="Calibri" pitchFamily="34" charset="0"/>
              </a:rPr>
              <a:t>, 87</a:t>
            </a:r>
          </a:p>
        </p:txBody>
      </p:sp>
      <p:sp>
        <p:nvSpPr>
          <p:cNvPr id="80" name="Rectangle 2"/>
          <p:cNvSpPr>
            <a:spLocks noChangeArrowheads="1"/>
          </p:cNvSpPr>
          <p:nvPr/>
        </p:nvSpPr>
        <p:spPr bwMode="auto">
          <a:xfrm>
            <a:off x="3390356" y="5985864"/>
            <a:ext cx="184346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itchFamily="34" charset="0"/>
              </a:rPr>
              <a:t>Fit</a:t>
            </a:r>
          </a:p>
        </p:txBody>
      </p:sp>
    </p:spTree>
    <p:extLst>
      <p:ext uri="{BB962C8B-B14F-4D97-AF65-F5344CB8AC3E}">
        <p14:creationId xmlns:p14="http://schemas.microsoft.com/office/powerpoint/2010/main" val="54838259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Compact model, 19mm, 0.6mm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68" y="1268760"/>
            <a:ext cx="9571801" cy="5092501"/>
          </a:xfrm>
          <a:prstGeom prst="rect">
            <a:avLst/>
          </a:prstGeom>
        </p:spPr>
      </p:pic>
      <p:sp>
        <p:nvSpPr>
          <p:cNvPr id="4" name="Ellipse 3"/>
          <p:cNvSpPr/>
          <p:nvPr/>
        </p:nvSpPr>
        <p:spPr>
          <a:xfrm>
            <a:off x="1421373" y="3593869"/>
            <a:ext cx="180000" cy="180000"/>
          </a:xfrm>
          <a:prstGeom prst="ellipse">
            <a:avLst/>
          </a:prstGeom>
          <a:solidFill>
            <a:srgbClr val="0000FF">
              <a:alpha val="20000"/>
            </a:srgbClr>
          </a:solidFill>
          <a:ln w="12700">
            <a:solidFill>
              <a:srgbClr val="FF0000"/>
            </a:solidFill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8662533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Compact model, 19mm, 0.8mm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68" y="1268760"/>
            <a:ext cx="9571801" cy="5092501"/>
          </a:xfrm>
          <a:prstGeom prst="rect">
            <a:avLst/>
          </a:prstGeom>
        </p:spPr>
      </p:pic>
      <p:sp>
        <p:nvSpPr>
          <p:cNvPr id="4" name="Ellipse 3"/>
          <p:cNvSpPr/>
          <p:nvPr/>
        </p:nvSpPr>
        <p:spPr>
          <a:xfrm>
            <a:off x="1421373" y="3593869"/>
            <a:ext cx="180000" cy="180000"/>
          </a:xfrm>
          <a:prstGeom prst="ellipse">
            <a:avLst/>
          </a:prstGeom>
          <a:solidFill>
            <a:srgbClr val="0000FF">
              <a:alpha val="20000"/>
            </a:srgbClr>
          </a:solidFill>
          <a:ln w="12700">
            <a:solidFill>
              <a:srgbClr val="FF0000"/>
            </a:solidFill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9228141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Compact model, 19mm, 1.0mm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68" y="1268760"/>
            <a:ext cx="9571801" cy="5092501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>
            <a:off x="1421373" y="3593869"/>
            <a:ext cx="180000" cy="180000"/>
          </a:xfrm>
          <a:prstGeom prst="ellipse">
            <a:avLst/>
          </a:prstGeom>
          <a:solidFill>
            <a:srgbClr val="0000FF">
              <a:alpha val="20000"/>
            </a:srgbClr>
          </a:solidFill>
          <a:ln w="12700">
            <a:solidFill>
              <a:srgbClr val="FF0000"/>
            </a:solidFill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0443145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Summary</a:t>
            </a:r>
          </a:p>
        </p:txBody>
      </p:sp>
      <p:sp>
        <p:nvSpPr>
          <p:cNvPr id="3" name="Rechteck 2"/>
          <p:cNvSpPr/>
          <p:nvPr/>
        </p:nvSpPr>
        <p:spPr>
          <a:xfrm>
            <a:off x="1352600" y="1916832"/>
            <a:ext cx="7200800" cy="39149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85750" indent="-285750" algn="l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rigid plate surrounded by an air gap in an impedance tube behaves like a slit absorber</a:t>
            </a:r>
          </a:p>
          <a:p>
            <a:pPr marL="285750" indent="-285750" algn="l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Experimental results can be reproduced precisely with FEM, utilizing either </a:t>
            </a:r>
            <a:r>
              <a:rPr lang="en-US" sz="24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thermoviscous</a:t>
            </a: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models or so-called </a:t>
            </a:r>
            <a:r>
              <a:rPr lang="en-US" sz="24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Narrow Region</a:t>
            </a: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acoustics</a:t>
            </a:r>
          </a:p>
          <a:p>
            <a:pPr marL="285750" indent="-285750" algn="l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experimental and the numerical absorption curves can be emulated with a spreadsheet calculation</a:t>
            </a:r>
          </a:p>
          <a:p>
            <a:pPr marL="285750" indent="-285750" algn="l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 reliable impedance tube measurements it is necessary to seal the sample edges against the tube wall</a:t>
            </a:r>
          </a:p>
        </p:txBody>
      </p:sp>
    </p:spTree>
    <p:extLst>
      <p:ext uri="{BB962C8B-B14F-4D97-AF65-F5344CB8AC3E}">
        <p14:creationId xmlns:p14="http://schemas.microsoft.com/office/powerpoint/2010/main" val="268035574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tube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596" y="1569425"/>
            <a:ext cx="6772501" cy="4487867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118671" y="5409220"/>
            <a:ext cx="6908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Sample</a:t>
            </a:r>
          </a:p>
        </p:txBody>
      </p:sp>
      <p:cxnSp>
        <p:nvCxnSpPr>
          <p:cNvPr id="6" name="Gerade Verbindung mit Pfeil 5"/>
          <p:cNvCxnSpPr/>
          <p:nvPr/>
        </p:nvCxnSpPr>
        <p:spPr bwMode="auto">
          <a:xfrm flipH="1" flipV="1">
            <a:off x="3578559" y="4877324"/>
            <a:ext cx="36004" cy="5400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5350919" y="3127030"/>
            <a:ext cx="162018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Calibri" pitchFamily="34" charset="0"/>
              </a:rPr>
              <a:t>Loudspeaker in the background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8178887" y="1545016"/>
            <a:ext cx="123860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Microphones</a:t>
            </a:r>
          </a:p>
        </p:txBody>
      </p:sp>
      <p:cxnSp>
        <p:nvCxnSpPr>
          <p:cNvPr id="13" name="Gerade Verbindung mit Pfeil 12"/>
          <p:cNvCxnSpPr/>
          <p:nvPr/>
        </p:nvCxnSpPr>
        <p:spPr bwMode="auto">
          <a:xfrm flipH="1">
            <a:off x="7583168" y="1822015"/>
            <a:ext cx="1044115" cy="319116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 Verbindung mit Pfeil 15"/>
          <p:cNvCxnSpPr/>
          <p:nvPr/>
        </p:nvCxnSpPr>
        <p:spPr bwMode="auto">
          <a:xfrm flipH="1">
            <a:off x="7633288" y="1822015"/>
            <a:ext cx="706522" cy="3489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927330" y="3476037"/>
            <a:ext cx="86543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Calibri" pitchFamily="34" charset="0"/>
              </a:rPr>
              <a:t>Mic lever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5061012" y="5467290"/>
            <a:ext cx="86543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Calibri" pitchFamily="34" charset="0"/>
              </a:rPr>
              <a:t>Mic lever</a:t>
            </a:r>
          </a:p>
        </p:txBody>
      </p:sp>
      <p:cxnSp>
        <p:nvCxnSpPr>
          <p:cNvPr id="14" name="Gerade Verbindung mit Pfeil 13"/>
          <p:cNvCxnSpPr/>
          <p:nvPr/>
        </p:nvCxnSpPr>
        <p:spPr bwMode="auto">
          <a:xfrm flipV="1">
            <a:off x="2360712" y="3793904"/>
            <a:ext cx="403113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2046787" y="1893923"/>
            <a:ext cx="74597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Speaker</a:t>
            </a:r>
          </a:p>
        </p:txBody>
      </p:sp>
    </p:spTree>
    <p:extLst>
      <p:ext uri="{BB962C8B-B14F-4D97-AF65-F5344CB8AC3E}">
        <p14:creationId xmlns:p14="http://schemas.microsoft.com/office/powerpoint/2010/main" val="226573034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preparation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299" y="1569425"/>
            <a:ext cx="7043401" cy="4487867"/>
          </a:xfrm>
          <a:prstGeom prst="rect">
            <a:avLst/>
          </a:prstGeom>
        </p:spPr>
      </p:pic>
      <p:cxnSp>
        <p:nvCxnSpPr>
          <p:cNvPr id="5" name="Gerade Verbindung mit Pfeil 4"/>
          <p:cNvCxnSpPr/>
          <p:nvPr/>
        </p:nvCxnSpPr>
        <p:spPr bwMode="auto">
          <a:xfrm flipH="1" flipV="1">
            <a:off x="2864768" y="2816932"/>
            <a:ext cx="241558" cy="2759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601072" y="3674858"/>
            <a:ext cx="38472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Seal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249144" y="4893479"/>
            <a:ext cx="74379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Sample </a:t>
            </a:r>
            <a:br>
              <a:rPr lang="en-US" sz="1800" dirty="0">
                <a:latin typeface="Calibri" panose="020F0502020204030204" pitchFamily="34" charset="0"/>
                <a:cs typeface="Calibri" pitchFamily="34" charset="0"/>
              </a:rPr>
            </a:br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spacer</a:t>
            </a:r>
          </a:p>
        </p:txBody>
      </p:sp>
      <p:cxnSp>
        <p:nvCxnSpPr>
          <p:cNvPr id="10" name="Gerade Verbindung mit Pfeil 9"/>
          <p:cNvCxnSpPr/>
          <p:nvPr/>
        </p:nvCxnSpPr>
        <p:spPr bwMode="auto">
          <a:xfrm flipH="1">
            <a:off x="5205028" y="3813357"/>
            <a:ext cx="324036" cy="365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 Verbindung mit Pfeil 11"/>
          <p:cNvCxnSpPr/>
          <p:nvPr/>
        </p:nvCxnSpPr>
        <p:spPr bwMode="auto">
          <a:xfrm>
            <a:off x="6873686" y="5192544"/>
            <a:ext cx="311562" cy="609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Gerade Verbindung mit Pfeil 13"/>
          <p:cNvCxnSpPr/>
          <p:nvPr/>
        </p:nvCxnSpPr>
        <p:spPr bwMode="auto">
          <a:xfrm flipH="1">
            <a:off x="5709084" y="5170478"/>
            <a:ext cx="540060" cy="830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Gerade Verbindung mit Pfeil 10"/>
          <p:cNvCxnSpPr/>
          <p:nvPr/>
        </p:nvCxnSpPr>
        <p:spPr bwMode="auto">
          <a:xfrm flipV="1">
            <a:off x="8053123" y="4689139"/>
            <a:ext cx="1082" cy="432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Gerade Verbindung mit Pfeil 12"/>
          <p:cNvCxnSpPr/>
          <p:nvPr/>
        </p:nvCxnSpPr>
        <p:spPr bwMode="auto">
          <a:xfrm>
            <a:off x="8053123" y="3663839"/>
            <a:ext cx="1082" cy="432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7725308" y="3332021"/>
            <a:ext cx="65562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Calibri" pitchFamily="34" charset="0"/>
              </a:rPr>
              <a:t>19 mm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2"/>
              <p:cNvSpPr>
                <a:spLocks noChangeArrowheads="1"/>
              </p:cNvSpPr>
              <p:nvPr/>
            </p:nvSpPr>
            <p:spPr bwMode="auto">
              <a:xfrm>
                <a:off x="2926306" y="3092875"/>
                <a:ext cx="939360" cy="6093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US" sz="1800" dirty="0">
                    <a:latin typeface="Calibri" panose="020F0502020204030204" pitchFamily="34" charset="0"/>
                    <a:cs typeface="Calibri" pitchFamily="34" charset="0"/>
                  </a:rPr>
                  <a:t>Gap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itchFamily="34" charset="0"/>
                      </a:rPr>
                      <m:t>≅</m:t>
                    </m:r>
                  </m:oMath>
                </a14:m>
                <a:r>
                  <a:rPr lang="en-US" sz="1800" dirty="0">
                    <a:latin typeface="Calibri" panose="020F0502020204030204" pitchFamily="34" charset="0"/>
                    <a:cs typeface="Calibri" pitchFamily="34" charset="0"/>
                  </a:rPr>
                  <a:t> 0.5 mm</a:t>
                </a:r>
              </a:p>
            </p:txBody>
          </p:sp>
        </mc:Choice>
        <mc:Fallback xmlns="">
          <p:sp>
            <p:nvSpPr>
              <p:cNvPr id="16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26306" y="3092875"/>
                <a:ext cx="939360" cy="609398"/>
              </a:xfrm>
              <a:prstGeom prst="rect">
                <a:avLst/>
              </a:prstGeom>
              <a:blipFill>
                <a:blip r:embed="rId3"/>
                <a:stretch>
                  <a:fillRect l="-14935" t="-13000" r="-14935" b="-23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518427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rafik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595" y="2280485"/>
            <a:ext cx="6623538" cy="2757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2"/>
              <p:cNvSpPr>
                <a:spLocks noChangeArrowheads="1"/>
              </p:cNvSpPr>
              <p:nvPr/>
            </p:nvSpPr>
            <p:spPr bwMode="auto">
              <a:xfrm>
                <a:off x="5552290" y="2133414"/>
                <a:ext cx="275845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</m:ctrlPr>
                        </m:sSubPr>
                        <m:e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CH" sz="1800" dirty="0">
                  <a:latin typeface="Calibri" panose="020F0502020204030204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51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52290" y="2133414"/>
                <a:ext cx="275845" cy="276999"/>
              </a:xfrm>
              <a:prstGeom prst="rect">
                <a:avLst/>
              </a:prstGeom>
              <a:blipFill>
                <a:blip r:embed="rId3"/>
                <a:stretch>
                  <a:fillRect l="-31111" b="-266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Gerade Verbindung mit Pfeil 52"/>
          <p:cNvCxnSpPr/>
          <p:nvPr/>
        </p:nvCxnSpPr>
        <p:spPr bwMode="auto">
          <a:xfrm>
            <a:off x="5648115" y="2467595"/>
            <a:ext cx="0" cy="36004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2"/>
              <p:cNvSpPr>
                <a:spLocks noChangeArrowheads="1"/>
              </p:cNvSpPr>
              <p:nvPr/>
            </p:nvSpPr>
            <p:spPr bwMode="auto">
              <a:xfrm>
                <a:off x="4292150" y="2493454"/>
                <a:ext cx="281167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</m:ctrlPr>
                        </m:sSubPr>
                        <m:e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CH" sz="1800" dirty="0">
                  <a:latin typeface="Calibri" panose="020F0502020204030204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55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92150" y="2493454"/>
                <a:ext cx="281167" cy="276999"/>
              </a:xfrm>
              <a:prstGeom prst="rect">
                <a:avLst/>
              </a:prstGeom>
              <a:blipFill>
                <a:blip r:embed="rId4"/>
                <a:stretch>
                  <a:fillRect l="-30435" b="-266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Gerade Verbindung mit Pfeil 55"/>
          <p:cNvCxnSpPr/>
          <p:nvPr/>
        </p:nvCxnSpPr>
        <p:spPr bwMode="auto">
          <a:xfrm>
            <a:off x="4387975" y="2827635"/>
            <a:ext cx="0" cy="36004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2"/>
              <p:cNvSpPr>
                <a:spLocks noChangeArrowheads="1"/>
              </p:cNvSpPr>
              <p:nvPr/>
            </p:nvSpPr>
            <p:spPr bwMode="auto">
              <a:xfrm>
                <a:off x="4035632" y="1814691"/>
                <a:ext cx="1476430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</m:ctrlPr>
                        </m:sSubPr>
                        <m:e>
                          <m:r>
                            <a:rPr lang="de-CH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itchFamily="34" charset="0"/>
                            </a:rPr>
                            <m:t>∆</m:t>
                          </m:r>
                          <m:r>
                            <a:rPr lang="de-CH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12</m:t>
                          </m:r>
                        </m:sub>
                      </m:sSub>
                      <m:r>
                        <a:rPr lang="de-CH" sz="1800" b="0" i="1" smtClean="0">
                          <a:latin typeface="Cambria Math" panose="02040503050406030204" pitchFamily="18" charset="0"/>
                          <a:cs typeface="Calibri" pitchFamily="34" charset="0"/>
                        </a:rPr>
                        <m:t>=</m:t>
                      </m:r>
                      <m:sSub>
                        <m:sSubPr>
                          <m:ctrlP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</m:ctrlPr>
                        </m:sSubPr>
                        <m:e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2</m:t>
                          </m:r>
                        </m:sub>
                      </m:sSub>
                      <m:r>
                        <a:rPr lang="de-CH" sz="1800" b="0" i="1" smtClean="0">
                          <a:latin typeface="Cambria Math" panose="02040503050406030204" pitchFamily="18" charset="0"/>
                          <a:cs typeface="Calibri" pitchFamily="34" charset="0"/>
                        </a:rPr>
                        <m:t>−</m:t>
                      </m:r>
                      <m:sSub>
                        <m:sSubPr>
                          <m:ctrlP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</m:ctrlPr>
                        </m:sSubPr>
                        <m:e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CH" sz="1800" dirty="0">
                  <a:latin typeface="Calibri" panose="020F0502020204030204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57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35632" y="1814691"/>
                <a:ext cx="1476430" cy="276999"/>
              </a:xfrm>
              <a:prstGeom prst="rect">
                <a:avLst/>
              </a:prstGeom>
              <a:blipFill>
                <a:blip r:embed="rId5"/>
                <a:stretch>
                  <a:fillRect l="-5372" b="-1555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Geschweifte Klammer rechts 58"/>
          <p:cNvSpPr/>
          <p:nvPr/>
        </p:nvSpPr>
        <p:spPr bwMode="auto">
          <a:xfrm rot="15213010">
            <a:off x="4762751" y="2152613"/>
            <a:ext cx="180000" cy="1296000"/>
          </a:xfrm>
          <a:prstGeom prst="rightBrace">
            <a:avLst>
              <a:gd name="adj1" fmla="val 102339"/>
              <a:gd name="adj2" fmla="val 63981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cxnSp>
        <p:nvCxnSpPr>
          <p:cNvPr id="60" name="Gerade Verbindung mit Pfeil 59"/>
          <p:cNvCxnSpPr/>
          <p:nvPr/>
        </p:nvCxnSpPr>
        <p:spPr bwMode="auto">
          <a:xfrm>
            <a:off x="5000043" y="2158385"/>
            <a:ext cx="0" cy="4680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2"/>
              <p:cNvSpPr>
                <a:spLocks noChangeArrowheads="1"/>
              </p:cNvSpPr>
              <p:nvPr/>
            </p:nvSpPr>
            <p:spPr bwMode="auto">
              <a:xfrm>
                <a:off x="530061" y="1598527"/>
                <a:ext cx="3096671" cy="1002381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rgbClr val="FF9933"/>
                </a:solidFill>
              </a:ln>
              <a:effectLst/>
            </p:spPr>
            <p:txBody>
              <a:bodyPr wrap="none" lIns="36000" tIns="36000" rIns="36000" bIns="3600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800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de-CH" sz="1800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de-CH" sz="1800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  <m:t>12</m:t>
                          </m:r>
                        </m:sub>
                      </m:sSub>
                      <m:r>
                        <a:rPr lang="de-CH" sz="1800" i="1">
                          <a:latin typeface="Cambria Math" panose="02040503050406030204" pitchFamily="18" charset="0"/>
                          <a:ea typeface="Cambria Math"/>
                          <a:cs typeface="Times New Roman" pitchFamily="18" charset="0"/>
                        </a:rPr>
                        <m:t>=−</m:t>
                      </m:r>
                      <m:sSup>
                        <m:sSupPr>
                          <m:ctrlPr>
                            <a:rPr lang="de-CH" sz="1800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a:rPr lang="de-CH" sz="1800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CH" sz="1800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  <m:t>−</m:t>
                          </m:r>
                          <m:r>
                            <a:rPr lang="de-CH" sz="1800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  <m:t>𝑖</m:t>
                          </m:r>
                          <m:r>
                            <a:rPr lang="de-CH" sz="1800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  <m:t>2</m:t>
                          </m:r>
                          <m:r>
                            <a:rPr lang="de-CH" sz="1800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de-CH" sz="1800" i="1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de-CH" sz="1800" i="1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  <m:f>
                        <m:fPr>
                          <m:ctrlPr>
                            <a:rPr lang="de-CH" sz="1800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de-CH" sz="1800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de-CH" sz="1800" i="1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  <m:sSup>
                            <m:sSupPr>
                              <m:ctrlPr>
                                <a:rPr lang="de-CH" sz="1800" i="1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pPr>
                            <m:e>
                              <m:r>
                                <a:rPr lang="de-CH" sz="1800" i="1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CH" sz="1800" i="1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  <m:t>−</m:t>
                              </m:r>
                              <m:r>
                                <a:rPr lang="de-CH" sz="1800" i="1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  <m:t>𝑖𝑘</m:t>
                              </m:r>
                              <m:r>
                                <a:rPr lang="de-CH" sz="1800" i="1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  <m:t>12</m:t>
                                  </m:r>
                                </m:sub>
                              </m:sSub>
                            </m:sup>
                          </m:sSup>
                        </m:num>
                        <m:den>
                          <m:r>
                            <a:rPr lang="de-CH" sz="1800" i="1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de-CH" sz="1800" i="1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  <m:sSup>
                            <m:sSupPr>
                              <m:ctrlPr>
                                <a:rPr lang="de-CH" sz="1800" i="1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sSupPr>
                            <m:e>
                              <m:r>
                                <a:rPr lang="de-CH" sz="1800" i="1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CH" sz="1800" i="1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  <m:t>𝑖𝑘</m:t>
                              </m:r>
                              <m:r>
                                <a:rPr lang="de-CH" sz="1800" i="1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CH" sz="1800" i="1">
                                      <a:latin typeface="Cambria Math" panose="02040503050406030204" pitchFamily="18" charset="0"/>
                                      <a:ea typeface="Cambria Math"/>
                                      <a:cs typeface="Times New Roman" pitchFamily="18" charset="0"/>
                                    </a:rPr>
                                    <m:t>12</m:t>
                                  </m:r>
                                </m:sub>
                              </m:sSub>
                            </m:sup>
                          </m:sSup>
                        </m:den>
                      </m:f>
                    </m:oMath>
                  </m:oMathPara>
                </a14:m>
                <a:endParaRPr lang="de-CH" sz="1800" i="1" dirty="0">
                  <a:latin typeface="Cambria Math" panose="02040503050406030204" pitchFamily="18" charset="0"/>
                  <a:ea typeface="Cambria Math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2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0061" y="1598527"/>
                <a:ext cx="3096671" cy="100238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rgbClr val="FF9933"/>
                </a:solidFill>
              </a:ln>
              <a:effectLst/>
              <a:ex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2"/>
              <p:cNvSpPr>
                <a:spLocks noChangeArrowheads="1"/>
              </p:cNvSpPr>
              <p:nvPr/>
            </p:nvSpPr>
            <p:spPr bwMode="auto">
              <a:xfrm>
                <a:off x="524508" y="5303510"/>
                <a:ext cx="1343243" cy="349702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rgbClr val="FF9933"/>
                </a:solidFill>
              </a:ln>
              <a:effectLst/>
            </p:spPr>
            <p:txBody>
              <a:bodyPr wrap="none" lIns="36000" tIns="36000" rIns="36000" bIns="3600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itchFamily="18" charset="0"/>
                        </a:rPr>
                        <m:t>𝛽</m:t>
                      </m:r>
                      <m:r>
                        <a:rPr lang="de-CH" sz="1800" i="1">
                          <a:latin typeface="Cambria Math" panose="02040503050406030204" pitchFamily="18" charset="0"/>
                          <a:ea typeface="Cambria Math"/>
                          <a:cs typeface="Times New Roman" pitchFamily="18" charset="0"/>
                        </a:rPr>
                        <m:t>=</m:t>
                      </m:r>
                      <m:r>
                        <a:rPr lang="de-CH" sz="1800" b="0" i="1" smtClean="0">
                          <a:latin typeface="Cambria Math" panose="02040503050406030204" pitchFamily="18" charset="0"/>
                          <a:ea typeface="Cambria Math"/>
                          <a:cs typeface="Times New Roman" pitchFamily="18" charset="0"/>
                        </a:rPr>
                        <m:t>1</m:t>
                      </m:r>
                      <m:r>
                        <a:rPr lang="de-CH" sz="1800" i="1">
                          <a:latin typeface="Cambria Math" panose="02040503050406030204" pitchFamily="18" charset="0"/>
                          <a:ea typeface="Cambria Math"/>
                          <a:cs typeface="Times New Roman" pitchFamily="18" charset="0"/>
                        </a:rPr>
                        <m:t>−</m:t>
                      </m:r>
                      <m:sSup>
                        <m:sSupPr>
                          <m:ctrlPr>
                            <a:rPr lang="de-CH" sz="1800" i="1" smtClean="0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de-CH" sz="1800" i="1" smtClean="0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</m:ctrlPr>
                            </m:dPr>
                            <m:e>
                              <m:r>
                                <a:rPr lang="de-CH" sz="1800" b="0" i="1" smtClean="0">
                                  <a:latin typeface="Cambria Math" panose="02040503050406030204" pitchFamily="18" charset="0"/>
                                  <a:ea typeface="Cambria Math"/>
                                  <a:cs typeface="Times New Roman" pitchFamily="18" charset="0"/>
                                </a:rPr>
                                <m:t>𝑟</m:t>
                              </m:r>
                            </m:e>
                          </m:d>
                        </m:e>
                        <m:sup>
                          <m:r>
                            <a:rPr lang="de-CH" sz="1800" b="0" i="1" smtClean="0">
                              <a:latin typeface="Cambria Math" panose="02040503050406030204" pitchFamily="18" charset="0"/>
                              <a:ea typeface="Cambria Math"/>
                              <a:cs typeface="Times New Roman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de-CH" sz="1800" i="1" dirty="0">
                  <a:latin typeface="Cambria Math" panose="02040503050406030204" pitchFamily="18" charset="0"/>
                  <a:ea typeface="Cambria Math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4508" y="5303510"/>
                <a:ext cx="1343243" cy="349702"/>
              </a:xfrm>
              <a:prstGeom prst="rect">
                <a:avLst/>
              </a:prstGeom>
              <a:blipFill>
                <a:blip r:embed="rId7"/>
                <a:stretch>
                  <a:fillRect l="-2703" b="-16949"/>
                </a:stretch>
              </a:blipFill>
              <a:ln>
                <a:solidFill>
                  <a:srgbClr val="FF9933"/>
                </a:solidFill>
              </a:ln>
              <a:effectLst/>
              <a:extLst/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2"/>
              <p:cNvSpPr>
                <a:spLocks noChangeArrowheads="1"/>
              </p:cNvSpPr>
              <p:nvPr/>
            </p:nvSpPr>
            <p:spPr bwMode="auto">
              <a:xfrm>
                <a:off x="958955" y="6021288"/>
                <a:ext cx="8026493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US" sz="1800" dirty="0">
                    <a:latin typeface="Calibri" panose="020F0502020204030204" pitchFamily="34" charset="0"/>
                    <a:cs typeface="Calibri" pitchFamily="34" charset="0"/>
                  </a:rPr>
                  <a:t>It is possible to calculate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itchFamily="34" charset="0"/>
                      </a:rPr>
                      <m:t>𝛽</m:t>
                    </m:r>
                  </m:oMath>
                </a14:m>
                <a:r>
                  <a:rPr lang="en-US" sz="1800" dirty="0">
                    <a:latin typeface="Calibri" panose="020F0502020204030204" pitchFamily="34" charset="0"/>
                    <a:cs typeface="Calibri" pitchFamily="34" charset="0"/>
                  </a:rPr>
                  <a:t> of a </a:t>
                </a:r>
                <a:r>
                  <a:rPr lang="en-US" sz="1800" u="sng" dirty="0">
                    <a:latin typeface="Calibri" panose="020F0502020204030204" pitchFamily="34" charset="0"/>
                    <a:cs typeface="Calibri" pitchFamily="34" charset="0"/>
                  </a:rPr>
                  <a:t>diffuse</a:t>
                </a:r>
                <a:r>
                  <a:rPr lang="en-US" sz="1800" dirty="0">
                    <a:latin typeface="Calibri" panose="020F0502020204030204" pitchFamily="34" charset="0"/>
                    <a:cs typeface="Calibri" pitchFamily="34" charset="0"/>
                  </a:rPr>
                  <a:t> sound pressure field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Calibri" pitchFamily="34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itchFamily="34" charset="0"/>
                          </a:rPr>
                          <m:t>𝛽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Calibri" pitchFamily="34" charset="0"/>
                          </a:rPr>
                          <m:t>𝑛𝑜𝑟𝑚𝑎𝑙</m:t>
                        </m:r>
                      </m:sub>
                    </m:sSub>
                  </m:oMath>
                </a14:m>
                <a:r>
                  <a:rPr lang="en-US" sz="1800" dirty="0">
                    <a:latin typeface="Calibri" panose="020F0502020204030204" pitchFamily="34" charset="0"/>
                    <a:cs typeface="Calibri" pitchFamily="34" charset="0"/>
                  </a:rPr>
                  <a:t> (see </a:t>
                </a:r>
                <a:r>
                  <a:rPr lang="de-CH" sz="1800" dirty="0" err="1">
                    <a:latin typeface="Calibri" panose="020F0502020204030204" pitchFamily="34" charset="0"/>
                    <a:cs typeface="Calibri" pitchFamily="34" charset="0"/>
                  </a:rPr>
                  <a:t>Ingard</a:t>
                </a:r>
                <a:r>
                  <a:rPr lang="de-CH" sz="1800" dirty="0">
                    <a:latin typeface="Calibri" panose="020F0502020204030204" pitchFamily="34" charset="0"/>
                    <a:cs typeface="Calibri" pitchFamily="34" charset="0"/>
                  </a:rPr>
                  <a:t>)</a:t>
                </a:r>
                <a:r>
                  <a:rPr lang="en-US" sz="1800" dirty="0">
                    <a:latin typeface="Calibri" panose="020F0502020204030204" pitchFamily="34" charset="0"/>
                    <a:cs typeface="Calibri" pitchFamily="34" charset="0"/>
                  </a:rPr>
                  <a:t>!</a:t>
                </a:r>
              </a:p>
            </p:txBody>
          </p:sp>
        </mc:Choice>
        <mc:Fallback xmlns="">
          <p:sp>
            <p:nvSpPr>
              <p:cNvPr id="65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58955" y="6021288"/>
                <a:ext cx="8026493" cy="276999"/>
              </a:xfrm>
              <a:prstGeom prst="rect">
                <a:avLst/>
              </a:prstGeom>
              <a:blipFill>
                <a:blip r:embed="rId8"/>
                <a:stretch>
                  <a:fillRect l="-1746" t="-28889" r="-1822" b="-511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ectangle 2"/>
          <p:cNvSpPr>
            <a:spLocks noChangeArrowheads="1"/>
          </p:cNvSpPr>
          <p:nvPr/>
        </p:nvSpPr>
        <p:spPr bwMode="auto">
          <a:xfrm>
            <a:off x="534349" y="1261103"/>
            <a:ext cx="17023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Normal incidence: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el 2"/>
              <p:cNvSpPr>
                <a:spLocks noGrp="1"/>
              </p:cNvSpPr>
              <p:nvPr>
                <p:ph type="title"/>
              </p:nvPr>
            </p:nvSpPr>
            <p:spPr/>
            <p:txBody>
              <a:bodyPr lIns="0" rIns="0"/>
              <a:lstStyle/>
              <a:p>
                <a:r>
                  <a:rPr lang="en-US" dirty="0"/>
                  <a:t>Measuring principles, loss factor </a:t>
                </a:r>
                <a14:m>
                  <m:oMath xmlns:m="http://schemas.openxmlformats.org/officeDocument/2006/math">
                    <m:r>
                      <a:rPr lang="de-CH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𝛽</m:t>
                    </m:r>
                  </m:oMath>
                </a14:m>
                <a:endParaRPr lang="de-CH" dirty="0"/>
              </a:p>
            </p:txBody>
          </p:sp>
        </mc:Choice>
        <mc:Fallback xmlns="">
          <p:sp>
            <p:nvSpPr>
              <p:cNvPr id="3" name="Titel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9"/>
                <a:stretch>
                  <a:fillRect l="-2974" t="-15556" b="-4111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uppieren 1"/>
          <p:cNvGrpSpPr/>
          <p:nvPr/>
        </p:nvGrpSpPr>
        <p:grpSpPr>
          <a:xfrm>
            <a:off x="7951173" y="1268760"/>
            <a:ext cx="1465141" cy="4387101"/>
            <a:chOff x="7951173" y="1268760"/>
            <a:chExt cx="1465141" cy="4387101"/>
          </a:xfrm>
        </p:grpSpPr>
        <p:pic>
          <p:nvPicPr>
            <p:cNvPr id="15" name="Grafik 14"/>
            <p:cNvPicPr>
              <a:picLocks noChangeAspect="1"/>
            </p:cNvPicPr>
            <p:nvPr/>
          </p:nvPicPr>
          <p:blipFill rotWithShape="1">
            <a:blip r:embed="rId10"/>
            <a:srcRect l="22328" t="2017" r="63318" b="16045"/>
            <a:stretch/>
          </p:blipFill>
          <p:spPr>
            <a:xfrm>
              <a:off x="8256551" y="1268760"/>
              <a:ext cx="1159763" cy="4387101"/>
            </a:xfrm>
            <a:prstGeom prst="rect">
              <a:avLst/>
            </a:prstGeom>
          </p:spPr>
        </p:pic>
        <p:cxnSp>
          <p:nvCxnSpPr>
            <p:cNvPr id="16" name="Gerade Verbindung mit Pfeil 15"/>
            <p:cNvCxnSpPr/>
            <p:nvPr/>
          </p:nvCxnSpPr>
          <p:spPr bwMode="auto">
            <a:xfrm>
              <a:off x="8203201" y="5085183"/>
              <a:ext cx="504000" cy="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2"/>
                <p:cNvSpPr>
                  <a:spLocks noChangeArrowheads="1"/>
                </p:cNvSpPr>
                <p:nvPr/>
              </p:nvSpPr>
              <p:spPr bwMode="auto">
                <a:xfrm>
                  <a:off x="7951173" y="3656057"/>
                  <a:ext cx="276101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i="1" smtClean="0">
                                <a:latin typeface="Cambria Math" panose="02040503050406030204" pitchFamily="18" charset="0"/>
                                <a:cs typeface="Calibri" pitchFamily="34" charset="0"/>
                              </a:rPr>
                            </m:ctrlPr>
                          </m:sSubPr>
                          <m:e>
                            <m:r>
                              <a:rPr lang="de-CH" sz="1800" b="0" i="1" smtClean="0">
                                <a:latin typeface="Cambria Math" panose="02040503050406030204" pitchFamily="18" charset="0"/>
                                <a:cs typeface="Calibri" pitchFamily="34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e-CH" sz="1800" b="0" i="1" smtClean="0">
                                <a:latin typeface="Cambria Math" panose="02040503050406030204" pitchFamily="18" charset="0"/>
                                <a:cs typeface="Calibri" pitchFamily="34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800" dirty="0">
                    <a:latin typeface="Calibri" panose="020F0502020204030204" pitchFamily="34" charset="0"/>
                    <a:cs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17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951173" y="3656057"/>
                  <a:ext cx="276101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13043" r="-6522" b="-1555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2"/>
                <p:cNvSpPr>
                  <a:spLocks noChangeArrowheads="1"/>
                </p:cNvSpPr>
                <p:nvPr/>
              </p:nvSpPr>
              <p:spPr bwMode="auto">
                <a:xfrm>
                  <a:off x="8022061" y="4941168"/>
                  <a:ext cx="181140" cy="27699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i="1" dirty="0" smtClean="0">
                            <a:latin typeface="Cambria Math" panose="02040503050406030204" pitchFamily="18" charset="0"/>
                            <a:cs typeface="Calibri" pitchFamily="34" charset="0"/>
                          </a:rPr>
                          <m:t>0</m:t>
                        </m:r>
                      </m:oMath>
                    </m:oMathPara>
                  </a14:m>
                  <a:endParaRPr lang="en-US" sz="1800" dirty="0">
                    <a:latin typeface="Calibri" panose="020F0502020204030204" pitchFamily="34" charset="0"/>
                    <a:cs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18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022061" y="4941168"/>
                  <a:ext cx="181140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33333" r="-26667" b="-666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8589404" y="1856415"/>
            <a:ext cx="63940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i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</a:t>
            </a:r>
            <a:endParaRPr lang="en-US" sz="1800" dirty="0">
              <a:solidFill>
                <a:schemeClr val="bg1"/>
              </a:solidFill>
              <a:latin typeface="Calibri" panose="020F0502020204030204" pitchFamily="34" charset="0"/>
              <a:cs typeface="Calibri" pitchFamily="34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1856656" y="3032956"/>
            <a:ext cx="639406" cy="276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43470385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Setup, Mesh</a:t>
            </a:r>
          </a:p>
        </p:txBody>
      </p:sp>
      <p:pic>
        <p:nvPicPr>
          <p:cNvPr id="48" name="Grafik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0059" y="1277970"/>
            <a:ext cx="4679465" cy="2187034"/>
          </a:xfrm>
          <a:prstGeom prst="rect">
            <a:avLst/>
          </a:prstGeom>
        </p:spPr>
      </p:pic>
      <p:pic>
        <p:nvPicPr>
          <p:cNvPr id="50" name="Grafik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484" y="1243024"/>
            <a:ext cx="4373805" cy="3264240"/>
          </a:xfrm>
          <a:prstGeom prst="rect">
            <a:avLst/>
          </a:prstGeom>
        </p:spPr>
      </p:pic>
      <p:pic>
        <p:nvPicPr>
          <p:cNvPr id="51" name="Grafik 50"/>
          <p:cNvPicPr>
            <a:picLocks noChangeAspect="1"/>
          </p:cNvPicPr>
          <p:nvPr/>
        </p:nvPicPr>
        <p:blipFill rotWithShape="1">
          <a:blip r:embed="rId4"/>
          <a:srcRect t="16521" b="37648"/>
          <a:stretch/>
        </p:blipFill>
        <p:spPr>
          <a:xfrm>
            <a:off x="416496" y="3284984"/>
            <a:ext cx="9052409" cy="3096344"/>
          </a:xfrm>
          <a:prstGeom prst="rect">
            <a:avLst/>
          </a:prstGeom>
        </p:spPr>
      </p:pic>
      <p:sp>
        <p:nvSpPr>
          <p:cNvPr id="3" name="Ellipse 2"/>
          <p:cNvSpPr/>
          <p:nvPr/>
        </p:nvSpPr>
        <p:spPr>
          <a:xfrm>
            <a:off x="2756756" y="3609020"/>
            <a:ext cx="792088" cy="504056"/>
          </a:xfrm>
          <a:prstGeom prst="ellipse">
            <a:avLst/>
          </a:prstGeom>
          <a:solidFill>
            <a:srgbClr val="99FF99">
              <a:alpha val="32941"/>
            </a:srgbClr>
          </a:solidFill>
          <a:ln>
            <a:solidFill>
              <a:srgbClr val="009900"/>
            </a:solidFill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8445388" y="4188792"/>
            <a:ext cx="432048" cy="414046"/>
          </a:xfrm>
          <a:prstGeom prst="ellipse">
            <a:avLst/>
          </a:prstGeom>
          <a:solidFill>
            <a:srgbClr val="99FF99">
              <a:alpha val="32941"/>
            </a:srgbClr>
          </a:solidFill>
          <a:ln>
            <a:solidFill>
              <a:srgbClr val="009900"/>
            </a:solidFill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6429165" y="2456892"/>
            <a:ext cx="1944216" cy="828092"/>
          </a:xfrm>
          <a:prstGeom prst="ellipse">
            <a:avLst/>
          </a:prstGeom>
          <a:noFill/>
          <a:ln>
            <a:solidFill>
              <a:srgbClr val="009900"/>
            </a:solidFill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649083" y="3836077"/>
            <a:ext cx="11335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solidFill>
                  <a:srgbClr val="009900"/>
                </a:solidFill>
                <a:latin typeface="Calibri" panose="020F0502020204030204" pitchFamily="34" charset="0"/>
                <a:cs typeface="Calibri" pitchFamily="34" charset="0"/>
              </a:rPr>
              <a:t>Narrow gap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8879327" y="4556157"/>
            <a:ext cx="37830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solidFill>
                  <a:srgbClr val="009900"/>
                </a:solidFill>
                <a:latin typeface="Calibri" panose="020F0502020204030204" pitchFamily="34" charset="0"/>
                <a:cs typeface="Calibri" pitchFamily="34" charset="0"/>
              </a:rPr>
              <a:t>Gap</a:t>
            </a: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713668" y="2935977"/>
            <a:ext cx="1955856" cy="276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Mesh of narrow gap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050345" y="2168860"/>
            <a:ext cx="80631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solidFill>
                  <a:srgbClr val="0000FF"/>
                </a:solidFill>
                <a:latin typeface="Calibri" panose="020F0502020204030204" pitchFamily="34" charset="0"/>
                <a:cs typeface="Calibri" pitchFamily="34" charset="0"/>
              </a:rPr>
              <a:t>Thermo-</a:t>
            </a:r>
            <a:br>
              <a:rPr lang="en-US" sz="1800" dirty="0">
                <a:solidFill>
                  <a:srgbClr val="0000FF"/>
                </a:solidFill>
                <a:latin typeface="Calibri" panose="020F0502020204030204" pitchFamily="34" charset="0"/>
                <a:cs typeface="Calibri" pitchFamily="34" charset="0"/>
              </a:rPr>
            </a:br>
            <a:r>
              <a:rPr lang="en-US" sz="1800" dirty="0">
                <a:solidFill>
                  <a:srgbClr val="0000FF"/>
                </a:solidFill>
                <a:latin typeface="Calibri" panose="020F0502020204030204" pitchFamily="34" charset="0"/>
                <a:cs typeface="Calibri" pitchFamily="34" charset="0"/>
              </a:rPr>
              <a:t>viscous </a:t>
            </a:r>
            <a:br>
              <a:rPr lang="en-US" sz="1800" dirty="0">
                <a:solidFill>
                  <a:srgbClr val="0000FF"/>
                </a:solidFill>
                <a:latin typeface="Calibri" panose="020F0502020204030204" pitchFamily="34" charset="0"/>
                <a:cs typeface="Calibri" pitchFamily="34" charset="0"/>
              </a:rPr>
            </a:br>
            <a:r>
              <a:rPr lang="en-US" sz="1800" dirty="0">
                <a:solidFill>
                  <a:srgbClr val="0000FF"/>
                </a:solidFill>
                <a:latin typeface="Calibri" panose="020F0502020204030204" pitchFamily="34" charset="0"/>
                <a:cs typeface="Calibri" pitchFamily="34" charset="0"/>
              </a:rPr>
              <a:t>domain</a:t>
            </a:r>
          </a:p>
        </p:txBody>
      </p:sp>
      <p:sp>
        <p:nvSpPr>
          <p:cNvPr id="4" name="Freihandform 3"/>
          <p:cNvSpPr/>
          <p:nvPr/>
        </p:nvSpPr>
        <p:spPr>
          <a:xfrm>
            <a:off x="5596468" y="3953046"/>
            <a:ext cx="832697" cy="1312158"/>
          </a:xfrm>
          <a:custGeom>
            <a:avLst/>
            <a:gdLst>
              <a:gd name="connsiteX0" fmla="*/ 0 w 832104"/>
              <a:gd name="connsiteY0" fmla="*/ 279056 h 1330616"/>
              <a:gd name="connsiteX1" fmla="*/ 329184 w 832104"/>
              <a:gd name="connsiteY1" fmla="*/ 68744 h 1330616"/>
              <a:gd name="connsiteX2" fmla="*/ 832104 w 832104"/>
              <a:gd name="connsiteY2" fmla="*/ 1330616 h 1330616"/>
              <a:gd name="connsiteX0" fmla="*/ 0 w 832104"/>
              <a:gd name="connsiteY0" fmla="*/ 357995 h 1308971"/>
              <a:gd name="connsiteX1" fmla="*/ 329184 w 832104"/>
              <a:gd name="connsiteY1" fmla="*/ 47099 h 1308971"/>
              <a:gd name="connsiteX2" fmla="*/ 832104 w 832104"/>
              <a:gd name="connsiteY2" fmla="*/ 1308971 h 1308971"/>
              <a:gd name="connsiteX0" fmla="*/ 0 w 832104"/>
              <a:gd name="connsiteY0" fmla="*/ 357327 h 1308303"/>
              <a:gd name="connsiteX1" fmla="*/ 329184 w 832104"/>
              <a:gd name="connsiteY1" fmla="*/ 46431 h 1308303"/>
              <a:gd name="connsiteX2" fmla="*/ 832104 w 832104"/>
              <a:gd name="connsiteY2" fmla="*/ 1308303 h 1308303"/>
              <a:gd name="connsiteX0" fmla="*/ 0 w 832104"/>
              <a:gd name="connsiteY0" fmla="*/ 357327 h 1308303"/>
              <a:gd name="connsiteX1" fmla="*/ 329184 w 832104"/>
              <a:gd name="connsiteY1" fmla="*/ 46431 h 1308303"/>
              <a:gd name="connsiteX2" fmla="*/ 832104 w 832104"/>
              <a:gd name="connsiteY2" fmla="*/ 1308303 h 1308303"/>
              <a:gd name="connsiteX0" fmla="*/ 618 w 832722"/>
              <a:gd name="connsiteY0" fmla="*/ 357327 h 1308303"/>
              <a:gd name="connsiteX1" fmla="*/ 329802 w 832722"/>
              <a:gd name="connsiteY1" fmla="*/ 46431 h 1308303"/>
              <a:gd name="connsiteX2" fmla="*/ 832722 w 832722"/>
              <a:gd name="connsiteY2" fmla="*/ 1308303 h 1308303"/>
              <a:gd name="connsiteX0" fmla="*/ 618 w 832722"/>
              <a:gd name="connsiteY0" fmla="*/ 357327 h 1308303"/>
              <a:gd name="connsiteX1" fmla="*/ 329802 w 832722"/>
              <a:gd name="connsiteY1" fmla="*/ 46431 h 1308303"/>
              <a:gd name="connsiteX2" fmla="*/ 832722 w 832722"/>
              <a:gd name="connsiteY2" fmla="*/ 1308303 h 1308303"/>
              <a:gd name="connsiteX0" fmla="*/ 593 w 832697"/>
              <a:gd name="connsiteY0" fmla="*/ 361182 h 1312158"/>
              <a:gd name="connsiteX1" fmla="*/ 329777 w 832697"/>
              <a:gd name="connsiteY1" fmla="*/ 50286 h 1312158"/>
              <a:gd name="connsiteX2" fmla="*/ 832697 w 832697"/>
              <a:gd name="connsiteY2" fmla="*/ 1312158 h 131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2697" h="1312158">
                <a:moveTo>
                  <a:pt x="593" y="361182"/>
                </a:moveTo>
                <a:cubicBezTo>
                  <a:pt x="-12701" y="174974"/>
                  <a:pt x="200960" y="-118078"/>
                  <a:pt x="329777" y="50286"/>
                </a:cubicBezTo>
                <a:cubicBezTo>
                  <a:pt x="458594" y="218650"/>
                  <a:pt x="650579" y="768852"/>
                  <a:pt x="832697" y="1312158"/>
                </a:cubicBezTo>
              </a:path>
            </a:pathLst>
          </a:custGeom>
          <a:noFill/>
          <a:ln w="12700">
            <a:solidFill>
              <a:schemeClr val="tx1"/>
            </a:solidFill>
            <a:headEnd type="oval" w="lg" len="sm"/>
            <a:tailEnd w="sm" len="med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14" name="Freihandform 13"/>
          <p:cNvSpPr/>
          <p:nvPr/>
        </p:nvSpPr>
        <p:spPr>
          <a:xfrm>
            <a:off x="5435890" y="4729521"/>
            <a:ext cx="993275" cy="700997"/>
          </a:xfrm>
          <a:custGeom>
            <a:avLst/>
            <a:gdLst>
              <a:gd name="connsiteX0" fmla="*/ 0 w 832104"/>
              <a:gd name="connsiteY0" fmla="*/ 279056 h 1330616"/>
              <a:gd name="connsiteX1" fmla="*/ 329184 w 832104"/>
              <a:gd name="connsiteY1" fmla="*/ 68744 h 1330616"/>
              <a:gd name="connsiteX2" fmla="*/ 832104 w 832104"/>
              <a:gd name="connsiteY2" fmla="*/ 1330616 h 1330616"/>
              <a:gd name="connsiteX0" fmla="*/ 0 w 832104"/>
              <a:gd name="connsiteY0" fmla="*/ 357995 h 1308971"/>
              <a:gd name="connsiteX1" fmla="*/ 329184 w 832104"/>
              <a:gd name="connsiteY1" fmla="*/ 47099 h 1308971"/>
              <a:gd name="connsiteX2" fmla="*/ 832104 w 832104"/>
              <a:gd name="connsiteY2" fmla="*/ 1308971 h 1308971"/>
              <a:gd name="connsiteX0" fmla="*/ 0 w 832104"/>
              <a:gd name="connsiteY0" fmla="*/ 357327 h 1308303"/>
              <a:gd name="connsiteX1" fmla="*/ 329184 w 832104"/>
              <a:gd name="connsiteY1" fmla="*/ 46431 h 1308303"/>
              <a:gd name="connsiteX2" fmla="*/ 832104 w 832104"/>
              <a:gd name="connsiteY2" fmla="*/ 1308303 h 1308303"/>
              <a:gd name="connsiteX0" fmla="*/ 0 w 832104"/>
              <a:gd name="connsiteY0" fmla="*/ 357327 h 1308303"/>
              <a:gd name="connsiteX1" fmla="*/ 329184 w 832104"/>
              <a:gd name="connsiteY1" fmla="*/ 46431 h 1308303"/>
              <a:gd name="connsiteX2" fmla="*/ 832104 w 832104"/>
              <a:gd name="connsiteY2" fmla="*/ 1308303 h 1308303"/>
              <a:gd name="connsiteX0" fmla="*/ 618 w 832722"/>
              <a:gd name="connsiteY0" fmla="*/ 357327 h 1308303"/>
              <a:gd name="connsiteX1" fmla="*/ 329802 w 832722"/>
              <a:gd name="connsiteY1" fmla="*/ 46431 h 1308303"/>
              <a:gd name="connsiteX2" fmla="*/ 832722 w 832722"/>
              <a:gd name="connsiteY2" fmla="*/ 1308303 h 1308303"/>
              <a:gd name="connsiteX0" fmla="*/ 618 w 832722"/>
              <a:gd name="connsiteY0" fmla="*/ 357327 h 1308303"/>
              <a:gd name="connsiteX1" fmla="*/ 329802 w 832722"/>
              <a:gd name="connsiteY1" fmla="*/ 46431 h 1308303"/>
              <a:gd name="connsiteX2" fmla="*/ 832722 w 832722"/>
              <a:gd name="connsiteY2" fmla="*/ 1308303 h 1308303"/>
              <a:gd name="connsiteX0" fmla="*/ 593 w 832697"/>
              <a:gd name="connsiteY0" fmla="*/ 361182 h 1312158"/>
              <a:gd name="connsiteX1" fmla="*/ 329777 w 832697"/>
              <a:gd name="connsiteY1" fmla="*/ 50286 h 1312158"/>
              <a:gd name="connsiteX2" fmla="*/ 832697 w 832697"/>
              <a:gd name="connsiteY2" fmla="*/ 1312158 h 1312158"/>
              <a:gd name="connsiteX0" fmla="*/ 609 w 832713"/>
              <a:gd name="connsiteY0" fmla="*/ 45816 h 996792"/>
              <a:gd name="connsiteX1" fmla="*/ 323215 w 832713"/>
              <a:gd name="connsiteY1" fmla="*/ 458546 h 996792"/>
              <a:gd name="connsiteX2" fmla="*/ 832713 w 832713"/>
              <a:gd name="connsiteY2" fmla="*/ 996792 h 996792"/>
              <a:gd name="connsiteX0" fmla="*/ 622 w 839305"/>
              <a:gd name="connsiteY0" fmla="*/ 45101 h 996077"/>
              <a:gd name="connsiteX1" fmla="*/ 329807 w 839305"/>
              <a:gd name="connsiteY1" fmla="*/ 457831 h 996077"/>
              <a:gd name="connsiteX2" fmla="*/ 839305 w 839305"/>
              <a:gd name="connsiteY2" fmla="*/ 996077 h 996077"/>
              <a:gd name="connsiteX0" fmla="*/ 0 w 838683"/>
              <a:gd name="connsiteY0" fmla="*/ 0 h 950976"/>
              <a:gd name="connsiteX1" fmla="*/ 329185 w 838683"/>
              <a:gd name="connsiteY1" fmla="*/ 412730 h 950976"/>
              <a:gd name="connsiteX2" fmla="*/ 838683 w 838683"/>
              <a:gd name="connsiteY2" fmla="*/ 950976 h 950976"/>
              <a:gd name="connsiteX0" fmla="*/ 0 w 838683"/>
              <a:gd name="connsiteY0" fmla="*/ 0 h 950976"/>
              <a:gd name="connsiteX1" fmla="*/ 329185 w 838683"/>
              <a:gd name="connsiteY1" fmla="*/ 412730 h 950976"/>
              <a:gd name="connsiteX2" fmla="*/ 838683 w 838683"/>
              <a:gd name="connsiteY2" fmla="*/ 950976 h 950976"/>
              <a:gd name="connsiteX0" fmla="*/ 0 w 838683"/>
              <a:gd name="connsiteY0" fmla="*/ 0 h 950976"/>
              <a:gd name="connsiteX1" fmla="*/ 329185 w 838683"/>
              <a:gd name="connsiteY1" fmla="*/ 412730 h 950976"/>
              <a:gd name="connsiteX2" fmla="*/ 838683 w 838683"/>
              <a:gd name="connsiteY2" fmla="*/ 950976 h 950976"/>
              <a:gd name="connsiteX0" fmla="*/ 0 w 838683"/>
              <a:gd name="connsiteY0" fmla="*/ 0 h 950976"/>
              <a:gd name="connsiteX1" fmla="*/ 329185 w 838683"/>
              <a:gd name="connsiteY1" fmla="*/ 412730 h 950976"/>
              <a:gd name="connsiteX2" fmla="*/ 838683 w 838683"/>
              <a:gd name="connsiteY2" fmla="*/ 950976 h 950976"/>
              <a:gd name="connsiteX0" fmla="*/ 0 w 838683"/>
              <a:gd name="connsiteY0" fmla="*/ 0 h 950976"/>
              <a:gd name="connsiteX1" fmla="*/ 286426 w 838683"/>
              <a:gd name="connsiteY1" fmla="*/ 468646 h 950976"/>
              <a:gd name="connsiteX2" fmla="*/ 838683 w 838683"/>
              <a:gd name="connsiteY2" fmla="*/ 950976 h 950976"/>
              <a:gd name="connsiteX0" fmla="*/ 0 w 838683"/>
              <a:gd name="connsiteY0" fmla="*/ 0 h 950976"/>
              <a:gd name="connsiteX1" fmla="*/ 260113 w 838683"/>
              <a:gd name="connsiteY1" fmla="*/ 508117 h 950976"/>
              <a:gd name="connsiteX2" fmla="*/ 838683 w 838683"/>
              <a:gd name="connsiteY2" fmla="*/ 950976 h 950976"/>
              <a:gd name="connsiteX0" fmla="*/ 0 w 888021"/>
              <a:gd name="connsiteY0" fmla="*/ 0 h 901638"/>
              <a:gd name="connsiteX1" fmla="*/ 260113 w 888021"/>
              <a:gd name="connsiteY1" fmla="*/ 508117 h 901638"/>
              <a:gd name="connsiteX2" fmla="*/ 888021 w 888021"/>
              <a:gd name="connsiteY2" fmla="*/ 901638 h 901638"/>
              <a:gd name="connsiteX0" fmla="*/ 0 w 888021"/>
              <a:gd name="connsiteY0" fmla="*/ 0 h 901638"/>
              <a:gd name="connsiteX1" fmla="*/ 260113 w 888021"/>
              <a:gd name="connsiteY1" fmla="*/ 508117 h 901638"/>
              <a:gd name="connsiteX2" fmla="*/ 888021 w 888021"/>
              <a:gd name="connsiteY2" fmla="*/ 901638 h 901638"/>
              <a:gd name="connsiteX0" fmla="*/ 0 w 966962"/>
              <a:gd name="connsiteY0" fmla="*/ 0 h 766781"/>
              <a:gd name="connsiteX1" fmla="*/ 260113 w 966962"/>
              <a:gd name="connsiteY1" fmla="*/ 508117 h 766781"/>
              <a:gd name="connsiteX2" fmla="*/ 966962 w 966962"/>
              <a:gd name="connsiteY2" fmla="*/ 766781 h 766781"/>
              <a:gd name="connsiteX0" fmla="*/ 0 w 993275"/>
              <a:gd name="connsiteY0" fmla="*/ 0 h 700997"/>
              <a:gd name="connsiteX1" fmla="*/ 260113 w 993275"/>
              <a:gd name="connsiteY1" fmla="*/ 508117 h 700997"/>
              <a:gd name="connsiteX2" fmla="*/ 993275 w 993275"/>
              <a:gd name="connsiteY2" fmla="*/ 700997 h 700997"/>
              <a:gd name="connsiteX0" fmla="*/ 0 w 993275"/>
              <a:gd name="connsiteY0" fmla="*/ 0 h 700997"/>
              <a:gd name="connsiteX1" fmla="*/ 260113 w 993275"/>
              <a:gd name="connsiteY1" fmla="*/ 508117 h 700997"/>
              <a:gd name="connsiteX2" fmla="*/ 993275 w 993275"/>
              <a:gd name="connsiteY2" fmla="*/ 700997 h 700997"/>
              <a:gd name="connsiteX0" fmla="*/ 0 w 993275"/>
              <a:gd name="connsiteY0" fmla="*/ 0 h 700997"/>
              <a:gd name="connsiteX1" fmla="*/ 260113 w 993275"/>
              <a:gd name="connsiteY1" fmla="*/ 508117 h 700997"/>
              <a:gd name="connsiteX2" fmla="*/ 993275 w 993275"/>
              <a:gd name="connsiteY2" fmla="*/ 700997 h 70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275" h="700997">
                <a:moveTo>
                  <a:pt x="0" y="0"/>
                </a:moveTo>
                <a:cubicBezTo>
                  <a:pt x="32755" y="211786"/>
                  <a:pt x="97856" y="384706"/>
                  <a:pt x="260113" y="508117"/>
                </a:cubicBezTo>
                <a:cubicBezTo>
                  <a:pt x="422370" y="631528"/>
                  <a:pt x="498682" y="618180"/>
                  <a:pt x="993275" y="700997"/>
                </a:cubicBezTo>
              </a:path>
            </a:pathLst>
          </a:custGeom>
          <a:noFill/>
          <a:ln w="12700">
            <a:solidFill>
              <a:schemeClr val="tx1"/>
            </a:solidFill>
            <a:headEnd type="oval" w="lg" len="med"/>
            <a:tailEnd w="sm" len="med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6516354" y="5254936"/>
            <a:ext cx="288309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Front &amp; top wall: symmetry BC</a:t>
            </a: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3272768" y="6061121"/>
            <a:ext cx="3347070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Bottom &amp; back wall: sound hard BC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3656245" y="5445244"/>
            <a:ext cx="611" cy="576036"/>
            <a:chOff x="3656245" y="5445244"/>
            <a:chExt cx="611" cy="576036"/>
          </a:xfrm>
        </p:grpSpPr>
        <p:cxnSp>
          <p:nvCxnSpPr>
            <p:cNvPr id="6" name="Gerader Verbinder 5"/>
            <p:cNvCxnSpPr/>
            <p:nvPr/>
          </p:nvCxnSpPr>
          <p:spPr bwMode="auto">
            <a:xfrm>
              <a:off x="3656856" y="5625280"/>
              <a:ext cx="0" cy="3960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Gerader Verbinder 18"/>
            <p:cNvCxnSpPr/>
            <p:nvPr/>
          </p:nvCxnSpPr>
          <p:spPr bwMode="auto">
            <a:xfrm>
              <a:off x="3656245" y="5445244"/>
              <a:ext cx="611" cy="1800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oval" w="lg" len="sm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0" name="Gruppieren 19"/>
          <p:cNvGrpSpPr/>
          <p:nvPr/>
        </p:nvGrpSpPr>
        <p:grpSpPr>
          <a:xfrm>
            <a:off x="2770941" y="5121188"/>
            <a:ext cx="428593" cy="1067821"/>
            <a:chOff x="2770941" y="5121188"/>
            <a:chExt cx="428593" cy="1067821"/>
          </a:xfrm>
        </p:grpSpPr>
        <p:sp>
          <p:nvSpPr>
            <p:cNvPr id="17" name="Freihandform 16"/>
            <p:cNvSpPr/>
            <p:nvPr/>
          </p:nvSpPr>
          <p:spPr>
            <a:xfrm>
              <a:off x="2770941" y="5121188"/>
              <a:ext cx="424952" cy="720000"/>
            </a:xfrm>
            <a:custGeom>
              <a:avLst/>
              <a:gdLst>
                <a:gd name="connsiteX0" fmla="*/ 525502 w 609546"/>
                <a:gd name="connsiteY0" fmla="*/ 0 h 951379"/>
                <a:gd name="connsiteX1" fmla="*/ 64940 w 609546"/>
                <a:gd name="connsiteY1" fmla="*/ 144556 h 951379"/>
                <a:gd name="connsiteX2" fmla="*/ 61578 w 609546"/>
                <a:gd name="connsiteY2" fmla="*/ 739588 h 951379"/>
                <a:gd name="connsiteX3" fmla="*/ 609546 w 609546"/>
                <a:gd name="connsiteY3" fmla="*/ 951379 h 951379"/>
                <a:gd name="connsiteX0" fmla="*/ 492058 w 576102"/>
                <a:gd name="connsiteY0" fmla="*/ 0 h 951379"/>
                <a:gd name="connsiteX1" fmla="*/ 122264 w 576102"/>
                <a:gd name="connsiteY1" fmla="*/ 188258 h 951379"/>
                <a:gd name="connsiteX2" fmla="*/ 28134 w 576102"/>
                <a:gd name="connsiteY2" fmla="*/ 739588 h 951379"/>
                <a:gd name="connsiteX3" fmla="*/ 576102 w 576102"/>
                <a:gd name="connsiteY3" fmla="*/ 951379 h 951379"/>
                <a:gd name="connsiteX0" fmla="*/ 492058 w 576102"/>
                <a:gd name="connsiteY0" fmla="*/ 0 h 951379"/>
                <a:gd name="connsiteX1" fmla="*/ 122264 w 576102"/>
                <a:gd name="connsiteY1" fmla="*/ 188258 h 951379"/>
                <a:gd name="connsiteX2" fmla="*/ 28134 w 576102"/>
                <a:gd name="connsiteY2" fmla="*/ 739588 h 951379"/>
                <a:gd name="connsiteX3" fmla="*/ 576102 w 576102"/>
                <a:gd name="connsiteY3" fmla="*/ 951379 h 951379"/>
                <a:gd name="connsiteX0" fmla="*/ 492058 w 576102"/>
                <a:gd name="connsiteY0" fmla="*/ 0 h 951379"/>
                <a:gd name="connsiteX1" fmla="*/ 122264 w 576102"/>
                <a:gd name="connsiteY1" fmla="*/ 188258 h 951379"/>
                <a:gd name="connsiteX2" fmla="*/ 28134 w 576102"/>
                <a:gd name="connsiteY2" fmla="*/ 739588 h 951379"/>
                <a:gd name="connsiteX3" fmla="*/ 576102 w 576102"/>
                <a:gd name="connsiteY3" fmla="*/ 951379 h 951379"/>
                <a:gd name="connsiteX0" fmla="*/ 492058 w 576102"/>
                <a:gd name="connsiteY0" fmla="*/ 0 h 951379"/>
                <a:gd name="connsiteX1" fmla="*/ 122264 w 576102"/>
                <a:gd name="connsiteY1" fmla="*/ 188258 h 951379"/>
                <a:gd name="connsiteX2" fmla="*/ 28134 w 576102"/>
                <a:gd name="connsiteY2" fmla="*/ 739588 h 951379"/>
                <a:gd name="connsiteX3" fmla="*/ 576102 w 576102"/>
                <a:gd name="connsiteY3" fmla="*/ 951379 h 951379"/>
                <a:gd name="connsiteX0" fmla="*/ 492058 w 576102"/>
                <a:gd name="connsiteY0" fmla="*/ 0 h 951379"/>
                <a:gd name="connsiteX1" fmla="*/ 122264 w 576102"/>
                <a:gd name="connsiteY1" fmla="*/ 188258 h 951379"/>
                <a:gd name="connsiteX2" fmla="*/ 28134 w 576102"/>
                <a:gd name="connsiteY2" fmla="*/ 739588 h 951379"/>
                <a:gd name="connsiteX3" fmla="*/ 576102 w 576102"/>
                <a:gd name="connsiteY3" fmla="*/ 951379 h 951379"/>
                <a:gd name="connsiteX0" fmla="*/ 483828 w 567872"/>
                <a:gd name="connsiteY0" fmla="*/ 0 h 951379"/>
                <a:gd name="connsiteX1" fmla="*/ 154375 w 567872"/>
                <a:gd name="connsiteY1" fmla="*/ 201705 h 951379"/>
                <a:gd name="connsiteX2" fmla="*/ 19904 w 567872"/>
                <a:gd name="connsiteY2" fmla="*/ 739588 h 951379"/>
                <a:gd name="connsiteX3" fmla="*/ 567872 w 567872"/>
                <a:gd name="connsiteY3" fmla="*/ 951379 h 951379"/>
                <a:gd name="connsiteX0" fmla="*/ 459671 w 543715"/>
                <a:gd name="connsiteY0" fmla="*/ 0 h 951379"/>
                <a:gd name="connsiteX1" fmla="*/ 130218 w 543715"/>
                <a:gd name="connsiteY1" fmla="*/ 201705 h 951379"/>
                <a:gd name="connsiteX2" fmla="*/ 22641 w 543715"/>
                <a:gd name="connsiteY2" fmla="*/ 621926 h 951379"/>
                <a:gd name="connsiteX3" fmla="*/ 543715 w 543715"/>
                <a:gd name="connsiteY3" fmla="*/ 951379 h 951379"/>
                <a:gd name="connsiteX0" fmla="*/ 450264 w 534308"/>
                <a:gd name="connsiteY0" fmla="*/ 0 h 951379"/>
                <a:gd name="connsiteX1" fmla="*/ 120811 w 534308"/>
                <a:gd name="connsiteY1" fmla="*/ 201705 h 951379"/>
                <a:gd name="connsiteX2" fmla="*/ 13234 w 534308"/>
                <a:gd name="connsiteY2" fmla="*/ 621926 h 951379"/>
                <a:gd name="connsiteX3" fmla="*/ 534308 w 534308"/>
                <a:gd name="connsiteY3" fmla="*/ 951379 h 951379"/>
                <a:gd name="connsiteX0" fmla="*/ 441779 w 525823"/>
                <a:gd name="connsiteY0" fmla="*/ 0 h 951379"/>
                <a:gd name="connsiteX1" fmla="*/ 112326 w 525823"/>
                <a:gd name="connsiteY1" fmla="*/ 201705 h 951379"/>
                <a:gd name="connsiteX2" fmla="*/ 4749 w 525823"/>
                <a:gd name="connsiteY2" fmla="*/ 621926 h 951379"/>
                <a:gd name="connsiteX3" fmla="*/ 525823 w 525823"/>
                <a:gd name="connsiteY3" fmla="*/ 951379 h 951379"/>
                <a:gd name="connsiteX0" fmla="*/ 440609 w 524653"/>
                <a:gd name="connsiteY0" fmla="*/ 0 h 951379"/>
                <a:gd name="connsiteX1" fmla="*/ 111156 w 524653"/>
                <a:gd name="connsiteY1" fmla="*/ 201705 h 951379"/>
                <a:gd name="connsiteX2" fmla="*/ 3579 w 524653"/>
                <a:gd name="connsiteY2" fmla="*/ 621926 h 951379"/>
                <a:gd name="connsiteX3" fmla="*/ 524653 w 524653"/>
                <a:gd name="connsiteY3" fmla="*/ 951379 h 951379"/>
                <a:gd name="connsiteX0" fmla="*/ 441778 w 525822"/>
                <a:gd name="connsiteY0" fmla="*/ 0 h 951379"/>
                <a:gd name="connsiteX1" fmla="*/ 112325 w 525822"/>
                <a:gd name="connsiteY1" fmla="*/ 201705 h 951379"/>
                <a:gd name="connsiteX2" fmla="*/ 4748 w 525822"/>
                <a:gd name="connsiteY2" fmla="*/ 621926 h 951379"/>
                <a:gd name="connsiteX3" fmla="*/ 525822 w 525822"/>
                <a:gd name="connsiteY3" fmla="*/ 951379 h 951379"/>
                <a:gd name="connsiteX0" fmla="*/ 407653 w 491697"/>
                <a:gd name="connsiteY0" fmla="*/ 0 h 951379"/>
                <a:gd name="connsiteX1" fmla="*/ 78200 w 491697"/>
                <a:gd name="connsiteY1" fmla="*/ 201705 h 951379"/>
                <a:gd name="connsiteX2" fmla="*/ 7603 w 491697"/>
                <a:gd name="connsiteY2" fmla="*/ 601756 h 951379"/>
                <a:gd name="connsiteX3" fmla="*/ 491697 w 491697"/>
                <a:gd name="connsiteY3" fmla="*/ 951379 h 951379"/>
                <a:gd name="connsiteX0" fmla="*/ 407653 w 407653"/>
                <a:gd name="connsiteY0" fmla="*/ 0 h 601756"/>
                <a:gd name="connsiteX1" fmla="*/ 78200 w 407653"/>
                <a:gd name="connsiteY1" fmla="*/ 201705 h 601756"/>
                <a:gd name="connsiteX2" fmla="*/ 7603 w 407653"/>
                <a:gd name="connsiteY2" fmla="*/ 601756 h 601756"/>
                <a:gd name="connsiteX0" fmla="*/ 420532 w 420532"/>
                <a:gd name="connsiteY0" fmla="*/ 0 h 601756"/>
                <a:gd name="connsiteX1" fmla="*/ 91079 w 420532"/>
                <a:gd name="connsiteY1" fmla="*/ 201705 h 601756"/>
                <a:gd name="connsiteX2" fmla="*/ 20482 w 420532"/>
                <a:gd name="connsiteY2" fmla="*/ 601756 h 601756"/>
                <a:gd name="connsiteX0" fmla="*/ 424952 w 424952"/>
                <a:gd name="connsiteY0" fmla="*/ 0 h 601756"/>
                <a:gd name="connsiteX1" fmla="*/ 75329 w 424952"/>
                <a:gd name="connsiteY1" fmla="*/ 196086 h 601756"/>
                <a:gd name="connsiteX2" fmla="*/ 24902 w 424952"/>
                <a:gd name="connsiteY2" fmla="*/ 601756 h 601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4952" h="601756">
                  <a:moveTo>
                    <a:pt x="424952" y="0"/>
                  </a:moveTo>
                  <a:cubicBezTo>
                    <a:pt x="253501" y="30817"/>
                    <a:pt x="142004" y="95793"/>
                    <a:pt x="75329" y="196086"/>
                  </a:cubicBezTo>
                  <a:cubicBezTo>
                    <a:pt x="8654" y="296379"/>
                    <a:pt x="-27205" y="463412"/>
                    <a:pt x="24902" y="601756"/>
                  </a:cubicBezTo>
                </a:path>
              </a:pathLst>
            </a:custGeom>
            <a:noFill/>
            <a:ln w="12700">
              <a:solidFill>
                <a:schemeClr val="bg1">
                  <a:lumMod val="65000"/>
                </a:schemeClr>
              </a:solidFill>
              <a:headEnd type="oval" w="med" len="lg"/>
            </a:ln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80975" algn="l"/>
                </a:tabLst>
              </a:pPr>
              <a:endParaRPr kumimoji="0" lang="de-CH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sym typeface="Symbol" pitchFamily="18" charset="2"/>
              </a:endParaRPr>
            </a:p>
          </p:txBody>
        </p:sp>
        <p:sp>
          <p:nvSpPr>
            <p:cNvPr id="18" name="Freihandform 17"/>
            <p:cNvSpPr/>
            <p:nvPr/>
          </p:nvSpPr>
          <p:spPr>
            <a:xfrm>
              <a:off x="2792760" y="5839385"/>
              <a:ext cx="406774" cy="349624"/>
            </a:xfrm>
            <a:custGeom>
              <a:avLst/>
              <a:gdLst>
                <a:gd name="connsiteX0" fmla="*/ 0 w 406774"/>
                <a:gd name="connsiteY0" fmla="*/ 0 h 349624"/>
                <a:gd name="connsiteX1" fmla="*/ 110938 w 406774"/>
                <a:gd name="connsiteY1" fmla="*/ 184897 h 349624"/>
                <a:gd name="connsiteX2" fmla="*/ 406774 w 406774"/>
                <a:gd name="connsiteY2" fmla="*/ 349624 h 349624"/>
                <a:gd name="connsiteX0" fmla="*/ 0 w 406774"/>
                <a:gd name="connsiteY0" fmla="*/ 0 h 349624"/>
                <a:gd name="connsiteX1" fmla="*/ 127477 w 406774"/>
                <a:gd name="connsiteY1" fmla="*/ 213251 h 349624"/>
                <a:gd name="connsiteX2" fmla="*/ 406774 w 406774"/>
                <a:gd name="connsiteY2" fmla="*/ 349624 h 349624"/>
                <a:gd name="connsiteX0" fmla="*/ 0 w 406774"/>
                <a:gd name="connsiteY0" fmla="*/ 0 h 349624"/>
                <a:gd name="connsiteX1" fmla="*/ 127477 w 406774"/>
                <a:gd name="connsiteY1" fmla="*/ 213251 h 349624"/>
                <a:gd name="connsiteX2" fmla="*/ 406774 w 406774"/>
                <a:gd name="connsiteY2" fmla="*/ 349624 h 349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6774" h="349624">
                  <a:moveTo>
                    <a:pt x="0" y="0"/>
                  </a:moveTo>
                  <a:cubicBezTo>
                    <a:pt x="21571" y="63313"/>
                    <a:pt x="59681" y="154980"/>
                    <a:pt x="127477" y="213251"/>
                  </a:cubicBezTo>
                  <a:cubicBezTo>
                    <a:pt x="195273" y="271522"/>
                    <a:pt x="283303" y="329475"/>
                    <a:pt x="406774" y="34962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80975" algn="l"/>
                </a:tabLst>
              </a:pPr>
              <a:endParaRPr kumimoji="0" lang="de-CH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sym typeface="Symbol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624404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rafik 33"/>
          <p:cNvPicPr>
            <a:picLocks noChangeAspect="1"/>
          </p:cNvPicPr>
          <p:nvPr/>
        </p:nvPicPr>
        <p:blipFill rotWithShape="1">
          <a:blip r:embed="rId2"/>
          <a:srcRect l="2954" r="55682"/>
          <a:stretch/>
        </p:blipFill>
        <p:spPr>
          <a:xfrm>
            <a:off x="416496" y="2960948"/>
            <a:ext cx="1872208" cy="347326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Velocity in 5mm board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535456" y="2555612"/>
            <a:ext cx="84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197 Hz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2555236" y="2555612"/>
            <a:ext cx="84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175 Hz</a:t>
            </a: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596516" y="2555612"/>
            <a:ext cx="84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145 Hz</a:t>
            </a: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6501172" y="2555612"/>
            <a:ext cx="84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225 Hz</a:t>
            </a:r>
          </a:p>
        </p:txBody>
      </p:sp>
      <p:pic>
        <p:nvPicPr>
          <p:cNvPr id="33" name="Grafik 32"/>
          <p:cNvPicPr>
            <a:picLocks noChangeAspect="1"/>
          </p:cNvPicPr>
          <p:nvPr/>
        </p:nvPicPr>
        <p:blipFill rotWithShape="1">
          <a:blip r:embed="rId3"/>
          <a:srcRect l="567" r="58069"/>
          <a:stretch/>
        </p:blipFill>
        <p:spPr>
          <a:xfrm>
            <a:off x="2396716" y="2960948"/>
            <a:ext cx="1872208" cy="3473267"/>
          </a:xfrm>
          <a:prstGeom prst="rect">
            <a:avLst/>
          </a:prstGeom>
        </p:spPr>
      </p:pic>
      <p:pic>
        <p:nvPicPr>
          <p:cNvPr id="38" name="Grafik 37"/>
          <p:cNvPicPr>
            <a:picLocks noChangeAspect="1"/>
          </p:cNvPicPr>
          <p:nvPr/>
        </p:nvPicPr>
        <p:blipFill rotWithShape="1">
          <a:blip r:embed="rId4"/>
          <a:srcRect l="3863" r="54773"/>
          <a:stretch/>
        </p:blipFill>
        <p:spPr>
          <a:xfrm>
            <a:off x="4376936" y="2960948"/>
            <a:ext cx="1872208" cy="3473267"/>
          </a:xfrm>
          <a:prstGeom prst="rect">
            <a:avLst/>
          </a:prstGeom>
        </p:spPr>
      </p:pic>
      <p:pic>
        <p:nvPicPr>
          <p:cNvPr id="39" name="Grafik 38"/>
          <p:cNvPicPr>
            <a:picLocks noChangeAspect="1"/>
          </p:cNvPicPr>
          <p:nvPr/>
        </p:nvPicPr>
        <p:blipFill rotWithShape="1">
          <a:blip r:embed="rId5"/>
          <a:srcRect l="7954" r="50682"/>
          <a:stretch/>
        </p:blipFill>
        <p:spPr>
          <a:xfrm>
            <a:off x="6357156" y="2956715"/>
            <a:ext cx="1872208" cy="3473267"/>
          </a:xfrm>
          <a:prstGeom prst="rect">
            <a:avLst/>
          </a:prstGeom>
        </p:spPr>
      </p:pic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8445388" y="2555612"/>
            <a:ext cx="87261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v (m/s)</a:t>
            </a:r>
          </a:p>
        </p:txBody>
      </p:sp>
      <p:pic>
        <p:nvPicPr>
          <p:cNvPr id="40" name="Grafik 39"/>
          <p:cNvPicPr>
            <a:picLocks noChangeAspect="1"/>
          </p:cNvPicPr>
          <p:nvPr/>
        </p:nvPicPr>
        <p:blipFill rotWithShape="1">
          <a:blip r:embed="rId6"/>
          <a:srcRect l="90265" t="8605" r="7349" b="4766"/>
          <a:stretch/>
        </p:blipFill>
        <p:spPr>
          <a:xfrm>
            <a:off x="8409384" y="2942061"/>
            <a:ext cx="216024" cy="3320834"/>
          </a:xfrm>
          <a:prstGeom prst="rect">
            <a:avLst/>
          </a:prstGeom>
        </p:spPr>
      </p:pic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8690300" y="4112024"/>
            <a:ext cx="38792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0.1</a:t>
            </a:r>
          </a:p>
        </p:txBody>
      </p:sp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8690300" y="6065117"/>
            <a:ext cx="1554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0</a:t>
            </a:r>
          </a:p>
        </p:txBody>
      </p:sp>
      <p:sp>
        <p:nvSpPr>
          <p:cNvPr id="44" name="Rectangle 2"/>
          <p:cNvSpPr>
            <a:spLocks noChangeArrowheads="1"/>
          </p:cNvSpPr>
          <p:nvPr/>
        </p:nvSpPr>
        <p:spPr bwMode="auto">
          <a:xfrm>
            <a:off x="8690300" y="2945020"/>
            <a:ext cx="5434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0.16</a:t>
            </a:r>
          </a:p>
        </p:txBody>
      </p:sp>
      <p:sp>
        <p:nvSpPr>
          <p:cNvPr id="45" name="Rectangle 2"/>
          <p:cNvSpPr>
            <a:spLocks noChangeArrowheads="1"/>
          </p:cNvSpPr>
          <p:nvPr/>
        </p:nvSpPr>
        <p:spPr bwMode="auto">
          <a:xfrm>
            <a:off x="8690300" y="5282321"/>
            <a:ext cx="5434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0.04</a:t>
            </a:r>
          </a:p>
        </p:txBody>
      </p:sp>
      <p:pic>
        <p:nvPicPr>
          <p:cNvPr id="60" name="Grafik 5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86" y="1268760"/>
            <a:ext cx="7083098" cy="1312238"/>
          </a:xfrm>
          <a:prstGeom prst="rect">
            <a:avLst/>
          </a:prstGeom>
        </p:spPr>
      </p:pic>
      <p:sp>
        <p:nvSpPr>
          <p:cNvPr id="62" name="Rectangle 2"/>
          <p:cNvSpPr>
            <a:spLocks noChangeArrowheads="1"/>
          </p:cNvSpPr>
          <p:nvPr/>
        </p:nvSpPr>
        <p:spPr bwMode="auto">
          <a:xfrm>
            <a:off x="650132" y="3070121"/>
            <a:ext cx="71173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800" i="0" kern="0" dirty="0" err="1">
                <a:solidFill>
                  <a:schemeClr val="bg1"/>
                </a:solidFill>
                <a:latin typeface="+mj-lt"/>
                <a:ea typeface="Cambria Math"/>
                <a:cs typeface="Times New Roman" pitchFamily="18" charset="0"/>
              </a:rPr>
              <a:t>v</a:t>
            </a:r>
            <a:r>
              <a:rPr lang="de-CH" sz="2800" i="0" kern="0" baseline="-25000" dirty="0" err="1">
                <a:solidFill>
                  <a:schemeClr val="bg1"/>
                </a:solidFill>
                <a:latin typeface="+mj-lt"/>
                <a:ea typeface="Cambria Math"/>
                <a:cs typeface="Times New Roman" pitchFamily="18" charset="0"/>
              </a:rPr>
              <a:t>RMS</a:t>
            </a:r>
            <a:endParaRPr lang="de-CH" sz="2800" baseline="-25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Rectangle 2"/>
          <p:cNvSpPr>
            <a:spLocks noChangeArrowheads="1"/>
          </p:cNvSpPr>
          <p:nvPr/>
        </p:nvSpPr>
        <p:spPr bwMode="auto">
          <a:xfrm>
            <a:off x="5097016" y="1413937"/>
            <a:ext cx="55143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800" i="0" kern="0" dirty="0" err="1">
                <a:solidFill>
                  <a:schemeClr val="tx1"/>
                </a:solidFill>
                <a:latin typeface="+mj-lt"/>
                <a:ea typeface="Cambria Math"/>
                <a:cs typeface="Times New Roman" pitchFamily="18" charset="0"/>
              </a:rPr>
              <a:t>v</a:t>
            </a:r>
            <a:r>
              <a:rPr lang="de-CH" sz="2800" b="0" i="0" kern="0" baseline="-25000" dirty="0" err="1">
                <a:solidFill>
                  <a:schemeClr val="tx1"/>
                </a:solidFill>
                <a:latin typeface="+mj-lt"/>
                <a:ea typeface="Cambria Math"/>
                <a:cs typeface="Times New Roman" pitchFamily="18" charset="0"/>
              </a:rPr>
              <a:t>inst</a:t>
            </a:r>
            <a:endParaRPr lang="de-CH" sz="2800" baseline="-25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7702841" y="3553818"/>
            <a:ext cx="49051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1.0</a:t>
            </a:r>
          </a:p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mm</a:t>
            </a:r>
          </a:p>
        </p:txBody>
      </p:sp>
      <p:cxnSp>
        <p:nvCxnSpPr>
          <p:cNvPr id="35" name="Gerade Verbindung mit Pfeil 34"/>
          <p:cNvCxnSpPr/>
          <p:nvPr/>
        </p:nvCxnSpPr>
        <p:spPr bwMode="auto">
          <a:xfrm>
            <a:off x="7941332" y="4292482"/>
            <a:ext cx="0" cy="3966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Gerade Verbindung mit Pfeil 35"/>
          <p:cNvCxnSpPr/>
          <p:nvPr/>
        </p:nvCxnSpPr>
        <p:spPr bwMode="auto">
          <a:xfrm flipV="1">
            <a:off x="7941332" y="6309320"/>
            <a:ext cx="0" cy="3966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Gerade Verbindung mit Pfeil 36"/>
          <p:cNvCxnSpPr/>
          <p:nvPr/>
        </p:nvCxnSpPr>
        <p:spPr bwMode="auto">
          <a:xfrm>
            <a:off x="5925108" y="4760534"/>
            <a:ext cx="0" cy="3966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Gerade Verbindung mit Pfeil 40"/>
          <p:cNvCxnSpPr/>
          <p:nvPr/>
        </p:nvCxnSpPr>
        <p:spPr bwMode="auto">
          <a:xfrm flipV="1">
            <a:off x="5925108" y="6309320"/>
            <a:ext cx="0" cy="3966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Gerade Verbindung mit Pfeil 45"/>
          <p:cNvCxnSpPr/>
          <p:nvPr/>
        </p:nvCxnSpPr>
        <p:spPr bwMode="auto">
          <a:xfrm>
            <a:off x="3944888" y="5048566"/>
            <a:ext cx="0" cy="3966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Gerade Verbindung mit Pfeil 47"/>
          <p:cNvCxnSpPr/>
          <p:nvPr/>
        </p:nvCxnSpPr>
        <p:spPr bwMode="auto">
          <a:xfrm flipV="1">
            <a:off x="3944888" y="6309320"/>
            <a:ext cx="0" cy="3966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Gerade Verbindung mit Pfeil 60"/>
          <p:cNvCxnSpPr/>
          <p:nvPr/>
        </p:nvCxnSpPr>
        <p:spPr bwMode="auto">
          <a:xfrm>
            <a:off x="1964668" y="5372602"/>
            <a:ext cx="0" cy="3966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Gerade Verbindung mit Pfeil 62"/>
          <p:cNvCxnSpPr/>
          <p:nvPr/>
        </p:nvCxnSpPr>
        <p:spPr bwMode="auto">
          <a:xfrm flipV="1">
            <a:off x="1964668" y="6309320"/>
            <a:ext cx="0" cy="39665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5" name="Rectangle 2"/>
          <p:cNvSpPr>
            <a:spLocks noChangeArrowheads="1"/>
          </p:cNvSpPr>
          <p:nvPr/>
        </p:nvSpPr>
        <p:spPr bwMode="auto">
          <a:xfrm>
            <a:off x="5679848" y="4005064"/>
            <a:ext cx="49051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0.7</a:t>
            </a:r>
          </a:p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mm</a:t>
            </a:r>
          </a:p>
        </p:txBody>
      </p:sp>
      <p:sp>
        <p:nvSpPr>
          <p:cNvPr id="66" name="Rectangle 2"/>
          <p:cNvSpPr>
            <a:spLocks noChangeArrowheads="1"/>
          </p:cNvSpPr>
          <p:nvPr/>
        </p:nvSpPr>
        <p:spPr bwMode="auto">
          <a:xfrm>
            <a:off x="3701103" y="4293096"/>
            <a:ext cx="49051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0.5</a:t>
            </a:r>
          </a:p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mm</a:t>
            </a:r>
          </a:p>
        </p:txBody>
      </p:sp>
      <p:sp>
        <p:nvSpPr>
          <p:cNvPr id="67" name="Rectangle 2"/>
          <p:cNvSpPr>
            <a:spLocks noChangeArrowheads="1"/>
          </p:cNvSpPr>
          <p:nvPr/>
        </p:nvSpPr>
        <p:spPr bwMode="auto">
          <a:xfrm>
            <a:off x="1722358" y="4617132"/>
            <a:ext cx="49051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0.3</a:t>
            </a:r>
          </a:p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mm</a:t>
            </a:r>
          </a:p>
        </p:txBody>
      </p:sp>
      <p:sp>
        <p:nvSpPr>
          <p:cNvPr id="68" name="Rectangle 2"/>
          <p:cNvSpPr>
            <a:spLocks noChangeArrowheads="1"/>
          </p:cNvSpPr>
          <p:nvPr/>
        </p:nvSpPr>
        <p:spPr bwMode="auto">
          <a:xfrm>
            <a:off x="2216696" y="1475492"/>
            <a:ext cx="8495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175 Hz</a:t>
            </a:r>
          </a:p>
        </p:txBody>
      </p:sp>
      <p:cxnSp>
        <p:nvCxnSpPr>
          <p:cNvPr id="69" name="Gerade Verbindung mit Pfeil 68"/>
          <p:cNvCxnSpPr/>
          <p:nvPr/>
        </p:nvCxnSpPr>
        <p:spPr bwMode="auto">
          <a:xfrm>
            <a:off x="3836876" y="1592832"/>
            <a:ext cx="0" cy="324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Gerade Verbindung mit Pfeil 69"/>
          <p:cNvCxnSpPr/>
          <p:nvPr/>
        </p:nvCxnSpPr>
        <p:spPr bwMode="auto">
          <a:xfrm flipV="1">
            <a:off x="3836876" y="2456892"/>
            <a:ext cx="0" cy="324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" name="Rectangle 2"/>
          <p:cNvSpPr>
            <a:spLocks noChangeArrowheads="1"/>
          </p:cNvSpPr>
          <p:nvPr/>
        </p:nvSpPr>
        <p:spPr bwMode="auto">
          <a:xfrm>
            <a:off x="3645585" y="1196752"/>
            <a:ext cx="9473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ts val="0"/>
              </a:spcBef>
              <a:tabLst>
                <a:tab pos="180975" algn="l"/>
              </a:tabLst>
            </a:pPr>
            <a:r>
              <a:rPr lang="de-CH" sz="2400" dirty="0">
                <a:latin typeface="Calibri" pitchFamily="34" charset="0"/>
              </a:rPr>
              <a:t>0.5 mm</a:t>
            </a:r>
          </a:p>
        </p:txBody>
      </p:sp>
    </p:spTree>
    <p:extLst>
      <p:ext uri="{BB962C8B-B14F-4D97-AF65-F5344CB8AC3E}">
        <p14:creationId xmlns:p14="http://schemas.microsoft.com/office/powerpoint/2010/main" val="293247014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Beta of 5mm board</a:t>
            </a:r>
          </a:p>
        </p:txBody>
      </p:sp>
      <p:grpSp>
        <p:nvGrpSpPr>
          <p:cNvPr id="8" name="Gruppieren 7"/>
          <p:cNvGrpSpPr/>
          <p:nvPr/>
        </p:nvGrpSpPr>
        <p:grpSpPr>
          <a:xfrm>
            <a:off x="1573943" y="1897087"/>
            <a:ext cx="6331385" cy="4700265"/>
            <a:chOff x="1753963" y="1376772"/>
            <a:chExt cx="6331385" cy="4700265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53963" y="1592796"/>
              <a:ext cx="6331385" cy="41796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2"/>
                <p:cNvSpPr>
                  <a:spLocks noChangeArrowheads="1"/>
                </p:cNvSpPr>
                <p:nvPr/>
              </p:nvSpPr>
              <p:spPr bwMode="auto">
                <a:xfrm>
                  <a:off x="1882518" y="1376772"/>
                  <a:ext cx="1414298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l">
                    <a:spcBef>
                      <a:spcPts val="0"/>
                    </a:spcBef>
                    <a:tabLst>
                      <a:tab pos="180975" algn="l"/>
                    </a:tabLs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de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=1−</m:t>
                        </m:r>
                        <m:sSup>
                          <m:sSupPr>
                            <m:ctrlPr>
                              <a:rPr lang="de-CH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de-CH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CH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  <m:sup>
                            <m:r>
                              <a:rPr lang="de-CH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de-CH" sz="2000" dirty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6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82518" y="1376772"/>
                  <a:ext cx="1414298" cy="307777"/>
                </a:xfrm>
                <a:prstGeom prst="rect">
                  <a:avLst/>
                </a:prstGeom>
                <a:blipFill>
                  <a:blip r:embed="rId3"/>
                  <a:stretch>
                    <a:fillRect l="-6034" t="-4000" r="-1293" b="-340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2"/>
                <p:cNvSpPr>
                  <a:spLocks noChangeArrowheads="1"/>
                </p:cNvSpPr>
                <p:nvPr/>
              </p:nvSpPr>
              <p:spPr bwMode="auto">
                <a:xfrm>
                  <a:off x="4772980" y="5769260"/>
                  <a:ext cx="768608" cy="3077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l">
                    <a:spcBef>
                      <a:spcPts val="0"/>
                    </a:spcBef>
                    <a:tabLst>
                      <a:tab pos="180975" algn="l"/>
                    </a:tabLs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de-CH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de-CH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CH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Hz</m:t>
                            </m:r>
                          </m:e>
                        </m:d>
                      </m:oMath>
                    </m:oMathPara>
                  </a14:m>
                  <a:endParaRPr lang="de-CH" sz="2000" dirty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7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772980" y="5769260"/>
                  <a:ext cx="768608" cy="307777"/>
                </a:xfrm>
                <a:prstGeom prst="rect">
                  <a:avLst/>
                </a:prstGeom>
                <a:blipFill>
                  <a:blip r:embed="rId4"/>
                  <a:stretch>
                    <a:fillRect l="-11905" b="-33333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Rectangle 2"/>
            <p:cNvSpPr>
              <a:spLocks noChangeArrowheads="1"/>
            </p:cNvSpPr>
            <p:nvPr/>
          </p:nvSpPr>
          <p:spPr bwMode="auto">
            <a:xfrm>
              <a:off x="2959423" y="3404029"/>
              <a:ext cx="76944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ts val="0"/>
                </a:spcBef>
                <a:tabLst>
                  <a:tab pos="180975" algn="l"/>
                </a:tabLst>
              </a:pPr>
              <a:r>
                <a:rPr lang="de-CH" sz="1800" i="0" dirty="0">
                  <a:solidFill>
                    <a:srgbClr val="996600"/>
                  </a:solidFill>
                  <a:latin typeface="+mj-lt"/>
                  <a:ea typeface="Cambria Math" panose="02040503050406030204" pitchFamily="18" charset="0"/>
                </a:rPr>
                <a:t>0</a:t>
              </a:r>
              <a:r>
                <a:rPr lang="de-CH" sz="1800" b="0" i="0" dirty="0">
                  <a:solidFill>
                    <a:srgbClr val="996600"/>
                  </a:solidFill>
                  <a:latin typeface="+mj-lt"/>
                  <a:ea typeface="Cambria Math" panose="02040503050406030204" pitchFamily="18" charset="0"/>
                </a:rPr>
                <a:t>.3 mm</a:t>
              </a:r>
              <a:endParaRPr lang="de-CH" sz="1800" dirty="0">
                <a:solidFill>
                  <a:srgbClr val="996600"/>
                </a:solidFill>
                <a:latin typeface="Calibri" pitchFamily="34" charset="0"/>
              </a:endParaRPr>
            </a:p>
          </p:txBody>
        </p:sp>
        <p:sp>
          <p:nvSpPr>
            <p:cNvPr id="10" name="Rectangle 2"/>
            <p:cNvSpPr>
              <a:spLocks noChangeArrowheads="1"/>
            </p:cNvSpPr>
            <p:nvPr/>
          </p:nvSpPr>
          <p:spPr bwMode="auto">
            <a:xfrm>
              <a:off x="3656856" y="2071881"/>
              <a:ext cx="76944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ts val="0"/>
                </a:spcBef>
                <a:tabLst>
                  <a:tab pos="180975" algn="l"/>
                </a:tabLst>
              </a:pPr>
              <a:r>
                <a:rPr lang="de-CH" sz="1800" i="0" dirty="0">
                  <a:solidFill>
                    <a:srgbClr val="0000FF"/>
                  </a:solidFill>
                  <a:latin typeface="+mj-lt"/>
                  <a:ea typeface="Cambria Math" panose="02040503050406030204" pitchFamily="18" charset="0"/>
                </a:rPr>
                <a:t>0</a:t>
              </a:r>
              <a:r>
                <a:rPr lang="de-CH" sz="1800" b="0" i="0" dirty="0">
                  <a:solidFill>
                    <a:srgbClr val="0000FF"/>
                  </a:solidFill>
                  <a:latin typeface="+mj-lt"/>
                  <a:ea typeface="Cambria Math" panose="02040503050406030204" pitchFamily="18" charset="0"/>
                </a:rPr>
                <a:t>.5 mm</a:t>
              </a:r>
              <a:endParaRPr lang="de-CH" sz="1800" dirty="0">
                <a:solidFill>
                  <a:srgbClr val="0000FF"/>
                </a:solidFill>
                <a:latin typeface="Calibri" pitchFamily="34" charset="0"/>
              </a:endParaRPr>
            </a:p>
          </p:txBody>
        </p:sp>
        <p:sp>
          <p:nvSpPr>
            <p:cNvPr id="11" name="Rectangle 2"/>
            <p:cNvSpPr>
              <a:spLocks noChangeArrowheads="1"/>
            </p:cNvSpPr>
            <p:nvPr/>
          </p:nvSpPr>
          <p:spPr bwMode="auto">
            <a:xfrm>
              <a:off x="5385048" y="2060848"/>
              <a:ext cx="76944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ts val="0"/>
                </a:spcBef>
                <a:tabLst>
                  <a:tab pos="180975" algn="l"/>
                </a:tabLst>
              </a:pPr>
              <a:r>
                <a:rPr lang="de-CH" sz="1800" i="0" dirty="0">
                  <a:solidFill>
                    <a:srgbClr val="FF0000"/>
                  </a:solidFill>
                  <a:latin typeface="+mj-lt"/>
                  <a:ea typeface="Cambria Math" panose="02040503050406030204" pitchFamily="18" charset="0"/>
                </a:rPr>
                <a:t>0</a:t>
              </a:r>
              <a:r>
                <a:rPr lang="de-CH" sz="1800" b="0" i="0" dirty="0">
                  <a:solidFill>
                    <a:srgbClr val="FF0000"/>
                  </a:solidFill>
                  <a:latin typeface="+mj-lt"/>
                  <a:ea typeface="Cambria Math" panose="02040503050406030204" pitchFamily="18" charset="0"/>
                </a:rPr>
                <a:t>.7 mm</a:t>
              </a:r>
              <a:endParaRPr lang="de-CH" sz="1800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12" name="Rectangle 2"/>
            <p:cNvSpPr>
              <a:spLocks noChangeArrowheads="1"/>
            </p:cNvSpPr>
            <p:nvPr/>
          </p:nvSpPr>
          <p:spPr bwMode="auto">
            <a:xfrm>
              <a:off x="6127775" y="3356992"/>
              <a:ext cx="76944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ts val="0"/>
                </a:spcBef>
                <a:tabLst>
                  <a:tab pos="180975" algn="l"/>
                </a:tabLst>
              </a:pPr>
              <a:r>
                <a:rPr lang="de-CH" sz="1800" i="0" dirty="0">
                  <a:solidFill>
                    <a:srgbClr val="009900"/>
                  </a:solidFill>
                  <a:latin typeface="+mj-lt"/>
                  <a:ea typeface="Cambria Math" panose="02040503050406030204" pitchFamily="18" charset="0"/>
                </a:rPr>
                <a:t>1.0</a:t>
              </a:r>
              <a:r>
                <a:rPr lang="de-CH" sz="1800" b="0" i="0" dirty="0">
                  <a:solidFill>
                    <a:srgbClr val="009900"/>
                  </a:solidFill>
                  <a:latin typeface="+mj-lt"/>
                  <a:ea typeface="Cambria Math" panose="02040503050406030204" pitchFamily="18" charset="0"/>
                </a:rPr>
                <a:t> mm</a:t>
              </a:r>
              <a:endParaRPr lang="de-CH" sz="1800" dirty="0">
                <a:solidFill>
                  <a:srgbClr val="009900"/>
                </a:solidFill>
                <a:latin typeface="Calibri" pitchFamily="34" charset="0"/>
              </a:endParaRPr>
            </a:p>
          </p:txBody>
        </p:sp>
        <p:sp>
          <p:nvSpPr>
            <p:cNvPr id="5" name="Rechteck 4"/>
            <p:cNvSpPr/>
            <p:nvPr/>
          </p:nvSpPr>
          <p:spPr>
            <a:xfrm>
              <a:off x="6465168" y="4725144"/>
              <a:ext cx="4571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80975" algn="l"/>
                </a:tabLst>
              </a:pPr>
              <a:endParaRPr kumimoji="0" lang="de-CH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sym typeface="Symbol" pitchFamily="18" charset="2"/>
              </a:endParaRPr>
            </a:p>
          </p:txBody>
        </p:sp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5925108" y="4725144"/>
              <a:ext cx="769441" cy="2769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ts val="0"/>
                </a:spcBef>
                <a:tabLst>
                  <a:tab pos="180975" algn="l"/>
                </a:tabLst>
              </a:pPr>
              <a:r>
                <a:rPr lang="de-CH" sz="1800" i="0" dirty="0">
                  <a:solidFill>
                    <a:srgbClr val="CC0099"/>
                  </a:solidFill>
                  <a:latin typeface="+mj-lt"/>
                  <a:ea typeface="Cambria Math" panose="02040503050406030204" pitchFamily="18" charset="0"/>
                </a:rPr>
                <a:t>2.0 mm</a:t>
              </a:r>
              <a:endParaRPr lang="de-CH" sz="1800" dirty="0">
                <a:solidFill>
                  <a:srgbClr val="CC0099"/>
                </a:solidFill>
                <a:latin typeface="Calibri" pitchFamily="34" charset="0"/>
              </a:endParaRPr>
            </a:p>
          </p:txBody>
        </p:sp>
      </p:grp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4657159" y="1246169"/>
            <a:ext cx="2898294" cy="9417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Circles: </a:t>
            </a:r>
            <a:r>
              <a:rPr lang="en-US" sz="1800" i="1" dirty="0" err="1">
                <a:latin typeface="Calibri" panose="020F0502020204030204" pitchFamily="34" charset="0"/>
                <a:cs typeface="Calibri" pitchFamily="34" charset="0"/>
              </a:rPr>
              <a:t>Thermoviscous</a:t>
            </a:r>
            <a:r>
              <a:rPr lang="en-US" sz="1800" i="1" dirty="0">
                <a:latin typeface="Calibri" panose="020F0502020204030204" pitchFamily="34" charset="0"/>
                <a:cs typeface="Calibri" pitchFamily="34" charset="0"/>
              </a:rPr>
              <a:t> Domain</a:t>
            </a:r>
          </a:p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Lines: </a:t>
            </a:r>
            <a:r>
              <a:rPr lang="en-US" sz="1800" i="1" dirty="0">
                <a:latin typeface="Calibri" panose="020F0502020204030204" pitchFamily="34" charset="0"/>
                <a:cs typeface="Calibri" pitchFamily="34" charset="0"/>
              </a:rPr>
              <a:t>Narrow Region Domain</a:t>
            </a:r>
          </a:p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Dashed lines: Compact model</a:t>
            </a: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6537176" y="2576776"/>
            <a:ext cx="1692187" cy="11079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1800" dirty="0">
                <a:latin typeface="Calibri" panose="020F0502020204030204" pitchFamily="34" charset="0"/>
                <a:cs typeface="Calibri" pitchFamily="34" charset="0"/>
              </a:rPr>
              <a:t>The colors and the numbers indicate different gap widths</a:t>
            </a:r>
          </a:p>
        </p:txBody>
      </p:sp>
    </p:spTree>
    <p:extLst>
      <p:ext uri="{BB962C8B-B14F-4D97-AF65-F5344CB8AC3E}">
        <p14:creationId xmlns:p14="http://schemas.microsoft.com/office/powerpoint/2010/main" val="370066756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/>
        </p:nvGrpSpPr>
        <p:grpSpPr>
          <a:xfrm>
            <a:off x="188838" y="3434807"/>
            <a:ext cx="4196383" cy="3234553"/>
            <a:chOff x="1753963" y="1651758"/>
            <a:chExt cx="5314593" cy="4419389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53963" y="1927087"/>
              <a:ext cx="5314593" cy="378494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2"/>
                <p:cNvSpPr>
                  <a:spLocks noChangeArrowheads="1"/>
                </p:cNvSpPr>
                <p:nvPr/>
              </p:nvSpPr>
              <p:spPr bwMode="auto">
                <a:xfrm>
                  <a:off x="1838423" y="1651758"/>
                  <a:ext cx="1433372" cy="3364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l">
                    <a:spcBef>
                      <a:spcPts val="0"/>
                    </a:spcBef>
                    <a:tabLst>
                      <a:tab pos="180975" algn="l"/>
                    </a:tabLs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de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=1−</m:t>
                        </m:r>
                        <m:sSup>
                          <m:sSupPr>
                            <m:ctrlPr>
                              <a:rPr lang="de-CH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de-CH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CH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  <m:sup>
                            <m:r>
                              <a:rPr lang="de-CH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de-CH" dirty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12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38423" y="1651758"/>
                  <a:ext cx="1433372" cy="336413"/>
                </a:xfrm>
                <a:prstGeom prst="rect">
                  <a:avLst/>
                </a:prstGeom>
                <a:blipFill>
                  <a:blip r:embed="rId3"/>
                  <a:stretch>
                    <a:fillRect l="-5914" r="-538" b="-3170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2"/>
                <p:cNvSpPr>
                  <a:spLocks noChangeArrowheads="1"/>
                </p:cNvSpPr>
                <p:nvPr/>
              </p:nvSpPr>
              <p:spPr bwMode="auto">
                <a:xfrm>
                  <a:off x="4185390" y="5734734"/>
                  <a:ext cx="777549" cy="3364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l">
                    <a:spcBef>
                      <a:spcPts val="0"/>
                    </a:spcBef>
                    <a:tabLst>
                      <a:tab pos="180975" algn="l"/>
                    </a:tabLs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de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de-CH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CH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Hz</m:t>
                            </m:r>
                          </m:e>
                        </m:d>
                      </m:oMath>
                    </m:oMathPara>
                  </a14:m>
                  <a:endParaRPr lang="de-CH" dirty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1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185390" y="5734734"/>
                  <a:ext cx="777549" cy="336413"/>
                </a:xfrm>
                <a:prstGeom prst="rect">
                  <a:avLst/>
                </a:prstGeom>
                <a:blipFill>
                  <a:blip r:embed="rId4"/>
                  <a:stretch>
                    <a:fillRect l="-11881" b="-325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3022795" y="2341355"/>
              <a:ext cx="868906" cy="336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ts val="0"/>
                </a:spcBef>
                <a:tabLst>
                  <a:tab pos="180975" algn="l"/>
                </a:tabLst>
              </a:pPr>
              <a:r>
                <a:rPr lang="de-CH" i="0" dirty="0">
                  <a:solidFill>
                    <a:srgbClr val="0000FF"/>
                  </a:solidFill>
                  <a:latin typeface="+mj-lt"/>
                  <a:ea typeface="Cambria Math" panose="02040503050406030204" pitchFamily="18" charset="0"/>
                </a:rPr>
                <a:t>0</a:t>
              </a:r>
              <a:r>
                <a:rPr lang="de-CH" b="0" i="0" dirty="0">
                  <a:solidFill>
                    <a:srgbClr val="0000FF"/>
                  </a:solidFill>
                  <a:latin typeface="+mj-lt"/>
                  <a:ea typeface="Cambria Math" panose="02040503050406030204" pitchFamily="18" charset="0"/>
                </a:rPr>
                <a:t>.5 mm</a:t>
              </a:r>
              <a:endParaRPr lang="de-CH" dirty="0">
                <a:solidFill>
                  <a:srgbClr val="0000FF"/>
                </a:solidFill>
                <a:latin typeface="Calibri" pitchFamily="34" charset="0"/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 propagation, 5mm board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665" y="1170621"/>
            <a:ext cx="7251875" cy="105343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665" y="2240868"/>
            <a:ext cx="7251875" cy="90076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665" y="3212976"/>
            <a:ext cx="7251875" cy="90076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451963" y="1268760"/>
            <a:ext cx="471443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100 Hz, propagation plus standing wave ("hopping")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790999" y="2240868"/>
            <a:ext cx="403636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175 Hz, fully propagating wave, no reflection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136980" y="3212976"/>
            <a:ext cx="534441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400 Hz, standing wave ("pumping"), almost no propagation</a:t>
            </a:r>
          </a:p>
        </p:txBody>
      </p:sp>
      <p:sp>
        <p:nvSpPr>
          <p:cNvPr id="18" name="Ellipse 17"/>
          <p:cNvSpPr/>
          <p:nvPr/>
        </p:nvSpPr>
        <p:spPr>
          <a:xfrm>
            <a:off x="4131486" y="5631822"/>
            <a:ext cx="144016" cy="143408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2159018" y="3805140"/>
            <a:ext cx="144016" cy="143408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1486107" y="5402233"/>
            <a:ext cx="144016" cy="143408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75502" y="4248289"/>
            <a:ext cx="5489857" cy="1881011"/>
          </a:xfrm>
          <a:prstGeom prst="rect">
            <a:avLst/>
          </a:prstGeom>
        </p:spPr>
      </p:pic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9291215" y="5024209"/>
            <a:ext cx="37830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solidFill>
                  <a:srgbClr val="009900"/>
                </a:solidFill>
                <a:latin typeface="Calibri" panose="020F0502020204030204" pitchFamily="34" charset="0"/>
                <a:cs typeface="Calibri" pitchFamily="34" charset="0"/>
              </a:rPr>
              <a:t>Gap</a:t>
            </a:r>
          </a:p>
        </p:txBody>
      </p:sp>
      <p:sp>
        <p:nvSpPr>
          <p:cNvPr id="25" name="Freihandform 24"/>
          <p:cNvSpPr/>
          <p:nvPr/>
        </p:nvSpPr>
        <p:spPr>
          <a:xfrm rot="20391058">
            <a:off x="7770190" y="4031224"/>
            <a:ext cx="306279" cy="733099"/>
          </a:xfrm>
          <a:custGeom>
            <a:avLst/>
            <a:gdLst>
              <a:gd name="connsiteX0" fmla="*/ 70542 w 869223"/>
              <a:gd name="connsiteY0" fmla="*/ 0 h 1450428"/>
              <a:gd name="connsiteX1" fmla="*/ 70542 w 869223"/>
              <a:gd name="connsiteY1" fmla="*/ 740979 h 1450428"/>
              <a:gd name="connsiteX2" fmla="*/ 803639 w 869223"/>
              <a:gd name="connsiteY2" fmla="*/ 725214 h 1450428"/>
              <a:gd name="connsiteX3" fmla="*/ 787873 w 869223"/>
              <a:gd name="connsiteY3" fmla="*/ 1450428 h 145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23" h="1450428">
                <a:moveTo>
                  <a:pt x="70542" y="0"/>
                </a:moveTo>
                <a:cubicBezTo>
                  <a:pt x="9450" y="310055"/>
                  <a:pt x="-51641" y="620110"/>
                  <a:pt x="70542" y="740979"/>
                </a:cubicBezTo>
                <a:cubicBezTo>
                  <a:pt x="192725" y="861848"/>
                  <a:pt x="684084" y="606973"/>
                  <a:pt x="803639" y="725214"/>
                </a:cubicBezTo>
                <a:cubicBezTo>
                  <a:pt x="923194" y="843455"/>
                  <a:pt x="855533" y="1146941"/>
                  <a:pt x="787873" y="1450428"/>
                </a:cubicBezTo>
              </a:path>
            </a:pathLst>
          </a:custGeom>
          <a:noFill/>
          <a:ln w="12700" cap="rnd">
            <a:solidFill>
              <a:schemeClr val="tx1"/>
            </a:solidFill>
            <a:headEnd type="arrow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26" name="Freihandform 25"/>
          <p:cNvSpPr/>
          <p:nvPr/>
        </p:nvSpPr>
        <p:spPr>
          <a:xfrm rot="19139868">
            <a:off x="6511564" y="3919664"/>
            <a:ext cx="148605" cy="1184779"/>
          </a:xfrm>
          <a:custGeom>
            <a:avLst/>
            <a:gdLst>
              <a:gd name="connsiteX0" fmla="*/ 70542 w 869223"/>
              <a:gd name="connsiteY0" fmla="*/ 0 h 1450428"/>
              <a:gd name="connsiteX1" fmla="*/ 70542 w 869223"/>
              <a:gd name="connsiteY1" fmla="*/ 740979 h 1450428"/>
              <a:gd name="connsiteX2" fmla="*/ 803639 w 869223"/>
              <a:gd name="connsiteY2" fmla="*/ 725214 h 1450428"/>
              <a:gd name="connsiteX3" fmla="*/ 787873 w 869223"/>
              <a:gd name="connsiteY3" fmla="*/ 1450428 h 145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23" h="1450428">
                <a:moveTo>
                  <a:pt x="70542" y="0"/>
                </a:moveTo>
                <a:cubicBezTo>
                  <a:pt x="9450" y="310055"/>
                  <a:pt x="-51641" y="620110"/>
                  <a:pt x="70542" y="740979"/>
                </a:cubicBezTo>
                <a:cubicBezTo>
                  <a:pt x="192725" y="861848"/>
                  <a:pt x="684084" y="606973"/>
                  <a:pt x="803639" y="725214"/>
                </a:cubicBezTo>
                <a:cubicBezTo>
                  <a:pt x="923194" y="843455"/>
                  <a:pt x="855533" y="1146941"/>
                  <a:pt x="787873" y="1450428"/>
                </a:cubicBezTo>
              </a:path>
            </a:pathLst>
          </a:custGeom>
          <a:noFill/>
          <a:ln w="12700" cap="rnd">
            <a:solidFill>
              <a:schemeClr val="tx1"/>
            </a:solidFill>
            <a:headEnd type="arrow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28" name="Freihandform 27"/>
          <p:cNvSpPr/>
          <p:nvPr/>
        </p:nvSpPr>
        <p:spPr>
          <a:xfrm rot="19376819">
            <a:off x="4407922" y="3519478"/>
            <a:ext cx="378231" cy="2121371"/>
          </a:xfrm>
          <a:custGeom>
            <a:avLst/>
            <a:gdLst>
              <a:gd name="connsiteX0" fmla="*/ 70542 w 869223"/>
              <a:gd name="connsiteY0" fmla="*/ 0 h 1450428"/>
              <a:gd name="connsiteX1" fmla="*/ 70542 w 869223"/>
              <a:gd name="connsiteY1" fmla="*/ 740979 h 1450428"/>
              <a:gd name="connsiteX2" fmla="*/ 803639 w 869223"/>
              <a:gd name="connsiteY2" fmla="*/ 725214 h 1450428"/>
              <a:gd name="connsiteX3" fmla="*/ 787873 w 869223"/>
              <a:gd name="connsiteY3" fmla="*/ 1450428 h 145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23" h="1450428">
                <a:moveTo>
                  <a:pt x="70542" y="0"/>
                </a:moveTo>
                <a:cubicBezTo>
                  <a:pt x="9450" y="310055"/>
                  <a:pt x="-51641" y="620110"/>
                  <a:pt x="70542" y="740979"/>
                </a:cubicBezTo>
                <a:cubicBezTo>
                  <a:pt x="192725" y="861848"/>
                  <a:pt x="684084" y="606973"/>
                  <a:pt x="803639" y="725214"/>
                </a:cubicBezTo>
                <a:cubicBezTo>
                  <a:pt x="923194" y="843455"/>
                  <a:pt x="855533" y="1146941"/>
                  <a:pt x="787873" y="1450428"/>
                </a:cubicBezTo>
              </a:path>
            </a:pathLst>
          </a:custGeom>
          <a:noFill/>
          <a:ln w="12700" cap="rnd">
            <a:solidFill>
              <a:schemeClr val="tx1"/>
            </a:solidFill>
            <a:headEnd type="arrow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"/>
              <p:cNvSpPr>
                <a:spLocks noChangeArrowheads="1"/>
              </p:cNvSpPr>
              <p:nvPr/>
            </p:nvSpPr>
            <p:spPr bwMode="auto">
              <a:xfrm>
                <a:off x="8246414" y="5157192"/>
                <a:ext cx="276101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</m:ctrlPr>
                        </m:sSubPr>
                        <m:e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CH" sz="1800" dirty="0">
                  <a:latin typeface="Calibri" panose="020F0502020204030204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29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46414" y="5157192"/>
                <a:ext cx="276101" cy="276999"/>
              </a:xfrm>
              <a:prstGeom prst="rect">
                <a:avLst/>
              </a:prstGeom>
              <a:blipFill>
                <a:blip r:embed="rId9"/>
                <a:stretch>
                  <a:fillRect l="-22222" b="-1555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2"/>
              <p:cNvSpPr>
                <a:spLocks noChangeArrowheads="1"/>
              </p:cNvSpPr>
              <p:nvPr/>
            </p:nvSpPr>
            <p:spPr bwMode="auto">
              <a:xfrm>
                <a:off x="7133573" y="5426527"/>
                <a:ext cx="281424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</m:ctrlPr>
                        </m:sSubPr>
                        <m:e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CH" sz="1800" dirty="0">
                  <a:latin typeface="Calibri" panose="020F0502020204030204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31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33573" y="5426527"/>
                <a:ext cx="281424" cy="276999"/>
              </a:xfrm>
              <a:prstGeom prst="rect">
                <a:avLst/>
              </a:prstGeom>
              <a:blipFill>
                <a:blip r:embed="rId10"/>
                <a:stretch>
                  <a:fillRect l="-21739" b="-1521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5241032" y="5913276"/>
            <a:ext cx="6394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</a:pPr>
            <a:r>
              <a:rPr lang="de-CH" sz="1800" b="0" i="0" dirty="0">
                <a:latin typeface="Calibri" panose="020F0502020204030204" pitchFamily="34" charset="0"/>
                <a:cs typeface="Calibri" panose="020F0502020204030204" pitchFamily="34" charset="0"/>
              </a:rPr>
              <a:t>Source</a:t>
            </a:r>
          </a:p>
          <a:p>
            <a:pPr algn="l">
              <a:spcBef>
                <a:spcPts val="0"/>
              </a:spcBef>
            </a:pP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plane</a:t>
            </a:r>
          </a:p>
        </p:txBody>
      </p:sp>
      <p:sp>
        <p:nvSpPr>
          <p:cNvPr id="33" name="Freihandform 32"/>
          <p:cNvSpPr/>
          <p:nvPr/>
        </p:nvSpPr>
        <p:spPr>
          <a:xfrm>
            <a:off x="2240481" y="2900855"/>
            <a:ext cx="408263" cy="900000"/>
          </a:xfrm>
          <a:custGeom>
            <a:avLst/>
            <a:gdLst>
              <a:gd name="connsiteX0" fmla="*/ 0 w 409904"/>
              <a:gd name="connsiteY0" fmla="*/ 788276 h 788276"/>
              <a:gd name="connsiteX1" fmla="*/ 94593 w 409904"/>
              <a:gd name="connsiteY1" fmla="*/ 275897 h 788276"/>
              <a:gd name="connsiteX2" fmla="*/ 409904 w 409904"/>
              <a:gd name="connsiteY2" fmla="*/ 0 h 788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904" h="788276">
                <a:moveTo>
                  <a:pt x="0" y="788276"/>
                </a:moveTo>
                <a:cubicBezTo>
                  <a:pt x="13138" y="597776"/>
                  <a:pt x="26276" y="407276"/>
                  <a:pt x="94593" y="275897"/>
                </a:cubicBezTo>
                <a:cubicBezTo>
                  <a:pt x="162910" y="144518"/>
                  <a:pt x="286407" y="72259"/>
                  <a:pt x="409904" y="0"/>
                </a:cubicBezTo>
              </a:path>
            </a:pathLst>
          </a:custGeom>
          <a:noFill/>
          <a:ln w="12700" cap="rnd">
            <a:solidFill>
              <a:srgbClr val="0000FF"/>
            </a:solidFill>
            <a:headEnd type="none"/>
            <a:tailEnd type="arrow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tabLst>
                <a:tab pos="180975" algn="l"/>
              </a:tabLst>
            </a:pPr>
            <a:endParaRPr lang="de-CH"/>
          </a:p>
        </p:txBody>
      </p:sp>
      <p:cxnSp>
        <p:nvCxnSpPr>
          <p:cNvPr id="35" name="Gerader Verbinder 34"/>
          <p:cNvCxnSpPr/>
          <p:nvPr/>
        </p:nvCxnSpPr>
        <p:spPr bwMode="auto">
          <a:xfrm flipV="1">
            <a:off x="9057456" y="4086578"/>
            <a:ext cx="57193" cy="27852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26"/>
              <p:cNvSpPr txBox="1"/>
              <p:nvPr/>
            </p:nvSpPr>
            <p:spPr>
              <a:xfrm>
                <a:off x="9201472" y="1268760"/>
                <a:ext cx="40716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dirty="0"/>
                  <a:t> 0°</a:t>
                </a:r>
              </a:p>
            </p:txBody>
          </p:sp>
        </mc:Choice>
        <mc:Fallback xmlns="">
          <p:sp>
            <p:nvSpPr>
              <p:cNvPr id="27" name="Textfeld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1472" y="1268760"/>
                <a:ext cx="407164" cy="246221"/>
              </a:xfrm>
              <a:prstGeom prst="rect">
                <a:avLst/>
              </a:prstGeom>
              <a:blipFill>
                <a:blip r:embed="rId11"/>
                <a:stretch>
                  <a:fillRect l="-11940" t="-24390" r="-29851" b="-4878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feld 29"/>
          <p:cNvSpPr txBox="1"/>
          <p:nvPr/>
        </p:nvSpPr>
        <p:spPr>
          <a:xfrm>
            <a:off x="9250364" y="2246675"/>
            <a:ext cx="30938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90°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feld 33"/>
              <p:cNvSpPr txBox="1"/>
              <p:nvPr/>
            </p:nvSpPr>
            <p:spPr>
              <a:xfrm>
                <a:off x="9057456" y="3212105"/>
                <a:ext cx="63479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dirty="0"/>
                  <a:t> 180°</a:t>
                </a:r>
              </a:p>
            </p:txBody>
          </p:sp>
        </mc:Choice>
        <mc:Fallback xmlns="">
          <p:sp>
            <p:nvSpPr>
              <p:cNvPr id="34" name="Textfeld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7456" y="3212105"/>
                <a:ext cx="634790" cy="246221"/>
              </a:xfrm>
              <a:prstGeom prst="rect">
                <a:avLst/>
              </a:prstGeom>
              <a:blipFill>
                <a:blip r:embed="rId12"/>
                <a:stretch>
                  <a:fillRect l="-8654" t="-27500" r="-17308" b="-5000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453782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/>
        </p:nvGrpSpPr>
        <p:grpSpPr>
          <a:xfrm>
            <a:off x="188838" y="3434807"/>
            <a:ext cx="4196383" cy="3234553"/>
            <a:chOff x="1753963" y="1651758"/>
            <a:chExt cx="5314593" cy="4419389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53963" y="1927087"/>
              <a:ext cx="5314593" cy="378494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2"/>
                <p:cNvSpPr>
                  <a:spLocks noChangeArrowheads="1"/>
                </p:cNvSpPr>
                <p:nvPr/>
              </p:nvSpPr>
              <p:spPr bwMode="auto">
                <a:xfrm>
                  <a:off x="1838423" y="1651758"/>
                  <a:ext cx="1433372" cy="3364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l">
                    <a:spcBef>
                      <a:spcPts val="0"/>
                    </a:spcBef>
                    <a:tabLst>
                      <a:tab pos="180975" algn="l"/>
                    </a:tabLs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de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=1−</m:t>
                        </m:r>
                        <m:sSup>
                          <m:sSupPr>
                            <m:ctrlPr>
                              <a:rPr lang="de-CH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de-CH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CH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  <m:sup>
                            <m:r>
                              <a:rPr lang="de-CH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de-CH" dirty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12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38423" y="1651758"/>
                  <a:ext cx="1433372" cy="336413"/>
                </a:xfrm>
                <a:prstGeom prst="rect">
                  <a:avLst/>
                </a:prstGeom>
                <a:blipFill>
                  <a:blip r:embed="rId3"/>
                  <a:stretch>
                    <a:fillRect l="-5914" r="-538" b="-3170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2"/>
                <p:cNvSpPr>
                  <a:spLocks noChangeArrowheads="1"/>
                </p:cNvSpPr>
                <p:nvPr/>
              </p:nvSpPr>
              <p:spPr bwMode="auto">
                <a:xfrm>
                  <a:off x="4185390" y="5734734"/>
                  <a:ext cx="777549" cy="3364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l">
                    <a:spcBef>
                      <a:spcPts val="0"/>
                    </a:spcBef>
                    <a:tabLst>
                      <a:tab pos="180975" algn="l"/>
                    </a:tabLs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de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de-CH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CH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Hz</m:t>
                            </m:r>
                          </m:e>
                        </m:d>
                      </m:oMath>
                    </m:oMathPara>
                  </a14:m>
                  <a:endParaRPr lang="de-CH" dirty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1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185390" y="5734734"/>
                  <a:ext cx="777549" cy="336413"/>
                </a:xfrm>
                <a:prstGeom prst="rect">
                  <a:avLst/>
                </a:prstGeom>
                <a:blipFill>
                  <a:blip r:embed="rId4"/>
                  <a:stretch>
                    <a:fillRect l="-11881" b="-3250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3022795" y="2341355"/>
              <a:ext cx="868906" cy="336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ts val="0"/>
                </a:spcBef>
                <a:tabLst>
                  <a:tab pos="180975" algn="l"/>
                </a:tabLst>
              </a:pPr>
              <a:r>
                <a:rPr lang="de-CH" i="0" dirty="0">
                  <a:solidFill>
                    <a:srgbClr val="0000FF"/>
                  </a:solidFill>
                  <a:latin typeface="+mj-lt"/>
                  <a:ea typeface="Cambria Math" panose="02040503050406030204" pitchFamily="18" charset="0"/>
                </a:rPr>
                <a:t>0</a:t>
              </a:r>
              <a:r>
                <a:rPr lang="de-CH" b="0" i="0" dirty="0">
                  <a:solidFill>
                    <a:srgbClr val="0000FF"/>
                  </a:solidFill>
                  <a:latin typeface="+mj-lt"/>
                  <a:ea typeface="Cambria Math" panose="02040503050406030204" pitchFamily="18" charset="0"/>
                </a:rPr>
                <a:t>.5 mm</a:t>
              </a:r>
              <a:endParaRPr lang="de-CH" dirty="0">
                <a:solidFill>
                  <a:srgbClr val="0000FF"/>
                </a:solidFill>
                <a:latin typeface="Calibri" pitchFamily="34" charset="0"/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 propagation, 5mm board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823018" y="1268760"/>
            <a:ext cx="40427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100 Hz, "loudness" partially trapped in cavity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483986" y="2240868"/>
            <a:ext cx="472084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175 Hz, sound intensity completely trapped in cavity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4151636" y="3212976"/>
            <a:ext cx="338554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400 Hz, hardly any loudness in cavity</a:t>
            </a:r>
          </a:p>
        </p:txBody>
      </p:sp>
      <p:sp>
        <p:nvSpPr>
          <p:cNvPr id="18" name="Ellipse 17"/>
          <p:cNvSpPr/>
          <p:nvPr/>
        </p:nvSpPr>
        <p:spPr>
          <a:xfrm>
            <a:off x="4131486" y="5631822"/>
            <a:ext cx="144016" cy="143408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2159018" y="3805140"/>
            <a:ext cx="144016" cy="143408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1486107" y="5402233"/>
            <a:ext cx="144016" cy="143408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7031" y="4545124"/>
            <a:ext cx="4574401" cy="1567345"/>
          </a:xfrm>
          <a:prstGeom prst="rect">
            <a:avLst/>
          </a:prstGeom>
        </p:spPr>
      </p:pic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8499127" y="5168225"/>
            <a:ext cx="37830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dirty="0">
                <a:solidFill>
                  <a:srgbClr val="009900"/>
                </a:solidFill>
                <a:latin typeface="Calibri" panose="020F0502020204030204" pitchFamily="34" charset="0"/>
                <a:cs typeface="Calibri" pitchFamily="34" charset="0"/>
              </a:rPr>
              <a:t>Gap</a:t>
            </a:r>
          </a:p>
        </p:txBody>
      </p:sp>
      <p:sp>
        <p:nvSpPr>
          <p:cNvPr id="25" name="Freihandform 24"/>
          <p:cNvSpPr/>
          <p:nvPr/>
        </p:nvSpPr>
        <p:spPr>
          <a:xfrm rot="20516576">
            <a:off x="7182194" y="4010598"/>
            <a:ext cx="184179" cy="930210"/>
          </a:xfrm>
          <a:custGeom>
            <a:avLst/>
            <a:gdLst>
              <a:gd name="connsiteX0" fmla="*/ 70542 w 869223"/>
              <a:gd name="connsiteY0" fmla="*/ 0 h 1450428"/>
              <a:gd name="connsiteX1" fmla="*/ 70542 w 869223"/>
              <a:gd name="connsiteY1" fmla="*/ 740979 h 1450428"/>
              <a:gd name="connsiteX2" fmla="*/ 803639 w 869223"/>
              <a:gd name="connsiteY2" fmla="*/ 725214 h 1450428"/>
              <a:gd name="connsiteX3" fmla="*/ 787873 w 869223"/>
              <a:gd name="connsiteY3" fmla="*/ 1450428 h 145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23" h="1450428">
                <a:moveTo>
                  <a:pt x="70542" y="0"/>
                </a:moveTo>
                <a:cubicBezTo>
                  <a:pt x="9450" y="310055"/>
                  <a:pt x="-51641" y="620110"/>
                  <a:pt x="70542" y="740979"/>
                </a:cubicBezTo>
                <a:cubicBezTo>
                  <a:pt x="192725" y="861848"/>
                  <a:pt x="684084" y="606973"/>
                  <a:pt x="803639" y="725214"/>
                </a:cubicBezTo>
                <a:cubicBezTo>
                  <a:pt x="923194" y="843455"/>
                  <a:pt x="855533" y="1146941"/>
                  <a:pt x="787873" y="1450428"/>
                </a:cubicBezTo>
              </a:path>
            </a:pathLst>
          </a:custGeom>
          <a:noFill/>
          <a:ln w="12700" cap="rnd">
            <a:solidFill>
              <a:schemeClr val="tx1"/>
            </a:solidFill>
            <a:headEnd type="arrow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26" name="Freihandform 25"/>
          <p:cNvSpPr/>
          <p:nvPr/>
        </p:nvSpPr>
        <p:spPr>
          <a:xfrm rot="19725469">
            <a:off x="5393636" y="3874794"/>
            <a:ext cx="367734" cy="1524292"/>
          </a:xfrm>
          <a:custGeom>
            <a:avLst/>
            <a:gdLst>
              <a:gd name="connsiteX0" fmla="*/ 70542 w 869223"/>
              <a:gd name="connsiteY0" fmla="*/ 0 h 1450428"/>
              <a:gd name="connsiteX1" fmla="*/ 70542 w 869223"/>
              <a:gd name="connsiteY1" fmla="*/ 740979 h 1450428"/>
              <a:gd name="connsiteX2" fmla="*/ 803639 w 869223"/>
              <a:gd name="connsiteY2" fmla="*/ 725214 h 1450428"/>
              <a:gd name="connsiteX3" fmla="*/ 787873 w 869223"/>
              <a:gd name="connsiteY3" fmla="*/ 1450428 h 145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23" h="1450428">
                <a:moveTo>
                  <a:pt x="70542" y="0"/>
                </a:moveTo>
                <a:cubicBezTo>
                  <a:pt x="9450" y="310055"/>
                  <a:pt x="-51641" y="620110"/>
                  <a:pt x="70542" y="740979"/>
                </a:cubicBezTo>
                <a:cubicBezTo>
                  <a:pt x="192725" y="861848"/>
                  <a:pt x="684084" y="606973"/>
                  <a:pt x="803639" y="725214"/>
                </a:cubicBezTo>
                <a:cubicBezTo>
                  <a:pt x="923194" y="843455"/>
                  <a:pt x="855533" y="1146941"/>
                  <a:pt x="787873" y="1450428"/>
                </a:cubicBezTo>
              </a:path>
            </a:pathLst>
          </a:custGeom>
          <a:noFill/>
          <a:ln w="12700" cap="rnd">
            <a:solidFill>
              <a:schemeClr val="tx1"/>
            </a:solidFill>
            <a:headEnd type="arrow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"/>
              <p:cNvSpPr>
                <a:spLocks noChangeArrowheads="1"/>
              </p:cNvSpPr>
              <p:nvPr/>
            </p:nvSpPr>
            <p:spPr bwMode="auto">
              <a:xfrm>
                <a:off x="7564051" y="5301208"/>
                <a:ext cx="276101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</m:ctrlPr>
                        </m:sSubPr>
                        <m:e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CH" sz="1800" dirty="0">
                  <a:latin typeface="Calibri" panose="020F0502020204030204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29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4051" y="5301208"/>
                <a:ext cx="276101" cy="276999"/>
              </a:xfrm>
              <a:prstGeom prst="rect">
                <a:avLst/>
              </a:prstGeom>
              <a:blipFill>
                <a:blip r:embed="rId6"/>
                <a:stretch>
                  <a:fillRect l="-22222" b="-1555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2"/>
              <p:cNvSpPr>
                <a:spLocks noChangeArrowheads="1"/>
              </p:cNvSpPr>
              <p:nvPr/>
            </p:nvSpPr>
            <p:spPr bwMode="auto">
              <a:xfrm>
                <a:off x="6176686" y="5636277"/>
                <a:ext cx="281424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</m:ctrlPr>
                        </m:sSubPr>
                        <m:e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de-CH" sz="1800" b="0" i="1" smtClean="0">
                              <a:latin typeface="Cambria Math" panose="02040503050406030204" pitchFamily="18" charset="0"/>
                              <a:cs typeface="Calibri" pitchFamily="34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de-CH" sz="1800" dirty="0">
                  <a:latin typeface="Calibri" panose="020F0502020204030204" pitchFamily="34" charset="0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31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76686" y="5636277"/>
                <a:ext cx="281424" cy="276999"/>
              </a:xfrm>
              <a:prstGeom prst="rect">
                <a:avLst/>
              </a:prstGeom>
              <a:blipFill>
                <a:blip r:embed="rId7"/>
                <a:stretch>
                  <a:fillRect l="-21739" b="-1555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5061012" y="5913276"/>
            <a:ext cx="6394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</a:pPr>
            <a:r>
              <a:rPr lang="de-CH" sz="1800" b="0" i="0" dirty="0">
                <a:latin typeface="Calibri" panose="020F0502020204030204" pitchFamily="34" charset="0"/>
                <a:cs typeface="Calibri" panose="020F0502020204030204" pitchFamily="34" charset="0"/>
              </a:rPr>
              <a:t>Source</a:t>
            </a:r>
          </a:p>
          <a:p>
            <a:pPr algn="l">
              <a:spcBef>
                <a:spcPts val="0"/>
              </a:spcBef>
            </a:pP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plane</a:t>
            </a:r>
          </a:p>
        </p:txBody>
      </p:sp>
      <p:sp>
        <p:nvSpPr>
          <p:cNvPr id="33" name="Freihandform 32"/>
          <p:cNvSpPr/>
          <p:nvPr/>
        </p:nvSpPr>
        <p:spPr>
          <a:xfrm>
            <a:off x="2240481" y="2816932"/>
            <a:ext cx="408263" cy="972000"/>
          </a:xfrm>
          <a:custGeom>
            <a:avLst/>
            <a:gdLst>
              <a:gd name="connsiteX0" fmla="*/ 0 w 409904"/>
              <a:gd name="connsiteY0" fmla="*/ 788276 h 788276"/>
              <a:gd name="connsiteX1" fmla="*/ 94593 w 409904"/>
              <a:gd name="connsiteY1" fmla="*/ 275897 h 788276"/>
              <a:gd name="connsiteX2" fmla="*/ 409904 w 409904"/>
              <a:gd name="connsiteY2" fmla="*/ 0 h 788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904" h="788276">
                <a:moveTo>
                  <a:pt x="0" y="788276"/>
                </a:moveTo>
                <a:cubicBezTo>
                  <a:pt x="13138" y="597776"/>
                  <a:pt x="26276" y="407276"/>
                  <a:pt x="94593" y="275897"/>
                </a:cubicBezTo>
                <a:cubicBezTo>
                  <a:pt x="162910" y="144518"/>
                  <a:pt x="286407" y="72259"/>
                  <a:pt x="409904" y="0"/>
                </a:cubicBezTo>
              </a:path>
            </a:pathLst>
          </a:custGeom>
          <a:noFill/>
          <a:ln w="12700" cap="rnd">
            <a:solidFill>
              <a:srgbClr val="0000FF"/>
            </a:solidFill>
            <a:headEnd type="none"/>
            <a:tailEnd type="arrow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tabLst>
                <a:tab pos="180975" algn="l"/>
              </a:tabLst>
            </a:pPr>
            <a:endParaRPr lang="de-CH"/>
          </a:p>
        </p:txBody>
      </p:sp>
      <p:pic>
        <p:nvPicPr>
          <p:cNvPr id="27" name="Grafik 26"/>
          <p:cNvPicPr>
            <a:picLocks noChangeAspect="1"/>
          </p:cNvPicPr>
          <p:nvPr/>
        </p:nvPicPr>
        <p:blipFill rotWithShape="1">
          <a:blip r:embed="rId8"/>
          <a:srcRect l="4261" t="46770" r="13806" b="42864"/>
          <a:stretch/>
        </p:blipFill>
        <p:spPr>
          <a:xfrm>
            <a:off x="2619699" y="3475816"/>
            <a:ext cx="6230204" cy="604866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 rotWithShape="1">
          <a:blip r:embed="rId9"/>
          <a:srcRect l="4260" t="46890" r="13807" b="42744"/>
          <a:stretch/>
        </p:blipFill>
        <p:spPr>
          <a:xfrm>
            <a:off x="2619699" y="2500098"/>
            <a:ext cx="6230204" cy="604866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 rotWithShape="1">
          <a:blip r:embed="rId10"/>
          <a:srcRect l="4260" t="46890" r="13807" b="42744"/>
          <a:stretch/>
        </p:blipFill>
        <p:spPr>
          <a:xfrm>
            <a:off x="2619699" y="1520788"/>
            <a:ext cx="6230204" cy="604866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 rotWithShape="1">
          <a:blip r:embed="rId8"/>
          <a:srcRect l="88977" t="6981" r="2671" b="3353"/>
          <a:stretch/>
        </p:blipFill>
        <p:spPr>
          <a:xfrm>
            <a:off x="8955787" y="1522071"/>
            <a:ext cx="594313" cy="4896000"/>
          </a:xfrm>
          <a:prstGeom prst="rect">
            <a:avLst/>
          </a:prstGeom>
        </p:spPr>
      </p:pic>
      <p:sp>
        <p:nvSpPr>
          <p:cNvPr id="28" name="Freihandform 27"/>
          <p:cNvSpPr/>
          <p:nvPr/>
        </p:nvSpPr>
        <p:spPr>
          <a:xfrm rot="19652696">
            <a:off x="4089241" y="3754267"/>
            <a:ext cx="638459" cy="2008051"/>
          </a:xfrm>
          <a:custGeom>
            <a:avLst/>
            <a:gdLst>
              <a:gd name="connsiteX0" fmla="*/ 70542 w 869223"/>
              <a:gd name="connsiteY0" fmla="*/ 0 h 1450428"/>
              <a:gd name="connsiteX1" fmla="*/ 70542 w 869223"/>
              <a:gd name="connsiteY1" fmla="*/ 740979 h 1450428"/>
              <a:gd name="connsiteX2" fmla="*/ 803639 w 869223"/>
              <a:gd name="connsiteY2" fmla="*/ 725214 h 1450428"/>
              <a:gd name="connsiteX3" fmla="*/ 787873 w 869223"/>
              <a:gd name="connsiteY3" fmla="*/ 1450428 h 145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23" h="1450428">
                <a:moveTo>
                  <a:pt x="70542" y="0"/>
                </a:moveTo>
                <a:cubicBezTo>
                  <a:pt x="9450" y="310055"/>
                  <a:pt x="-51641" y="620110"/>
                  <a:pt x="70542" y="740979"/>
                </a:cubicBezTo>
                <a:cubicBezTo>
                  <a:pt x="192725" y="861848"/>
                  <a:pt x="684084" y="606973"/>
                  <a:pt x="803639" y="725214"/>
                </a:cubicBezTo>
                <a:cubicBezTo>
                  <a:pt x="923194" y="843455"/>
                  <a:pt x="855533" y="1146941"/>
                  <a:pt x="787873" y="1450428"/>
                </a:cubicBezTo>
              </a:path>
            </a:pathLst>
          </a:custGeom>
          <a:noFill/>
          <a:ln w="12700" cap="rnd">
            <a:solidFill>
              <a:schemeClr val="tx1"/>
            </a:solidFill>
            <a:headEnd type="arrow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36" name="Freihandform 35"/>
          <p:cNvSpPr/>
          <p:nvPr/>
        </p:nvSpPr>
        <p:spPr>
          <a:xfrm>
            <a:off x="8229364" y="4041069"/>
            <a:ext cx="72008" cy="597872"/>
          </a:xfrm>
          <a:custGeom>
            <a:avLst/>
            <a:gdLst>
              <a:gd name="connsiteX0" fmla="*/ 0 w 409904"/>
              <a:gd name="connsiteY0" fmla="*/ 788276 h 788276"/>
              <a:gd name="connsiteX1" fmla="*/ 94593 w 409904"/>
              <a:gd name="connsiteY1" fmla="*/ 275897 h 788276"/>
              <a:gd name="connsiteX2" fmla="*/ 409904 w 409904"/>
              <a:gd name="connsiteY2" fmla="*/ 0 h 788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904" h="788276">
                <a:moveTo>
                  <a:pt x="0" y="788276"/>
                </a:moveTo>
                <a:cubicBezTo>
                  <a:pt x="13138" y="597776"/>
                  <a:pt x="26276" y="407276"/>
                  <a:pt x="94593" y="275897"/>
                </a:cubicBezTo>
                <a:cubicBezTo>
                  <a:pt x="162910" y="144518"/>
                  <a:pt x="286407" y="72259"/>
                  <a:pt x="409904" y="0"/>
                </a:cubicBezTo>
              </a:path>
            </a:pathLst>
          </a:custGeom>
          <a:noFill/>
          <a:ln w="12700" cap="rnd">
            <a:solidFill>
              <a:schemeClr val="tx1"/>
            </a:solidFill>
            <a:headEnd type="none"/>
            <a:tailEnd type="arrow"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tabLst>
                <a:tab pos="180975" algn="l"/>
              </a:tabLst>
            </a:pPr>
            <a:endParaRPr lang="de-CH"/>
          </a:p>
        </p:txBody>
      </p:sp>
      <p:sp>
        <p:nvSpPr>
          <p:cNvPr id="37" name="Rectangle 2"/>
          <p:cNvSpPr>
            <a:spLocks noChangeArrowheads="1"/>
          </p:cNvSpPr>
          <p:nvPr/>
        </p:nvSpPr>
        <p:spPr bwMode="auto">
          <a:xfrm>
            <a:off x="8913907" y="1268760"/>
            <a:ext cx="67807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ts val="0"/>
              </a:spcBef>
              <a:tabLst>
                <a:tab pos="180975" algn="l"/>
              </a:tabLst>
            </a:pPr>
            <a:r>
              <a:rPr lang="de-CH" dirty="0">
                <a:latin typeface="Calibri" pitchFamily="34" charset="0"/>
              </a:rPr>
              <a:t>SPL (dB)</a:t>
            </a:r>
          </a:p>
        </p:txBody>
      </p:sp>
    </p:spTree>
    <p:extLst>
      <p:ext uri="{BB962C8B-B14F-4D97-AF65-F5344CB8AC3E}">
        <p14:creationId xmlns:p14="http://schemas.microsoft.com/office/powerpoint/2010/main" val="3449391415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9.0&quot;&gt;&lt;object type=&quot;1&quot; unique_id=&quot;10001&quot;&gt;&lt;object type=&quot;2&quot; unique_id=&quot;10002&quot;&gt;&lt;object type=&quot;3&quot; unique_id=&quot;47314&quot;&gt;&lt;property id=&quot;20148&quot; value=&quot;5&quot;/&gt;&lt;property id=&quot;20300&quot; value=&quot;Folie 1&quot;/&gt;&lt;property id=&quot;20307&quot; value=&quot;1033&quot;/&gt;&lt;/object&gt;&lt;object type=&quot;3&quot; unique_id=&quot;47315&quot;&gt;&lt;property id=&quot;20148&quot; value=&quot;5&quot;/&gt;&lt;property id=&quot;20300&quot; value=&quot;Folie 2&quot;/&gt;&lt;property id=&quot;20307&quot; value=&quot;1037&quot;/&gt;&lt;/object&gt;&lt;object type=&quot;3&quot; unique_id=&quot;47316&quot;&gt;&lt;property id=&quot;20148&quot; value=&quot;5&quot;/&gt;&lt;property id=&quot;20300&quot; value=&quot;Folie 3 - &amp;quot;Druck und Schweredruck&amp;quot;&quot;/&gt;&lt;property id=&quot;20307&quot; value=&quot;1038&quot;/&gt;&lt;/object&gt;&lt;object type=&quot;3&quot; unique_id=&quot;47317&quot;&gt;&lt;property id=&quot;20148&quot; value=&quot;5&quot;/&gt;&lt;property id=&quot;20300&quot; value=&quot;Folie 4 - &amp;quot;Flüssigkeitsoberfläche - Hydrostatisches Paradoxon&amp;quot;&quot;/&gt;&lt;property id=&quot;20307&quot; value=&quot;1039&quot;/&gt;&lt;/object&gt;&lt;object type=&quot;3&quot; unique_id=&quot;47319&quot;&gt;&lt;property id=&quot;20148&quot; value=&quot;5&quot;/&gt;&lt;property id=&quot;20300&quot; value=&quot;Folie 5&quot;/&gt;&lt;property id=&quot;20307&quot; value=&quot;1040&quot;/&gt;&lt;/object&gt;&lt;object type=&quot;3&quot; unique_id=&quot;47545&quot;&gt;&lt;property id=&quot;20148&quot; value=&quot;5&quot;/&gt;&lt;property id=&quot;20300&quot; value=&quot;Folie 9 - &amp;quot;Angriffspunkt und Kraft auf Seitenwand&amp;quot;&quot;/&gt;&lt;property id=&quot;20307&quot; value=&quot;1042&quot;/&gt;&lt;/object&gt;&lt;object type=&quot;3&quot; unique_id=&quot;47763&quot;&gt;&lt;property id=&quot;20148&quot; value=&quot;5&quot;/&gt;&lt;property id=&quot;20300&quot; value=&quot;Folie 7 - &amp;quot;Oberfläche von bewegten Flüssigkeiten&amp;quot;&quot;/&gt;&lt;property id=&quot;20307&quot; value=&quot;1044&quot;/&gt;&lt;/object&gt;&lt;object type=&quot;3&quot; unique_id=&quot;47941&quot;&gt;&lt;property id=&quot;20148&quot; value=&quot;5&quot;/&gt;&lt;property id=&quot;20300&quot; value=&quot;Folie 6 - &amp;quot;Pascal's Prinzip&amp;quot;&quot;/&gt;&lt;property id=&quot;20307&quot; value=&quot;1047&quot;/&gt;&lt;/object&gt;&lt;object type=&quot;3&quot; unique_id=&quot;47942&quot;&gt;&lt;property id=&quot;20148&quot; value=&quot;5&quot;/&gt;&lt;property id=&quot;20300&quot; value=&quot;Folie 8&quot;/&gt;&lt;property id=&quot;20307&quot; value=&quot;1048&quot;/&gt;&lt;/object&gt;&lt;object type=&quot;3&quot; unique_id=&quot;48039&quot;&gt;&lt;property id=&quot;20148&quot; value=&quot;5&quot;/&gt;&lt;property id=&quot;20300&quot; value=&quot;Folie 11 - &amp;quot;Auftrieb, Prinzip des Archimedes&amp;quot;&quot;/&gt;&lt;property id=&quot;20307&quot; value=&quot;1049&quot;/&gt;&lt;/object&gt;&lt;object type=&quot;3&quot; unique_id=&quot;48100&quot;&gt;&lt;property id=&quot;20148&quot; value=&quot;5&quot;/&gt;&lt;property id=&quot;20300&quot; value=&quot;Folie 10&quot;/&gt;&lt;property id=&quot;20307&quot; value=&quot;1050&quot;/&gt;&lt;/object&gt;&lt;object type=&quot;3&quot; unique_id=&quot;48367&quot;&gt;&lt;property id=&quot;20148&quot; value=&quot;5&quot;/&gt;&lt;property id=&quot;20300&quot; value=&quot;Folie 12 - &amp;quot;Sinken, steigen, obenauf schwimmen, schweben&amp;quot;&quot;/&gt;&lt;property id=&quot;20307&quot; value=&quot;1051&quot;/&gt;&lt;/object&gt;&lt;object type=&quot;3&quot; unique_id=&quot;48452&quot;&gt;&lt;property id=&quot;20148&quot; value=&quot;5&quot;/&gt;&lt;property id=&quot;20300&quot; value=&quot;Folie 13&quot;/&gt;&lt;property id=&quot;20307&quot; value=&quot;1052&quot;/&gt;&lt;/object&gt;&lt;object type=&quot;3&quot; unique_id=&quot;48498&quot;&gt;&lt;property id=&quot;20148&quot; value=&quot;5&quot;/&gt;&lt;property id=&quot;20300&quot; value=&quot;Folie 14&quot;/&gt;&lt;property id=&quot;20307&quot; value=&quot;1053&quot;/&gt;&lt;/object&gt;&lt;object type=&quot;3&quot; unique_id=&quot;48735&quot;&gt;&lt;property id=&quot;20148&quot; value=&quot;5&quot;/&gt;&lt;property id=&quot;20300&quot; value=&quot;Folie 15 - &amp;quot;Strömungslinien&amp;quot;&quot;/&gt;&lt;property id=&quot;20307&quot; value=&quot;1054&quot;/&gt;&lt;/object&gt;&lt;object type=&quot;3&quot; unique_id=&quot;48736&quot;&gt;&lt;property id=&quot;20148&quot; value=&quot;5&quot;/&gt;&lt;property id=&quot;20300&quot; value=&quot;Folie 16 - &amp;quot;Windkanal vs. Simulation&amp;quot;&quot;/&gt;&lt;property id=&quot;20307&quot; value=&quot;1055&quot;/&gt;&lt;/object&gt;&lt;object type=&quot;3&quot; unique_id=&quot;49050&quot;&gt;&lt;property id=&quot;20148&quot; value=&quot;5&quot;/&gt;&lt;property id=&quot;20300&quot; value=&quot;Folie 17 - &amp;quot;Kontinuitätsgleichung&amp;quot;&quot;/&gt;&lt;property id=&quot;20307&quot; value=&quot;1056&quot;/&gt;&lt;/object&gt;&lt;object type=&quot;3&quot; unique_id=&quot;60242&quot;&gt;&lt;property id=&quot;20148&quot; value=&quot;5&quot;/&gt;&lt;property id=&quot;20300&quot; value=&quot;Folie 18 - &amp;quot;Newtons Gesetz auf Fluidteilchen&amp;quot;&quot;/&gt;&lt;property id=&quot;20307&quot; value=&quot;1058&quot;/&gt;&lt;/object&gt;&lt;object type=&quot;3&quot; unique_id=&quot;60243&quot;&gt;&lt;property id=&quot;20148&quot; value=&quot;5&quot;/&gt;&lt;property id=&quot;20300&quot; value=&quot;Folie 19 - &amp;quot;Gleichung von Bernoulli&amp;quot;&quot;/&gt;&lt;property id=&quot;20307&quot; value=&quot;1059&quot;/&gt;&lt;/object&gt;&lt;object type=&quot;3&quot; unique_id=&quot;60244&quot;&gt;&lt;property id=&quot;20148&quot; value=&quot;5&quot;/&gt;&lt;property id=&quot;20300&quot; value=&quot;Folie 60&quot;/&gt;&lt;property id=&quot;20307&quot; value=&quot;1057&quot;/&gt;&lt;/object&gt;&lt;object type=&quot;3&quot; unique_id=&quot;60333&quot;&gt;&lt;property id=&quot;20148&quot; value=&quot;5&quot;/&gt;&lt;property id=&quot;20300&quot; value=&quot;Folie 20&quot;/&gt;&lt;property id=&quot;20307&quot; value=&quot;1060&quot;/&gt;&lt;/object&gt;&lt;object type=&quot;3&quot; unique_id=&quot;60449&quot;&gt;&lt;property id=&quot;20148&quot; value=&quot;5&quot;/&gt;&lt;property id=&quot;20300&quot; value=&quot;Folie 21&quot;/&gt;&lt;property id=&quot;20307&quot; value=&quot;1061&quot;/&gt;&lt;/object&gt;&lt;object type=&quot;3&quot; unique_id=&quot;60570&quot;&gt;&lt;property id=&quot;20148&quot; value=&quot;5&quot;/&gt;&lt;property id=&quot;20300&quot; value=&quot;Folie 22&quot;/&gt;&lt;property id=&quot;20307&quot; value=&quot;1062&quot;/&gt;&lt;/object&gt;&lt;object type=&quot;3&quot; unique_id=&quot;61004&quot;&gt;&lt;property id=&quot;20148&quot; value=&quot;5&quot;/&gt;&lt;property id=&quot;20300&quot; value=&quot;Folie 23&quot;/&gt;&lt;property id=&quot;20307&quot; value=&quot;1063&quot;/&gt;&lt;/object&gt;&lt;object type=&quot;3&quot; unique_id=&quot;61328&quot;&gt;&lt;property id=&quot;20148&quot; value=&quot;5&quot;/&gt;&lt;property id=&quot;20300&quot; value=&quot;Folie 61&quot;/&gt;&lt;property id=&quot;20307&quot; value=&quot;1064&quot;/&gt;&lt;/object&gt;&lt;object type=&quot;3&quot; unique_id=&quot;61329&quot;&gt;&lt;property id=&quot;20148&quot; value=&quot;5&quot;/&gt;&lt;property id=&quot;20300&quot; value=&quot;Folie 62&quot;/&gt;&lt;property id=&quot;20307&quot; value=&quot;1066&quot;/&gt;&lt;/object&gt;&lt;object type=&quot;3&quot; unique_id=&quot;61330&quot;&gt;&lt;property id=&quot;20148&quot; value=&quot;5&quot;/&gt;&lt;property id=&quot;20300&quot; value=&quot;Folie 63&quot;/&gt;&lt;property id=&quot;20307&quot; value=&quot;1065&quot;/&gt;&lt;/object&gt;&lt;object type=&quot;3&quot; unique_id=&quot;61331&quot;&gt;&lt;property id=&quot;20148&quot; value=&quot;5&quot;/&gt;&lt;property id=&quot;20300&quot; value=&quot;Folie 64&quot;/&gt;&lt;property id=&quot;20307&quot; value=&quot;1067&quot;/&gt;&lt;/object&gt;&lt;object type=&quot;3&quot; unique_id=&quot;61482&quot;&gt;&lt;property id=&quot;20148&quot; value=&quot;5&quot;/&gt;&lt;property id=&quot;20300&quot; value=&quot;Folie 24&quot;/&gt;&lt;property id=&quot;20307&quot; value=&quot;1068&quot;/&gt;&lt;/object&gt;&lt;object type=&quot;3&quot; unique_id=&quot;61483&quot;&gt;&lt;property id=&quot;20148&quot; value=&quot;5&quot;/&gt;&lt;property id=&quot;20300&quot; value=&quot;Folie 25 - &amp;quot;Geschwindigkeitsmessung mit Pitot Rohr&amp;quot;&quot;/&gt;&lt;property id=&quot;20307&quot; value=&quot;1069&quot;/&gt;&lt;/object&gt;&lt;object type=&quot;3&quot; unique_id=&quot;61676&quot;&gt;&lt;property id=&quot;20148&quot; value=&quot;5&quot;/&gt;&lt;property id=&quot;20300&quot; value=&quot;Folie 26 - &amp;quot;Pitot Rohr im Einsatz&amp;quot;&quot;/&gt;&lt;property id=&quot;20307&quot; value=&quot;1070&quot;/&gt;&lt;/object&gt;&lt;object type=&quot;3&quot; unique_id=&quot;61677&quot;&gt;&lt;property id=&quot;20148&quot; value=&quot;5&quot;/&gt;&lt;property id=&quot;20300&quot; value=&quot;Folie 27 - &amp;quot;Statischer, Stau- und Schweredruck&amp;quot;&quot;/&gt;&lt;property id=&quot;20307&quot; value=&quot;1071&quot;/&gt;&lt;/object&gt;&lt;object type=&quot;3&quot; unique_id=&quot;61678&quot;&gt;&lt;property id=&quot;20148&quot; value=&quot;5&quot;/&gt;&lt;property id=&quot;20300&quot; value=&quot;Folie 28&quot;/&gt;&lt;property id=&quot;20307&quot; value=&quot;1072&quot;/&gt;&lt;/object&gt;&lt;object type=&quot;3&quot; unique_id=&quot;61784&quot;&gt;&lt;property id=&quot;20148&quot; value=&quot;5&quot;/&gt;&lt;property id=&quot;20300&quot; value=&quot;Folie 29 - &amp;quot;Bernoulli horizontal - Venturi Effekt&amp;quot;&quot;/&gt;&lt;property id=&quot;20307&quot; value=&quot;1073&quot;/&gt;&lt;/object&gt;&lt;object type=&quot;3&quot; unique_id=&quot;61966&quot;&gt;&lt;property id=&quot;20148&quot; value=&quot;5&quot;/&gt;&lt;property id=&quot;20300&quot; value=&quot;Folie 30 - &amp;quot;Venturi Effekt im Alltag&amp;quot;&quot;/&gt;&lt;property id=&quot;20307&quot; value=&quot;1074&quot;/&gt;&lt;/object&gt;&lt;object type=&quot;3&quot; unique_id=&quot;61967&quot;&gt;&lt;property id=&quot;20148&quot; value=&quot;5&quot;/&gt;&lt;property id=&quot;20300&quot; value=&quot;Folie 31 - &amp;quot;Dynamischer Auftrieb &amp;amp; Physik des Segelns&amp;quot;&quot;/&gt;&lt;property id=&quot;20307&quot; value=&quot;1075&quot;/&gt;&lt;/object&gt;&lt;object type=&quot;3&quot; unique_id=&quot;61968&quot;&gt;&lt;property id=&quot;20148&quot; value=&quot;5&quot;/&gt;&lt;property id=&quot;20300&quot; value=&quot;Folie 32&quot;/&gt;&lt;property id=&quot;20307&quot; value=&quot;1076&quot;/&gt;&lt;/object&gt;&lt;object type=&quot;3&quot; unique_id=&quot;62242&quot;&gt;&lt;property id=&quot;20148&quot; value=&quot;5&quot;/&gt;&lt;property id=&quot;20300&quot; value=&quot;Folie 33 - &amp;quot;Kavitation&amp;quot;&quot;/&gt;&lt;property id=&quot;20307&quot; value=&quot;1077&quot;/&gt;&lt;/object&gt;&lt;object type=&quot;3&quot; unique_id=&quot;62243&quot;&gt;&lt;property id=&quot;20148&quot; value=&quot;5&quot;/&gt;&lt;property id=&quot;20300&quot; value=&quot;Folie 34 - &amp;quot;Kavitationstrick des Mantiskrebs&amp;quot;&quot;/&gt;&lt;property id=&quot;20307&quot; value=&quot;1078&quot;/&gt;&lt;/object&gt;&lt;object type=&quot;3&quot; unique_id=&quot;62244&quot;&gt;&lt;property id=&quot;20148&quot; value=&quot;5&quot;/&gt;&lt;property id=&quot;20300&quot; value=&quot;Folie 35&quot;/&gt;&lt;property id=&quot;20307&quot; value=&quot;1079&quot;/&gt;&lt;/object&gt;&lt;object type=&quot;3&quot; unique_id=&quot;62245&quot;&gt;&lt;property id=&quot;20148&quot; value=&quot;5&quot;/&gt;&lt;property id=&quot;20300&quot; value=&quot;Folie 36 - &amp;quot;Viskosität&amp;quot;&quot;/&gt;&lt;property id=&quot;20307&quot; value=&quot;1080&quot;/&gt;&lt;/object&gt;&lt;object type=&quot;3&quot; unique_id=&quot;62375&quot;&gt;&lt;property id=&quot;20148&quot; value=&quot;5&quot;/&gt;&lt;property id=&quot;20300&quot; value=&quot;Folie 37&quot;/&gt;&lt;property id=&quot;20307&quot; value=&quot;1081&quot;/&gt;&lt;/object&gt;&lt;object type=&quot;3&quot; unique_id=&quot;62640&quot;&gt;&lt;property id=&quot;20148&quot; value=&quot;5&quot;/&gt;&lt;property id=&quot;20300&quot; value=&quot;Folie 38&quot;/&gt;&lt;property id=&quot;20307&quot; value=&quot;1083&quot;/&gt;&lt;/object&gt;&lt;object type=&quot;3&quot; unique_id=&quot;62641&quot;&gt;&lt;property id=&quot;20148&quot; value=&quot;5&quot;/&gt;&lt;property id=&quot;20300&quot; value=&quot;Folie 59&quot;/&gt;&lt;property id=&quot;20307&quot; value=&quot;1082&quot;/&gt;&lt;/object&gt;&lt;object type=&quot;3&quot; unique_id=&quot;62780&quot;&gt;&lt;property id=&quot;20148&quot; value=&quot;5&quot;/&gt;&lt;property id=&quot;20300&quot; value=&quot;Folie 39 - &amp;quot;Strömungsprofil 𝒗 𝒛  zwischen parallelen Platten&amp;quot;&quot;/&gt;&lt;property id=&quot;20307&quot; value=&quot;1084&quot;/&gt;&lt;/object&gt;&lt;object type=&quot;3&quot; unique_id=&quot;63110&quot;&gt;&lt;property id=&quot;20148&quot; value=&quot;5&quot;/&gt;&lt;property id=&quot;20300&quot; value=&quot;Folie 52&quot;/&gt;&lt;property id=&quot;20307&quot; value=&quot;1086&quot;/&gt;&lt;/object&gt;&lt;object type=&quot;3&quot; unique_id=&quot;63111&quot;&gt;&lt;property id=&quot;20148&quot; value=&quot;5&quot;/&gt;&lt;property id=&quot;20300&quot; value=&quot;Folie 53&quot;/&gt;&lt;property id=&quot;20307&quot; value=&quot;1085&quot;/&gt;&lt;/object&gt;&lt;object type=&quot;3&quot; unique_id=&quot;63112&quot;&gt;&lt;property id=&quot;20148&quot; value=&quot;5&quot;/&gt;&lt;property id=&quot;20300&quot; value=&quot;Folie 54 - &amp;quot;Laminar - turbulent&amp;quot;&quot;/&gt;&lt;property id=&quot;20307&quot; value=&quot;1087&quot;/&gt;&lt;/object&gt;&lt;object type=&quot;3&quot; unique_id=&quot;63359&quot;&gt;&lt;property id=&quot;20148&quot; value=&quot;5&quot;/&gt;&lt;property id=&quot;20300&quot; value=&quot;Folie 40 - &amp;quot;Strömungsprofil v(r) in einem kreisrunden Rohr&amp;quot;&quot;/&gt;&lt;property id=&quot;20307&quot; value=&quot;1088&quot;/&gt;&lt;/object&gt;&lt;object type=&quot;3&quot; unique_id=&quot;63763&quot;&gt;&lt;property id=&quot;20148&quot; value=&quot;5&quot;/&gt;&lt;property id=&quot;20300&quot; value=&quot;Folie 41 - &amp;quot;Hagen-Poiseuille: Strömungswiderstand im Rohr&amp;quot;&quot;/&gt;&lt;property id=&quot;20307&quot; value=&quot;1090&quot;/&gt;&lt;/object&gt;&lt;object type=&quot;3&quot; unique_id=&quot;63976&quot;&gt;&lt;property id=&quot;20148&quot; value=&quot;5&quot;/&gt;&lt;property id=&quot;20300&quot; value=&quot;Folie 42 - &amp;quot;Rohrauslauf mit viskosem Verlust&amp;quot;&quot;/&gt;&lt;property id=&quot;20307&quot; value=&quot;1091&quot;/&gt;&lt;/object&gt;&lt;object type=&quot;3&quot; unique_id=&quot;64349&quot;&gt;&lt;property id=&quot;20148&quot; value=&quot;5&quot;/&gt;&lt;property id=&quot;20300&quot; value=&quot;Folie 43&quot;/&gt;&lt;property id=&quot;20307&quot; value=&quot;1092&quot;/&gt;&lt;/object&gt;&lt;object type=&quot;3&quot; unique_id=&quot;64609&quot;&gt;&lt;property id=&quot;20148&quot; value=&quot;5&quot;/&gt;&lt;property id=&quot;20300&quot; value=&quot;Folie 49 - &amp;quot;Strömungswiderstand einer Kugel&amp;quot;&quot;/&gt;&lt;property id=&quot;20307&quot; value=&quot;1093&quot;/&gt;&lt;/object&gt;&lt;object type=&quot;3&quot; unique_id=&quot;64872&quot;&gt;&lt;property id=&quot;20148&quot; value=&quot;5&quot;/&gt;&lt;property id=&quot;20300&quot; value=&quot;Folie 50 - &amp;quot;Fallende Kugel in Fluid&amp;quot;&quot;/&gt;&lt;property id=&quot;20307&quot; value=&quot;1094&quot;/&gt;&lt;/object&gt;&lt;object type=&quot;3&quot; unique_id=&quot;65433&quot;&gt;&lt;property id=&quot;20148&quot; value=&quot;5&quot;/&gt;&lt;property id=&quot;20300&quot; value=&quot;Folie 51 - &amp;quot;Top Spin und Magnus Effekt&amp;quot;&quot;/&gt;&lt;property id=&quot;20307&quot; value=&quot;1095&quot;/&gt;&lt;/object&gt;&lt;object type=&quot;3&quot; unique_id=&quot;65833&quot;&gt;&lt;property id=&quot;20148&quot; value=&quot;5&quot;/&gt;&lt;property id=&quot;20300&quot; value=&quot;Folie 55 - &amp;quot;Oberflächenspannung 𝜎&amp;quot;&quot;/&gt;&lt;property id=&quot;20307&quot; value=&quot;1096&quot;/&gt;&lt;/object&gt;&lt;object type=&quot;3&quot; unique_id=&quot;66607&quot;&gt;&lt;property id=&quot;20148&quot; value=&quot;5&quot;/&gt;&lt;property id=&quot;20300&quot; value=&quot;Folie 44 - &amp;quot;Widerstandsbeiwert  𝐶 𝑤 &amp;quot;&quot;/&gt;&lt;property id=&quot;20307&quot; value=&quot;1099&quot;/&gt;&lt;/object&gt;&lt;object type=&quot;3&quot; unique_id=&quot;66608&quot;&gt;&lt;property id=&quot;20148&quot; value=&quot;5&quot;/&gt;&lt;property id=&quot;20300&quot; value=&quot;Folie 47 - &amp;quot;Kármánschen Wirbelstrasse&amp;quot;&quot;/&gt;&lt;property id=&quot;20307&quot; value=&quot;1101&quot;/&gt;&lt;/object&gt;&lt;object type=&quot;3&quot; unique_id=&quot;66609&quot;&gt;&lt;property id=&quot;20148&quot; value=&quot;5&quot;/&gt;&lt;property id=&quot;20300&quot; value=&quot;Folie 46 - &amp;quot;Verschiedene Strömungsbereiche&amp;quot;&quot;/&gt;&lt;property id=&quot;20307&quot; value=&quot;1100&quot;/&gt;&lt;/object&gt;&lt;object type=&quot;3&quot; unique_id=&quot;67107&quot;&gt;&lt;property id=&quot;20148&quot; value=&quot;5&quot;/&gt;&lt;property id=&quot;20300&quot; value=&quot;Folie 48&quot;/&gt;&lt;property id=&quot;20307&quot; value=&quot;1102&quot;/&gt;&lt;/object&gt;&lt;object type=&quot;3&quot; unique_id=&quot;67549&quot;&gt;&lt;property id=&quot;20148&quot; value=&quot;5&quot;/&gt;&lt;property id=&quot;20300&quot; value=&quot;Folie 65&quot;/&gt;&lt;property id=&quot;20307&quot; value=&quot;1103&quot;/&gt;&lt;/object&gt;&lt;object type=&quot;3&quot; unique_id=&quot;67879&quot;&gt;&lt;property id=&quot;20148&quot; value=&quot;5&quot;/&gt;&lt;property id=&quot;20300&quot; value=&quot;Folie 45 - &amp;quot; 𝐶 𝑤  Entwicklung bei Autos&amp;quot;&quot;/&gt;&lt;property id=&quot;20307&quot; value=&quot;1104&quot;/&gt;&lt;/object&gt;&lt;object type=&quot;3&quot; unique_id=&quot;68906&quot;&gt;&lt;property id=&quot;20148&quot; value=&quot;5&quot;/&gt;&lt;property id=&quot;20300&quot; value=&quot;Folie 56&quot;/&gt;&lt;property id=&quot;20307&quot; value=&quot;1106&quot;/&gt;&lt;/object&gt;&lt;object type=&quot;3&quot; unique_id=&quot;69339&quot;&gt;&lt;property id=&quot;20148&quot; value=&quot;5&quot;/&gt;&lt;property id=&quot;20300&quot; value=&quot;Folie 57 - &amp;quot;Überdruck in Tropfen&amp;quot;&quot;/&gt;&lt;property id=&quot;20307&quot; value=&quot;1107&quot;/&gt;&lt;/object&gt;&lt;object type=&quot;3&quot; unique_id=&quot;70370&quot;&gt;&lt;property id=&quot;20148&quot; value=&quot;5&quot;/&gt;&lt;property id=&quot;20300&quot; value=&quot;Folie 58 - &amp;quot;Kapillarität&amp;quot;&quot;/&gt;&lt;property id=&quot;20307&quot; value=&quot;1109&quot;/&gt;&lt;/object&gt;&lt;/object&gt;&lt;object type=&quot;8&quot; unique_id=&quot;1005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Vorlesungsmaster">
  <a:themeElements>
    <a:clrScheme name="Vorlesungsmaster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orlesungs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80975" algn="l"/>
          </a:tabLst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80975" algn="l"/>
          </a:tabLst>
          <a:defRPr kumimoji="0" lang="de-CH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Vorlesungsmast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esungsmast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mast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mast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esungs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SWKI-Forum-2005-Vorlage</Template>
  <TotalTime>0</TotalTime>
  <Words>616</Words>
  <Application>Microsoft Office PowerPoint</Application>
  <PresentationFormat>A4 Paper (210x297 mm)</PresentationFormat>
  <Paragraphs>193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 Math</vt:lpstr>
      <vt:lpstr>Courier New</vt:lpstr>
      <vt:lpstr>Times New Roman</vt:lpstr>
      <vt:lpstr>Wingdings</vt:lpstr>
      <vt:lpstr>Vorlesungsmaster</vt:lpstr>
      <vt:lpstr>PowerPoint Presentation</vt:lpstr>
      <vt:lpstr>Impedance tube</vt:lpstr>
      <vt:lpstr>Sample preparation</vt:lpstr>
      <vt:lpstr>Measuring principles, loss factor β</vt:lpstr>
      <vt:lpstr>Numerical Setup, Mesh</vt:lpstr>
      <vt:lpstr>Velocity in 5mm board</vt:lpstr>
      <vt:lpstr> Beta of 5mm board</vt:lpstr>
      <vt:lpstr>Wave propagation, 5mm board</vt:lpstr>
      <vt:lpstr>Wave propagation, 5mm board</vt:lpstr>
      <vt:lpstr>Velocity in 19mm board</vt:lpstr>
      <vt:lpstr> Beta of 19mm board</vt:lpstr>
      <vt:lpstr>Gap impedance, transfer matrix</vt:lpstr>
      <vt:lpstr>Compact model, 19mm, 0.6mm</vt:lpstr>
      <vt:lpstr>Compact model, 19mm, 0.8mm</vt:lpstr>
      <vt:lpstr>Compact model, 19mm, 1.0mm</vt:lpstr>
      <vt:lpstr>Summary</vt:lpstr>
    </vt:vector>
  </TitlesOfParts>
  <Manager>Referententeam</Manager>
  <Company>HTA Luzern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subject>Kursfolien</dc:subject>
  <dc:creator>thomas.graf@hslu.ch</dc:creator>
  <cp:lastModifiedBy>COMSOL</cp:lastModifiedBy>
  <cp:revision>5835</cp:revision>
  <cp:lastPrinted>2019-02-13T10:03:09Z</cp:lastPrinted>
  <dcterms:created xsi:type="dcterms:W3CDTF">2005-11-10T13:01:59Z</dcterms:created>
  <dcterms:modified xsi:type="dcterms:W3CDTF">2019-09-24T06:37:49Z</dcterms:modified>
</cp:coreProperties>
</file>