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693" autoAdjust="0"/>
  </p:normalViewPr>
  <p:slideViewPr>
    <p:cSldViewPr snapToGrid="0">
      <p:cViewPr>
        <p:scale>
          <a:sx n="50" d="100"/>
          <a:sy n="50" d="100"/>
        </p:scale>
        <p:origin x="240" y="-8682"/>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9/2/2019</a:t>
            </a:fld>
            <a:endParaRPr lang="en-US"/>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9/2/2019</a:t>
            </a:fld>
            <a:endParaRPr lang="en-US"/>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dirty="0">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9/2/2019</a:t>
            </a:fld>
            <a:endParaRPr lang="en-US"/>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9/2/2019</a:t>
            </a:fld>
            <a:endParaRPr lang="en-US"/>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9/2/2019</a:t>
            </a:fld>
            <a:endParaRPr lang="en-US"/>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9/2/2019</a:t>
            </a:fld>
            <a:endParaRPr lang="en-US"/>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9/2/2019</a:t>
            </a:fld>
            <a:endParaRPr lang="en-US"/>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9/2/2019</a:t>
            </a:fld>
            <a:endParaRPr lang="en-US"/>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9/2/2019</a:t>
            </a:fld>
            <a:endParaRPr lang="en-US"/>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9/2/2019</a:t>
            </a:fld>
            <a:endParaRPr lang="en-US"/>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9/2/2019</a:t>
            </a:fld>
            <a:endParaRPr lang="en-US"/>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9/2/2019</a:t>
            </a:fld>
            <a:endParaRPr lang="en-US"/>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9/2/2019</a:t>
            </a:fld>
            <a:endParaRPr lang="en-US"/>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9/2/2019</a:t>
            </a:fld>
            <a:endParaRPr lang="en-US"/>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emf"/><Relationship Id="rId13" Type="http://schemas.openxmlformats.org/officeDocument/2006/relationships/package" Target="../embeddings/Microsoft_Word_Document1.docx"/><Relationship Id="rId3" Type="http://schemas.openxmlformats.org/officeDocument/2006/relationships/notesSlide" Target="../notesSlides/notesSlide1.xml"/><Relationship Id="rId7" Type="http://schemas.openxmlformats.org/officeDocument/2006/relationships/package" Target="../embeddings/Microsoft_Word_Document.docx"/><Relationship Id="rId12" Type="http://schemas.openxmlformats.org/officeDocument/2006/relationships/image" Target="../media/image9.png"/><Relationship Id="rId17" Type="http://schemas.openxmlformats.org/officeDocument/2006/relationships/image" Target="../media/image12.png"/><Relationship Id="rId2" Type="http://schemas.openxmlformats.org/officeDocument/2006/relationships/slideLayout" Target="../slideLayouts/slideLayout1.xml"/><Relationship Id="rId16" Type="http://schemas.openxmlformats.org/officeDocument/2006/relationships/image" Target="../media/image11.png"/><Relationship Id="rId1" Type="http://schemas.openxmlformats.org/officeDocument/2006/relationships/vmlDrawing" Target="../drawings/vmlDrawing1.vml"/><Relationship Id="rId6" Type="http://schemas.openxmlformats.org/officeDocument/2006/relationships/image" Target="../media/image5.png"/><Relationship Id="rId11" Type="http://schemas.openxmlformats.org/officeDocument/2006/relationships/image" Target="../media/image8.png"/><Relationship Id="rId5" Type="http://schemas.openxmlformats.org/officeDocument/2006/relationships/image" Target="../media/image4.png"/><Relationship Id="rId15" Type="http://schemas.openxmlformats.org/officeDocument/2006/relationships/image" Target="../media/image10.png"/><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image" Target="../media/image6.png"/><Relationship Id="rId1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Box 3">
            <a:extLst>
              <a:ext uri="{FF2B5EF4-FFF2-40B4-BE49-F238E27FC236}">
                <a16:creationId xmlns:a16="http://schemas.microsoft.com/office/drawing/2014/main" id="{EED9D940-F4FF-024E-B7AE-8FAE83C5C54B}"/>
              </a:ext>
            </a:extLst>
          </p:cNvPr>
          <p:cNvSpPr txBox="1">
            <a:spLocks noChangeArrowheads="1"/>
          </p:cNvSpPr>
          <p:nvPr/>
        </p:nvSpPr>
        <p:spPr bwMode="auto">
          <a:xfrm>
            <a:off x="1571627" y="1141557"/>
            <a:ext cx="27134789" cy="2426935"/>
          </a:xfrm>
          <a:prstGeom prst="rect">
            <a:avLst/>
          </a:prstGeom>
          <a:noFill/>
          <a:ln w="9525">
            <a:noFill/>
            <a:miter lim="800000"/>
            <a:headEnd/>
            <a:tailEnd/>
          </a:ln>
        </p:spPr>
        <p:txBody>
          <a:bodyPr wrap="square" lIns="86984" tIns="43492" rIns="86984" bIns="43492">
            <a:spAutoFit/>
          </a:bodyPr>
          <a:lstStyle/>
          <a:p>
            <a:pPr algn="ctr" defTabSz="4174027">
              <a:defRPr/>
            </a:pPr>
            <a:r>
              <a:rPr lang="en-GB" sz="7200" dirty="0">
                <a:latin typeface="+mn-lt"/>
              </a:rPr>
              <a:t>New Design and Analysis of Lead Acid Battery Grid</a:t>
            </a:r>
            <a:endParaRPr lang="en-US" sz="7200" dirty="0">
              <a:latin typeface="+mn-lt"/>
              <a:ea typeface="+mn-ea"/>
              <a:cs typeface="Calibri" panose="020F0502020204030204" pitchFamily="34" charset="0"/>
            </a:endParaRPr>
          </a:p>
          <a:p>
            <a:pPr algn="ctr" defTabSz="4387247" eaLnBrk="1" hangingPunct="1">
              <a:defRPr/>
            </a:pPr>
            <a:r>
              <a:rPr lang="tr-TR" sz="4000" dirty="0">
                <a:latin typeface="Calibri" panose="020F0502020204030204" pitchFamily="34" charset="0"/>
                <a:cs typeface="Calibri" panose="020F0502020204030204" pitchFamily="34" charset="0"/>
              </a:rPr>
              <a:t>T. İşler</a:t>
            </a:r>
            <a:r>
              <a:rPr lang="en-US" sz="4000" dirty="0">
                <a:latin typeface="Calibri" panose="020F0502020204030204" pitchFamily="34" charset="0"/>
                <a:cs typeface="Calibri" panose="020F0502020204030204" pitchFamily="34" charset="0"/>
              </a:rPr>
              <a:t>, M. </a:t>
            </a:r>
            <a:r>
              <a:rPr lang="tr-TR" sz="4000" dirty="0" err="1">
                <a:latin typeface="Calibri" panose="020F0502020204030204" pitchFamily="34" charset="0"/>
                <a:cs typeface="Calibri" panose="020F0502020204030204" pitchFamily="34" charset="0"/>
              </a:rPr>
              <a:t>Mazman</a:t>
            </a:r>
            <a:endParaRPr lang="en-US" sz="4000" baseline="30000" dirty="0">
              <a:latin typeface="Calibri" panose="020F0502020204030204" pitchFamily="34" charset="0"/>
              <a:cs typeface="Calibri" panose="020F0502020204030204" pitchFamily="34" charset="0"/>
            </a:endParaRPr>
          </a:p>
          <a:p>
            <a:pPr marL="914276" indent="-914276" algn="ctr" defTabSz="4387247">
              <a:defRPr/>
            </a:pPr>
            <a:r>
              <a:rPr lang="tr-TR" sz="4000" dirty="0">
                <a:latin typeface="+mn-lt"/>
              </a:rPr>
              <a:t>Mutlu Akü ve </a:t>
            </a:r>
            <a:r>
              <a:rPr lang="tr-TR" sz="4000" dirty="0" err="1">
                <a:latin typeface="+mn-lt"/>
              </a:rPr>
              <a:t>Malz</a:t>
            </a:r>
            <a:r>
              <a:rPr lang="tr-TR" sz="4000" dirty="0">
                <a:latin typeface="+mn-lt"/>
              </a:rPr>
              <a:t>. San. A. Ş. </a:t>
            </a:r>
            <a:r>
              <a:rPr lang="en-US" sz="4000" dirty="0">
                <a:latin typeface="+mn-lt"/>
                <a:cs typeface="Calibri" panose="020F0502020204030204" pitchFamily="34" charset="0"/>
              </a:rPr>
              <a:t>, </a:t>
            </a:r>
            <a:r>
              <a:rPr lang="tr-TR" sz="4000" dirty="0" err="1">
                <a:latin typeface="+mn-lt"/>
                <a:cs typeface="Calibri" panose="020F0502020204030204" pitchFamily="34" charset="0"/>
              </a:rPr>
              <a:t>Turkey</a:t>
            </a:r>
            <a:r>
              <a:rPr lang="en-US" sz="4000" dirty="0">
                <a:latin typeface="+mn-lt"/>
                <a:cs typeface="Calibri" panose="020F0502020204030204" pitchFamily="34" charset="0"/>
              </a:rPr>
              <a:t> </a:t>
            </a:r>
          </a:p>
        </p:txBody>
      </p:sp>
      <p:sp>
        <p:nvSpPr>
          <p:cNvPr id="2051"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105334" y="3995974"/>
            <a:ext cx="14079763" cy="4612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en-US" altLang="nl-NL" sz="5400" b="1" dirty="0">
                <a:cs typeface="Calibri" panose="020F0502020204030204" pitchFamily="34" charset="0"/>
              </a:rPr>
              <a:t>INRODUCTION</a:t>
            </a:r>
            <a:r>
              <a:rPr lang="en-US" altLang="nl-NL" sz="5400" dirty="0">
                <a:cs typeface="Calibri" panose="020F0502020204030204" pitchFamily="34" charset="0"/>
              </a:rPr>
              <a:t>: </a:t>
            </a:r>
            <a:r>
              <a:rPr lang="en-US" altLang="nl-NL" sz="4800" dirty="0">
                <a:cs typeface="Calibri" panose="020F0502020204030204" pitchFamily="34" charset="0"/>
              </a:rPr>
              <a:t>The grid of lead acid (LA) battery plays two important roles which are current collector and current carrier. The current distributes from the lug located top of the grid frame. </a:t>
            </a:r>
            <a:r>
              <a:rPr lang="en-US" sz="4800" dirty="0"/>
              <a:t>The aim of the study is improving the grid design of LA battery to increase LA battery performance and decrease the cost.</a:t>
            </a:r>
          </a:p>
        </p:txBody>
      </p:sp>
      <p:sp>
        <p:nvSpPr>
          <p:cNvPr id="2052" name="TextBox 7">
            <a:extLst>
              <a:ext uri="{FF2B5EF4-FFF2-40B4-BE49-F238E27FC236}">
                <a16:creationId xmlns:a16="http://schemas.microsoft.com/office/drawing/2014/main" id="{4A08504F-7725-A243-96B9-497CEA110D4F}"/>
              </a:ext>
            </a:extLst>
          </p:cNvPr>
          <p:cNvSpPr txBox="1">
            <a:spLocks noChangeArrowheads="1"/>
          </p:cNvSpPr>
          <p:nvPr/>
        </p:nvSpPr>
        <p:spPr bwMode="auto">
          <a:xfrm>
            <a:off x="1127152" y="8510310"/>
            <a:ext cx="13999247" cy="2260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000" tIns="0" rIns="72000" bIns="0">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a:buNone/>
            </a:pPr>
            <a:r>
              <a:rPr lang="en-US" altLang="nl-NL" sz="4800" b="1" dirty="0">
                <a:cs typeface="Calibri" panose="020F0502020204030204" pitchFamily="34" charset="0"/>
              </a:rPr>
              <a:t>COMPUTATIONAL METHODS</a:t>
            </a:r>
            <a:r>
              <a:rPr lang="en-US" altLang="nl-NL" sz="4800" dirty="0">
                <a:cs typeface="Calibri" panose="020F0502020204030204" pitchFamily="34" charset="0"/>
              </a:rPr>
              <a:t>: </a:t>
            </a:r>
          </a:p>
          <a:p>
            <a:pPr lvl="0" algn="just">
              <a:buClr>
                <a:srgbClr val="C00000"/>
              </a:buClr>
            </a:pPr>
            <a:r>
              <a:rPr lang="en-US" sz="4800" dirty="0"/>
              <a:t>The 3D mathematical model of grid was simulated by the Primary Current Distribution Interface belongs to the </a:t>
            </a:r>
            <a:r>
              <a:rPr lang="en-US" sz="4800" dirty="0" err="1"/>
              <a:t>Battery&amp;Fuel</a:t>
            </a:r>
            <a:r>
              <a:rPr lang="en-US" sz="4800" dirty="0"/>
              <a:t> Cells Module of the COMSOL Software. It uses Ohm’s law to deliver current with a constant conductivity, but it neglects the electrochemical reactions of kinetics and overpotential. In the model, 83 A</a:t>
            </a:r>
            <a:r>
              <a:rPr lang="tr-TR" sz="4800" dirty="0" err="1"/>
              <a:t>mpere</a:t>
            </a:r>
            <a:r>
              <a:rPr lang="en-US" sz="4800" dirty="0"/>
              <a:t> was applied orthogonal to the lug and the equilibrium potential of the electrode was assumed as 1.76 V</a:t>
            </a:r>
            <a:r>
              <a:rPr lang="tr-TR" sz="4800" dirty="0" err="1"/>
              <a:t>olt</a:t>
            </a:r>
            <a:r>
              <a:rPr lang="en-US" sz="4800" dirty="0"/>
              <a:t>. </a:t>
            </a: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lvl="0" algn="just">
              <a:buClr>
                <a:srgbClr val="C00000"/>
              </a:buClr>
            </a:pPr>
            <a:r>
              <a:rPr lang="en-US" sz="4800" dirty="0"/>
              <a:t>The 3D cell of 2 volt was modelled and the discharge behavior was simulated during 20 hours by the Lead Acid Battery Interface belongs to the </a:t>
            </a:r>
            <a:r>
              <a:rPr lang="en-US" sz="4800" dirty="0" err="1"/>
              <a:t>Battery&amp;Fuel</a:t>
            </a:r>
            <a:r>
              <a:rPr lang="en-US" sz="4800" dirty="0"/>
              <a:t> Cells Module of the COMSOL Software. The Butler-Volmer equation describes the electrode kinetics depend on the electrolyte concentration.</a:t>
            </a:r>
          </a:p>
          <a:p>
            <a:pPr marL="571500" indent="-571500" algn="just"/>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p:txBody>
      </p:sp>
      <p:sp>
        <p:nvSpPr>
          <p:cNvPr id="2086" name="TextBox 22">
            <a:extLst>
              <a:ext uri="{FF2B5EF4-FFF2-40B4-BE49-F238E27FC236}">
                <a16:creationId xmlns:a16="http://schemas.microsoft.com/office/drawing/2014/main" id="{067FFD12-C65D-E84D-82ED-9FD7053DBE65}"/>
              </a:ext>
            </a:extLst>
          </p:cNvPr>
          <p:cNvSpPr txBox="1">
            <a:spLocks noChangeArrowheads="1"/>
          </p:cNvSpPr>
          <p:nvPr/>
        </p:nvSpPr>
        <p:spPr bwMode="auto">
          <a:xfrm>
            <a:off x="15756870" y="24362240"/>
            <a:ext cx="13618342" cy="1161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CONCLUSIONS</a:t>
            </a:r>
            <a:r>
              <a:rPr lang="en-US" altLang="nl-NL" sz="4800" dirty="0">
                <a:cs typeface="Calibri" panose="020F0502020204030204" pitchFamily="34" charset="0"/>
              </a:rPr>
              <a:t>: </a:t>
            </a:r>
          </a:p>
          <a:p>
            <a:pPr lvl="0" algn="just">
              <a:buClr>
                <a:srgbClr val="C00000"/>
              </a:buClr>
            </a:pPr>
            <a:r>
              <a:rPr lang="en-US" sz="4800" dirty="0"/>
              <a:t>The potential and the current distribution on the grid can be obtained more uniform and the potential and the current drop can be less by shortening current path with the optimum grid design. </a:t>
            </a:r>
          </a:p>
          <a:p>
            <a:pPr lvl="0" algn="just">
              <a:buClr>
                <a:srgbClr val="C00000"/>
              </a:buClr>
            </a:pPr>
            <a:r>
              <a:rPr lang="en-US" sz="4800" dirty="0"/>
              <a:t>As a conclusion, COMSOL Multiphysics provides a platform to determine the ineffective areas on the grid. The cost can be decreased by reducing lead. Also, the cell model of the 2 volts can ensure a prediction about the charge or the discharge behavior before installing the experiment setup. Therefore, it can be saved the time and the cost. </a:t>
            </a:r>
          </a:p>
          <a:p>
            <a:pPr lvl="0" algn="just">
              <a:buClr>
                <a:srgbClr val="C00000"/>
              </a:buClr>
            </a:pPr>
            <a:r>
              <a:rPr lang="en-US" sz="4800" dirty="0"/>
              <a:t>In the future, the cell model of the 2 volts will be modelled with the new grid designs.</a:t>
            </a:r>
          </a:p>
          <a:p>
            <a:pPr algn="just" eaLnBrk="1" hangingPunct="1">
              <a:spcBef>
                <a:spcPct val="0"/>
              </a:spcBef>
              <a:buFontTx/>
              <a:buNone/>
            </a:pPr>
            <a:endParaRPr lang="en-US" altLang="nl-NL" sz="4800" dirty="0">
              <a:cs typeface="Calibri" panose="020F0502020204030204" pitchFamily="34" charset="0"/>
            </a:endParaRPr>
          </a:p>
        </p:txBody>
      </p:sp>
      <p:sp>
        <p:nvSpPr>
          <p:cNvPr id="24" name="TextBox 23">
            <a:extLst>
              <a:ext uri="{FF2B5EF4-FFF2-40B4-BE49-F238E27FC236}">
                <a16:creationId xmlns:a16="http://schemas.microsoft.com/office/drawing/2014/main" id="{58974D01-8153-BC41-856A-A00CCD55800A}"/>
              </a:ext>
            </a:extLst>
          </p:cNvPr>
          <p:cNvSpPr txBox="1"/>
          <p:nvPr/>
        </p:nvSpPr>
        <p:spPr>
          <a:xfrm>
            <a:off x="15669729" y="35072638"/>
            <a:ext cx="13557195" cy="4704482"/>
          </a:xfrm>
          <a:prstGeom prst="rect">
            <a:avLst/>
          </a:prstGeom>
          <a:noFill/>
        </p:spPr>
        <p:txBody>
          <a:bodyPr wrap="square" lIns="86984" tIns="43492" rIns="86984" bIns="43492">
            <a:spAutoFit/>
          </a:bodyPr>
          <a:lstStyle/>
          <a:p>
            <a:pPr algn="just" defTabSz="4175235" fontAlgn="auto">
              <a:spcBef>
                <a:spcPts val="0"/>
              </a:spcBef>
              <a:spcAft>
                <a:spcPts val="0"/>
              </a:spcAft>
              <a:defRPr/>
            </a:pPr>
            <a:r>
              <a:rPr lang="en-US" sz="4800" b="1" dirty="0">
                <a:latin typeface="+mn-lt"/>
                <a:ea typeface="+mn-ea"/>
                <a:cs typeface="Calibri" panose="020F0502020204030204" pitchFamily="34" charset="0"/>
              </a:rPr>
              <a:t>REFERENCES</a:t>
            </a:r>
            <a:r>
              <a:rPr lang="en-US" sz="4800" dirty="0">
                <a:latin typeface="+mn-lt"/>
                <a:ea typeface="+mn-ea"/>
                <a:cs typeface="Calibri" panose="020F0502020204030204" pitchFamily="34" charset="0"/>
              </a:rPr>
              <a:t>:</a:t>
            </a:r>
          </a:p>
          <a:p>
            <a:pPr algn="just"/>
            <a:r>
              <a:rPr lang="tr-TR" sz="2800" b="1" dirty="0">
                <a:latin typeface="+mn-lt"/>
              </a:rPr>
              <a:t>1.  </a:t>
            </a:r>
            <a:r>
              <a:rPr lang="en-US" sz="2800" dirty="0">
                <a:latin typeface="+mn-lt"/>
              </a:rPr>
              <a:t>A. </a:t>
            </a:r>
            <a:r>
              <a:rPr lang="en-US" sz="2800" dirty="0" err="1">
                <a:latin typeface="+mn-lt"/>
              </a:rPr>
              <a:t>Alagheband</a:t>
            </a:r>
            <a:r>
              <a:rPr lang="en-US" sz="2800" dirty="0">
                <a:latin typeface="+mn-lt"/>
              </a:rPr>
              <a:t>, M. </a:t>
            </a:r>
            <a:r>
              <a:rPr lang="en-US" sz="2800" dirty="0" err="1">
                <a:latin typeface="+mn-lt"/>
              </a:rPr>
              <a:t>Azimi</a:t>
            </a:r>
            <a:r>
              <a:rPr lang="en-US" sz="2800" dirty="0">
                <a:latin typeface="+mn-lt"/>
              </a:rPr>
              <a:t>, H. Hashemi, M. Kalani, and D. </a:t>
            </a:r>
            <a:r>
              <a:rPr lang="en-US" sz="2800" dirty="0" err="1">
                <a:latin typeface="+mn-lt"/>
              </a:rPr>
              <a:t>Nakhaie</a:t>
            </a:r>
            <a:r>
              <a:rPr lang="en-US" sz="2800" dirty="0">
                <a:latin typeface="+mn-lt"/>
              </a:rPr>
              <a:t>, “Optimization of grid configuration by investigating its effect on positive plate of lead-acid batteries via numerical modeling,” J. Energy Storage, vol. 12, pp. 202–214, 2017.</a:t>
            </a:r>
          </a:p>
          <a:p>
            <a:pPr algn="just"/>
            <a:r>
              <a:rPr lang="tr-TR" sz="2800" b="1" dirty="0">
                <a:latin typeface="+mn-lt"/>
              </a:rPr>
              <a:t>2. </a:t>
            </a:r>
            <a:r>
              <a:rPr lang="en-US" sz="2800" dirty="0">
                <a:latin typeface="+mn-lt"/>
              </a:rPr>
              <a:t>D. </a:t>
            </a:r>
            <a:r>
              <a:rPr lang="en-US" sz="2800" dirty="0" err="1">
                <a:latin typeface="+mn-lt"/>
              </a:rPr>
              <a:t>Nakhaie</a:t>
            </a:r>
            <a:r>
              <a:rPr lang="en-US" sz="2800" dirty="0">
                <a:latin typeface="+mn-lt"/>
              </a:rPr>
              <a:t>, P. H. </a:t>
            </a:r>
            <a:r>
              <a:rPr lang="en-US" sz="2800" dirty="0" err="1">
                <a:latin typeface="+mn-lt"/>
              </a:rPr>
              <a:t>Benhangi</a:t>
            </a:r>
            <a:r>
              <a:rPr lang="en-US" sz="2800" dirty="0">
                <a:latin typeface="+mn-lt"/>
              </a:rPr>
              <a:t>, A. </a:t>
            </a:r>
            <a:r>
              <a:rPr lang="en-US" sz="2800" dirty="0" err="1">
                <a:latin typeface="+mn-lt"/>
              </a:rPr>
              <a:t>Alfantazi</a:t>
            </a:r>
            <a:r>
              <a:rPr lang="en-US" sz="2800" dirty="0">
                <a:latin typeface="+mn-lt"/>
              </a:rPr>
              <a:t>, and A. </a:t>
            </a:r>
            <a:r>
              <a:rPr lang="en-US" sz="2800" dirty="0" err="1">
                <a:latin typeface="+mn-lt"/>
              </a:rPr>
              <a:t>Davoodi</a:t>
            </a:r>
            <a:r>
              <a:rPr lang="en-US" sz="2800" dirty="0">
                <a:latin typeface="+mn-lt"/>
              </a:rPr>
              <a:t>, “The effect of grid configurations on potential and current density distributions in positive plate of lead-acid battery via numerical modeling,” </a:t>
            </a:r>
            <a:r>
              <a:rPr lang="en-US" sz="2800" dirty="0" err="1">
                <a:latin typeface="+mn-lt"/>
              </a:rPr>
              <a:t>Electrochim</a:t>
            </a:r>
            <a:r>
              <a:rPr lang="en-US" sz="2800" dirty="0">
                <a:latin typeface="+mn-lt"/>
              </a:rPr>
              <a:t>. Acta, vol. 115, pp. 189–196, 2014.</a:t>
            </a:r>
          </a:p>
          <a:p>
            <a:pPr algn="just"/>
            <a:r>
              <a:rPr lang="tr-TR" sz="2800" b="1" dirty="0">
                <a:latin typeface="+mn-lt"/>
              </a:rPr>
              <a:t>3. </a:t>
            </a:r>
            <a:r>
              <a:rPr lang="en-US" sz="2800" dirty="0">
                <a:latin typeface="+mn-lt"/>
              </a:rPr>
              <a:t>T. </a:t>
            </a:r>
            <a:r>
              <a:rPr lang="en-US" sz="2800" dirty="0" err="1">
                <a:latin typeface="+mn-lt"/>
              </a:rPr>
              <a:t>İşler</a:t>
            </a:r>
            <a:r>
              <a:rPr lang="en-US" sz="2800" dirty="0">
                <a:latin typeface="+mn-lt"/>
              </a:rPr>
              <a:t> and S. </a:t>
            </a:r>
            <a:r>
              <a:rPr lang="en-US" sz="2800" dirty="0" err="1">
                <a:latin typeface="+mn-lt"/>
              </a:rPr>
              <a:t>Gül</a:t>
            </a:r>
            <a:r>
              <a:rPr lang="en-US" sz="2800" dirty="0">
                <a:latin typeface="+mn-lt"/>
              </a:rPr>
              <a:t>, “Modeling of Lead-Acid Battery Grid Geometry by </a:t>
            </a:r>
            <a:r>
              <a:rPr lang="en-US" sz="2800" dirty="0" err="1">
                <a:latin typeface="+mn-lt"/>
              </a:rPr>
              <a:t>Comsol</a:t>
            </a:r>
            <a:r>
              <a:rPr lang="en-US" sz="2800" dirty="0">
                <a:latin typeface="+mn-lt"/>
              </a:rPr>
              <a:t> Multiphysics,” in Advanced Automotive Battery Conference, 2019.</a:t>
            </a:r>
          </a:p>
          <a:p>
            <a:pPr algn="just"/>
            <a:r>
              <a:rPr lang="tr-TR" sz="2800" b="1" dirty="0">
                <a:latin typeface="+mn-lt"/>
              </a:rPr>
              <a:t>4.  </a:t>
            </a:r>
            <a:r>
              <a:rPr lang="en-US" sz="2800" dirty="0">
                <a:latin typeface="+mn-lt"/>
              </a:rPr>
              <a:t>COMSOL Multiphysics, “Batteries &amp; Fuel Cells Module User’s Guide.” pp. 1–526, 2018.</a:t>
            </a:r>
          </a:p>
        </p:txBody>
      </p:sp>
      <p:sp>
        <p:nvSpPr>
          <p:cNvPr id="2089" name="TextBox 25">
            <a:extLst>
              <a:ext uri="{FF2B5EF4-FFF2-40B4-BE49-F238E27FC236}">
                <a16:creationId xmlns:a16="http://schemas.microsoft.com/office/drawing/2014/main" id="{10595A17-4314-624E-A1B3-3E27CC01E8B0}"/>
              </a:ext>
            </a:extLst>
          </p:cNvPr>
          <p:cNvSpPr txBox="1">
            <a:spLocks noChangeArrowheads="1"/>
          </p:cNvSpPr>
          <p:nvPr/>
        </p:nvSpPr>
        <p:spPr bwMode="auto">
          <a:xfrm>
            <a:off x="1124570" y="33452097"/>
            <a:ext cx="6226875" cy="51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2800" b="1" dirty="0">
                <a:cs typeface="Calibri" panose="020F0502020204030204" pitchFamily="34" charset="0"/>
              </a:rPr>
              <a:t>Figure </a:t>
            </a:r>
            <a:r>
              <a:rPr lang="tr-TR" altLang="nl-NL" sz="2800" b="1" dirty="0">
                <a:cs typeface="Calibri" panose="020F0502020204030204" pitchFamily="34" charset="0"/>
              </a:rPr>
              <a:t>1</a:t>
            </a:r>
            <a:r>
              <a:rPr lang="en-US" altLang="nl-NL" sz="2800" dirty="0">
                <a:cs typeface="Calibri" panose="020F0502020204030204" pitchFamily="34" charset="0"/>
              </a:rPr>
              <a:t>. </a:t>
            </a:r>
            <a:r>
              <a:rPr lang="tr-TR" altLang="nl-NL" sz="2800" dirty="0" err="1">
                <a:cs typeface="Calibri" panose="020F0502020204030204" pitchFamily="34" charset="0"/>
              </a:rPr>
              <a:t>The</a:t>
            </a:r>
            <a:r>
              <a:rPr lang="tr-TR" altLang="nl-NL" sz="2800" dirty="0">
                <a:cs typeface="Calibri" panose="020F0502020204030204" pitchFamily="34" charset="0"/>
              </a:rPr>
              <a:t> </a:t>
            </a:r>
            <a:r>
              <a:rPr lang="tr-TR" altLang="nl-NL" sz="2800" dirty="0" err="1">
                <a:cs typeface="Calibri" panose="020F0502020204030204" pitchFamily="34" charset="0"/>
              </a:rPr>
              <a:t>potential</a:t>
            </a:r>
            <a:r>
              <a:rPr lang="tr-TR" altLang="nl-NL" sz="2800" dirty="0">
                <a:cs typeface="Calibri" panose="020F0502020204030204" pitchFamily="34" charset="0"/>
              </a:rPr>
              <a:t> </a:t>
            </a:r>
            <a:r>
              <a:rPr lang="tr-TR" altLang="nl-NL" sz="2800" dirty="0" err="1">
                <a:cs typeface="Calibri" panose="020F0502020204030204" pitchFamily="34" charset="0"/>
              </a:rPr>
              <a:t>points</a:t>
            </a:r>
            <a:r>
              <a:rPr lang="tr-TR" altLang="nl-NL" sz="2800" dirty="0">
                <a:cs typeface="Calibri" panose="020F0502020204030204" pitchFamily="34" charset="0"/>
              </a:rPr>
              <a:t> on </a:t>
            </a:r>
            <a:r>
              <a:rPr lang="tr-TR" altLang="nl-NL" sz="2800" dirty="0" err="1">
                <a:cs typeface="Calibri" panose="020F0502020204030204" pitchFamily="34" charset="0"/>
              </a:rPr>
              <a:t>the</a:t>
            </a:r>
            <a:r>
              <a:rPr lang="tr-TR" altLang="nl-NL" sz="2800" dirty="0">
                <a:cs typeface="Calibri" panose="020F0502020204030204" pitchFamily="34" charset="0"/>
              </a:rPr>
              <a:t> </a:t>
            </a:r>
            <a:r>
              <a:rPr lang="tr-TR" altLang="nl-NL" sz="2800" dirty="0" err="1">
                <a:cs typeface="Calibri" panose="020F0502020204030204" pitchFamily="34" charset="0"/>
              </a:rPr>
              <a:t>grid</a:t>
            </a:r>
            <a:r>
              <a:rPr lang="tr-TR" altLang="nl-NL" sz="2800" dirty="0">
                <a:cs typeface="Calibri" panose="020F0502020204030204" pitchFamily="34" charset="0"/>
              </a:rPr>
              <a:t>.</a:t>
            </a:r>
            <a:endParaRPr lang="en-US" altLang="nl-NL" sz="2800" dirty="0">
              <a:cs typeface="Calibri" panose="020F0502020204030204" pitchFamily="34" charset="0"/>
            </a:endParaRPr>
          </a:p>
        </p:txBody>
      </p:sp>
      <p:sp>
        <p:nvSpPr>
          <p:cNvPr id="2090" name="TextBox 26">
            <a:extLst>
              <a:ext uri="{FF2B5EF4-FFF2-40B4-BE49-F238E27FC236}">
                <a16:creationId xmlns:a16="http://schemas.microsoft.com/office/drawing/2014/main" id="{4777EA07-A11C-6249-80C7-698BCEF47F94}"/>
              </a:ext>
            </a:extLst>
          </p:cNvPr>
          <p:cNvSpPr txBox="1">
            <a:spLocks noChangeArrowheads="1"/>
          </p:cNvSpPr>
          <p:nvPr/>
        </p:nvSpPr>
        <p:spPr bwMode="auto">
          <a:xfrm>
            <a:off x="7350177" y="33455840"/>
            <a:ext cx="8297699" cy="51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2800" b="1" dirty="0">
                <a:cs typeface="Calibri" panose="020F0502020204030204" pitchFamily="34" charset="0"/>
              </a:rPr>
              <a:t>Figure </a:t>
            </a:r>
            <a:r>
              <a:rPr lang="tr-TR" altLang="nl-NL" sz="2800" b="1" dirty="0">
                <a:cs typeface="Calibri" panose="020F0502020204030204" pitchFamily="34" charset="0"/>
              </a:rPr>
              <a:t>2</a:t>
            </a:r>
            <a:r>
              <a:rPr lang="en-US" altLang="nl-NL" sz="2800" dirty="0">
                <a:cs typeface="Calibri" panose="020F0502020204030204" pitchFamily="34" charset="0"/>
              </a:rPr>
              <a:t>. </a:t>
            </a:r>
            <a:r>
              <a:rPr lang="tr-TR" altLang="nl-NL" sz="2800" dirty="0" err="1">
                <a:cs typeface="Calibri" panose="020F0502020204030204" pitchFamily="34" charset="0"/>
              </a:rPr>
              <a:t>The</a:t>
            </a:r>
            <a:r>
              <a:rPr lang="tr-TR" altLang="nl-NL" sz="2800" dirty="0">
                <a:cs typeface="Calibri" panose="020F0502020204030204" pitchFamily="34" charset="0"/>
              </a:rPr>
              <a:t> </a:t>
            </a:r>
            <a:r>
              <a:rPr lang="tr-TR" altLang="nl-NL" sz="2800" dirty="0" err="1">
                <a:cs typeface="Calibri" panose="020F0502020204030204" pitchFamily="34" charset="0"/>
              </a:rPr>
              <a:t>potential</a:t>
            </a:r>
            <a:r>
              <a:rPr lang="tr-TR" altLang="nl-NL" sz="2800" dirty="0">
                <a:cs typeface="Calibri" panose="020F0502020204030204" pitchFamily="34" charset="0"/>
              </a:rPr>
              <a:t> (V) on </a:t>
            </a:r>
            <a:r>
              <a:rPr lang="tr-TR" altLang="nl-NL" sz="2800" dirty="0" err="1">
                <a:cs typeface="Calibri" panose="020F0502020204030204" pitchFamily="34" charset="0"/>
              </a:rPr>
              <a:t>grid</a:t>
            </a:r>
            <a:r>
              <a:rPr lang="tr-TR" altLang="nl-NL" sz="2800" dirty="0">
                <a:cs typeface="Calibri" panose="020F0502020204030204" pitchFamily="34" charset="0"/>
              </a:rPr>
              <a:t> at </a:t>
            </a:r>
            <a:r>
              <a:rPr lang="tr-TR" altLang="nl-NL" sz="2800" dirty="0" err="1">
                <a:cs typeface="Calibri" panose="020F0502020204030204" pitchFamily="34" charset="0"/>
              </a:rPr>
              <a:t>various</a:t>
            </a:r>
            <a:r>
              <a:rPr lang="tr-TR" altLang="nl-NL" sz="2800" dirty="0">
                <a:cs typeface="Calibri" panose="020F0502020204030204" pitchFamily="34" charset="0"/>
              </a:rPr>
              <a:t> </a:t>
            </a:r>
            <a:r>
              <a:rPr lang="tr-TR" altLang="nl-NL" sz="2800" dirty="0" err="1">
                <a:cs typeface="Calibri" panose="020F0502020204030204" pitchFamily="34" charset="0"/>
              </a:rPr>
              <a:t>current</a:t>
            </a:r>
            <a:r>
              <a:rPr lang="tr-TR" altLang="nl-NL" sz="2800" dirty="0">
                <a:cs typeface="Calibri" panose="020F0502020204030204" pitchFamily="34" charset="0"/>
              </a:rPr>
              <a:t>.</a:t>
            </a:r>
            <a:endParaRPr lang="en-US" altLang="nl-NL" sz="2800" dirty="0">
              <a:cs typeface="Calibri" panose="020F0502020204030204" pitchFamily="34" charset="0"/>
            </a:endParaRPr>
          </a:p>
        </p:txBody>
      </p:sp>
      <p:sp>
        <p:nvSpPr>
          <p:cNvPr id="2092" name="TextBox 28">
            <a:extLst>
              <a:ext uri="{FF2B5EF4-FFF2-40B4-BE49-F238E27FC236}">
                <a16:creationId xmlns:a16="http://schemas.microsoft.com/office/drawing/2014/main" id="{B1056133-A630-A340-8799-CF384CEF1B5B}"/>
              </a:ext>
            </a:extLst>
          </p:cNvPr>
          <p:cNvSpPr txBox="1">
            <a:spLocks noChangeArrowheads="1"/>
          </p:cNvSpPr>
          <p:nvPr/>
        </p:nvSpPr>
        <p:spPr bwMode="auto">
          <a:xfrm>
            <a:off x="621424" y="40622498"/>
            <a:ext cx="14827729" cy="51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2800" b="1" dirty="0">
                <a:cs typeface="Calibri" panose="020F0502020204030204" pitchFamily="34" charset="0"/>
              </a:rPr>
              <a:t>Figure 3</a:t>
            </a:r>
            <a:r>
              <a:rPr lang="en-US" altLang="nl-NL" sz="2800" dirty="0">
                <a:cs typeface="Calibri" panose="020F0502020204030204" pitchFamily="34" charset="0"/>
              </a:rPr>
              <a:t>. The comparison of the optimum and new grid according to electric potential and volume.</a:t>
            </a:r>
          </a:p>
        </p:txBody>
      </p:sp>
      <p:sp>
        <p:nvSpPr>
          <p:cNvPr id="2097" name="TextBox 1">
            <a:extLst>
              <a:ext uri="{FF2B5EF4-FFF2-40B4-BE49-F238E27FC236}">
                <a16:creationId xmlns:a16="http://schemas.microsoft.com/office/drawing/2014/main"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id="{3D51C328-7747-C64D-8AE3-B06012BEF968}"/>
              </a:ext>
            </a:extLst>
          </p:cNvPr>
          <p:cNvSpPr/>
          <p:nvPr/>
        </p:nvSpPr>
        <p:spPr>
          <a:xfrm>
            <a:off x="900000" y="865315"/>
            <a:ext cx="28467126" cy="30446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80BC61C2-14BE-2F4D-BB4C-A27ABC532A8E}"/>
              </a:ext>
            </a:extLst>
          </p:cNvPr>
          <p:cNvSpPr txBox="1"/>
          <p:nvPr/>
        </p:nvSpPr>
        <p:spPr>
          <a:xfrm>
            <a:off x="0" y="158381"/>
            <a:ext cx="30275213" cy="707886"/>
          </a:xfrm>
          <a:prstGeom prst="rect">
            <a:avLst/>
          </a:prstGeom>
          <a:noFill/>
        </p:spPr>
        <p:txBody>
          <a:bodyPr vert="horz" wrap="square" rtlCol="0">
            <a:spAutoFit/>
          </a:bodyPr>
          <a:lstStyle/>
          <a:p>
            <a:pPr algn="ctr"/>
            <a:r>
              <a:rPr lang="en-US" sz="4000" i="1" dirty="0">
                <a:solidFill>
                  <a:schemeClr val="bg1">
                    <a:lumMod val="50000"/>
                  </a:schemeClr>
                </a:solidFill>
                <a:latin typeface="Calibri" panose="020F0502020204030204" pitchFamily="34" charset="0"/>
              </a:rPr>
              <a:t>Please leave at least a </a:t>
            </a:r>
            <a:r>
              <a:rPr lang="en-US" sz="4000" b="1" i="1" dirty="0">
                <a:solidFill>
                  <a:schemeClr val="bg1">
                    <a:lumMod val="50000"/>
                  </a:schemeClr>
                </a:solidFill>
                <a:latin typeface="Calibri" panose="020F0502020204030204" pitchFamily="34" charset="0"/>
              </a:rPr>
              <a:t>25mm margin </a:t>
            </a:r>
            <a:r>
              <a:rPr lang="en-US" sz="4000" i="1" dirty="0">
                <a:solidFill>
                  <a:schemeClr val="bg1">
                    <a:lumMod val="50000"/>
                  </a:schemeClr>
                </a:solidFill>
                <a:latin typeface="Calibri" panose="020F0502020204030204" pitchFamily="34" charset="0"/>
              </a:rPr>
              <a:t>on all sides to avoid cropping during printing. Remove this text box before submitting.</a:t>
            </a:r>
          </a:p>
        </p:txBody>
      </p:sp>
      <p:sp>
        <p:nvSpPr>
          <p:cNvPr id="31" name="TextBox 30">
            <a:extLst>
              <a:ext uri="{FF2B5EF4-FFF2-40B4-BE49-F238E27FC236}">
                <a16:creationId xmlns:a16="http://schemas.microsoft.com/office/drawing/2014/main" id="{5CDBC56B-29D0-CA4A-8DA9-C13301CCFC8B}"/>
              </a:ext>
            </a:extLst>
          </p:cNvPr>
          <p:cNvSpPr txBox="1"/>
          <p:nvPr/>
        </p:nvSpPr>
        <p:spPr>
          <a:xfrm rot="-5400000">
            <a:off x="-20849215" y="21047937"/>
            <a:ext cx="42803764" cy="707886"/>
          </a:xfrm>
          <a:prstGeom prst="rect">
            <a:avLst/>
          </a:prstGeom>
          <a:noFill/>
        </p:spPr>
        <p:txBody>
          <a:bodyPr vert="horz" wrap="square" rtlCol="0">
            <a:spAutoFit/>
          </a:bodyPr>
          <a:lstStyle/>
          <a:p>
            <a:pPr algn="ctr"/>
            <a:r>
              <a:rPr lang="en-US" sz="4000" i="1" dirty="0">
                <a:solidFill>
                  <a:schemeClr val="bg1">
                    <a:lumMod val="50000"/>
                  </a:schemeClr>
                </a:solidFill>
                <a:latin typeface="Calibri" panose="020F0502020204030204" pitchFamily="34" charset="0"/>
              </a:rPr>
              <a:t>Please leave at least a </a:t>
            </a:r>
            <a:r>
              <a:rPr lang="en-US" sz="4000" b="1" i="1" dirty="0">
                <a:solidFill>
                  <a:schemeClr val="bg1">
                    <a:lumMod val="50000"/>
                  </a:schemeClr>
                </a:solidFill>
                <a:latin typeface="Calibri" panose="020F0502020204030204" pitchFamily="34" charset="0"/>
              </a:rPr>
              <a:t>25mm margin </a:t>
            </a:r>
            <a:r>
              <a:rPr lang="en-US" sz="4000" i="1" dirty="0">
                <a:solidFill>
                  <a:schemeClr val="bg1">
                    <a:lumMod val="50000"/>
                  </a:schemeClr>
                </a:solidFill>
                <a:latin typeface="Calibri" panose="020F0502020204030204" pitchFamily="34" charset="0"/>
              </a:rPr>
              <a:t>on all sides to avoid cropping during printing. Remove this text box before submitting.</a:t>
            </a:r>
          </a:p>
        </p:txBody>
      </p:sp>
      <p:sp>
        <p:nvSpPr>
          <p:cNvPr id="7" name="Rectangle 6">
            <a:extLst>
              <a:ext uri="{FF2B5EF4-FFF2-40B4-BE49-F238E27FC236}">
                <a16:creationId xmlns:a16="http://schemas.microsoft.com/office/drawing/2014/main"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8" name="Rectangle 3">
                <a:extLst>
                  <a:ext uri="{FF2B5EF4-FFF2-40B4-BE49-F238E27FC236}">
                    <a16:creationId xmlns:a16="http://schemas.microsoft.com/office/drawing/2014/main" id="{2FB84B2B-D12C-4B86-B4D8-2599748C36DE}"/>
                  </a:ext>
                </a:extLst>
              </p:cNvPr>
              <p:cNvSpPr/>
              <p:nvPr/>
            </p:nvSpPr>
            <p:spPr>
              <a:xfrm>
                <a:off x="2544533" y="15992475"/>
                <a:ext cx="11871828" cy="1633464"/>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r>
                  <a:rPr lang="en-US" sz="3200" b="1" dirty="0">
                    <a:solidFill>
                      <a:schemeClr val="tx1"/>
                    </a:solidFill>
                  </a:rPr>
                  <a:t>Electrode:</a:t>
                </a:r>
                <a:r>
                  <a:rPr lang="en-US" sz="3200" dirty="0">
                    <a:solidFill>
                      <a:schemeClr val="tx1"/>
                    </a:solidFill>
                  </a:rPr>
                  <a:t>         </a:t>
                </a:r>
                <a:r>
                  <a:rPr lang="tr-TR" sz="3200" dirty="0">
                    <a:solidFill>
                      <a:schemeClr val="tx1"/>
                    </a:solidFill>
                  </a:rPr>
                  <a:t>                                  </a:t>
                </a:r>
                <a:r>
                  <a:rPr lang="en-US" sz="3200" dirty="0">
                    <a:solidFill>
                      <a:schemeClr val="tx1"/>
                    </a:solidFill>
                  </a:rPr>
                  <a:t> </a:t>
                </a:r>
                <a14:m>
                  <m:oMath xmlns:m="http://schemas.openxmlformats.org/officeDocument/2006/math">
                    <m:sSub>
                      <m:sSubPr>
                        <m:ctrlPr>
                          <a:rPr lang="en-US" sz="3200" i="1">
                            <a:solidFill>
                              <a:schemeClr val="tx1"/>
                            </a:solidFill>
                            <a:latin typeface="Cambria Math" panose="02040503050406030204" pitchFamily="18" charset="0"/>
                          </a:rPr>
                        </m:ctrlPr>
                      </m:sSubPr>
                      <m:e>
                        <m:r>
                          <m:rPr>
                            <m:sty m:val="p"/>
                          </m:rPr>
                          <a:rPr lang="en-US" sz="3200" b="0" i="0">
                            <a:solidFill>
                              <a:schemeClr val="tx1"/>
                            </a:solidFill>
                            <a:latin typeface="Cambria Math" panose="02040503050406030204" pitchFamily="18" charset="0"/>
                          </a:rPr>
                          <m:t>i</m:t>
                        </m:r>
                      </m:e>
                      <m:sub>
                        <m:r>
                          <m:rPr>
                            <m:sty m:val="p"/>
                          </m:rPr>
                          <a:rPr lang="en-US" sz="3200" b="0" i="0">
                            <a:solidFill>
                              <a:schemeClr val="tx1"/>
                            </a:solidFill>
                            <a:latin typeface="Cambria Math" panose="02040503050406030204" pitchFamily="18" charset="0"/>
                          </a:rPr>
                          <m:t>s</m:t>
                        </m:r>
                      </m:sub>
                    </m:sSub>
                    <m:r>
                      <a:rPr lang="en-US" sz="3200" b="0" i="0">
                        <a:solidFill>
                          <a:schemeClr val="tx1"/>
                        </a:solidFill>
                        <a:latin typeface="Cambria Math" panose="02040503050406030204" pitchFamily="18" charset="0"/>
                      </a:rPr>
                      <m:t>=−</m:t>
                    </m:r>
                    <m:sSub>
                      <m:sSubPr>
                        <m:ctrlPr>
                          <a:rPr lang="en-US" sz="3200" i="1">
                            <a:solidFill>
                              <a:schemeClr val="tx1"/>
                            </a:solidFill>
                            <a:latin typeface="Cambria Math" panose="02040503050406030204" pitchFamily="18" charset="0"/>
                          </a:rPr>
                        </m:ctrlPr>
                      </m:sSubPr>
                      <m:e>
                        <m:r>
                          <m:rPr>
                            <m:sty m:val="p"/>
                          </m:rPr>
                          <a:rPr lang="en-US" sz="3200" b="0" i="0">
                            <a:solidFill>
                              <a:schemeClr val="tx1"/>
                            </a:solidFill>
                            <a:latin typeface="Cambria Math" panose="02040503050406030204" pitchFamily="18" charset="0"/>
                          </a:rPr>
                          <m:t>σ</m:t>
                        </m:r>
                      </m:e>
                      <m:sub>
                        <m:r>
                          <m:rPr>
                            <m:sty m:val="p"/>
                          </m:rPr>
                          <a:rPr lang="en-US" sz="3200" b="0" i="0">
                            <a:solidFill>
                              <a:schemeClr val="tx1"/>
                            </a:solidFill>
                            <a:latin typeface="Cambria Math" panose="02040503050406030204" pitchFamily="18" charset="0"/>
                          </a:rPr>
                          <m:t>s</m:t>
                        </m:r>
                      </m:sub>
                    </m:sSub>
                    <m:r>
                      <m:rPr>
                        <m:sty m:val="p"/>
                      </m:rPr>
                      <a:rPr lang="en-US" sz="3200" b="0" i="0">
                        <a:solidFill>
                          <a:schemeClr val="tx1"/>
                        </a:solidFill>
                        <a:latin typeface="Cambria Math" panose="02040503050406030204" pitchFamily="18" charset="0"/>
                      </a:rPr>
                      <m:t>∇</m:t>
                    </m:r>
                    <m:sSub>
                      <m:sSubPr>
                        <m:ctrlPr>
                          <a:rPr lang="en-US" sz="3200" i="1">
                            <a:solidFill>
                              <a:schemeClr val="tx1"/>
                            </a:solidFill>
                            <a:latin typeface="Cambria Math" panose="02040503050406030204" pitchFamily="18" charset="0"/>
                          </a:rPr>
                        </m:ctrlPr>
                      </m:sSubPr>
                      <m:e>
                        <m:r>
                          <a:rPr lang="en-US" sz="3200" b="0" i="0">
                            <a:solidFill>
                              <a:schemeClr val="tx1"/>
                            </a:solidFill>
                            <a:latin typeface="Cambria Math" panose="02040503050406030204" pitchFamily="18" charset="0"/>
                          </a:rPr>
                          <m:t>ɸ</m:t>
                        </m:r>
                      </m:e>
                      <m:sub>
                        <m:r>
                          <m:rPr>
                            <m:sty m:val="p"/>
                          </m:rPr>
                          <a:rPr lang="en-US" sz="3200" b="0" i="0">
                            <a:solidFill>
                              <a:schemeClr val="tx1"/>
                            </a:solidFill>
                            <a:latin typeface="Cambria Math" panose="02040503050406030204" pitchFamily="18" charset="0"/>
                          </a:rPr>
                          <m:t>s</m:t>
                        </m:r>
                      </m:sub>
                    </m:sSub>
                  </m:oMath>
                </a14:m>
                <a:r>
                  <a:rPr lang="en-US" sz="3200" dirty="0">
                    <a:solidFill>
                      <a:schemeClr val="tx1"/>
                    </a:solidFill>
                  </a:rPr>
                  <a:t>  with   </a:t>
                </a:r>
                <a14:m>
                  <m:oMath xmlns:m="http://schemas.openxmlformats.org/officeDocument/2006/math">
                    <m:r>
                      <m:rPr>
                        <m:sty m:val="p"/>
                      </m:rPr>
                      <a:rPr lang="en-US" sz="3200" b="0" i="0">
                        <a:solidFill>
                          <a:schemeClr val="tx1"/>
                        </a:solidFill>
                        <a:latin typeface="Cambria Math" panose="02040503050406030204" pitchFamily="18" charset="0"/>
                      </a:rPr>
                      <m:t>∇</m:t>
                    </m:r>
                    <m:r>
                      <a:rPr lang="en-US" sz="3200" b="0" i="0">
                        <a:solidFill>
                          <a:schemeClr val="tx1"/>
                        </a:solidFill>
                        <a:latin typeface="Cambria Math" panose="02040503050406030204" pitchFamily="18" charset="0"/>
                      </a:rPr>
                      <m:t>.</m:t>
                    </m:r>
                    <m:sSub>
                      <m:sSubPr>
                        <m:ctrlPr>
                          <a:rPr lang="en-US" sz="3200" i="1">
                            <a:solidFill>
                              <a:schemeClr val="tx1"/>
                            </a:solidFill>
                            <a:latin typeface="Cambria Math" panose="02040503050406030204" pitchFamily="18" charset="0"/>
                          </a:rPr>
                        </m:ctrlPr>
                      </m:sSubPr>
                      <m:e>
                        <m:r>
                          <m:rPr>
                            <m:sty m:val="p"/>
                          </m:rPr>
                          <a:rPr lang="en-US" sz="3200" b="0" i="0">
                            <a:solidFill>
                              <a:schemeClr val="tx1"/>
                            </a:solidFill>
                            <a:latin typeface="Cambria Math" panose="02040503050406030204" pitchFamily="18" charset="0"/>
                          </a:rPr>
                          <m:t>i</m:t>
                        </m:r>
                      </m:e>
                      <m:sub>
                        <m:r>
                          <m:rPr>
                            <m:sty m:val="p"/>
                          </m:rPr>
                          <a:rPr lang="en-US" sz="3200" b="0" i="0">
                            <a:solidFill>
                              <a:schemeClr val="tx1"/>
                            </a:solidFill>
                            <a:latin typeface="Cambria Math" panose="02040503050406030204" pitchFamily="18" charset="0"/>
                          </a:rPr>
                          <m:t>s</m:t>
                        </m:r>
                      </m:sub>
                    </m:sSub>
                    <m:r>
                      <a:rPr lang="en-US" sz="3200" b="0" i="0">
                        <a:solidFill>
                          <a:schemeClr val="tx1"/>
                        </a:solidFill>
                        <a:latin typeface="Cambria Math" panose="02040503050406030204" pitchFamily="18" charset="0"/>
                      </a:rPr>
                      <m:t>=</m:t>
                    </m:r>
                    <m:sSub>
                      <m:sSubPr>
                        <m:ctrlPr>
                          <a:rPr lang="en-US" sz="3200" i="1">
                            <a:solidFill>
                              <a:schemeClr val="tx1"/>
                            </a:solidFill>
                            <a:latin typeface="Cambria Math" panose="02040503050406030204" pitchFamily="18" charset="0"/>
                          </a:rPr>
                        </m:ctrlPr>
                      </m:sSubPr>
                      <m:e>
                        <m:r>
                          <m:rPr>
                            <m:sty m:val="p"/>
                          </m:rPr>
                          <a:rPr lang="en-US" sz="3200" b="0" i="0">
                            <a:solidFill>
                              <a:schemeClr val="tx1"/>
                            </a:solidFill>
                            <a:latin typeface="Cambria Math" panose="02040503050406030204" pitchFamily="18" charset="0"/>
                          </a:rPr>
                          <m:t>Q</m:t>
                        </m:r>
                      </m:e>
                      <m:sub>
                        <m:r>
                          <m:rPr>
                            <m:sty m:val="p"/>
                          </m:rPr>
                          <a:rPr lang="en-US" sz="3200" b="0" i="0">
                            <a:solidFill>
                              <a:schemeClr val="tx1"/>
                            </a:solidFill>
                            <a:latin typeface="Cambria Math" panose="02040503050406030204" pitchFamily="18" charset="0"/>
                          </a:rPr>
                          <m:t>s</m:t>
                        </m:r>
                      </m:sub>
                    </m:sSub>
                  </m:oMath>
                </a14:m>
                <a:r>
                  <a:rPr lang="en-US" sz="3200" dirty="0">
                    <a:solidFill>
                      <a:schemeClr val="tx1"/>
                    </a:solidFill>
                  </a:rPr>
                  <a:t>                            </a:t>
                </a:r>
              </a:p>
              <a:p>
                <a:pPr algn="just"/>
                <a:r>
                  <a:rPr lang="en-US" sz="3200" b="1" dirty="0">
                    <a:solidFill>
                      <a:schemeClr val="tx1"/>
                    </a:solidFill>
                  </a:rPr>
                  <a:t>Electrolyte:</a:t>
                </a:r>
                <a:r>
                  <a:rPr lang="en-US" sz="3200" dirty="0">
                    <a:solidFill>
                      <a:schemeClr val="tx1"/>
                    </a:solidFill>
                  </a:rPr>
                  <a:t>       </a:t>
                </a:r>
                <a:r>
                  <a:rPr lang="tr-TR" sz="3200" dirty="0">
                    <a:solidFill>
                      <a:schemeClr val="tx1"/>
                    </a:solidFill>
                  </a:rPr>
                  <a:t>                                  </a:t>
                </a:r>
                <a:r>
                  <a:rPr lang="en-US" sz="3200" dirty="0">
                    <a:solidFill>
                      <a:schemeClr val="tx1"/>
                    </a:solidFill>
                  </a:rPr>
                  <a:t> </a:t>
                </a:r>
                <a14:m>
                  <m:oMath xmlns:m="http://schemas.openxmlformats.org/officeDocument/2006/math">
                    <m:sSub>
                      <m:sSubPr>
                        <m:ctrlPr>
                          <a:rPr lang="en-US" sz="3200" i="1">
                            <a:solidFill>
                              <a:schemeClr val="tx1"/>
                            </a:solidFill>
                            <a:latin typeface="Cambria Math" panose="02040503050406030204" pitchFamily="18" charset="0"/>
                          </a:rPr>
                        </m:ctrlPr>
                      </m:sSubPr>
                      <m:e>
                        <m:r>
                          <m:rPr>
                            <m:sty m:val="p"/>
                          </m:rPr>
                          <a:rPr lang="en-US" sz="3200" b="0" i="0">
                            <a:solidFill>
                              <a:schemeClr val="tx1"/>
                            </a:solidFill>
                            <a:latin typeface="Cambria Math" panose="02040503050406030204" pitchFamily="18" charset="0"/>
                          </a:rPr>
                          <m:t>i</m:t>
                        </m:r>
                      </m:e>
                      <m:sub>
                        <m:r>
                          <m:rPr>
                            <m:sty m:val="p"/>
                          </m:rPr>
                          <a:rPr lang="en-US" sz="3200" b="0" i="0">
                            <a:solidFill>
                              <a:schemeClr val="tx1"/>
                            </a:solidFill>
                            <a:latin typeface="Cambria Math" panose="02040503050406030204" pitchFamily="18" charset="0"/>
                          </a:rPr>
                          <m:t>l</m:t>
                        </m:r>
                      </m:sub>
                    </m:sSub>
                    <m:r>
                      <a:rPr lang="en-US" sz="3200" b="0" i="0">
                        <a:solidFill>
                          <a:schemeClr val="tx1"/>
                        </a:solidFill>
                        <a:latin typeface="Cambria Math" panose="02040503050406030204" pitchFamily="18" charset="0"/>
                      </a:rPr>
                      <m:t>= −</m:t>
                    </m:r>
                    <m:sSub>
                      <m:sSubPr>
                        <m:ctrlPr>
                          <a:rPr lang="en-US" sz="3200" i="1">
                            <a:solidFill>
                              <a:schemeClr val="tx1"/>
                            </a:solidFill>
                            <a:latin typeface="Cambria Math" panose="02040503050406030204" pitchFamily="18" charset="0"/>
                          </a:rPr>
                        </m:ctrlPr>
                      </m:sSubPr>
                      <m:e>
                        <m:r>
                          <m:rPr>
                            <m:sty m:val="p"/>
                          </m:rPr>
                          <a:rPr lang="en-US" sz="3200" b="0" i="0">
                            <a:solidFill>
                              <a:schemeClr val="tx1"/>
                            </a:solidFill>
                            <a:latin typeface="Cambria Math" panose="02040503050406030204" pitchFamily="18" charset="0"/>
                          </a:rPr>
                          <m:t>σ</m:t>
                        </m:r>
                      </m:e>
                      <m:sub>
                        <m:r>
                          <m:rPr>
                            <m:sty m:val="p"/>
                          </m:rPr>
                          <a:rPr lang="en-US" sz="3200" b="0" i="0">
                            <a:solidFill>
                              <a:schemeClr val="tx1"/>
                            </a:solidFill>
                            <a:latin typeface="Cambria Math" panose="02040503050406030204" pitchFamily="18" charset="0"/>
                          </a:rPr>
                          <m:t>l</m:t>
                        </m:r>
                      </m:sub>
                    </m:sSub>
                    <m:r>
                      <m:rPr>
                        <m:sty m:val="p"/>
                      </m:rPr>
                      <a:rPr lang="en-US" sz="3200" b="0" i="0">
                        <a:solidFill>
                          <a:schemeClr val="tx1"/>
                        </a:solidFill>
                        <a:latin typeface="Cambria Math" panose="02040503050406030204" pitchFamily="18" charset="0"/>
                      </a:rPr>
                      <m:t>∇</m:t>
                    </m:r>
                    <m:sSub>
                      <m:sSubPr>
                        <m:ctrlPr>
                          <a:rPr lang="en-US" sz="3200" i="1">
                            <a:solidFill>
                              <a:schemeClr val="tx1"/>
                            </a:solidFill>
                            <a:latin typeface="Cambria Math" panose="02040503050406030204" pitchFamily="18" charset="0"/>
                          </a:rPr>
                        </m:ctrlPr>
                      </m:sSubPr>
                      <m:e>
                        <m:r>
                          <a:rPr lang="en-US" sz="3200" b="0" i="0">
                            <a:solidFill>
                              <a:schemeClr val="tx1"/>
                            </a:solidFill>
                            <a:latin typeface="Cambria Math" panose="02040503050406030204" pitchFamily="18" charset="0"/>
                          </a:rPr>
                          <m:t>ɸ</m:t>
                        </m:r>
                      </m:e>
                      <m:sub>
                        <m:r>
                          <m:rPr>
                            <m:sty m:val="p"/>
                          </m:rPr>
                          <a:rPr lang="en-US" sz="3200" b="0" i="0">
                            <a:solidFill>
                              <a:schemeClr val="tx1"/>
                            </a:solidFill>
                            <a:latin typeface="Cambria Math" panose="02040503050406030204" pitchFamily="18" charset="0"/>
                          </a:rPr>
                          <m:t>l</m:t>
                        </m:r>
                      </m:sub>
                    </m:sSub>
                  </m:oMath>
                </a14:m>
                <a:r>
                  <a:rPr lang="tr-TR" sz="3200" dirty="0">
                    <a:solidFill>
                      <a:schemeClr val="tx1"/>
                    </a:solidFill>
                  </a:rPr>
                  <a:t>  </a:t>
                </a:r>
                <a:r>
                  <a:rPr lang="en-US" sz="3200" dirty="0">
                    <a:solidFill>
                      <a:schemeClr val="tx1"/>
                    </a:solidFill>
                  </a:rPr>
                  <a:t> with   </a:t>
                </a:r>
                <a14:m>
                  <m:oMath xmlns:m="http://schemas.openxmlformats.org/officeDocument/2006/math">
                    <m:r>
                      <m:rPr>
                        <m:sty m:val="p"/>
                      </m:rPr>
                      <a:rPr lang="en-US" sz="3200" b="0" i="0">
                        <a:solidFill>
                          <a:schemeClr val="tx1"/>
                        </a:solidFill>
                        <a:latin typeface="Cambria Math" panose="02040503050406030204" pitchFamily="18" charset="0"/>
                      </a:rPr>
                      <m:t>∇</m:t>
                    </m:r>
                    <m:r>
                      <a:rPr lang="en-US" sz="3200" b="0" i="0">
                        <a:solidFill>
                          <a:schemeClr val="tx1"/>
                        </a:solidFill>
                        <a:latin typeface="Cambria Math" panose="02040503050406030204" pitchFamily="18" charset="0"/>
                      </a:rPr>
                      <m:t>.</m:t>
                    </m:r>
                    <m:sSub>
                      <m:sSubPr>
                        <m:ctrlPr>
                          <a:rPr lang="en-US" sz="3200" i="1">
                            <a:solidFill>
                              <a:schemeClr val="tx1"/>
                            </a:solidFill>
                            <a:latin typeface="Cambria Math" panose="02040503050406030204" pitchFamily="18" charset="0"/>
                          </a:rPr>
                        </m:ctrlPr>
                      </m:sSubPr>
                      <m:e>
                        <m:r>
                          <m:rPr>
                            <m:sty m:val="p"/>
                          </m:rPr>
                          <a:rPr lang="en-US" sz="3200" b="0" i="0">
                            <a:solidFill>
                              <a:schemeClr val="tx1"/>
                            </a:solidFill>
                            <a:latin typeface="Cambria Math" panose="02040503050406030204" pitchFamily="18" charset="0"/>
                          </a:rPr>
                          <m:t>i</m:t>
                        </m:r>
                      </m:e>
                      <m:sub>
                        <m:r>
                          <m:rPr>
                            <m:sty m:val="p"/>
                          </m:rPr>
                          <a:rPr lang="en-US" sz="3200" b="0" i="0">
                            <a:solidFill>
                              <a:schemeClr val="tx1"/>
                            </a:solidFill>
                            <a:latin typeface="Cambria Math" panose="02040503050406030204" pitchFamily="18" charset="0"/>
                          </a:rPr>
                          <m:t>l</m:t>
                        </m:r>
                      </m:sub>
                    </m:sSub>
                    <m:r>
                      <a:rPr lang="en-US" sz="3200" b="0" i="0">
                        <a:solidFill>
                          <a:schemeClr val="tx1"/>
                        </a:solidFill>
                        <a:latin typeface="Cambria Math" panose="02040503050406030204" pitchFamily="18" charset="0"/>
                      </a:rPr>
                      <m:t>=</m:t>
                    </m:r>
                    <m:sSub>
                      <m:sSubPr>
                        <m:ctrlPr>
                          <a:rPr lang="en-US" sz="3200" i="1">
                            <a:solidFill>
                              <a:schemeClr val="tx1"/>
                            </a:solidFill>
                            <a:latin typeface="Cambria Math" panose="02040503050406030204" pitchFamily="18" charset="0"/>
                          </a:rPr>
                        </m:ctrlPr>
                      </m:sSubPr>
                      <m:e>
                        <m:r>
                          <m:rPr>
                            <m:sty m:val="p"/>
                          </m:rPr>
                          <a:rPr lang="en-US" sz="3200" b="0" i="0">
                            <a:solidFill>
                              <a:schemeClr val="tx1"/>
                            </a:solidFill>
                            <a:latin typeface="Cambria Math" panose="02040503050406030204" pitchFamily="18" charset="0"/>
                          </a:rPr>
                          <m:t>Q</m:t>
                        </m:r>
                      </m:e>
                      <m:sub>
                        <m:r>
                          <m:rPr>
                            <m:sty m:val="p"/>
                          </m:rPr>
                          <a:rPr lang="en-US" sz="3200" b="0" i="0">
                            <a:solidFill>
                              <a:schemeClr val="tx1"/>
                            </a:solidFill>
                            <a:latin typeface="Cambria Math" panose="02040503050406030204" pitchFamily="18" charset="0"/>
                          </a:rPr>
                          <m:t>l</m:t>
                        </m:r>
                      </m:sub>
                    </m:sSub>
                  </m:oMath>
                </a14:m>
                <a:r>
                  <a:rPr lang="en-US" sz="3200" dirty="0">
                    <a:solidFill>
                      <a:schemeClr val="tx1"/>
                    </a:solidFill>
                  </a:rPr>
                  <a:t>                        </a:t>
                </a:r>
              </a:p>
              <a:p>
                <a:pPr algn="just"/>
                <a:r>
                  <a:rPr lang="en-US" sz="3200" b="1" dirty="0">
                    <a:solidFill>
                      <a:schemeClr val="tx1"/>
                    </a:solidFill>
                  </a:rPr>
                  <a:t>Electrode-Electrolyte</a:t>
                </a:r>
                <a:r>
                  <a:rPr lang="tr-TR" sz="3200" b="1" dirty="0">
                    <a:solidFill>
                      <a:schemeClr val="tx1"/>
                    </a:solidFill>
                  </a:rPr>
                  <a:t> </a:t>
                </a:r>
                <a:r>
                  <a:rPr lang="en-US" sz="3200" b="1" dirty="0">
                    <a:solidFill>
                      <a:schemeClr val="tx1"/>
                    </a:solidFill>
                  </a:rPr>
                  <a:t>Interface:</a:t>
                </a:r>
                <a:r>
                  <a:rPr lang="tr-TR" sz="3200" b="1" dirty="0">
                    <a:solidFill>
                      <a:schemeClr val="tx1"/>
                    </a:solidFill>
                  </a:rPr>
                  <a:t>     </a:t>
                </a:r>
                <a14:m>
                  <m:oMath xmlns:m="http://schemas.openxmlformats.org/officeDocument/2006/math">
                    <m:sSub>
                      <m:sSubPr>
                        <m:ctrlPr>
                          <a:rPr lang="en-US" sz="3200" i="1">
                            <a:solidFill>
                              <a:schemeClr val="tx1"/>
                            </a:solidFill>
                            <a:latin typeface="Cambria Math" panose="02040503050406030204" pitchFamily="18" charset="0"/>
                          </a:rPr>
                        </m:ctrlPr>
                      </m:sSubPr>
                      <m:e>
                        <m:r>
                          <a:rPr lang="en-US" sz="3200" b="0" i="0">
                            <a:solidFill>
                              <a:schemeClr val="tx1"/>
                            </a:solidFill>
                            <a:latin typeface="Cambria Math" panose="02040503050406030204" pitchFamily="18" charset="0"/>
                          </a:rPr>
                          <m:t>ɸ</m:t>
                        </m:r>
                      </m:e>
                      <m:sub>
                        <m:r>
                          <m:rPr>
                            <m:sty m:val="p"/>
                          </m:rPr>
                          <a:rPr lang="en-US" sz="3200" b="0" i="0">
                            <a:solidFill>
                              <a:schemeClr val="tx1"/>
                            </a:solidFill>
                            <a:latin typeface="Cambria Math" panose="02040503050406030204" pitchFamily="18" charset="0"/>
                          </a:rPr>
                          <m:t>s</m:t>
                        </m:r>
                      </m:sub>
                    </m:sSub>
                    <m:r>
                      <a:rPr lang="en-US" sz="3200" b="0" i="0">
                        <a:solidFill>
                          <a:schemeClr val="tx1"/>
                        </a:solidFill>
                        <a:latin typeface="Cambria Math" panose="02040503050406030204" pitchFamily="18" charset="0"/>
                      </a:rPr>
                      <m:t>−</m:t>
                    </m:r>
                    <m:sSub>
                      <m:sSubPr>
                        <m:ctrlPr>
                          <a:rPr lang="en-US" sz="3200" i="1">
                            <a:solidFill>
                              <a:schemeClr val="tx1"/>
                            </a:solidFill>
                            <a:latin typeface="Cambria Math" panose="02040503050406030204" pitchFamily="18" charset="0"/>
                          </a:rPr>
                        </m:ctrlPr>
                      </m:sSubPr>
                      <m:e>
                        <m:r>
                          <a:rPr lang="en-US" sz="3200" b="0" i="0">
                            <a:solidFill>
                              <a:schemeClr val="tx1"/>
                            </a:solidFill>
                            <a:latin typeface="Cambria Math" panose="02040503050406030204" pitchFamily="18" charset="0"/>
                          </a:rPr>
                          <m:t>ɸ</m:t>
                        </m:r>
                      </m:e>
                      <m:sub>
                        <m:r>
                          <m:rPr>
                            <m:sty m:val="p"/>
                          </m:rPr>
                          <a:rPr lang="en-US" sz="3200" b="0" i="0">
                            <a:solidFill>
                              <a:schemeClr val="tx1"/>
                            </a:solidFill>
                            <a:latin typeface="Cambria Math" panose="02040503050406030204" pitchFamily="18" charset="0"/>
                          </a:rPr>
                          <m:t>l</m:t>
                        </m:r>
                      </m:sub>
                    </m:sSub>
                    <m:r>
                      <a:rPr lang="en-US" sz="3200" b="0" i="0">
                        <a:solidFill>
                          <a:schemeClr val="tx1"/>
                        </a:solidFill>
                        <a:latin typeface="Cambria Math" panose="02040503050406030204" pitchFamily="18" charset="0"/>
                      </a:rPr>
                      <m:t>=</m:t>
                    </m:r>
                    <m:sSub>
                      <m:sSubPr>
                        <m:ctrlPr>
                          <a:rPr lang="en-US" sz="3200" i="1">
                            <a:solidFill>
                              <a:schemeClr val="tx1"/>
                            </a:solidFill>
                            <a:latin typeface="Cambria Math" panose="02040503050406030204" pitchFamily="18" charset="0"/>
                          </a:rPr>
                        </m:ctrlPr>
                      </m:sSubPr>
                      <m:e>
                        <m:r>
                          <m:rPr>
                            <m:sty m:val="p"/>
                          </m:rPr>
                          <a:rPr lang="en-US" sz="3200" b="0" i="0">
                            <a:solidFill>
                              <a:schemeClr val="tx1"/>
                            </a:solidFill>
                            <a:latin typeface="Cambria Math" panose="02040503050406030204" pitchFamily="18" charset="0"/>
                          </a:rPr>
                          <m:t>E</m:t>
                        </m:r>
                      </m:e>
                      <m:sub>
                        <m:r>
                          <m:rPr>
                            <m:sty m:val="p"/>
                          </m:rPr>
                          <a:rPr lang="en-US" sz="3200" b="0" i="0">
                            <a:solidFill>
                              <a:schemeClr val="tx1"/>
                            </a:solidFill>
                            <a:latin typeface="Cambria Math" panose="02040503050406030204" pitchFamily="18" charset="0"/>
                          </a:rPr>
                          <m:t>eq</m:t>
                        </m:r>
                        <m:r>
                          <a:rPr lang="en-US" sz="3200" b="0" i="0">
                            <a:solidFill>
                              <a:schemeClr val="tx1"/>
                            </a:solidFill>
                            <a:latin typeface="Cambria Math" panose="02040503050406030204" pitchFamily="18" charset="0"/>
                          </a:rPr>
                          <m:t>,</m:t>
                        </m:r>
                        <m:r>
                          <m:rPr>
                            <m:sty m:val="p"/>
                          </m:rPr>
                          <a:rPr lang="en-US" sz="3200" b="0" i="0">
                            <a:solidFill>
                              <a:schemeClr val="tx1"/>
                            </a:solidFill>
                            <a:latin typeface="Cambria Math" panose="02040503050406030204" pitchFamily="18" charset="0"/>
                          </a:rPr>
                          <m:t>m</m:t>
                        </m:r>
                      </m:sub>
                    </m:sSub>
                  </m:oMath>
                </a14:m>
                <a:r>
                  <a:rPr lang="en-US" sz="3200" dirty="0">
                    <a:solidFill>
                      <a:schemeClr val="tx1"/>
                    </a:solidFill>
                  </a:rPr>
                  <a:t> </a:t>
                </a:r>
              </a:p>
            </p:txBody>
          </p:sp>
        </mc:Choice>
        <mc:Fallback xmlns="">
          <p:sp>
            <p:nvSpPr>
              <p:cNvPr id="38" name="Rectangle 3">
                <a:extLst>
                  <a:ext uri="{FF2B5EF4-FFF2-40B4-BE49-F238E27FC236}">
                    <a16:creationId xmlns:a16="http://schemas.microsoft.com/office/drawing/2014/main" id="{2FB84B2B-D12C-4B86-B4D8-2599748C36DE}"/>
                  </a:ext>
                </a:extLst>
              </p:cNvPr>
              <p:cNvSpPr>
                <a:spLocks noRot="1" noChangeAspect="1" noMove="1" noResize="1" noEditPoints="1" noAdjustHandles="1" noChangeArrowheads="1" noChangeShapeType="1" noTextEdit="1"/>
              </p:cNvSpPr>
              <p:nvPr/>
            </p:nvSpPr>
            <p:spPr>
              <a:xfrm>
                <a:off x="2544533" y="15992475"/>
                <a:ext cx="11871828" cy="1633464"/>
              </a:xfrm>
              <a:prstGeom prst="rect">
                <a:avLst/>
              </a:prstGeom>
              <a:blipFill>
                <a:blip r:embed="rId4"/>
                <a:stretch>
                  <a:fillRect l="-1126" t="-2190" b="-7664"/>
                </a:stretch>
              </a:blipFill>
              <a:ln w="38100">
                <a:solidFill>
                  <a:srgbClr val="C0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Metin kutusu 38">
                <a:extLst>
                  <a:ext uri="{FF2B5EF4-FFF2-40B4-BE49-F238E27FC236}">
                    <a16:creationId xmlns:a16="http://schemas.microsoft.com/office/drawing/2014/main" id="{7744D147-F94B-4249-8897-2C1DC27F10B4}"/>
                  </a:ext>
                </a:extLst>
              </p:cNvPr>
              <p:cNvSpPr txBox="1"/>
              <p:nvPr/>
            </p:nvSpPr>
            <p:spPr>
              <a:xfrm>
                <a:off x="2544533" y="22025774"/>
                <a:ext cx="11871829" cy="1023870"/>
              </a:xfrm>
              <a:prstGeom prst="rect">
                <a:avLst/>
              </a:prstGeom>
              <a:noFill/>
              <a:ln w="38100">
                <a:solidFill>
                  <a:srgbClr val="C00000"/>
                </a:solidFill>
              </a:ln>
            </p:spPr>
            <p:txBody>
              <a:bodyPr wrap="square" rtlCol="0">
                <a:spAutoFit/>
              </a:bodyPr>
              <a:lstStyle/>
              <a:p>
                <a:pPr algn="ctr"/>
                <a:r>
                  <a:rPr lang="tr-TR" sz="3200" b="1" dirty="0" err="1">
                    <a:latin typeface="+mn-lt"/>
                  </a:rPr>
                  <a:t>Butler-Volmer</a:t>
                </a:r>
                <a:r>
                  <a:rPr lang="tr-TR" sz="3200" b="1" dirty="0">
                    <a:latin typeface="+mn-lt"/>
                  </a:rPr>
                  <a:t> </a:t>
                </a:r>
                <a:r>
                  <a:rPr lang="tr-TR" sz="3200" b="1" dirty="0" err="1">
                    <a:latin typeface="+mn-lt"/>
                  </a:rPr>
                  <a:t>Equation</a:t>
                </a:r>
                <a:r>
                  <a:rPr lang="tr-TR" sz="3200" b="1" dirty="0">
                    <a:latin typeface="+mn-lt"/>
                  </a:rPr>
                  <a:t>: </a:t>
                </a:r>
                <a14:m>
                  <m:oMath xmlns:m="http://schemas.openxmlformats.org/officeDocument/2006/math">
                    <m:sSub>
                      <m:sSubPr>
                        <m:ctrlPr>
                          <a:rPr lang="en-US" sz="3200" i="1">
                            <a:latin typeface="Cambria Math" panose="02040503050406030204" pitchFamily="18" charset="0"/>
                          </a:rPr>
                        </m:ctrlPr>
                      </m:sSubPr>
                      <m:e>
                        <m:r>
                          <m:rPr>
                            <m:sty m:val="p"/>
                          </m:rPr>
                          <a:rPr lang="en-US" sz="3200" i="0">
                            <a:latin typeface="Cambria Math" panose="02040503050406030204" pitchFamily="18" charset="0"/>
                          </a:rPr>
                          <m:t>i</m:t>
                        </m:r>
                      </m:e>
                      <m:sub>
                        <m:r>
                          <m:rPr>
                            <m:sty m:val="p"/>
                          </m:rPr>
                          <a:rPr lang="en-US" sz="3200" i="0">
                            <a:latin typeface="Cambria Math" panose="02040503050406030204" pitchFamily="18" charset="0"/>
                          </a:rPr>
                          <m:t>l</m:t>
                        </m:r>
                      </m:sub>
                    </m:sSub>
                    <m:r>
                      <a:rPr lang="en-US" sz="3200" i="0">
                        <a:latin typeface="Cambria Math" panose="02040503050406030204" pitchFamily="18" charset="0"/>
                      </a:rPr>
                      <m:t>=</m:t>
                    </m:r>
                    <m:sSub>
                      <m:sSubPr>
                        <m:ctrlPr>
                          <a:rPr lang="en-US" sz="3200" i="1">
                            <a:latin typeface="Cambria Math" panose="02040503050406030204" pitchFamily="18" charset="0"/>
                          </a:rPr>
                        </m:ctrlPr>
                      </m:sSubPr>
                      <m:e>
                        <m:r>
                          <m:rPr>
                            <m:sty m:val="p"/>
                          </m:rPr>
                          <a:rPr lang="en-US" sz="3200" i="0">
                            <a:latin typeface="Cambria Math" panose="02040503050406030204" pitchFamily="18" charset="0"/>
                          </a:rPr>
                          <m:t>i</m:t>
                        </m:r>
                      </m:e>
                      <m:sub>
                        <m:r>
                          <a:rPr lang="en-US" sz="3200" i="0">
                            <a:latin typeface="Cambria Math" panose="02040503050406030204" pitchFamily="18" charset="0"/>
                          </a:rPr>
                          <m:t>0</m:t>
                        </m:r>
                      </m:sub>
                    </m:sSub>
                    <m:sSup>
                      <m:sSupPr>
                        <m:ctrlPr>
                          <a:rPr lang="en-US" sz="3200" i="1" smtClean="0">
                            <a:latin typeface="Cambria Math" panose="02040503050406030204" pitchFamily="18" charset="0"/>
                          </a:rPr>
                        </m:ctrlPr>
                      </m:sSupPr>
                      <m:e>
                        <m:d>
                          <m:dPr>
                            <m:ctrlPr>
                              <a:rPr lang="en-US" sz="3200" i="1" smtClean="0">
                                <a:latin typeface="Cambria Math" panose="02040503050406030204" pitchFamily="18" charset="0"/>
                              </a:rPr>
                            </m:ctrlPr>
                          </m:dPr>
                          <m:e>
                            <m:f>
                              <m:fPr>
                                <m:ctrlPr>
                                  <a:rPr lang="en-US" sz="3200" i="1">
                                    <a:latin typeface="Cambria Math" panose="02040503050406030204" pitchFamily="18" charset="0"/>
                                  </a:rPr>
                                </m:ctrlPr>
                              </m:fPr>
                              <m:num>
                                <m:sSub>
                                  <m:sSubPr>
                                    <m:ctrlPr>
                                      <a:rPr lang="en-US" sz="3200" i="1">
                                        <a:latin typeface="Cambria Math" panose="02040503050406030204" pitchFamily="18" charset="0"/>
                                      </a:rPr>
                                    </m:ctrlPr>
                                  </m:sSubPr>
                                  <m:e>
                                    <m:r>
                                      <m:rPr>
                                        <m:sty m:val="p"/>
                                      </m:rPr>
                                      <a:rPr lang="en-US" sz="3200" i="0">
                                        <a:latin typeface="Cambria Math" panose="02040503050406030204" pitchFamily="18" charset="0"/>
                                      </a:rPr>
                                      <m:t>c</m:t>
                                    </m:r>
                                  </m:e>
                                  <m:sub>
                                    <m:r>
                                      <m:rPr>
                                        <m:sty m:val="p"/>
                                      </m:rPr>
                                      <a:rPr lang="en-US" sz="3200" i="0">
                                        <a:latin typeface="Cambria Math" panose="02040503050406030204" pitchFamily="18" charset="0"/>
                                      </a:rPr>
                                      <m:t>l</m:t>
                                    </m:r>
                                  </m:sub>
                                </m:sSub>
                              </m:num>
                              <m:den>
                                <m:sSub>
                                  <m:sSubPr>
                                    <m:ctrlPr>
                                      <a:rPr lang="en-US" sz="3200" i="1">
                                        <a:latin typeface="Cambria Math" panose="02040503050406030204" pitchFamily="18" charset="0"/>
                                      </a:rPr>
                                    </m:ctrlPr>
                                  </m:sSubPr>
                                  <m:e>
                                    <m:r>
                                      <m:rPr>
                                        <m:sty m:val="p"/>
                                      </m:rPr>
                                      <a:rPr lang="en-US" sz="3200" i="0">
                                        <a:latin typeface="Cambria Math" panose="02040503050406030204" pitchFamily="18" charset="0"/>
                                      </a:rPr>
                                      <m:t>c</m:t>
                                    </m:r>
                                  </m:e>
                                  <m:sub>
                                    <m:r>
                                      <m:rPr>
                                        <m:sty m:val="p"/>
                                      </m:rPr>
                                      <a:rPr lang="en-US" sz="3200" i="0">
                                        <a:latin typeface="Cambria Math" panose="02040503050406030204" pitchFamily="18" charset="0"/>
                                      </a:rPr>
                                      <m:t>l</m:t>
                                    </m:r>
                                    <m:r>
                                      <a:rPr lang="en-US" sz="3200" i="0">
                                        <a:latin typeface="Cambria Math" panose="02040503050406030204" pitchFamily="18" charset="0"/>
                                      </a:rPr>
                                      <m:t>,</m:t>
                                    </m:r>
                                    <m:r>
                                      <m:rPr>
                                        <m:sty m:val="p"/>
                                      </m:rPr>
                                      <a:rPr lang="en-US" sz="3200" i="0">
                                        <a:latin typeface="Cambria Math" panose="02040503050406030204" pitchFamily="18" charset="0"/>
                                      </a:rPr>
                                      <m:t>ref</m:t>
                                    </m:r>
                                  </m:sub>
                                </m:sSub>
                              </m:den>
                            </m:f>
                          </m:e>
                        </m:d>
                      </m:e>
                      <m:sup>
                        <m:r>
                          <a:rPr lang="en-US" sz="3200" i="0" smtClean="0">
                            <a:latin typeface="Cambria Math" panose="02040503050406030204" pitchFamily="18" charset="0"/>
                          </a:rPr>
                          <m:t>ɣ</m:t>
                        </m:r>
                      </m:sup>
                    </m:sSup>
                    <m:d>
                      <m:dPr>
                        <m:ctrlPr>
                          <a:rPr lang="en-US" sz="3200" i="1">
                            <a:latin typeface="Cambria Math" panose="02040503050406030204" pitchFamily="18" charset="0"/>
                          </a:rPr>
                        </m:ctrlPr>
                      </m:dPr>
                      <m:e>
                        <m:r>
                          <m:rPr>
                            <m:sty m:val="p"/>
                          </m:rPr>
                          <a:rPr lang="en-US" sz="3200" i="0">
                            <a:latin typeface="Cambria Math" panose="02040503050406030204" pitchFamily="18" charset="0"/>
                          </a:rPr>
                          <m:t>exp</m:t>
                        </m:r>
                        <m:d>
                          <m:dPr>
                            <m:ctrlPr>
                              <a:rPr lang="en-US" sz="3200" i="1">
                                <a:latin typeface="Cambria Math" panose="02040503050406030204" pitchFamily="18" charset="0"/>
                              </a:rPr>
                            </m:ctrlPr>
                          </m:dPr>
                          <m:e>
                            <m:f>
                              <m:fPr>
                                <m:ctrlPr>
                                  <a:rPr lang="en-US" sz="3200" i="1">
                                    <a:latin typeface="Cambria Math" panose="02040503050406030204" pitchFamily="18" charset="0"/>
                                  </a:rPr>
                                </m:ctrlPr>
                              </m:fPr>
                              <m:num>
                                <m:sSub>
                                  <m:sSubPr>
                                    <m:ctrlPr>
                                      <a:rPr lang="en-US" sz="3200" i="1">
                                        <a:latin typeface="Cambria Math" panose="02040503050406030204" pitchFamily="18" charset="0"/>
                                      </a:rPr>
                                    </m:ctrlPr>
                                  </m:sSubPr>
                                  <m:e>
                                    <m:r>
                                      <m:rPr>
                                        <m:sty m:val="p"/>
                                      </m:rPr>
                                      <a:rPr lang="en-US" sz="3200" i="0">
                                        <a:latin typeface="Cambria Math" panose="02040503050406030204" pitchFamily="18" charset="0"/>
                                      </a:rPr>
                                      <m:t>α</m:t>
                                    </m:r>
                                  </m:e>
                                  <m:sub>
                                    <m:r>
                                      <m:rPr>
                                        <m:sty m:val="p"/>
                                      </m:rPr>
                                      <a:rPr lang="en-US" sz="3200" i="0">
                                        <a:latin typeface="Cambria Math" panose="02040503050406030204" pitchFamily="18" charset="0"/>
                                      </a:rPr>
                                      <m:t>a</m:t>
                                    </m:r>
                                  </m:sub>
                                </m:sSub>
                                <m:r>
                                  <m:rPr>
                                    <m:sty m:val="p"/>
                                  </m:rPr>
                                  <a:rPr lang="en-US" sz="3200" i="0">
                                    <a:latin typeface="Cambria Math" panose="02040503050406030204" pitchFamily="18" charset="0"/>
                                  </a:rPr>
                                  <m:t>F</m:t>
                                </m:r>
                                <m:r>
                                  <a:rPr lang="en-US" sz="3200" i="0">
                                    <a:latin typeface="Cambria Math" panose="02040503050406030204" pitchFamily="18" charset="0"/>
                                  </a:rPr>
                                  <m:t>ƞ</m:t>
                                </m:r>
                              </m:num>
                              <m:den>
                                <m:r>
                                  <m:rPr>
                                    <m:sty m:val="p"/>
                                  </m:rPr>
                                  <a:rPr lang="en-US" sz="3200" i="0">
                                    <a:latin typeface="Cambria Math" panose="02040503050406030204" pitchFamily="18" charset="0"/>
                                  </a:rPr>
                                  <m:t>RT</m:t>
                                </m:r>
                              </m:den>
                            </m:f>
                          </m:e>
                        </m:d>
                        <m:r>
                          <a:rPr lang="en-US" sz="3200" i="0">
                            <a:latin typeface="Cambria Math" panose="02040503050406030204" pitchFamily="18" charset="0"/>
                          </a:rPr>
                          <m:t>−</m:t>
                        </m:r>
                        <m:r>
                          <m:rPr>
                            <m:sty m:val="p"/>
                          </m:rPr>
                          <a:rPr lang="en-US" sz="3200" i="0">
                            <a:latin typeface="Cambria Math" panose="02040503050406030204" pitchFamily="18" charset="0"/>
                          </a:rPr>
                          <m:t>exp</m:t>
                        </m:r>
                        <m:d>
                          <m:dPr>
                            <m:ctrlPr>
                              <a:rPr lang="en-US" sz="3200" i="1">
                                <a:latin typeface="Cambria Math" panose="02040503050406030204" pitchFamily="18" charset="0"/>
                              </a:rPr>
                            </m:ctrlPr>
                          </m:dPr>
                          <m:e>
                            <m:f>
                              <m:fPr>
                                <m:ctrlPr>
                                  <a:rPr lang="en-US" sz="3200" i="1">
                                    <a:latin typeface="Cambria Math" panose="02040503050406030204" pitchFamily="18" charset="0"/>
                                  </a:rPr>
                                </m:ctrlPr>
                              </m:fPr>
                              <m:num>
                                <m:r>
                                  <a:rPr lang="en-US" sz="3200" i="0">
                                    <a:latin typeface="Cambria Math" panose="02040503050406030204" pitchFamily="18" charset="0"/>
                                  </a:rPr>
                                  <m:t>−</m:t>
                                </m:r>
                                <m:sSub>
                                  <m:sSubPr>
                                    <m:ctrlPr>
                                      <a:rPr lang="en-US" sz="3200" i="1">
                                        <a:latin typeface="Cambria Math" panose="02040503050406030204" pitchFamily="18" charset="0"/>
                                      </a:rPr>
                                    </m:ctrlPr>
                                  </m:sSubPr>
                                  <m:e>
                                    <m:r>
                                      <m:rPr>
                                        <m:sty m:val="p"/>
                                      </m:rPr>
                                      <a:rPr lang="en-US" sz="3200" i="0">
                                        <a:latin typeface="Cambria Math" panose="02040503050406030204" pitchFamily="18" charset="0"/>
                                      </a:rPr>
                                      <m:t>α</m:t>
                                    </m:r>
                                  </m:e>
                                  <m:sub>
                                    <m:r>
                                      <m:rPr>
                                        <m:sty m:val="p"/>
                                      </m:rPr>
                                      <a:rPr lang="en-US" sz="3200" i="0">
                                        <a:latin typeface="Cambria Math" panose="02040503050406030204" pitchFamily="18" charset="0"/>
                                      </a:rPr>
                                      <m:t>c</m:t>
                                    </m:r>
                                  </m:sub>
                                </m:sSub>
                                <m:r>
                                  <m:rPr>
                                    <m:sty m:val="p"/>
                                  </m:rPr>
                                  <a:rPr lang="en-US" sz="3200" i="0">
                                    <a:latin typeface="Cambria Math" panose="02040503050406030204" pitchFamily="18" charset="0"/>
                                  </a:rPr>
                                  <m:t>F</m:t>
                                </m:r>
                                <m:r>
                                  <a:rPr lang="en-US" sz="3200" i="0">
                                    <a:latin typeface="Cambria Math" panose="02040503050406030204" pitchFamily="18" charset="0"/>
                                  </a:rPr>
                                  <m:t>ƞ</m:t>
                                </m:r>
                              </m:num>
                              <m:den>
                                <m:r>
                                  <m:rPr>
                                    <m:sty m:val="p"/>
                                  </m:rPr>
                                  <a:rPr lang="en-US" sz="3200" i="0">
                                    <a:latin typeface="Cambria Math" panose="02040503050406030204" pitchFamily="18" charset="0"/>
                                  </a:rPr>
                                  <m:t>RT</m:t>
                                </m:r>
                              </m:den>
                            </m:f>
                          </m:e>
                        </m:d>
                      </m:e>
                    </m:d>
                  </m:oMath>
                </a14:m>
                <a:r>
                  <a:rPr lang="en-US" sz="3200" dirty="0">
                    <a:latin typeface="+mn-lt"/>
                  </a:rPr>
                  <a:t> </a:t>
                </a:r>
                <a:endParaRPr lang="tr-TR" sz="3200" dirty="0">
                  <a:latin typeface="+mn-lt"/>
                </a:endParaRPr>
              </a:p>
            </p:txBody>
          </p:sp>
        </mc:Choice>
        <mc:Fallback xmlns="">
          <p:sp>
            <p:nvSpPr>
              <p:cNvPr id="39" name="Metin kutusu 38">
                <a:extLst>
                  <a:ext uri="{FF2B5EF4-FFF2-40B4-BE49-F238E27FC236}">
                    <a16:creationId xmlns:a16="http://schemas.microsoft.com/office/drawing/2014/main" id="{7744D147-F94B-4249-8897-2C1DC27F10B4}"/>
                  </a:ext>
                </a:extLst>
              </p:cNvPr>
              <p:cNvSpPr txBox="1">
                <a:spLocks noRot="1" noChangeAspect="1" noMove="1" noResize="1" noEditPoints="1" noAdjustHandles="1" noChangeArrowheads="1" noChangeShapeType="1" noTextEdit="1"/>
              </p:cNvSpPr>
              <p:nvPr/>
            </p:nvSpPr>
            <p:spPr>
              <a:xfrm>
                <a:off x="2544533" y="22025774"/>
                <a:ext cx="11871829" cy="1023870"/>
              </a:xfrm>
              <a:prstGeom prst="rect">
                <a:avLst/>
              </a:prstGeom>
              <a:blipFill>
                <a:blip r:embed="rId5"/>
                <a:stretch>
                  <a:fillRect/>
                </a:stretch>
              </a:blipFill>
              <a:ln w="38100">
                <a:solidFill>
                  <a:srgbClr val="C00000"/>
                </a:solidFill>
              </a:ln>
            </p:spPr>
            <p:txBody>
              <a:bodyPr/>
              <a:lstStyle/>
              <a:p>
                <a:r>
                  <a:rPr lang="en-US">
                    <a:noFill/>
                  </a:rPr>
                  <a:t> </a:t>
                </a:r>
              </a:p>
            </p:txBody>
          </p:sp>
        </mc:Fallback>
      </mc:AlternateContent>
      <p:sp>
        <p:nvSpPr>
          <p:cNvPr id="41" name="TextBox 15">
            <a:extLst>
              <a:ext uri="{FF2B5EF4-FFF2-40B4-BE49-F238E27FC236}">
                <a16:creationId xmlns:a16="http://schemas.microsoft.com/office/drawing/2014/main" id="{733A9A24-472E-4759-BA6A-5BEDF316F56C}"/>
              </a:ext>
            </a:extLst>
          </p:cNvPr>
          <p:cNvSpPr txBox="1">
            <a:spLocks noChangeArrowheads="1"/>
          </p:cNvSpPr>
          <p:nvPr/>
        </p:nvSpPr>
        <p:spPr bwMode="auto">
          <a:xfrm>
            <a:off x="1124570" y="23044481"/>
            <a:ext cx="13826600" cy="6292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000"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RESULTS</a:t>
            </a:r>
            <a:r>
              <a:rPr lang="en-US" altLang="nl-NL" sz="4800" dirty="0">
                <a:cs typeface="Calibri" panose="020F0502020204030204" pitchFamily="34" charset="0"/>
              </a:rPr>
              <a:t>: </a:t>
            </a:r>
          </a:p>
          <a:p>
            <a:pPr lvl="0" algn="just">
              <a:buClr>
                <a:srgbClr val="C00000"/>
              </a:buClr>
            </a:pPr>
            <a:r>
              <a:rPr lang="en-US" sz="4800" dirty="0"/>
              <a:t>Figure </a:t>
            </a:r>
            <a:r>
              <a:rPr lang="tr-TR" sz="4800" dirty="0"/>
              <a:t>1</a:t>
            </a:r>
            <a:r>
              <a:rPr lang="en-US" sz="4800" dirty="0"/>
              <a:t> shows the points taken for the potential measurement on the grid surface.</a:t>
            </a:r>
          </a:p>
          <a:p>
            <a:pPr lvl="0" algn="just">
              <a:buClr>
                <a:srgbClr val="C00000"/>
              </a:buClr>
            </a:pPr>
            <a:r>
              <a:rPr lang="en-US" sz="4800" dirty="0"/>
              <a:t>The graph in figure </a:t>
            </a:r>
            <a:r>
              <a:rPr lang="tr-TR" sz="4800" dirty="0"/>
              <a:t>2</a:t>
            </a:r>
            <a:r>
              <a:rPr lang="en-US" sz="4800" dirty="0"/>
              <a:t> represents the potential drop of the critical points on the grid surface. The results provide us which points are ineffective. Therefore, the new grid designs shown the figure </a:t>
            </a:r>
            <a:r>
              <a:rPr lang="tr-TR" sz="4800" dirty="0"/>
              <a:t>3</a:t>
            </a:r>
            <a:r>
              <a:rPr lang="en-US" sz="4800" dirty="0"/>
              <a:t> were modelled by cutting from ineffective area.  </a:t>
            </a:r>
          </a:p>
        </p:txBody>
      </p:sp>
      <p:pic>
        <p:nvPicPr>
          <p:cNvPr id="42" name="İçerik Yer Tutucusu 4">
            <a:extLst>
              <a:ext uri="{FF2B5EF4-FFF2-40B4-BE49-F238E27FC236}">
                <a16:creationId xmlns:a16="http://schemas.microsoft.com/office/drawing/2014/main" id="{5E1E02B9-3A42-41D9-BCE4-3F8D09F51FC2}"/>
              </a:ext>
            </a:extLst>
          </p:cNvPr>
          <p:cNvPicPr>
            <a:picLocks/>
          </p:cNvPicPr>
          <p:nvPr/>
        </p:nvPicPr>
        <p:blipFill rotWithShape="1">
          <a:blip r:embed="rId6"/>
          <a:srcRect l="5010"/>
          <a:stretch/>
        </p:blipFill>
        <p:spPr bwMode="auto">
          <a:xfrm>
            <a:off x="956351" y="29227758"/>
            <a:ext cx="6969882" cy="3971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53640926-AAD7-44D8-BBD7-CCE9431645EC}">
              <a14:shadowObscured xmlns:a14="http://schemas.microsoft.com/office/drawing/2010/main"/>
            </a:ext>
          </a:extLst>
        </p:spPr>
      </p:pic>
      <p:graphicFrame>
        <p:nvGraphicFramePr>
          <p:cNvPr id="45" name="Nesne 44">
            <a:extLst>
              <a:ext uri="{FF2B5EF4-FFF2-40B4-BE49-F238E27FC236}">
                <a16:creationId xmlns:a16="http://schemas.microsoft.com/office/drawing/2014/main" id="{28D29F77-6A3D-4428-B361-4F9AEA0A52A6}"/>
              </a:ext>
            </a:extLst>
          </p:cNvPr>
          <p:cNvGraphicFramePr>
            <a:graphicFrameLocks noChangeAspect="1"/>
          </p:cNvGraphicFramePr>
          <p:nvPr>
            <p:extLst>
              <p:ext uri="{D42A27DB-BD31-4B8C-83A1-F6EECF244321}">
                <p14:modId xmlns:p14="http://schemas.microsoft.com/office/powerpoint/2010/main" val="3210844932"/>
              </p:ext>
            </p:extLst>
          </p:nvPr>
        </p:nvGraphicFramePr>
        <p:xfrm>
          <a:off x="15774716" y="3936783"/>
          <a:ext cx="13515853" cy="9348734"/>
        </p:xfrm>
        <a:graphic>
          <a:graphicData uri="http://schemas.openxmlformats.org/presentationml/2006/ole">
            <mc:AlternateContent xmlns:mc="http://schemas.openxmlformats.org/markup-compatibility/2006">
              <mc:Choice xmlns:v="urn:schemas-microsoft-com:vml" Requires="v">
                <p:oleObj spid="_x0000_s2232" name="Document" r:id="rId7" imgW="5764248" imgH="6088655" progId="Word.Document.12">
                  <p:embed/>
                </p:oleObj>
              </mc:Choice>
              <mc:Fallback>
                <p:oleObj name="Document" r:id="rId7" imgW="5764248" imgH="6088655" progId="Word.Document.12">
                  <p:embed/>
                  <p:pic>
                    <p:nvPicPr>
                      <p:cNvPr id="12" name="Nesne 11">
                        <a:extLst>
                          <a:ext uri="{FF2B5EF4-FFF2-40B4-BE49-F238E27FC236}">
                            <a16:creationId xmlns:a16="http://schemas.microsoft.com/office/drawing/2014/main" id="{E8A7A6F2-6DE7-4299-916B-1AACE168C75D}"/>
                          </a:ext>
                        </a:extLst>
                      </p:cNvPr>
                      <p:cNvPicPr/>
                      <p:nvPr/>
                    </p:nvPicPr>
                    <p:blipFill>
                      <a:blip r:embed="rId8"/>
                      <a:stretch>
                        <a:fillRect/>
                      </a:stretch>
                    </p:blipFill>
                    <p:spPr>
                      <a:xfrm>
                        <a:off x="15774716" y="3936783"/>
                        <a:ext cx="13515853" cy="9348734"/>
                      </a:xfrm>
                      <a:prstGeom prst="rect">
                        <a:avLst/>
                      </a:prstGeom>
                    </p:spPr>
                  </p:pic>
                </p:oleObj>
              </mc:Fallback>
            </mc:AlternateContent>
          </a:graphicData>
        </a:graphic>
      </p:graphicFrame>
      <p:pic>
        <p:nvPicPr>
          <p:cNvPr id="60" name="Resim 59">
            <a:extLst>
              <a:ext uri="{FF2B5EF4-FFF2-40B4-BE49-F238E27FC236}">
                <a16:creationId xmlns:a16="http://schemas.microsoft.com/office/drawing/2014/main" id="{39A441D1-4A38-41AA-B088-B4BCD794BF52}"/>
              </a:ext>
            </a:extLst>
          </p:cNvPr>
          <p:cNvPicPr>
            <a:picLocks noChangeAspect="1"/>
          </p:cNvPicPr>
          <p:nvPr/>
        </p:nvPicPr>
        <p:blipFill>
          <a:blip r:embed="rId9"/>
          <a:stretch>
            <a:fillRect/>
          </a:stretch>
        </p:blipFill>
        <p:spPr>
          <a:xfrm>
            <a:off x="15757440" y="19340711"/>
            <a:ext cx="13544004" cy="4653238"/>
          </a:xfrm>
          <a:prstGeom prst="rect">
            <a:avLst/>
          </a:prstGeom>
        </p:spPr>
      </p:pic>
      <p:pic>
        <p:nvPicPr>
          <p:cNvPr id="67" name="Resim 66">
            <a:extLst>
              <a:ext uri="{FF2B5EF4-FFF2-40B4-BE49-F238E27FC236}">
                <a16:creationId xmlns:a16="http://schemas.microsoft.com/office/drawing/2014/main" id="{2C675DB9-EA66-496D-83B9-08593360B00F}"/>
              </a:ext>
            </a:extLst>
          </p:cNvPr>
          <p:cNvPicPr>
            <a:picLocks noChangeAspect="1"/>
          </p:cNvPicPr>
          <p:nvPr/>
        </p:nvPicPr>
        <p:blipFill rotWithShape="1">
          <a:blip r:embed="rId10"/>
          <a:srcRect b="9778"/>
          <a:stretch/>
        </p:blipFill>
        <p:spPr>
          <a:xfrm>
            <a:off x="23234573" y="13132181"/>
            <a:ext cx="6031158" cy="5557963"/>
          </a:xfrm>
          <a:prstGeom prst="rect">
            <a:avLst/>
          </a:prstGeom>
        </p:spPr>
      </p:pic>
      <p:pic>
        <p:nvPicPr>
          <p:cNvPr id="68" name="Resim 67">
            <a:extLst>
              <a:ext uri="{FF2B5EF4-FFF2-40B4-BE49-F238E27FC236}">
                <a16:creationId xmlns:a16="http://schemas.microsoft.com/office/drawing/2014/main" id="{6CC7CAB0-51D1-4186-A102-13DE80EDE4B9}"/>
              </a:ext>
            </a:extLst>
          </p:cNvPr>
          <p:cNvPicPr>
            <a:picLocks noChangeAspect="1"/>
          </p:cNvPicPr>
          <p:nvPr/>
        </p:nvPicPr>
        <p:blipFill>
          <a:blip r:embed="rId11"/>
          <a:stretch>
            <a:fillRect/>
          </a:stretch>
        </p:blipFill>
        <p:spPr>
          <a:xfrm>
            <a:off x="15449153" y="13626833"/>
            <a:ext cx="7623157" cy="4897650"/>
          </a:xfrm>
          <a:prstGeom prst="rect">
            <a:avLst/>
          </a:prstGeom>
        </p:spPr>
      </p:pic>
      <p:pic>
        <p:nvPicPr>
          <p:cNvPr id="79" name="İçerik Yer Tutucusu 5">
            <a:extLst>
              <a:ext uri="{FF2B5EF4-FFF2-40B4-BE49-F238E27FC236}">
                <a16:creationId xmlns:a16="http://schemas.microsoft.com/office/drawing/2014/main" id="{A034DF40-30AF-445D-9248-BA4B0423FB88}"/>
              </a:ext>
            </a:extLst>
          </p:cNvPr>
          <p:cNvPicPr>
            <a:picLocks/>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727536" y="29227758"/>
            <a:ext cx="6790807" cy="4228082"/>
          </a:xfrm>
          <a:prstGeom prst="rect">
            <a:avLst/>
          </a:prstGeom>
          <a:noFill/>
          <a:ln>
            <a:noFill/>
          </a:ln>
        </p:spPr>
      </p:pic>
      <p:sp>
        <p:nvSpPr>
          <p:cNvPr id="80" name="TextBox 28">
            <a:extLst>
              <a:ext uri="{FF2B5EF4-FFF2-40B4-BE49-F238E27FC236}">
                <a16:creationId xmlns:a16="http://schemas.microsoft.com/office/drawing/2014/main" id="{B7551CDB-0CEB-4D96-80F2-4F92290EB7A1}"/>
              </a:ext>
            </a:extLst>
          </p:cNvPr>
          <p:cNvSpPr txBox="1">
            <a:spLocks noChangeArrowheads="1"/>
          </p:cNvSpPr>
          <p:nvPr/>
        </p:nvSpPr>
        <p:spPr bwMode="auto">
          <a:xfrm>
            <a:off x="16420224" y="13037583"/>
            <a:ext cx="11690101" cy="51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2800" b="1" dirty="0">
                <a:cs typeface="Calibri" panose="020F0502020204030204" pitchFamily="34" charset="0"/>
              </a:rPr>
              <a:t>Figure </a:t>
            </a:r>
            <a:r>
              <a:rPr lang="tr-TR" altLang="nl-NL" sz="2800" b="1" dirty="0">
                <a:cs typeface="Calibri" panose="020F0502020204030204" pitchFamily="34" charset="0"/>
              </a:rPr>
              <a:t>4</a:t>
            </a:r>
            <a:r>
              <a:rPr lang="en-US" altLang="nl-NL" sz="2800" dirty="0">
                <a:cs typeface="Calibri" panose="020F0502020204030204" pitchFamily="34" charset="0"/>
              </a:rPr>
              <a:t>. T</a:t>
            </a:r>
            <a:r>
              <a:rPr lang="tr-TR" altLang="nl-NL" sz="2800" dirty="0">
                <a:cs typeface="Calibri" panose="020F0502020204030204" pitchFamily="34" charset="0"/>
              </a:rPr>
              <a:t>he </a:t>
            </a:r>
            <a:r>
              <a:rPr lang="tr-TR" altLang="nl-NL" sz="2800" dirty="0" err="1">
                <a:cs typeface="Calibri" panose="020F0502020204030204" pitchFamily="34" charset="0"/>
              </a:rPr>
              <a:t>electric</a:t>
            </a:r>
            <a:r>
              <a:rPr lang="tr-TR" altLang="nl-NL" sz="2800" dirty="0">
                <a:cs typeface="Calibri" panose="020F0502020204030204" pitchFamily="34" charset="0"/>
              </a:rPr>
              <a:t> </a:t>
            </a:r>
            <a:r>
              <a:rPr lang="tr-TR" altLang="nl-NL" sz="2800" dirty="0" err="1">
                <a:cs typeface="Calibri" panose="020F0502020204030204" pitchFamily="34" charset="0"/>
              </a:rPr>
              <a:t>potential</a:t>
            </a:r>
            <a:r>
              <a:rPr lang="tr-TR" altLang="nl-NL" sz="2800" dirty="0">
                <a:cs typeface="Calibri" panose="020F0502020204030204" pitchFamily="34" charset="0"/>
              </a:rPr>
              <a:t> </a:t>
            </a:r>
            <a:r>
              <a:rPr lang="tr-TR" altLang="nl-NL" sz="2800" dirty="0" err="1">
                <a:cs typeface="Calibri" panose="020F0502020204030204" pitchFamily="34" charset="0"/>
              </a:rPr>
              <a:t>distribution</a:t>
            </a:r>
            <a:r>
              <a:rPr lang="tr-TR" altLang="nl-NL" sz="2800" dirty="0">
                <a:cs typeface="Calibri" panose="020F0502020204030204" pitchFamily="34" charset="0"/>
              </a:rPr>
              <a:t> on </a:t>
            </a:r>
            <a:r>
              <a:rPr lang="tr-TR" altLang="nl-NL" sz="2800" dirty="0" err="1">
                <a:cs typeface="Calibri" panose="020F0502020204030204" pitchFamily="34" charset="0"/>
              </a:rPr>
              <a:t>the</a:t>
            </a:r>
            <a:r>
              <a:rPr lang="tr-TR" altLang="nl-NL" sz="2800" dirty="0">
                <a:cs typeface="Calibri" panose="020F0502020204030204" pitchFamily="34" charset="0"/>
              </a:rPr>
              <a:t> </a:t>
            </a:r>
            <a:r>
              <a:rPr lang="tr-TR" altLang="nl-NL" sz="2800" dirty="0" err="1">
                <a:cs typeface="Calibri" panose="020F0502020204030204" pitchFamily="34" charset="0"/>
              </a:rPr>
              <a:t>surfaces</a:t>
            </a:r>
            <a:r>
              <a:rPr lang="tr-TR" altLang="nl-NL" sz="2800" dirty="0">
                <a:cs typeface="Calibri" panose="020F0502020204030204" pitchFamily="34" charset="0"/>
              </a:rPr>
              <a:t> of </a:t>
            </a:r>
            <a:r>
              <a:rPr lang="tr-TR" altLang="nl-NL" sz="2800" dirty="0" err="1">
                <a:cs typeface="Calibri" panose="020F0502020204030204" pitchFamily="34" charset="0"/>
              </a:rPr>
              <a:t>new</a:t>
            </a:r>
            <a:r>
              <a:rPr lang="tr-TR" altLang="nl-NL" sz="2800" dirty="0">
                <a:cs typeface="Calibri" panose="020F0502020204030204" pitchFamily="34" charset="0"/>
              </a:rPr>
              <a:t> </a:t>
            </a:r>
            <a:r>
              <a:rPr lang="tr-TR" altLang="nl-NL" sz="2800" dirty="0" err="1">
                <a:cs typeface="Calibri" panose="020F0502020204030204" pitchFamily="34" charset="0"/>
              </a:rPr>
              <a:t>grid</a:t>
            </a:r>
            <a:r>
              <a:rPr lang="tr-TR" altLang="nl-NL" sz="2800" dirty="0">
                <a:cs typeface="Calibri" panose="020F0502020204030204" pitchFamily="34" charset="0"/>
              </a:rPr>
              <a:t> </a:t>
            </a:r>
            <a:r>
              <a:rPr lang="tr-TR" altLang="nl-NL" sz="2800" dirty="0" err="1">
                <a:cs typeface="Calibri" panose="020F0502020204030204" pitchFamily="34" charset="0"/>
              </a:rPr>
              <a:t>designs</a:t>
            </a:r>
            <a:r>
              <a:rPr lang="tr-TR" altLang="nl-NL" sz="2800" dirty="0">
                <a:cs typeface="Calibri" panose="020F0502020204030204" pitchFamily="34" charset="0"/>
              </a:rPr>
              <a:t>.</a:t>
            </a:r>
            <a:endParaRPr lang="en-US" altLang="nl-NL" sz="2800" dirty="0">
              <a:cs typeface="Calibri" panose="020F0502020204030204" pitchFamily="34" charset="0"/>
            </a:endParaRPr>
          </a:p>
        </p:txBody>
      </p:sp>
      <p:sp>
        <p:nvSpPr>
          <p:cNvPr id="81" name="TextBox 28">
            <a:extLst>
              <a:ext uri="{FF2B5EF4-FFF2-40B4-BE49-F238E27FC236}">
                <a16:creationId xmlns:a16="http://schemas.microsoft.com/office/drawing/2014/main" id="{90811A52-59AE-439F-9B0F-4F965A8C8529}"/>
              </a:ext>
            </a:extLst>
          </p:cNvPr>
          <p:cNvSpPr txBox="1">
            <a:spLocks noChangeArrowheads="1"/>
          </p:cNvSpPr>
          <p:nvPr/>
        </p:nvSpPr>
        <p:spPr bwMode="auto">
          <a:xfrm>
            <a:off x="15669729" y="18608534"/>
            <a:ext cx="6490731" cy="949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2800" b="1" dirty="0">
                <a:cs typeface="Calibri" panose="020F0502020204030204" pitchFamily="34" charset="0"/>
              </a:rPr>
              <a:t>Figure 5</a:t>
            </a:r>
            <a:r>
              <a:rPr lang="en-US" altLang="nl-NL" sz="2800" dirty="0">
                <a:cs typeface="Calibri" panose="020F0502020204030204" pitchFamily="34" charset="0"/>
              </a:rPr>
              <a:t>. The electric potential distribution on the negative electrode.</a:t>
            </a:r>
          </a:p>
        </p:txBody>
      </p:sp>
      <p:sp>
        <p:nvSpPr>
          <p:cNvPr id="82" name="TextBox 28">
            <a:extLst>
              <a:ext uri="{FF2B5EF4-FFF2-40B4-BE49-F238E27FC236}">
                <a16:creationId xmlns:a16="http://schemas.microsoft.com/office/drawing/2014/main" id="{7BFD4490-1A88-4ABA-A4EA-44BCFA5092D8}"/>
              </a:ext>
            </a:extLst>
          </p:cNvPr>
          <p:cNvSpPr txBox="1">
            <a:spLocks noChangeArrowheads="1"/>
          </p:cNvSpPr>
          <p:nvPr/>
        </p:nvSpPr>
        <p:spPr bwMode="auto">
          <a:xfrm>
            <a:off x="22489490" y="18595120"/>
            <a:ext cx="6658571" cy="949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2800" b="1" dirty="0">
                <a:cs typeface="Calibri" panose="020F0502020204030204" pitchFamily="34" charset="0"/>
              </a:rPr>
              <a:t>Figure 6</a:t>
            </a:r>
            <a:r>
              <a:rPr lang="en-US" altLang="nl-NL" sz="2800" dirty="0">
                <a:cs typeface="Calibri" panose="020F0502020204030204" pitchFamily="34" charset="0"/>
              </a:rPr>
              <a:t>. The electric potential distribution on the positive electrode</a:t>
            </a:r>
            <a:r>
              <a:rPr lang="tr-TR" altLang="nl-NL" sz="2800" dirty="0">
                <a:cs typeface="Calibri" panose="020F0502020204030204" pitchFamily="34" charset="0"/>
              </a:rPr>
              <a:t>.</a:t>
            </a:r>
            <a:endParaRPr lang="en-US" altLang="nl-NL" sz="2800" dirty="0">
              <a:cs typeface="Calibri" panose="020F0502020204030204" pitchFamily="34" charset="0"/>
            </a:endParaRPr>
          </a:p>
        </p:txBody>
      </p:sp>
      <p:sp>
        <p:nvSpPr>
          <p:cNvPr id="83" name="TextBox 28">
            <a:extLst>
              <a:ext uri="{FF2B5EF4-FFF2-40B4-BE49-F238E27FC236}">
                <a16:creationId xmlns:a16="http://schemas.microsoft.com/office/drawing/2014/main" id="{6E94A2D7-565F-4301-AD56-01D28B51A3B0}"/>
              </a:ext>
            </a:extLst>
          </p:cNvPr>
          <p:cNvSpPr txBox="1">
            <a:spLocks noChangeArrowheads="1"/>
          </p:cNvSpPr>
          <p:nvPr/>
        </p:nvSpPr>
        <p:spPr bwMode="auto">
          <a:xfrm>
            <a:off x="18412643" y="23999747"/>
            <a:ext cx="8622596" cy="51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2800" b="1" dirty="0">
                <a:cs typeface="Calibri" panose="020F0502020204030204" pitchFamily="34" charset="0"/>
              </a:rPr>
              <a:t>Figure </a:t>
            </a:r>
            <a:r>
              <a:rPr lang="tr-TR" altLang="nl-NL" sz="2800" b="1" dirty="0">
                <a:cs typeface="Calibri" panose="020F0502020204030204" pitchFamily="34" charset="0"/>
              </a:rPr>
              <a:t>7</a:t>
            </a:r>
            <a:r>
              <a:rPr lang="en-US" altLang="nl-NL" sz="2800" dirty="0">
                <a:cs typeface="Calibri" panose="020F0502020204030204" pitchFamily="34" charset="0"/>
              </a:rPr>
              <a:t>. </a:t>
            </a:r>
            <a:r>
              <a:rPr lang="tr-TR" altLang="nl-NL" sz="2800" dirty="0" err="1">
                <a:cs typeface="Calibri" panose="020F0502020204030204" pitchFamily="34" charset="0"/>
              </a:rPr>
              <a:t>The</a:t>
            </a:r>
            <a:r>
              <a:rPr lang="tr-TR" altLang="nl-NL" sz="2800" dirty="0">
                <a:cs typeface="Calibri" panose="020F0502020204030204" pitchFamily="34" charset="0"/>
              </a:rPr>
              <a:t> </a:t>
            </a:r>
            <a:r>
              <a:rPr lang="tr-TR" altLang="nl-NL" sz="2800" dirty="0" err="1">
                <a:cs typeface="Calibri" panose="020F0502020204030204" pitchFamily="34" charset="0"/>
              </a:rPr>
              <a:t>discharge</a:t>
            </a:r>
            <a:r>
              <a:rPr lang="tr-TR" altLang="nl-NL" sz="2800" dirty="0">
                <a:cs typeface="Calibri" panose="020F0502020204030204" pitchFamily="34" charset="0"/>
              </a:rPr>
              <a:t> </a:t>
            </a:r>
            <a:r>
              <a:rPr lang="tr-TR" altLang="nl-NL" sz="2800" dirty="0" err="1">
                <a:cs typeface="Calibri" panose="020F0502020204030204" pitchFamily="34" charset="0"/>
              </a:rPr>
              <a:t>behavior</a:t>
            </a:r>
            <a:r>
              <a:rPr lang="tr-TR" altLang="nl-NL" sz="2800" dirty="0">
                <a:cs typeface="Calibri" panose="020F0502020204030204" pitchFamily="34" charset="0"/>
              </a:rPr>
              <a:t> of 2 Volt </a:t>
            </a:r>
            <a:r>
              <a:rPr lang="tr-TR" altLang="nl-NL" sz="2800" dirty="0" err="1">
                <a:cs typeface="Calibri" panose="020F0502020204030204" pitchFamily="34" charset="0"/>
              </a:rPr>
              <a:t>cell</a:t>
            </a:r>
            <a:r>
              <a:rPr lang="tr-TR" altLang="nl-NL" sz="2800" dirty="0">
                <a:cs typeface="Calibri" panose="020F0502020204030204" pitchFamily="34" charset="0"/>
              </a:rPr>
              <a:t> </a:t>
            </a:r>
            <a:r>
              <a:rPr lang="tr-TR" altLang="nl-NL" sz="2800" dirty="0" err="1">
                <a:cs typeface="Calibri" panose="020F0502020204030204" pitchFamily="34" charset="0"/>
              </a:rPr>
              <a:t>during</a:t>
            </a:r>
            <a:r>
              <a:rPr lang="tr-TR" altLang="nl-NL" sz="2800" dirty="0">
                <a:cs typeface="Calibri" panose="020F0502020204030204" pitchFamily="34" charset="0"/>
              </a:rPr>
              <a:t> 20 h.</a:t>
            </a:r>
            <a:endParaRPr lang="en-US" altLang="nl-NL" sz="2800" dirty="0">
              <a:cs typeface="Calibri" panose="020F0502020204030204" pitchFamily="34" charset="0"/>
            </a:endParaRPr>
          </a:p>
        </p:txBody>
      </p:sp>
      <p:sp>
        <p:nvSpPr>
          <p:cNvPr id="85" name="TextBox 23">
            <a:extLst>
              <a:ext uri="{FF2B5EF4-FFF2-40B4-BE49-F238E27FC236}">
                <a16:creationId xmlns:a16="http://schemas.microsoft.com/office/drawing/2014/main" id="{F22212DA-DE3E-4751-B1B0-355458C1D965}"/>
              </a:ext>
            </a:extLst>
          </p:cNvPr>
          <p:cNvSpPr txBox="1"/>
          <p:nvPr/>
        </p:nvSpPr>
        <p:spPr>
          <a:xfrm>
            <a:off x="15647876" y="39520822"/>
            <a:ext cx="13677988" cy="1688272"/>
          </a:xfrm>
          <a:prstGeom prst="rect">
            <a:avLst/>
          </a:prstGeom>
          <a:noFill/>
        </p:spPr>
        <p:txBody>
          <a:bodyPr wrap="square" lIns="86984" tIns="43492" rIns="86984" bIns="43492">
            <a:spAutoFit/>
          </a:bodyPr>
          <a:lstStyle/>
          <a:p>
            <a:pPr algn="just" defTabSz="4175235" fontAlgn="auto">
              <a:spcBef>
                <a:spcPts val="0"/>
              </a:spcBef>
              <a:spcAft>
                <a:spcPts val="0"/>
              </a:spcAft>
              <a:defRPr/>
            </a:pPr>
            <a:r>
              <a:rPr lang="tr-TR" sz="4800" b="1" dirty="0">
                <a:latin typeface="Calibri" panose="020F0502020204030204" pitchFamily="34" charset="0"/>
                <a:ea typeface="+mn-ea"/>
                <a:cs typeface="Calibri" panose="020F0502020204030204" pitchFamily="34" charset="0"/>
              </a:rPr>
              <a:t>ACKNOWLEDGEMENTS</a:t>
            </a:r>
            <a:r>
              <a:rPr lang="en-US" sz="4800" dirty="0">
                <a:latin typeface="Calibri" panose="020F0502020204030204" pitchFamily="34" charset="0"/>
                <a:ea typeface="+mn-ea"/>
                <a:cs typeface="Calibri" panose="020F0502020204030204" pitchFamily="34" charset="0"/>
              </a:rPr>
              <a:t>:</a:t>
            </a:r>
            <a:endParaRPr lang="tr-TR" sz="4800" dirty="0">
              <a:latin typeface="Calibri" panose="020F0502020204030204" pitchFamily="34" charset="0"/>
              <a:ea typeface="+mn-ea"/>
              <a:cs typeface="Calibri" panose="020F0502020204030204" pitchFamily="34" charset="0"/>
            </a:endParaRPr>
          </a:p>
          <a:p>
            <a:pPr marL="457200" indent="-457200" algn="just" defTabSz="4175235" fontAlgn="auto">
              <a:spcBef>
                <a:spcPts val="0"/>
              </a:spcBef>
              <a:spcAft>
                <a:spcPts val="0"/>
              </a:spcAft>
              <a:buFont typeface="Wingdings" panose="05000000000000000000" pitchFamily="2" charset="2"/>
              <a:buChar char="Ø"/>
              <a:defRPr/>
            </a:pPr>
            <a:r>
              <a:rPr lang="en-US" sz="2800" dirty="0">
                <a:latin typeface="+mn-lt"/>
              </a:rPr>
              <a:t>This work was supported by the Scientific and Technological Research Council of Turkey (TÜBİTAK), Grant No: </a:t>
            </a:r>
            <a:r>
              <a:rPr lang="tr-TR" sz="2800" dirty="0">
                <a:latin typeface="+mn-lt"/>
              </a:rPr>
              <a:t> 3160706.</a:t>
            </a:r>
            <a:endParaRPr lang="en-US" sz="2800" dirty="0">
              <a:latin typeface="+mn-lt"/>
              <a:ea typeface="+mn-ea"/>
              <a:cs typeface="Calibri" panose="020F0502020204030204" pitchFamily="34" charset="0"/>
            </a:endParaRPr>
          </a:p>
        </p:txBody>
      </p:sp>
      <p:sp>
        <p:nvSpPr>
          <p:cNvPr id="2" name="Rectangle 162">
            <a:extLst>
              <a:ext uri="{FF2B5EF4-FFF2-40B4-BE49-F238E27FC236}">
                <a16:creationId xmlns:a16="http://schemas.microsoft.com/office/drawing/2014/main" id="{C39DFB4F-6D5F-4082-8BD1-D221AC1FA37E}"/>
              </a:ext>
            </a:extLst>
          </p:cNvPr>
          <p:cNvSpPr>
            <a:spLocks noChangeArrowheads="1"/>
          </p:cNvSpPr>
          <p:nvPr/>
        </p:nvSpPr>
        <p:spPr bwMode="auto">
          <a:xfrm>
            <a:off x="8422038" y="27277725"/>
            <a:ext cx="302752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Nesne 3">
            <a:extLst>
              <a:ext uri="{FF2B5EF4-FFF2-40B4-BE49-F238E27FC236}">
                <a16:creationId xmlns:a16="http://schemas.microsoft.com/office/drawing/2014/main" id="{3F4F787B-502D-44AE-8CAC-606510B7E6B1}"/>
              </a:ext>
            </a:extLst>
          </p:cNvPr>
          <p:cNvGraphicFramePr>
            <a:graphicFrameLocks noChangeAspect="1"/>
          </p:cNvGraphicFramePr>
          <p:nvPr>
            <p:extLst>
              <p:ext uri="{D42A27DB-BD31-4B8C-83A1-F6EECF244321}">
                <p14:modId xmlns:p14="http://schemas.microsoft.com/office/powerpoint/2010/main" val="220187996"/>
              </p:ext>
            </p:extLst>
          </p:nvPr>
        </p:nvGraphicFramePr>
        <p:xfrm>
          <a:off x="949350" y="33967251"/>
          <a:ext cx="14177049" cy="6668240"/>
        </p:xfrm>
        <a:graphic>
          <a:graphicData uri="http://schemas.openxmlformats.org/presentationml/2006/ole">
            <mc:AlternateContent xmlns:mc="http://schemas.openxmlformats.org/markup-compatibility/2006">
              <mc:Choice xmlns:v="urn:schemas-microsoft-com:vml" Requires="v">
                <p:oleObj spid="_x0000_s2233" name="Document" r:id="rId13" imgW="5612699" imgH="7012807" progId="Word.Document.12">
                  <p:embed/>
                </p:oleObj>
              </mc:Choice>
              <mc:Fallback>
                <p:oleObj name="Document" r:id="rId13" imgW="5612699" imgH="7012807" progId="Word.Document.12">
                  <p:embed/>
                  <p:pic>
                    <p:nvPicPr>
                      <p:cNvPr id="0" name="Object 161"/>
                      <p:cNvPicPr>
                        <a:picLocks noChangeAspect="1" noChangeArrowheads="1"/>
                      </p:cNvPicPr>
                      <p:nvPr/>
                    </p:nvPicPr>
                    <p:blipFill>
                      <a:blip r:embed="rId14">
                        <a:extLst>
                          <a:ext uri="{28A0092B-C50C-407E-A947-70E740481C1C}">
                            <a14:useLocalDpi xmlns:a14="http://schemas.microsoft.com/office/drawing/2010/main" val="0"/>
                          </a:ext>
                        </a:extLst>
                      </a:blip>
                      <a:srcRect l="1984" t="3537" b="3937"/>
                      <a:stretch>
                        <a:fillRect/>
                      </a:stretch>
                    </p:blipFill>
                    <p:spPr bwMode="auto">
                      <a:xfrm>
                        <a:off x="949350" y="33967251"/>
                        <a:ext cx="14177049" cy="6668240"/>
                      </a:xfrm>
                      <a:prstGeom prst="rect">
                        <a:avLst/>
                      </a:prstGeom>
                      <a:noFill/>
                    </p:spPr>
                  </p:pic>
                </p:oleObj>
              </mc:Fallback>
            </mc:AlternateContent>
          </a:graphicData>
        </a:graphic>
      </p:graphicFrame>
      <p:pic>
        <p:nvPicPr>
          <p:cNvPr id="32" name="Resim 68">
            <a:extLst>
              <a:ext uri="{FF2B5EF4-FFF2-40B4-BE49-F238E27FC236}">
                <a16:creationId xmlns:a16="http://schemas.microsoft.com/office/drawing/2014/main" id="{6500B22C-721A-4CCE-84A8-059713850A05}"/>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5968993" y="1002745"/>
            <a:ext cx="3257930" cy="1214361"/>
          </a:xfrm>
          <a:prstGeom prst="rect">
            <a:avLst/>
          </a:prstGeom>
        </p:spPr>
      </p:pic>
      <p:pic>
        <p:nvPicPr>
          <p:cNvPr id="35" name="Resim 15">
            <a:extLst>
              <a:ext uri="{FF2B5EF4-FFF2-40B4-BE49-F238E27FC236}">
                <a16:creationId xmlns:a16="http://schemas.microsoft.com/office/drawing/2014/main" id="{47314EDD-0D6F-4517-ABE0-9EE53B89358E}"/>
              </a:ext>
            </a:extLst>
          </p:cNvPr>
          <p:cNvPicPr>
            <a:picLocks noChangeAspect="1"/>
          </p:cNvPicPr>
          <p:nvPr/>
        </p:nvPicPr>
        <p:blipFill rotWithShape="1">
          <a:blip r:embed="rId16" cstate="print"/>
          <a:srcRect l="39268" t="51120" r="31400" b="31074"/>
          <a:stretch/>
        </p:blipFill>
        <p:spPr>
          <a:xfrm>
            <a:off x="26295305" y="2247186"/>
            <a:ext cx="2741466" cy="1363331"/>
          </a:xfrm>
          <a:prstGeom prst="rect">
            <a:avLst/>
          </a:prstGeom>
        </p:spPr>
      </p:pic>
      <p:pic>
        <p:nvPicPr>
          <p:cNvPr id="6" name="Resim 5">
            <a:extLst>
              <a:ext uri="{FF2B5EF4-FFF2-40B4-BE49-F238E27FC236}">
                <a16:creationId xmlns:a16="http://schemas.microsoft.com/office/drawing/2014/main" id="{23DD4B6F-FCA7-4CF8-9CC7-5CD216CB4EB4}"/>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171406" y="1182670"/>
            <a:ext cx="3400594" cy="2385821"/>
          </a:xfrm>
          <a:prstGeom prst="rect">
            <a:avLst/>
          </a:prstGeom>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750</Words>
  <Application>Microsoft Office PowerPoint</Application>
  <PresentationFormat>Özel</PresentationFormat>
  <Paragraphs>48</Paragraphs>
  <Slides>1</Slides>
  <Notes>1</Notes>
  <HiddenSlides>0</HiddenSlides>
  <MMClips>0</MMClips>
  <ScaleCrop>false</ScaleCrop>
  <HeadingPairs>
    <vt:vector size="8" baseType="variant">
      <vt:variant>
        <vt:lpstr>Kullanılan Yazı Tipleri</vt:lpstr>
      </vt:variant>
      <vt:variant>
        <vt:i4>4</vt:i4>
      </vt:variant>
      <vt:variant>
        <vt:lpstr>Tema</vt:lpstr>
      </vt:variant>
      <vt:variant>
        <vt:i4>1</vt:i4>
      </vt:variant>
      <vt:variant>
        <vt:lpstr>Eklenmiş OLE Hizmet Programları</vt:lpstr>
      </vt:variant>
      <vt:variant>
        <vt:i4>1</vt:i4>
      </vt:variant>
      <vt:variant>
        <vt:lpstr>Slayt Başlıkları</vt:lpstr>
      </vt:variant>
      <vt:variant>
        <vt:i4>1</vt:i4>
      </vt:variant>
    </vt:vector>
  </HeadingPairs>
  <TitlesOfParts>
    <vt:vector size="7" baseType="lpstr">
      <vt:lpstr>Arial</vt:lpstr>
      <vt:lpstr>Calibri</vt:lpstr>
      <vt:lpstr>Cambria Math</vt:lpstr>
      <vt:lpstr>Wingdings</vt:lpstr>
      <vt:lpstr>Office Theme</vt:lpstr>
      <vt:lpstr>Document</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2019-09-02T11:07:56Z</dcterms:modified>
</cp:coreProperties>
</file>