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8" r:id="rId2"/>
    <p:sldId id="277" r:id="rId3"/>
    <p:sldId id="386" r:id="rId4"/>
    <p:sldId id="387" r:id="rId5"/>
    <p:sldId id="389" r:id="rId6"/>
    <p:sldId id="392" r:id="rId7"/>
    <p:sldId id="372" r:id="rId8"/>
    <p:sldId id="390" r:id="rId9"/>
    <p:sldId id="394" r:id="rId10"/>
    <p:sldId id="395" r:id="rId11"/>
    <p:sldId id="393" r:id="rId12"/>
    <p:sldId id="396" r:id="rId13"/>
    <p:sldId id="397" r:id="rId14"/>
    <p:sldId id="374" r:id="rId15"/>
    <p:sldId id="398" r:id="rId16"/>
    <p:sldId id="388" r:id="rId17"/>
    <p:sldId id="399" r:id="rId1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9E7"/>
    <a:srgbClr val="FBFBFB"/>
    <a:srgbClr val="0064EC"/>
    <a:srgbClr val="F1865C"/>
    <a:srgbClr val="FEFFFE"/>
    <a:srgbClr val="2F2F2E"/>
    <a:srgbClr val="808080"/>
    <a:srgbClr val="FE875B"/>
    <a:srgbClr val="00E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09"/>
    <p:restoredTop sz="94682"/>
  </p:normalViewPr>
  <p:slideViewPr>
    <p:cSldViewPr snapToGrid="0" snapToObjects="1">
      <p:cViewPr varScale="1">
        <p:scale>
          <a:sx n="72" d="100"/>
          <a:sy n="72" d="100"/>
        </p:scale>
        <p:origin x="1314" y="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9" d="100"/>
          <a:sy n="89" d="100"/>
        </p:scale>
        <p:origin x="263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2C2EA-DAF0-214A-9836-E388C29E6953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2FE1B-4460-B747-9368-FFEEC983A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118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39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200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257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617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687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816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1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83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188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4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6763"/>
            <a:ext cx="5111750" cy="3833812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7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emf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Xi Static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D9F83B-D927-B446-AC82-BAEEA5E11E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92250" y="1199243"/>
            <a:ext cx="61595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197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Xi Blank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C05CC6-207B-ED4B-AC7E-441F800542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94150" y="197757"/>
            <a:ext cx="4927600" cy="38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72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Xi Blank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AA1EB3-F147-0749-8A81-A777C8F74E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5835" y="365128"/>
            <a:ext cx="966108" cy="94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241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Xi Blank Black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59FF4-396F-ED49-8A86-FB30DD461A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84653" y="358894"/>
            <a:ext cx="914867" cy="88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21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Xi Content with Cap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5F28F6-8570-D44A-9F5A-1BFD89BC5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94150" y="197757"/>
            <a:ext cx="4927600" cy="38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5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Xi Picture with Caption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188984-9943-8440-8168-A20A4B016E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94150" y="197757"/>
            <a:ext cx="4927600" cy="38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43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i Blank Screen R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DE47A43-C1BD-7545-A9E9-CE0D56AAB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15388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28AE0069-04FF-4048-A090-DC4A0C780A9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28650" y="1782454"/>
            <a:ext cx="3270572" cy="4302313"/>
          </a:xfrm>
          <a:prstGeom prst="rect">
            <a:avLst/>
          </a:prstGeom>
        </p:spPr>
        <p:txBody>
          <a:bodyPr/>
          <a:lstStyle>
            <a:lvl1pPr>
              <a:defRPr sz="15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1pPr>
            <a:lvl2pPr>
              <a:defRPr sz="13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2pPr>
            <a:lvl3pPr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3pPr>
            <a:lvl4pPr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4pPr>
            <a:lvl5pPr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1F9525-C12F-1542-A1B3-75D507BE95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5835" y="365128"/>
            <a:ext cx="966108" cy="945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B8B8EA-9352-2C4A-9202-B8E5E82503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108" y="1596719"/>
            <a:ext cx="5095683" cy="443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486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i Blank Screen Lef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2A35DC2-C89C-DB40-BA73-92E4C6FAA6A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734312" y="1766118"/>
            <a:ext cx="3097631" cy="4302313"/>
          </a:xfrm>
          <a:prstGeom prst="rect">
            <a:avLst/>
          </a:prstGeom>
        </p:spPr>
        <p:txBody>
          <a:bodyPr/>
          <a:lstStyle>
            <a:lvl1pPr>
              <a:defRPr sz="15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1pPr>
            <a:lvl2pPr>
              <a:defRPr sz="13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2pPr>
            <a:lvl3pPr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3pPr>
            <a:lvl4pPr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4pPr>
            <a:lvl5pPr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7E744A4-CBD5-CB43-876D-91206CD43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15388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C33DC9-4F51-8241-82B2-D2DEC177A8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5835" y="365128"/>
            <a:ext cx="966108" cy="9458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0E08C9-EB9F-634F-9A2A-B7DBF9F4B1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29" y="1766118"/>
            <a:ext cx="5095683" cy="443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788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i Blank Screen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DE47A43-C1BD-7545-A9E9-CE0D56AAB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15388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28AE0069-04FF-4048-A090-DC4A0C780A9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69567" y="1768289"/>
            <a:ext cx="2898690" cy="4302313"/>
          </a:xfrm>
          <a:prstGeom prst="rect">
            <a:avLst/>
          </a:prstGeom>
        </p:spPr>
        <p:txBody>
          <a:bodyPr/>
          <a:lstStyle>
            <a:lvl1pPr>
              <a:defRPr sz="15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1pPr>
            <a:lvl2pPr>
              <a:defRPr sz="13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2pPr>
            <a:lvl3pPr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3pPr>
            <a:lvl4pPr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4pPr>
            <a:lvl5pPr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48429A-CED8-9E42-B0EC-7E4BBA6E03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5835" y="365128"/>
            <a:ext cx="966108" cy="945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FD4DAA-C3B6-B040-A9B4-4334DD0835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256" y="1768289"/>
            <a:ext cx="5703173" cy="369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92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i Blank Screen Lef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2A35DC2-C89C-DB40-BA73-92E4C6FAA6A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094449" y="1768290"/>
            <a:ext cx="2537922" cy="3852213"/>
          </a:xfrm>
          <a:prstGeom prst="rect">
            <a:avLst/>
          </a:prstGeom>
        </p:spPr>
        <p:txBody>
          <a:bodyPr/>
          <a:lstStyle>
            <a:lvl1pPr>
              <a:defRPr sz="15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1pPr>
            <a:lvl2pPr>
              <a:defRPr sz="13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2pPr>
            <a:lvl3pPr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3pPr>
            <a:lvl4pPr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4pPr>
            <a:lvl5pPr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Calibri Light" charset="0"/>
                <a:cs typeface="Calibri Light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7E744A4-CBD5-CB43-876D-91206CD43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15388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5091FB-4C86-FC46-B279-64A02C778F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5835" y="365128"/>
            <a:ext cx="966108" cy="945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15FB25-EA15-6240-97D6-C0E82CE665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76" y="1768288"/>
            <a:ext cx="5703173" cy="369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1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057400"/>
            <a:ext cx="3810000" cy="3962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3962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0359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Xi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468914"/>
            <a:ext cx="7886700" cy="1746704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5242607"/>
            <a:ext cx="7886700" cy="800326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8C66D7-7D96-464E-82DD-C339297810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8888" y="809513"/>
            <a:ext cx="40767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1796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4" y="228602"/>
            <a:ext cx="7487381" cy="8509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71600"/>
            <a:ext cx="8384196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E512C-BD69-4F79-B511-F16223980D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21312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Xi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DBD5D1-084E-4646-B072-EDFB586B31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5835" y="365128"/>
            <a:ext cx="966108" cy="94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692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Xi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981726-EA29-C14E-A63B-D5E5788327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5835" y="365128"/>
            <a:ext cx="966108" cy="94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9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X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639E5D-E1B3-4947-8BBA-04B899C234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5835" y="365128"/>
            <a:ext cx="966108" cy="94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6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i video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globetouc-xi-2433">
            <a:hlinkClick r:id="" action="ppaction://media"/>
            <a:extLst>
              <a:ext uri="{FF2B5EF4-FFF2-40B4-BE49-F238E27FC236}">
                <a16:creationId xmlns:a16="http://schemas.microsoft.com/office/drawing/2014/main" id="{6BEE10DA-D59C-B84E-BFAC-8CDA50EB4FD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94323" y="-127454"/>
            <a:ext cx="10391585" cy="698545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8D54ED4-B0B5-7047-AE7A-3F7D55ABB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88" y="4158685"/>
            <a:ext cx="7886700" cy="1093561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8ECBF87-53A4-CC4A-A6B2-BFEAD5388E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4888" y="5578500"/>
            <a:ext cx="7886700" cy="501061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FD1514-8CEA-D74F-AA9F-6720536085E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2320" y="3221493"/>
            <a:ext cx="836168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i Video background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B260C6-5527-B84C-957D-88C6616E5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191" y="4155240"/>
            <a:ext cx="7886700" cy="1093561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6FF5610-6B61-0D43-9A3A-A154A4A6D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91" y="5552046"/>
            <a:ext cx="7886700" cy="501061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AB6B04-24FE-C54F-8A21-194BBFAAD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05" y="3299911"/>
            <a:ext cx="7316471" cy="5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04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i Video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460037798-2660">
            <a:hlinkClick r:id="" action="ppaction://media"/>
            <a:extLst>
              <a:ext uri="{FF2B5EF4-FFF2-40B4-BE49-F238E27FC236}">
                <a16:creationId xmlns:a16="http://schemas.microsoft.com/office/drawing/2014/main" id="{FA9225A0-F02C-9545-BFEA-000531D2596B}"/>
              </a:ext>
            </a:extLst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:p14="http://schemas.microsoft.com/office/powerpoint/2010/main" r:embed="rId2">
                  <p14:trim st="5422.5501" end="8711.6378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" y="-112941"/>
            <a:ext cx="9459081" cy="709431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BD991F6-777A-F345-85B5-5548BEB01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288" y="4175585"/>
            <a:ext cx="7886700" cy="1093561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F09289E-F778-A749-A40E-40CE2C9882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6288" y="5595400"/>
            <a:ext cx="7886700" cy="501061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4DFD9B-3EEC-494D-81AC-FDE7B254B48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54891" y="3203350"/>
            <a:ext cx="749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11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3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Xi Video Background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globetouc-xi-2433">
            <a:hlinkClick r:id="" action="ppaction://media"/>
            <a:extLst>
              <a:ext uri="{FF2B5EF4-FFF2-40B4-BE49-F238E27FC236}">
                <a16:creationId xmlns:a16="http://schemas.microsoft.com/office/drawing/2014/main" id="{6BEE10DA-D59C-B84E-BFAC-8CDA50EB4FD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94323" y="-127454"/>
            <a:ext cx="10391585" cy="698545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338F35A-66CB-5147-A8F4-78078829B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4122059"/>
            <a:ext cx="7886700" cy="1093561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005A26F-9CE2-7E48-B921-6B5A34805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5541874"/>
            <a:ext cx="7886700" cy="501061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DE22F4-768A-1448-B4DB-7D4E490407C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54891" y="3203350"/>
            <a:ext cx="749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34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B5220-518C-724E-9177-B7C73659009D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569AA-BCD5-F44D-B557-35D1D4EED98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B725B7-E065-1D43-B5EC-93B1B4B01A13}"/>
              </a:ext>
            </a:extLst>
          </p:cNvPr>
          <p:cNvSpPr/>
          <p:nvPr userDrawn="1"/>
        </p:nvSpPr>
        <p:spPr>
          <a:xfrm>
            <a:off x="5007422" y="-522514"/>
            <a:ext cx="609600" cy="362857"/>
          </a:xfrm>
          <a:prstGeom prst="rect">
            <a:avLst/>
          </a:prstGeom>
          <a:solidFill>
            <a:srgbClr val="0064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0CF562-C6C3-CA4A-9B98-9D42283F96F1}"/>
              </a:ext>
            </a:extLst>
          </p:cNvPr>
          <p:cNvSpPr/>
          <p:nvPr userDrawn="1"/>
        </p:nvSpPr>
        <p:spPr>
          <a:xfrm>
            <a:off x="5709551" y="-522514"/>
            <a:ext cx="609600" cy="362857"/>
          </a:xfrm>
          <a:prstGeom prst="rect">
            <a:avLst/>
          </a:prstGeom>
          <a:solidFill>
            <a:srgbClr val="00E2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24A69A-C5EC-884E-ADB5-7E4FA619B7AF}"/>
              </a:ext>
            </a:extLst>
          </p:cNvPr>
          <p:cNvSpPr/>
          <p:nvPr userDrawn="1"/>
        </p:nvSpPr>
        <p:spPr>
          <a:xfrm>
            <a:off x="6411679" y="-522514"/>
            <a:ext cx="609600" cy="362857"/>
          </a:xfrm>
          <a:prstGeom prst="rect">
            <a:avLst/>
          </a:prstGeom>
          <a:solidFill>
            <a:srgbClr val="FE8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441A52-EF47-AB4B-9B80-BCA378EFDF9E}"/>
              </a:ext>
            </a:extLst>
          </p:cNvPr>
          <p:cNvSpPr/>
          <p:nvPr userDrawn="1"/>
        </p:nvSpPr>
        <p:spPr>
          <a:xfrm>
            <a:off x="7113809" y="-522514"/>
            <a:ext cx="609600" cy="362857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34E2B6-D5C7-AA4F-8356-8D6B00797AF9}"/>
              </a:ext>
            </a:extLst>
          </p:cNvPr>
          <p:cNvSpPr/>
          <p:nvPr userDrawn="1"/>
        </p:nvSpPr>
        <p:spPr>
          <a:xfrm>
            <a:off x="7815938" y="-537028"/>
            <a:ext cx="609600" cy="362857"/>
          </a:xfrm>
          <a:prstGeom prst="rect">
            <a:avLst/>
          </a:prstGeom>
          <a:solidFill>
            <a:srgbClr val="EDE9E7"/>
          </a:solidFill>
          <a:ln>
            <a:solidFill>
              <a:srgbClr val="2F2F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FBE08D-14EB-3C47-8A4B-32C20D73B828}"/>
              </a:ext>
            </a:extLst>
          </p:cNvPr>
          <p:cNvSpPr/>
          <p:nvPr userDrawn="1"/>
        </p:nvSpPr>
        <p:spPr>
          <a:xfrm>
            <a:off x="8518067" y="-537028"/>
            <a:ext cx="609600" cy="362857"/>
          </a:xfrm>
          <a:prstGeom prst="rect">
            <a:avLst/>
          </a:prstGeom>
          <a:solidFill>
            <a:srgbClr val="FEFFFE"/>
          </a:solidFill>
          <a:ln>
            <a:solidFill>
              <a:srgbClr val="2F2F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2F9DEB-B604-0342-9DDD-D444DD71833B}"/>
              </a:ext>
            </a:extLst>
          </p:cNvPr>
          <p:cNvSpPr/>
          <p:nvPr userDrawn="1"/>
        </p:nvSpPr>
        <p:spPr>
          <a:xfrm>
            <a:off x="4305293" y="-522514"/>
            <a:ext cx="609600" cy="362857"/>
          </a:xfrm>
          <a:prstGeom prst="rect">
            <a:avLst/>
          </a:prstGeom>
          <a:solidFill>
            <a:srgbClr val="2F2F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2325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3" r:id="rId7"/>
    <p:sldLayoutId id="2147483675" r:id="rId8"/>
    <p:sldLayoutId id="2147483677" r:id="rId9"/>
    <p:sldLayoutId id="2147483676" r:id="rId10"/>
    <p:sldLayoutId id="2147483682" r:id="rId11"/>
    <p:sldLayoutId id="2147483684" r:id="rId12"/>
    <p:sldLayoutId id="2147483668" r:id="rId13"/>
    <p:sldLayoutId id="2147483669" r:id="rId14"/>
    <p:sldLayoutId id="2147483688" r:id="rId15"/>
    <p:sldLayoutId id="2147483689" r:id="rId16"/>
    <p:sldLayoutId id="2147483686" r:id="rId17"/>
    <p:sldLayoutId id="2147483687" r:id="rId18"/>
    <p:sldLayoutId id="2147483691" r:id="rId19"/>
    <p:sldLayoutId id="2147483692" r:id="rId20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516" y="5798004"/>
            <a:ext cx="1683609" cy="73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217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Methods in the Application Builder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7B4206-C2CE-4E78-AAB3-B403B35680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" t="2039" r="2206" b="2064"/>
          <a:stretch/>
        </p:blipFill>
        <p:spPr>
          <a:xfrm>
            <a:off x="1060174" y="1550504"/>
            <a:ext cx="7089913" cy="512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333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Randomization of tower mass distribution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28650" y="1431235"/>
            <a:ext cx="7706967" cy="68911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400" dirty="0">
                <a:latin typeface="IBM Plex Sans" panose="020B0503050000000000" pitchFamily="34" charset="0"/>
              </a:rPr>
              <a:t>Mass distribution on the tower employees added masses with randomized values between set limits</a:t>
            </a:r>
            <a:endParaRPr lang="en-GB" sz="1100" dirty="0">
              <a:latin typeface="IBM Plex Sans" panose="020B0503050000000000" pitchFamily="34" charset="0"/>
            </a:endParaRPr>
          </a:p>
          <a:p>
            <a:pPr marL="84662" indent="0">
              <a:spcAft>
                <a:spcPts val="1111"/>
              </a:spcAft>
              <a:buNone/>
            </a:pPr>
            <a:endParaRPr lang="en-GB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AA85CE-3660-42FA-A47B-5456C30765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00" y="1872127"/>
            <a:ext cx="2237569" cy="45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3A0EF3-C5D1-4A06-9BDA-D75725EFF2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26" y="1872127"/>
            <a:ext cx="2237569" cy="45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D54B87-4443-477D-B515-ED12AD4BBA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852" y="1872127"/>
            <a:ext cx="2237569" cy="45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C7B3C9-6E73-49A9-A5A6-C020612652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878" y="1872127"/>
            <a:ext cx="2237569" cy="45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754375-A546-4D8D-A495-F1B2B28EC1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905" y="1872127"/>
            <a:ext cx="2237569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50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Resultant frequency response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28650" y="1431235"/>
            <a:ext cx="7706967" cy="689114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400" dirty="0">
                <a:latin typeface="IBM Plex Sans" panose="020B0503050000000000" pitchFamily="34" charset="0"/>
              </a:rPr>
              <a:t>The normal acceleration averaged over the surface of the tower is used as a proxy for far-field sound pressure level</a:t>
            </a:r>
            <a:endParaRPr lang="en-GB" sz="1000" dirty="0">
              <a:latin typeface="IBM Plex Sans" panose="020B0503050000000000" pitchFamily="34" charset="0"/>
            </a:endParaRPr>
          </a:p>
          <a:p>
            <a:pPr marL="84662" indent="0">
              <a:spcAft>
                <a:spcPts val="1111"/>
              </a:spcAft>
              <a:buNone/>
            </a:pPr>
            <a:endParaRPr lang="en-GB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0C8C69-C80A-4ED2-99E2-9567472779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3639"/>
            <a:ext cx="9144000" cy="499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664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Statistical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28650" y="1431235"/>
            <a:ext cx="7706967" cy="68911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400" dirty="0">
                <a:latin typeface="IBM Plex Sans" panose="020B0503050000000000" pitchFamily="34" charset="0"/>
              </a:rPr>
              <a:t>The normal acceleration averaged over the surface of the tower is used as a proxy for far-field sound pressure level</a:t>
            </a:r>
            <a:endParaRPr lang="en-GB" sz="1000" dirty="0">
              <a:latin typeface="IBM Plex Sans" panose="020B0503050000000000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0C8C69-C80A-4ED2-99E2-9567472779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753639"/>
            <a:ext cx="9143999" cy="499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77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685783" rtl="0">
              <a:lnSpc>
                <a:spcPct val="90000"/>
              </a:lnSpc>
              <a:spcBef>
                <a:spcPct val="0"/>
              </a:spcBef>
            </a:pPr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Tonal Noise Solutions: Increase Damping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0BE2EF-AFAD-475F-AA43-F02C6BEBFB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075954"/>
              </p:ext>
            </p:extLst>
          </p:nvPr>
        </p:nvGraphicFramePr>
        <p:xfrm>
          <a:off x="357808" y="1590261"/>
          <a:ext cx="8494644" cy="5002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31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15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1548">
                  <a:extLst>
                    <a:ext uri="{9D8B030D-6E8A-4147-A177-3AD203B41FA5}">
                      <a16:colId xmlns:a16="http://schemas.microsoft.com/office/drawing/2014/main" val="1183813246"/>
                    </a:ext>
                  </a:extLst>
                </a:gridCol>
              </a:tblGrid>
              <a:tr h="317045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Free</a:t>
                      </a:r>
                      <a:r>
                        <a:rPr lang="en-GB" sz="1300" baseline="0" dirty="0"/>
                        <a:t> Layer Damping (FLD)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/>
                        <a:t>Advanced</a:t>
                      </a:r>
                      <a:r>
                        <a:rPr lang="en-GB" sz="1300" baseline="0" dirty="0"/>
                        <a:t> Particle Damping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/>
                        <a:t>Isolation collar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9680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/>
                        <a:t>Attach </a:t>
                      </a:r>
                      <a:r>
                        <a:rPr lang="en-GB" sz="1500" dirty="0" err="1"/>
                        <a:t>visco</a:t>
                      </a:r>
                      <a:r>
                        <a:rPr lang="en-GB" sz="1500" dirty="0"/>
                        <a:t>-elastic material tiles to tower</a:t>
                      </a:r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/>
                        <a:t>Part of vibration energy is dissipated through material extension and compression</a:t>
                      </a:r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500" dirty="0"/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500" dirty="0"/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500" dirty="0"/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500" dirty="0"/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500" dirty="0"/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500" dirty="0"/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300" dirty="0"/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7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/>
                        <a:t>Custom granulated elastomer, different shapes and sizes; optimised for broadband damping of wind turbines</a:t>
                      </a:r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/>
                        <a:t>Material housed in a soft or hard-shell container magnetically</a:t>
                      </a:r>
                      <a:r>
                        <a:rPr lang="en-GB" sz="1500" baseline="0" dirty="0"/>
                        <a:t> attached</a:t>
                      </a:r>
                      <a:endParaRPr lang="en-GB" sz="1500" dirty="0"/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/>
                        <a:t>Polymer-based isolator placed between nacelle and tower</a:t>
                      </a:r>
                    </a:p>
                    <a:p>
                      <a:pPr marL="285750" indent="-285750">
                        <a:spcAft>
                          <a:spcPts val="1333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/>
                        <a:t>Care must be taken with the softness of isolation and affect on overall dynamics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539" y="4199152"/>
            <a:ext cx="2636891" cy="19776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022E5F-8D6B-4969-B877-1D846E9A53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83" y="4199152"/>
            <a:ext cx="2636891" cy="19776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F516A1-544B-4EB9-B1FE-657C159D5F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23901" y="4199152"/>
            <a:ext cx="2119082" cy="197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960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Statistical analysis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28650" y="1431235"/>
            <a:ext cx="7706967" cy="68911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400" dirty="0">
                <a:latin typeface="IBM Plex Sans" panose="020B0503050000000000" pitchFamily="34" charset="0"/>
              </a:rPr>
              <a:t>The normal acceleration averaged over the surface of the tower is used as a proxy for far-field sound pressure level</a:t>
            </a:r>
            <a:endParaRPr lang="en-GB" sz="1000" dirty="0">
              <a:latin typeface="IBM Plex Sans" panose="020B0503050000000000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0C8C69-C80A-4ED2-99E2-9567472779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3" r="7206"/>
          <a:stretch/>
        </p:blipFill>
        <p:spPr>
          <a:xfrm>
            <a:off x="904046" y="2207989"/>
            <a:ext cx="7335908" cy="465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69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F85D07-8232-48CF-9912-A448636432A2}"/>
              </a:ext>
            </a:extLst>
          </p:cNvPr>
          <p:cNvSpPr/>
          <p:nvPr/>
        </p:nvSpPr>
        <p:spPr>
          <a:xfrm>
            <a:off x="3909391" y="2014330"/>
            <a:ext cx="3816626" cy="3313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71"/>
            <a:ext cx="7886700" cy="1325563"/>
          </a:xfrm>
        </p:spPr>
        <p:txBody>
          <a:bodyPr/>
          <a:lstStyle/>
          <a:p>
            <a:r>
              <a:rPr lang="en-GB" sz="3000" b="1" dirty="0">
                <a:latin typeface="IBM Plex Mono" panose="020B0509050000000000" pitchFamily="49" charset="0"/>
              </a:rPr>
              <a:t>Next steps and applications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28650" y="1389296"/>
            <a:ext cx="8384196" cy="4000500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Couple the mid-frequency output with an efficient acoustic model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300" dirty="0">
                <a:latin typeface="IBM Plex Sans" panose="020B0503050000000000" pitchFamily="34" charset="0"/>
              </a:rPr>
              <a:t>2D vertical section model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Apply a similar approach to mid-frequency tones from blades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Sensitivity analysis to inform design and engineering tolerances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Development of an application for wind turbine designers </a:t>
            </a:r>
          </a:p>
        </p:txBody>
      </p:sp>
    </p:spTree>
    <p:extLst>
      <p:ext uri="{BB962C8B-B14F-4D97-AF65-F5344CB8AC3E}">
        <p14:creationId xmlns:p14="http://schemas.microsoft.com/office/powerpoint/2010/main" val="4062351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63EE30-FAF2-42CA-9CDB-A640C37725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835" y="2122353"/>
            <a:ext cx="7706686" cy="57800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C580949-FE3D-4AD6-8BB5-8CDCBBA83749}"/>
              </a:ext>
            </a:extLst>
          </p:cNvPr>
          <p:cNvSpPr/>
          <p:nvPr/>
        </p:nvSpPr>
        <p:spPr>
          <a:xfrm>
            <a:off x="3909391" y="2014330"/>
            <a:ext cx="3816626" cy="3313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71"/>
            <a:ext cx="7886700" cy="1325563"/>
          </a:xfrm>
        </p:spPr>
        <p:txBody>
          <a:bodyPr/>
          <a:lstStyle/>
          <a:p>
            <a:r>
              <a:rPr lang="en-GB" sz="3000" b="1" dirty="0">
                <a:latin typeface="IBM Plex Mono" panose="020B0509050000000000" pitchFamily="49" charset="0"/>
              </a:rPr>
              <a:t>Conclusion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28650" y="1389296"/>
            <a:ext cx="8384196" cy="4000500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COMSOL Multiphysics Methods in the Application Builder can be used to investigate mid-frequency tones in wind turbines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Useful in comparing mitigation strategies to tone noise problems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A similar approach could be applied to other applications where panel modes and the dynamics of underlying structures are important</a:t>
            </a:r>
          </a:p>
        </p:txBody>
      </p:sp>
    </p:spTree>
    <p:extLst>
      <p:ext uri="{BB962C8B-B14F-4D97-AF65-F5344CB8AC3E}">
        <p14:creationId xmlns:p14="http://schemas.microsoft.com/office/powerpoint/2010/main" val="74526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28650" y="2012274"/>
            <a:ext cx="7886700" cy="109356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840" dirty="0">
              <a:solidFill>
                <a:schemeClr val="bg1"/>
              </a:solidFill>
              <a:latin typeface="IBM Plex Mono" panose="020B0509050000000000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3177" y="2012274"/>
            <a:ext cx="74976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IBM Plex Mono" panose="020B0509050000000000" pitchFamily="49" charset="0"/>
              </a:rPr>
              <a:t>Randomization to tackle mid-frequency tones from wind turbines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23177" y="5231792"/>
            <a:ext cx="7886700" cy="501061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400" dirty="0">
                <a:solidFill>
                  <a:schemeClr val="bg1"/>
                </a:solidFill>
                <a:latin typeface="IBM Plex Mono" panose="020B0509050000000000" pitchFamily="49" charset="0"/>
              </a:rPr>
              <a:t>Dr Brett Marmo, Technical Director</a:t>
            </a:r>
          </a:p>
          <a:p>
            <a:pPr marL="0" indent="0">
              <a:buNone/>
            </a:pPr>
            <a:endParaRPr lang="en-US" altLang="ja-JP" sz="1400" dirty="0">
              <a:solidFill>
                <a:schemeClr val="bg1"/>
              </a:solidFill>
              <a:latin typeface="IBM Plex Mono" panose="020B0509050000000000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450" y="5482323"/>
            <a:ext cx="1799493" cy="78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59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D10201-D552-431D-92EC-979DF94EC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835" y="2122353"/>
            <a:ext cx="7706686" cy="578001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54C7821-7D22-40FE-9334-54D0DDF44085}"/>
              </a:ext>
            </a:extLst>
          </p:cNvPr>
          <p:cNvSpPr/>
          <p:nvPr/>
        </p:nvSpPr>
        <p:spPr>
          <a:xfrm>
            <a:off x="3114261" y="1895061"/>
            <a:ext cx="5592417" cy="6626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71"/>
            <a:ext cx="7886700" cy="1325563"/>
          </a:xfrm>
        </p:spPr>
        <p:txBody>
          <a:bodyPr/>
          <a:lstStyle/>
          <a:p>
            <a:r>
              <a:rPr lang="en-GB" sz="3000" b="1" dirty="0">
                <a:latin typeface="IBM Plex Mono" panose="020B0509050000000000" pitchFamily="49" charset="0"/>
              </a:rPr>
              <a:t>Introduction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28650" y="1389296"/>
            <a:ext cx="8384196" cy="4000500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Xi use COMSOL Multiphysics as virtual rapid prototype tool for a range of applications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One application where we have had great success is simulating the acoustic performance of wind turbines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FEA and BEM are good for low frequency problems and SEA is appropriate for high frequency problems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Here we explore and approach for the mid-frequencies</a:t>
            </a:r>
          </a:p>
        </p:txBody>
      </p:sp>
    </p:spTree>
    <p:extLst>
      <p:ext uri="{BB962C8B-B14F-4D97-AF65-F5344CB8AC3E}">
        <p14:creationId xmlns:p14="http://schemas.microsoft.com/office/powerpoint/2010/main" val="1549180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E6720D-5AFF-48F5-B1D3-F9B7AD91D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835" y="2122353"/>
            <a:ext cx="7706686" cy="57800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50C20C-79B3-4B11-AB79-00553132D0C8}"/>
              </a:ext>
            </a:extLst>
          </p:cNvPr>
          <p:cNvSpPr/>
          <p:nvPr/>
        </p:nvSpPr>
        <p:spPr>
          <a:xfrm>
            <a:off x="3949148" y="2001078"/>
            <a:ext cx="3949148" cy="3975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71"/>
            <a:ext cx="7886700" cy="1325563"/>
          </a:xfrm>
        </p:spPr>
        <p:txBody>
          <a:bodyPr/>
          <a:lstStyle/>
          <a:p>
            <a:r>
              <a:rPr lang="en-GB" sz="3000" b="1" dirty="0">
                <a:latin typeface="IBM Plex Mono" panose="020B0509050000000000" pitchFamily="49" charset="0"/>
              </a:rPr>
              <a:t>Overview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28650" y="1389296"/>
            <a:ext cx="8384196" cy="4000500"/>
          </a:xfrm>
          <a:prstGeom prst="rect">
            <a:avLst/>
          </a:prstGeom>
        </p:spPr>
        <p:txBody>
          <a:bodyPr/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Why is tonal noise from wind turbines important and how to mitigate?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FEA and SEA approaches to simulation of structural dynamics and acoustics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How to implement a hybrid approach using randomization with COMSOL Multiphysics methods in the Application Builder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Some wind turbine applications that can now be tackled with COMSOL Multiphysics</a:t>
            </a:r>
          </a:p>
        </p:txBody>
      </p:sp>
    </p:spTree>
    <p:extLst>
      <p:ext uri="{BB962C8B-B14F-4D97-AF65-F5344CB8AC3E}">
        <p14:creationId xmlns:p14="http://schemas.microsoft.com/office/powerpoint/2010/main" val="1800552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Introduction</a:t>
            </a:r>
            <a:r>
              <a:rPr lang="en-GB" dirty="0"/>
              <a:t> </a:t>
            </a:r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to</a:t>
            </a:r>
            <a:r>
              <a:rPr lang="en-GB" dirty="0"/>
              <a:t> </a:t>
            </a:r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Tonal</a:t>
            </a:r>
            <a:r>
              <a:rPr lang="en-GB" dirty="0"/>
              <a:t> </a:t>
            </a:r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Noise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28650" y="1669409"/>
            <a:ext cx="4243384" cy="435133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Tonal noise is easily perceivable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Tonal noise caused by wind turbines is more likely to cause complaint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Strict regulatory penalties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Tonal noise can be caused by frequency matching between tower and rotating components in drive train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Tonal noise can be amplified through modal responses of the tower and/or blades</a:t>
            </a:r>
          </a:p>
          <a:p>
            <a:pPr marL="84662" indent="0">
              <a:spcAft>
                <a:spcPts val="1111"/>
              </a:spcAft>
              <a:buNone/>
            </a:pPr>
            <a:endParaRPr lang="en-GB" sz="1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8" t="61475" r="33324" b="7375"/>
          <a:stretch/>
        </p:blipFill>
        <p:spPr>
          <a:xfrm>
            <a:off x="5104869" y="1690691"/>
            <a:ext cx="3177645" cy="399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Mid-frequency tones related to gearboxes</a:t>
            </a:r>
          </a:p>
        </p:txBody>
      </p:sp>
      <p:pic>
        <p:nvPicPr>
          <p:cNvPr id="9" name="Picture 8" descr="X:\Old\gimp2\Clients\Hammerfest Strom\Project Management\Presentations and Reports\Phase 2\110602 HSS Interim Report\Figures\Geometry\Solid Geometry SVG.png">
            <a:extLst>
              <a:ext uri="{FF2B5EF4-FFF2-40B4-BE49-F238E27FC236}">
                <a16:creationId xmlns:a16="http://schemas.microsoft.com/office/drawing/2014/main" id="{B6D77F48-581E-41CA-85DB-440A0AC8FDC0}"/>
              </a:ext>
            </a:extLst>
          </p:cNvPr>
          <p:cNvPicPr/>
          <p:nvPr/>
        </p:nvPicPr>
        <p:blipFill rotWithShape="1">
          <a:blip r:embed="rId3" cstate="print"/>
          <a:srcRect l="17822" t="19238" r="10957" b="9926"/>
          <a:stretch/>
        </p:blipFill>
        <p:spPr bwMode="auto">
          <a:xfrm>
            <a:off x="333495" y="2738528"/>
            <a:ext cx="3818786" cy="279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6AB43C39-0E09-4721-BB6C-B79640F64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52281" y="1607865"/>
            <a:ext cx="4855243" cy="47095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4420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Mid-frequency challenges to simulation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28650" y="1431235"/>
            <a:ext cx="7706967" cy="15240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400" dirty="0">
                <a:latin typeface="IBM Plex Sans" panose="020B0503050000000000" pitchFamily="34" charset="0"/>
              </a:rPr>
              <a:t>The choice using finite element analysis, boundary element method or statistical energy analyse is driven by: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100" dirty="0">
                <a:latin typeface="IBM Plex Sans" panose="020B0503050000000000" pitchFamily="34" charset="0"/>
              </a:rPr>
              <a:t>Mesh size requirements</a:t>
            </a:r>
          </a:p>
          <a:p>
            <a:pPr marL="342891" lvl="1" indent="0" algn="just">
              <a:lnSpc>
                <a:spcPct val="150000"/>
              </a:lnSpc>
              <a:spcAft>
                <a:spcPts val="1000"/>
              </a:spcAft>
              <a:buNone/>
              <a:defRPr/>
            </a:pPr>
            <a:endParaRPr lang="en-GB" sz="1100" dirty="0">
              <a:latin typeface="IBM Plex Sans" panose="020B0503050000000000" pitchFamily="34" charset="0"/>
            </a:endParaRPr>
          </a:p>
          <a:p>
            <a:pPr marL="84662" indent="0">
              <a:spcAft>
                <a:spcPts val="1111"/>
              </a:spcAft>
              <a:buNone/>
            </a:pP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38785" y="2818153"/>
            <a:ext cx="5969180" cy="344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57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Mid-frequency challenges to simulation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28650" y="1431234"/>
            <a:ext cx="7706967" cy="183129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400" dirty="0">
                <a:latin typeface="IBM Plex Sans" panose="020B0503050000000000" pitchFamily="34" charset="0"/>
              </a:rPr>
              <a:t>The choice using finite element analysis, boundary element method or statistical energy analyse is driven by: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100" dirty="0">
                <a:latin typeface="IBM Plex Sans" panose="020B0503050000000000" pitchFamily="34" charset="0"/>
              </a:rPr>
              <a:t>Mesh size requirements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100" dirty="0">
                <a:latin typeface="IBM Plex Sans" panose="020B0503050000000000" pitchFamily="34" charset="0"/>
              </a:rPr>
              <a:t>Modal density</a:t>
            </a:r>
          </a:p>
          <a:p>
            <a:pPr marL="84662" indent="0">
              <a:spcAft>
                <a:spcPts val="1111"/>
              </a:spcAft>
              <a:buNone/>
            </a:pP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1535" y="3595474"/>
            <a:ext cx="4023220" cy="23195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88A0BA-BB92-4A68-BC04-D22929A7C3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4" r="31155"/>
          <a:stretch/>
        </p:blipFill>
        <p:spPr>
          <a:xfrm>
            <a:off x="79513" y="2955235"/>
            <a:ext cx="1699269" cy="36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412D20-34E7-45B5-8EE8-71429E75E42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1" r="30255"/>
          <a:stretch/>
        </p:blipFill>
        <p:spPr>
          <a:xfrm>
            <a:off x="1540242" y="2955235"/>
            <a:ext cx="1622023" cy="36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38BCE0-5B3D-4E2A-B2D6-771B9E632C5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7" r="26793"/>
          <a:stretch/>
        </p:blipFill>
        <p:spPr>
          <a:xfrm>
            <a:off x="3162265" y="2955235"/>
            <a:ext cx="169926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42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z="3000" b="1" kern="1200" dirty="0">
                <a:solidFill>
                  <a:schemeClr val="tx1"/>
                </a:solidFill>
                <a:latin typeface="IBM Plex Mono" panose="020B0509050000000000" pitchFamily="49" charset="0"/>
                <a:ea typeface="+mj-ea"/>
                <a:cs typeface="+mj-cs"/>
              </a:rPr>
              <a:t>Randomization approach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28649" y="1669409"/>
            <a:ext cx="5056533" cy="4351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Use </a:t>
            </a:r>
            <a:r>
              <a:rPr lang="en-GB" sz="1600" i="1" dirty="0">
                <a:latin typeface="IBM Plex Sans" panose="020B0503050000000000" pitchFamily="34" charset="0"/>
              </a:rPr>
              <a:t>methods</a:t>
            </a:r>
            <a:r>
              <a:rPr lang="en-GB" sz="1600" dirty="0">
                <a:latin typeface="IBM Plex Sans" panose="020B0503050000000000" pitchFamily="34" charset="0"/>
              </a:rPr>
              <a:t> in the application editor to code in randomization of some of the key design elements: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300" dirty="0">
                <a:latin typeface="IBM Plex Sans" panose="020B0503050000000000" pitchFamily="34" charset="0"/>
              </a:rPr>
              <a:t>Tower masses distribution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300" dirty="0">
                <a:latin typeface="IBM Plex Sans" panose="020B0503050000000000" pitchFamily="34" charset="0"/>
              </a:rPr>
              <a:t>Foundation stiffness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300" dirty="0">
                <a:latin typeface="IBM Plex Sans" panose="020B0503050000000000" pitchFamily="34" charset="0"/>
              </a:rPr>
              <a:t>Damping</a:t>
            </a:r>
          </a:p>
          <a:p>
            <a:pPr lvl="1"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300" dirty="0">
                <a:latin typeface="IBM Plex Sans" panose="020B0503050000000000" pitchFamily="34" charset="0"/>
              </a:rPr>
              <a:t>Top side masses and inertia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  <a:buFontTx/>
              <a:buChar char="•"/>
              <a:defRPr/>
            </a:pPr>
            <a:r>
              <a:rPr lang="en-GB" sz="1600" dirty="0">
                <a:latin typeface="IBM Plex Sans" panose="020B0503050000000000" pitchFamily="34" charset="0"/>
              </a:rPr>
              <a:t>The model is randomized and re-iterated many hundreds of time, so the it essential to reduce complexity of the model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9622" y="1693431"/>
            <a:ext cx="2721012" cy="480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96880"/>
      </p:ext>
    </p:extLst>
  </p:cSld>
  <p:clrMapOvr>
    <a:masterClrMapping/>
  </p:clrMapOvr>
</p:sld>
</file>

<file path=ppt/theme/theme1.xml><?xml version="1.0" encoding="utf-8"?>
<a:theme xmlns:a="http://schemas.openxmlformats.org/drawingml/2006/main" name="Xi_2018 Theme">
  <a:themeElements>
    <a:clrScheme name="Xi_2018">
      <a:dk1>
        <a:srgbClr val="000000"/>
      </a:dk1>
      <a:lt1>
        <a:srgbClr val="FFFFFF"/>
      </a:lt1>
      <a:dk2>
        <a:srgbClr val="7F807F"/>
      </a:dk2>
      <a:lt2>
        <a:srgbClr val="ECE8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FDFEF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i 4-3" id="{E8891634-5336-3749-B1DF-C58AA650CAA4}" vid="{B98E4375-84F4-A641-B0C2-8DB2E691CA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Xi 4-3</Template>
  <TotalTime>401</TotalTime>
  <Words>548</Words>
  <Application>Microsoft Office PowerPoint</Application>
  <PresentationFormat>On-screen Show (4:3)</PresentationFormat>
  <Paragraphs>68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IBM Plex Mono</vt:lpstr>
      <vt:lpstr>IBM Plex Sans</vt:lpstr>
      <vt:lpstr>Xi_2018 Theme</vt:lpstr>
      <vt:lpstr>PowerPoint Presentation</vt:lpstr>
      <vt:lpstr>PowerPoint Presentation</vt:lpstr>
      <vt:lpstr>Introduction</vt:lpstr>
      <vt:lpstr>Overview</vt:lpstr>
      <vt:lpstr>Introduction to Tonal Noise</vt:lpstr>
      <vt:lpstr>Mid-frequency tones related to gearboxes</vt:lpstr>
      <vt:lpstr>Mid-frequency challenges to simulation</vt:lpstr>
      <vt:lpstr>Mid-frequency challenges to simulation</vt:lpstr>
      <vt:lpstr>Randomization approach </vt:lpstr>
      <vt:lpstr>Methods in the Application Builder</vt:lpstr>
      <vt:lpstr>Randomization of tower mass distribution</vt:lpstr>
      <vt:lpstr>Resultant frequency response</vt:lpstr>
      <vt:lpstr>Statistical analysis</vt:lpstr>
      <vt:lpstr>Tonal Noise Solutions: Increase Damping</vt:lpstr>
      <vt:lpstr>Statistical analysis</vt:lpstr>
      <vt:lpstr>Next steps and applications</vt:lpstr>
      <vt:lpstr>Conclusion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MP</dc:creator>
  <cp:lastModifiedBy>Brett Marmo</cp:lastModifiedBy>
  <cp:revision>71</cp:revision>
  <cp:lastPrinted>2018-10-12T08:51:24Z</cp:lastPrinted>
  <dcterms:created xsi:type="dcterms:W3CDTF">2018-03-02T15:51:33Z</dcterms:created>
  <dcterms:modified xsi:type="dcterms:W3CDTF">2019-09-24T16:16:04Z</dcterms:modified>
</cp:coreProperties>
</file>