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650" autoAdjust="0"/>
    <p:restoredTop sz="96281" autoAdjust="0"/>
  </p:normalViewPr>
  <p:slideViewPr>
    <p:cSldViewPr snapToGrid="0">
      <p:cViewPr>
        <p:scale>
          <a:sx n="50" d="100"/>
          <a:sy n="50" d="100"/>
        </p:scale>
        <p:origin x="660" y="-5382"/>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8/27/2019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8/27/2019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8/27/2019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8/27/2019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8/27/2019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8/27/2019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8/27/2019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8/27/2019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8/27/2019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8/27/2019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8/27/2019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8/27/2019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8/27/2019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8/27/2019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microsoft.com/office/2007/relationships/hdphoto" Target="../media/hdphoto1.wdp"/><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sharpenSoften amount="52000"/>
                    </a14:imgEffect>
                    <a14:imgEffect>
                      <a14:brightnessContrast contrast="19000"/>
                    </a14:imgEffect>
                  </a14:imgLayer>
                </a14:imgProps>
              </a:ext>
            </a:extLst>
          </a:blip>
          <a:stretch>
            <a:fillRect/>
          </a:stretch>
        </p:blipFill>
        <p:spPr>
          <a:xfrm>
            <a:off x="15889251" y="22737229"/>
            <a:ext cx="12543821" cy="6060777"/>
          </a:xfrm>
          <a:prstGeom prst="rect">
            <a:avLst/>
          </a:prstGeom>
        </p:spPr>
      </p:pic>
      <p:pic>
        <p:nvPicPr>
          <p:cNvPr id="2" name="Picture 1"/>
          <p:cNvPicPr>
            <a:picLocks noChangeAspect="1"/>
          </p:cNvPicPr>
          <p:nvPr/>
        </p:nvPicPr>
        <p:blipFill>
          <a:blip r:embed="rId5"/>
          <a:stretch>
            <a:fillRect/>
          </a:stretch>
        </p:blipFill>
        <p:spPr>
          <a:xfrm>
            <a:off x="8280420" y="13677152"/>
            <a:ext cx="5816421" cy="8118239"/>
          </a:xfrm>
          <a:prstGeom prst="rect">
            <a:avLst/>
          </a:prstGeom>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949759" y="1141557"/>
            <a:ext cx="29325454" cy="5073814"/>
          </a:xfrm>
          <a:prstGeom prst="rect">
            <a:avLst/>
          </a:prstGeom>
          <a:noFill/>
          <a:ln w="9525">
            <a:noFill/>
            <a:miter lim="800000"/>
            <a:headEnd/>
            <a:tailEnd/>
          </a:ln>
        </p:spPr>
        <p:txBody>
          <a:bodyPr wrap="square" lIns="86984" tIns="43492" rIns="86984" bIns="43492">
            <a:spAutoFit/>
          </a:bodyPr>
          <a:lstStyle/>
          <a:p>
            <a:pPr algn="ctr" defTabSz="4174027">
              <a:defRPr/>
            </a:pPr>
            <a:r>
              <a:rPr lang="en-GB" sz="7200" b="1" dirty="0">
                <a:latin typeface="Calibri" panose="020F0502020204030204" pitchFamily="34" charset="0"/>
                <a:ea typeface="+mn-ea"/>
                <a:cs typeface="Calibri" panose="020F0502020204030204" pitchFamily="34" charset="0"/>
              </a:rPr>
              <a:t>Modelling the Diffusion/Counter Diffusion of Oxygen </a:t>
            </a:r>
          </a:p>
          <a:p>
            <a:pPr algn="ctr" defTabSz="4174027">
              <a:defRPr/>
            </a:pPr>
            <a:r>
              <a:rPr lang="en-GB" sz="7200" b="1" dirty="0">
                <a:latin typeface="Calibri" panose="020F0502020204030204" pitchFamily="34" charset="0"/>
                <a:ea typeface="+mn-ea"/>
                <a:cs typeface="Calibri" panose="020F0502020204030204" pitchFamily="34" charset="0"/>
              </a:rPr>
              <a:t>and Solutes in Low Density Steels</a:t>
            </a:r>
            <a:endParaRPr lang="en-US" sz="7200" b="1" dirty="0">
              <a:latin typeface="Calibri" panose="020F0502020204030204" pitchFamily="34" charset="0"/>
              <a:ea typeface="+mn-ea"/>
              <a:cs typeface="Calibri" panose="020F0502020204030204" pitchFamily="34" charset="0"/>
            </a:endParaRPr>
          </a:p>
          <a:p>
            <a:pPr algn="ctr" defTabSz="4174027">
              <a:defRPr/>
            </a:pPr>
            <a:endParaRPr lang="en-US" sz="2000" dirty="0">
              <a:latin typeface="Calibri" panose="020F0502020204030204" pitchFamily="34" charset="0"/>
              <a:ea typeface="+mn-ea"/>
              <a:cs typeface="Calibri" panose="020F0502020204030204" pitchFamily="34" charset="0"/>
            </a:endParaRPr>
          </a:p>
          <a:p>
            <a:pPr defTabSz="4387247" eaLnBrk="1" hangingPunct="1">
              <a:defRPr/>
            </a:pPr>
            <a:r>
              <a:rPr lang="en-US" sz="4000" dirty="0">
                <a:latin typeface="Calibri" panose="020F0502020204030204" pitchFamily="34" charset="0"/>
                <a:cs typeface="Calibri" panose="020F0502020204030204" pitchFamily="34" charset="0"/>
              </a:rPr>
              <a:t>Jack Isaacs </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t>
            </a:r>
            <a:r>
              <a:rPr lang="en-US" sz="4000" dirty="0" err="1">
                <a:latin typeface="Calibri" panose="020F0502020204030204" pitchFamily="34" charset="0"/>
                <a:cs typeface="Calibri" panose="020F0502020204030204" pitchFamily="34" charset="0"/>
              </a:rPr>
              <a:t>Shangping</a:t>
            </a:r>
            <a:r>
              <a:rPr lang="en-US" sz="4000" dirty="0">
                <a:latin typeface="Calibri" panose="020F0502020204030204" pitchFamily="34" charset="0"/>
                <a:cs typeface="Calibri" panose="020F0502020204030204" pitchFamily="34" charset="0"/>
              </a:rPr>
              <a:t> Chen </a:t>
            </a:r>
            <a:r>
              <a:rPr lang="en-US" sz="4000" baseline="30000" dirty="0">
                <a:latin typeface="Calibri" panose="020F0502020204030204" pitchFamily="34" charset="0"/>
                <a:cs typeface="Calibri" panose="020F0502020204030204" pitchFamily="34" charset="0"/>
              </a:rPr>
              <a:t>2</a:t>
            </a:r>
            <a:r>
              <a:rPr lang="en-US" sz="4000" dirty="0">
                <a:latin typeface="Calibri" panose="020F0502020204030204" pitchFamily="34" charset="0"/>
                <a:cs typeface="Calibri" panose="020F0502020204030204" pitchFamily="34" charset="0"/>
              </a:rPr>
              <a:t>, </a:t>
            </a:r>
            <a:r>
              <a:rPr lang="en-US" sz="4000" dirty="0" err="1">
                <a:latin typeface="Calibri" panose="020F0502020204030204" pitchFamily="34" charset="0"/>
                <a:cs typeface="Calibri" panose="020F0502020204030204" pitchFamily="34" charset="0"/>
              </a:rPr>
              <a:t>Marga</a:t>
            </a:r>
            <a:r>
              <a:rPr lang="en-US" sz="4000" dirty="0">
                <a:latin typeface="Calibri" panose="020F0502020204030204" pitchFamily="34" charset="0"/>
                <a:cs typeface="Calibri" panose="020F0502020204030204" pitchFamily="34" charset="0"/>
              </a:rPr>
              <a:t> </a:t>
            </a:r>
            <a:r>
              <a:rPr lang="en-US" sz="4000" dirty="0" err="1">
                <a:latin typeface="Calibri" panose="020F0502020204030204" pitchFamily="34" charset="0"/>
                <a:cs typeface="Calibri" panose="020F0502020204030204" pitchFamily="34" charset="0"/>
              </a:rPr>
              <a:t>Zuijderwijk</a:t>
            </a:r>
            <a:r>
              <a:rPr lang="en-US" sz="4000" dirty="0">
                <a:latin typeface="Calibri" panose="020F0502020204030204" pitchFamily="34" charset="0"/>
                <a:cs typeface="Calibri" panose="020F0502020204030204" pitchFamily="34" charset="0"/>
              </a:rPr>
              <a:t> </a:t>
            </a:r>
            <a:r>
              <a:rPr lang="en-US" sz="4000" baseline="30000" dirty="0">
                <a:latin typeface="Calibri" panose="020F0502020204030204" pitchFamily="34" charset="0"/>
                <a:cs typeface="Calibri" panose="020F0502020204030204" pitchFamily="34" charset="0"/>
              </a:rPr>
              <a:t>2</a:t>
            </a:r>
            <a:r>
              <a:rPr lang="en-US" sz="4000" dirty="0">
                <a:latin typeface="Calibri" panose="020F0502020204030204" pitchFamily="34" charset="0"/>
                <a:cs typeface="Calibri" panose="020F0502020204030204" pitchFamily="34" charset="0"/>
              </a:rPr>
              <a:t>, Michael </a:t>
            </a:r>
            <a:r>
              <a:rPr lang="en-US" sz="4000" dirty="0" err="1">
                <a:latin typeface="Calibri" panose="020F0502020204030204" pitchFamily="34" charset="0"/>
                <a:cs typeface="Calibri" panose="020F0502020204030204" pitchFamily="34" charset="0"/>
              </a:rPr>
              <a:t>Auinger</a:t>
            </a:r>
            <a:r>
              <a:rPr lang="en-US" sz="4000" dirty="0">
                <a:latin typeface="Calibri" panose="020F0502020204030204" pitchFamily="34" charset="0"/>
                <a:cs typeface="Calibri" panose="020F0502020204030204" pitchFamily="34" charset="0"/>
              </a:rPr>
              <a:t> </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t>
            </a:r>
          </a:p>
          <a:p>
            <a:pPr defTabSz="4387247" eaLnBrk="1" hangingPunct="1">
              <a:defRPr/>
            </a:pPr>
            <a:endParaRPr lang="en-US" sz="4000" dirty="0">
              <a:latin typeface="Calibri" panose="020F0502020204030204" pitchFamily="34" charset="0"/>
              <a:cs typeface="Calibri" panose="020F0502020204030204" pitchFamily="34" charset="0"/>
            </a:endParaRPr>
          </a:p>
          <a:p>
            <a:pPr defTabSz="4387247" eaLnBrk="1" hangingPunct="1">
              <a:defRPr/>
            </a:pPr>
            <a:r>
              <a:rPr lang="en-GB" sz="4000" baseline="30000" dirty="0">
                <a:latin typeface="Calibri" panose="020F0502020204030204" pitchFamily="34" charset="0"/>
                <a:cs typeface="Calibri" panose="020F0502020204030204" pitchFamily="34" charset="0"/>
              </a:rPr>
              <a:t>1</a:t>
            </a:r>
            <a:r>
              <a:rPr lang="en-GB" sz="4000" dirty="0">
                <a:latin typeface="Calibri" panose="020F0502020204030204" pitchFamily="34" charset="0"/>
                <a:cs typeface="Calibri" panose="020F0502020204030204" pitchFamily="34" charset="0"/>
              </a:rPr>
              <a:t> WMG, University of Warwick, Coventry, CV4 7AL</a:t>
            </a:r>
            <a:r>
              <a:rPr lang="en-US" sz="4000" dirty="0">
                <a:latin typeface="Calibri" panose="020F0502020204030204" pitchFamily="34" charset="0"/>
                <a:cs typeface="Calibri" panose="020F0502020204030204" pitchFamily="34" charset="0"/>
              </a:rPr>
              <a:t>                  </a:t>
            </a:r>
            <a:r>
              <a:rPr lang="en-GB" sz="4000" dirty="0">
                <a:latin typeface="Calibri" panose="020F0502020204030204" pitchFamily="34" charset="0"/>
                <a:cs typeface="Calibri" panose="020F0502020204030204" pitchFamily="34" charset="0"/>
              </a:rPr>
              <a:t>			                                                              </a:t>
            </a:r>
            <a:r>
              <a:rPr lang="en-GB" sz="4000" baseline="30000" dirty="0">
                <a:latin typeface="Calibri" panose="020F0502020204030204" pitchFamily="34" charset="0"/>
                <a:cs typeface="Calibri" panose="020F0502020204030204" pitchFamily="34" charset="0"/>
              </a:rPr>
              <a:t>2</a:t>
            </a:r>
            <a:r>
              <a:rPr lang="en-GB" sz="4000" dirty="0">
                <a:latin typeface="Calibri" panose="020F0502020204030204" pitchFamily="34" charset="0"/>
                <a:cs typeface="Calibri" panose="020F0502020204030204" pitchFamily="34" charset="0"/>
              </a:rPr>
              <a:t> Tata Steel Europe, Ijmuiden, The Netherlands</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949759" y="6854949"/>
            <a:ext cx="13727414" cy="75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400" b="1" dirty="0">
                <a:cs typeface="Calibri" panose="020F0502020204030204" pitchFamily="34" charset="0"/>
              </a:rPr>
              <a:t>INTRODUCTION:</a:t>
            </a:r>
            <a:r>
              <a:rPr lang="en-US" altLang="nl-NL" sz="4400" dirty="0">
                <a:cs typeface="Calibri" panose="020F0502020204030204" pitchFamily="34" charset="0"/>
              </a:rPr>
              <a:t> </a:t>
            </a:r>
            <a:r>
              <a:rPr lang="en-GB" sz="4000" dirty="0"/>
              <a:t>COMSOL is used to study the oxidation behaviour of low density steels by the Transport of Diluted Species (Transport Phenomena) and Chemistry (Chemical Reaction Engineering) modules. The Transport module focusses on the diffusion of Oxygen from the surface, and solute (Al, Mn) diffusion from the geometry (bulk) which proceeds via Fick’s Laws. The Chemistry module is the basis of the reactions taking place with varying Oxygen concentration forming (Fe, Al, Mn) oxides. It is expected that more oxidation will occur in high diffusivity pathways such as defects, and interfaces like grain boundaries, and that the more stable oxides will form deeper into the sample where less oxygen is available </a:t>
            </a:r>
            <a:r>
              <a:rPr lang="en-GB" sz="4000" baseline="30000" dirty="0"/>
              <a:t>[2]</a:t>
            </a:r>
            <a:r>
              <a:rPr lang="en-GB" sz="4000" dirty="0"/>
              <a:t>.</a:t>
            </a:r>
            <a:endParaRPr lang="en-US" altLang="nl-NL" sz="4000" dirty="0">
              <a:cs typeface="Calibri" panose="020F0502020204030204" pitchFamily="34" charset="0"/>
            </a:endParaRPr>
          </a:p>
        </p:txBody>
      </p:sp>
      <mc:AlternateContent xmlns:mc="http://schemas.openxmlformats.org/markup-compatibility/2006" xmlns:a14="http://schemas.microsoft.com/office/drawing/2010/main">
        <mc:Choice Requires="a14">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269650" y="22289821"/>
                <a:ext cx="13407523" cy="1160797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400" b="1" dirty="0">
                    <a:cs typeface="Calibri" panose="020F0502020204030204" pitchFamily="34" charset="0"/>
                  </a:rPr>
                  <a:t>COMPUTATIONAL METHODS: </a:t>
                </a:r>
                <a:r>
                  <a:rPr lang="en-GB" sz="4000" dirty="0"/>
                  <a:t>The main portion of this model is based around the iterative process of species diffusion then subsequent reaction </a:t>
                </a:r>
                <a:r>
                  <a:rPr lang="en-GB" sz="4000" baseline="30000" dirty="0"/>
                  <a:t>[1]</a:t>
                </a:r>
                <a:r>
                  <a:rPr lang="en-GB" sz="4000" dirty="0"/>
                  <a:t>. The now established oxides can reduce the diffusivity of the oxidants and solutes; which will affect the depth, composition, and rate of further reactions. This concept is built around Fick’s Laws, with Flux (J), Concentration (c), and Diffusivity (D) </a:t>
                </a:r>
                <a:r>
                  <a:rPr lang="en-GB" sz="4000" baseline="30000" dirty="0"/>
                  <a:t>[3]</a:t>
                </a:r>
                <a:r>
                  <a:rPr lang="en-GB" sz="4000" dirty="0"/>
                  <a:t>:</a:t>
                </a:r>
              </a:p>
              <a:p>
                <a:pPr algn="just" eaLnBrk="1" hangingPunct="1">
                  <a:spcBef>
                    <a:spcPct val="0"/>
                  </a:spcBef>
                  <a:buFontTx/>
                  <a:buNone/>
                </a:pPr>
                <a:endParaRPr lang="en-US" altLang="nl-NL" sz="4000" dirty="0">
                  <a:cs typeface="Calibri" panose="020F0502020204030204" pitchFamily="34" charset="0"/>
                </a:endParaRPr>
              </a:p>
              <a:p>
                <a:pPr algn="just" eaLnBrk="1" hangingPunct="1">
                  <a:spcBef>
                    <a:spcPct val="0"/>
                  </a:spcBef>
                  <a:buNone/>
                </a:pPr>
                <a:r>
                  <a:rPr lang="en-GB" sz="6000" dirty="0"/>
                  <a:t>  	</a:t>
                </a:r>
                <a14:m>
                  <m:oMath xmlns:m="http://schemas.openxmlformats.org/officeDocument/2006/math">
                    <m:r>
                      <a:rPr lang="en-GB" sz="6000" i="1">
                        <a:latin typeface="Cambria Math" panose="02040503050406030204" pitchFamily="18" charset="0"/>
                      </a:rPr>
                      <m:t>𝐽</m:t>
                    </m:r>
                    <m:r>
                      <a:rPr lang="en-GB" sz="6000" i="1">
                        <a:latin typeface="Cambria Math" panose="02040503050406030204" pitchFamily="18" charset="0"/>
                      </a:rPr>
                      <m:t>=−</m:t>
                    </m:r>
                    <m:r>
                      <a:rPr lang="en-GB" sz="6000" i="1">
                        <a:latin typeface="Cambria Math" panose="02040503050406030204" pitchFamily="18" charset="0"/>
                      </a:rPr>
                      <m:t>𝐷</m:t>
                    </m:r>
                    <m:f>
                      <m:fPr>
                        <m:ctrlPr>
                          <a:rPr lang="en-GB" sz="6000" i="1">
                            <a:latin typeface="Cambria Math" panose="02040503050406030204" pitchFamily="18" charset="0"/>
                          </a:rPr>
                        </m:ctrlPr>
                      </m:fPr>
                      <m:num>
                        <m:r>
                          <a:rPr lang="en-GB" sz="6000">
                            <a:latin typeface="Cambria Math" panose="02040503050406030204" pitchFamily="18" charset="0"/>
                          </a:rPr>
                          <m:t>𝜕</m:t>
                        </m:r>
                        <m:r>
                          <a:rPr lang="en-GB" sz="6000" b="0" i="1" smtClean="0">
                            <a:latin typeface="Cambria Math" panose="02040503050406030204" pitchFamily="18" charset="0"/>
                          </a:rPr>
                          <m:t>𝑐</m:t>
                        </m:r>
                      </m:num>
                      <m:den>
                        <m:r>
                          <a:rPr lang="en-GB" sz="6000">
                            <a:latin typeface="Cambria Math" panose="02040503050406030204" pitchFamily="18" charset="0"/>
                          </a:rPr>
                          <m:t>𝜕</m:t>
                        </m:r>
                        <m:r>
                          <m:rPr>
                            <m:sty m:val="p"/>
                          </m:rPr>
                          <a:rPr lang="en-GB" sz="6000">
                            <a:latin typeface="Cambria Math" panose="02040503050406030204" pitchFamily="18" charset="0"/>
                          </a:rPr>
                          <m:t>x</m:t>
                        </m:r>
                      </m:den>
                    </m:f>
                  </m:oMath>
                </a14:m>
                <a:endParaRPr lang="en-GB" sz="6600" dirty="0"/>
              </a:p>
              <a:p>
                <a:pPr algn="just" eaLnBrk="1" hangingPunct="1">
                  <a:spcBef>
                    <a:spcPct val="0"/>
                  </a:spcBef>
                  <a:buNone/>
                </a:pPr>
                <a:r>
                  <a:rPr lang="en-GB" sz="4400" dirty="0"/>
                  <a:t>Where:</a:t>
                </a:r>
              </a:p>
              <a:p>
                <a:pPr algn="just" eaLnBrk="1" hangingPunct="1">
                  <a:spcBef>
                    <a:spcPct val="0"/>
                  </a:spcBef>
                  <a:buNone/>
                </a:pPr>
                <a:r>
                  <a:rPr lang="en-GB" sz="4400" dirty="0"/>
                  <a:t> 	</a:t>
                </a:r>
                <a14:m>
                  <m:oMath xmlns:m="http://schemas.openxmlformats.org/officeDocument/2006/math">
                    <m:r>
                      <a:rPr lang="en-GB" sz="6000" i="1">
                        <a:latin typeface="Cambria Math" panose="02040503050406030204" pitchFamily="18" charset="0"/>
                      </a:rPr>
                      <m:t>𝐷</m:t>
                    </m:r>
                    <m:r>
                      <a:rPr lang="en-GB" sz="6000" i="1">
                        <a:latin typeface="Cambria Math" panose="02040503050406030204" pitchFamily="18" charset="0"/>
                      </a:rPr>
                      <m:t>=</m:t>
                    </m:r>
                    <m:sSub>
                      <m:sSubPr>
                        <m:ctrlPr>
                          <a:rPr lang="en-GB" sz="6000" i="1">
                            <a:latin typeface="Cambria Math" panose="02040503050406030204" pitchFamily="18" charset="0"/>
                          </a:rPr>
                        </m:ctrlPr>
                      </m:sSubPr>
                      <m:e>
                        <m:r>
                          <a:rPr lang="en-GB" sz="6000" i="1">
                            <a:latin typeface="Cambria Math" panose="02040503050406030204" pitchFamily="18" charset="0"/>
                          </a:rPr>
                          <m:t>𝐷</m:t>
                        </m:r>
                      </m:e>
                      <m:sub>
                        <m:r>
                          <a:rPr lang="en-GB" sz="6000" i="1">
                            <a:latin typeface="Cambria Math" panose="02040503050406030204" pitchFamily="18" charset="0"/>
                          </a:rPr>
                          <m:t>0</m:t>
                        </m:r>
                      </m:sub>
                    </m:sSub>
                    <m:r>
                      <a:rPr lang="en-GB" sz="6000" i="1">
                        <a:latin typeface="Cambria Math" panose="02040503050406030204" pitchFamily="18" charset="0"/>
                      </a:rPr>
                      <m:t> </m:t>
                    </m:r>
                    <m:sSup>
                      <m:sSupPr>
                        <m:ctrlPr>
                          <a:rPr lang="en-GB" sz="6000" i="1">
                            <a:latin typeface="Cambria Math" panose="02040503050406030204" pitchFamily="18" charset="0"/>
                          </a:rPr>
                        </m:ctrlPr>
                      </m:sSupPr>
                      <m:e>
                        <m:r>
                          <a:rPr lang="en-GB" sz="6000" i="1">
                            <a:latin typeface="Cambria Math" panose="02040503050406030204" pitchFamily="18" charset="0"/>
                          </a:rPr>
                          <m:t>𝑒</m:t>
                        </m:r>
                      </m:e>
                      <m:sup>
                        <m:f>
                          <m:fPr>
                            <m:ctrlPr>
                              <a:rPr lang="en-GB" sz="6000" i="1">
                                <a:latin typeface="Cambria Math" panose="02040503050406030204" pitchFamily="18" charset="0"/>
                              </a:rPr>
                            </m:ctrlPr>
                          </m:fPr>
                          <m:num>
                            <m:r>
                              <a:rPr lang="en-GB" sz="6000" i="1">
                                <a:latin typeface="Cambria Math" panose="02040503050406030204" pitchFamily="18" charset="0"/>
                              </a:rPr>
                              <m:t>−</m:t>
                            </m:r>
                            <m:r>
                              <a:rPr lang="en-GB" sz="6000" i="1">
                                <a:latin typeface="Cambria Math" panose="02040503050406030204" pitchFamily="18" charset="0"/>
                              </a:rPr>
                              <m:t>𝑄</m:t>
                            </m:r>
                          </m:num>
                          <m:den>
                            <m:r>
                              <a:rPr lang="en-GB" sz="6000" i="1">
                                <a:latin typeface="Cambria Math" panose="02040503050406030204" pitchFamily="18" charset="0"/>
                              </a:rPr>
                              <m:t>𝑅𝑇</m:t>
                            </m:r>
                          </m:den>
                        </m:f>
                      </m:sup>
                    </m:sSup>
                  </m:oMath>
                </a14:m>
                <a:endParaRPr lang="en-GB" sz="6000" dirty="0"/>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r>
                  <a:rPr lang="en-US" altLang="nl-NL" sz="4000" dirty="0">
                    <a:cs typeface="Calibri" panose="020F0502020204030204" pitchFamily="34" charset="0"/>
                  </a:rPr>
                  <a:t>The model is to calculate the concentrations of the various Fe/Al/Mn oxides that form, which will vary according to the local available Oxygen content; calculated from FACTSAGE’s data with a relation to the oxides’ dissociation concentration.</a:t>
                </a:r>
              </a:p>
            </p:txBody>
          </p:sp>
        </mc:Choice>
        <mc:Fallback xmlns="">
          <p:sp>
            <p:nvSpPr>
              <p:cNvPr id="2052" name="TextBox 7">
                <a:extLst>
                  <a:ext uri="{FF2B5EF4-FFF2-40B4-BE49-F238E27FC236}">
                    <a16:creationId xmlns:a16="http://schemas.microsoft.com/office/drawing/2014/main" id="{4A08504F-7725-A243-96B9-497CEA110D4F}"/>
                  </a:ext>
                </a:extLst>
              </p:cNvPr>
              <p:cNvSpPr txBox="1">
                <a:spLocks noRot="1" noChangeAspect="1" noMove="1" noResize="1" noEditPoints="1" noAdjustHandles="1" noChangeArrowheads="1" noChangeShapeType="1" noTextEdit="1"/>
              </p:cNvSpPr>
              <p:nvPr/>
            </p:nvSpPr>
            <p:spPr bwMode="auto">
              <a:xfrm>
                <a:off x="1269650" y="22289821"/>
                <a:ext cx="13407523" cy="11607975"/>
              </a:xfrm>
              <a:prstGeom prst="rect">
                <a:avLst/>
              </a:prstGeom>
              <a:blipFill>
                <a:blip r:embed="rId6"/>
                <a:stretch>
                  <a:fillRect l="-1864" t="-1050" r="-1636" b="-131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41212" y="18643477"/>
            <a:ext cx="13398811" cy="384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400" b="1" dirty="0">
                <a:cs typeface="Calibri" panose="020F0502020204030204" pitchFamily="34" charset="0"/>
              </a:rPr>
              <a:t>RESULTS</a:t>
            </a:r>
            <a:r>
              <a:rPr lang="en-US" altLang="nl-NL" sz="4400" dirty="0">
                <a:cs typeface="Calibri" panose="020F0502020204030204" pitchFamily="34" charset="0"/>
              </a:rPr>
              <a:t>: </a:t>
            </a:r>
            <a:r>
              <a:rPr lang="en-US" altLang="nl-NL" sz="4000" dirty="0">
                <a:cs typeface="Calibri" panose="020F0502020204030204" pitchFamily="34" charset="0"/>
              </a:rPr>
              <a:t>The outputs are the concentration profiles of Al</a:t>
            </a:r>
            <a:r>
              <a:rPr lang="en-US" altLang="nl-NL" sz="4000" baseline="-25000" dirty="0">
                <a:cs typeface="Calibri" panose="020F0502020204030204" pitchFamily="34" charset="0"/>
              </a:rPr>
              <a:t>2</a:t>
            </a:r>
            <a:r>
              <a:rPr lang="en-US" altLang="nl-NL" sz="4000" dirty="0">
                <a:cs typeface="Calibri" panose="020F0502020204030204" pitchFamily="34" charset="0"/>
              </a:rPr>
              <a:t>O</a:t>
            </a:r>
            <a:r>
              <a:rPr lang="en-US" altLang="nl-NL" sz="4000" baseline="-25000" dirty="0">
                <a:cs typeface="Calibri" panose="020F0502020204030204" pitchFamily="34" charset="0"/>
              </a:rPr>
              <a:t>3</a:t>
            </a:r>
            <a:r>
              <a:rPr lang="en-US" altLang="nl-NL" sz="4000" dirty="0">
                <a:cs typeface="Calibri" panose="020F0502020204030204" pitchFamily="34" charset="0"/>
              </a:rPr>
              <a:t>, MnO, MnAl</a:t>
            </a:r>
            <a:r>
              <a:rPr lang="en-US" altLang="nl-NL" sz="4000" baseline="-25000" dirty="0">
                <a:cs typeface="Calibri" panose="020F0502020204030204" pitchFamily="34" charset="0"/>
              </a:rPr>
              <a:t>2</a:t>
            </a:r>
            <a:r>
              <a:rPr lang="en-US" altLang="nl-NL" sz="4000" dirty="0">
                <a:cs typeface="Calibri" panose="020F0502020204030204" pitchFamily="34" charset="0"/>
              </a:rPr>
              <a:t>O</a:t>
            </a:r>
            <a:r>
              <a:rPr lang="en-US" altLang="nl-NL" sz="4000" baseline="-25000" dirty="0">
                <a:cs typeface="Calibri" panose="020F0502020204030204" pitchFamily="34" charset="0"/>
              </a:rPr>
              <a:t>4</a:t>
            </a:r>
            <a:r>
              <a:rPr lang="en-US" altLang="nl-NL" sz="4000" dirty="0">
                <a:cs typeface="Calibri" panose="020F0502020204030204" pitchFamily="34" charset="0"/>
              </a:rPr>
              <a:t>, FeAl</a:t>
            </a:r>
            <a:r>
              <a:rPr lang="en-US" altLang="nl-NL" sz="4000" baseline="-25000" dirty="0">
                <a:cs typeface="Calibri" panose="020F0502020204030204" pitchFamily="34" charset="0"/>
              </a:rPr>
              <a:t>2</a:t>
            </a:r>
            <a:r>
              <a:rPr lang="en-US" altLang="nl-NL" sz="4000" dirty="0">
                <a:cs typeface="Calibri" panose="020F0502020204030204" pitchFamily="34" charset="0"/>
              </a:rPr>
              <a:t>O</a:t>
            </a:r>
            <a:r>
              <a:rPr lang="en-US" altLang="nl-NL" sz="4000" baseline="-25000" dirty="0">
                <a:cs typeface="Calibri" panose="020F0502020204030204" pitchFamily="34" charset="0"/>
              </a:rPr>
              <a:t>4</a:t>
            </a:r>
            <a:r>
              <a:rPr lang="en-US" altLang="nl-NL" sz="4000" dirty="0">
                <a:cs typeface="Calibri" panose="020F0502020204030204" pitchFamily="34" charset="0"/>
              </a:rPr>
              <a:t> oxides. The results of the model show an oxide layering, which forms due to lower Oxygen concentration further into the geometry. The results can be compared to Fig. 4 in that the grain boundaries are the primary areas of oxide precipitation from the increased Oxygen flux. </a:t>
            </a:r>
            <a:endParaRPr lang="en-US" altLang="nl-NL" sz="4400" dirty="0">
              <a:cs typeface="Calibri" panose="020F0502020204030204" pitchFamily="34" charset="0"/>
            </a:endParaRP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544493" y="30314618"/>
            <a:ext cx="13592248" cy="75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400" b="1" dirty="0">
                <a:cs typeface="Calibri" panose="020F0502020204030204" pitchFamily="34" charset="0"/>
              </a:rPr>
              <a:t>CONCLUSIONS</a:t>
            </a:r>
            <a:r>
              <a:rPr lang="en-US" altLang="nl-NL" sz="4000" dirty="0">
                <a:cs typeface="Calibri" panose="020F0502020204030204" pitchFamily="34" charset="0"/>
              </a:rPr>
              <a:t>: The model can simulate duplex microstructure (Ferrite and Austenite) reasonably well; which takes into account their differing Oxygen solubilities, diffusivity variability, and solute concentrations. </a:t>
            </a:r>
          </a:p>
          <a:p>
            <a:pPr algn="just" eaLnBrk="1" hangingPunct="1">
              <a:spcBef>
                <a:spcPct val="0"/>
              </a:spcBef>
              <a:buFontTx/>
              <a:buNone/>
            </a:pPr>
            <a:endParaRPr lang="en-US" altLang="nl-NL" sz="4000" dirty="0">
              <a:cs typeface="Calibri" panose="020F0502020204030204" pitchFamily="34" charset="0"/>
            </a:endParaRPr>
          </a:p>
          <a:p>
            <a:pPr algn="just" eaLnBrk="1" hangingPunct="1">
              <a:spcBef>
                <a:spcPct val="0"/>
              </a:spcBef>
              <a:buFontTx/>
              <a:buNone/>
            </a:pPr>
            <a:r>
              <a:rPr lang="en-US" altLang="nl-NL" sz="4000" dirty="0">
                <a:cs typeface="Calibri" panose="020F0502020204030204" pitchFamily="34" charset="0"/>
              </a:rPr>
              <a:t>The results fit within a reasonable agreement with experimental values given the complex chemistry and microstructure of industrial duplex-steel grades. </a:t>
            </a:r>
          </a:p>
          <a:p>
            <a:pPr algn="just" eaLnBrk="1" hangingPunct="1">
              <a:spcBef>
                <a:spcPct val="0"/>
              </a:spcBef>
              <a:buFontTx/>
              <a:buNone/>
            </a:pPr>
            <a:endParaRPr lang="en-US" altLang="nl-NL" sz="4000" dirty="0">
              <a:cs typeface="Calibri" panose="020F0502020204030204" pitchFamily="34" charset="0"/>
            </a:endParaRPr>
          </a:p>
          <a:p>
            <a:pPr algn="just" eaLnBrk="1" hangingPunct="1">
              <a:spcBef>
                <a:spcPct val="0"/>
              </a:spcBef>
              <a:buFontTx/>
              <a:buNone/>
            </a:pPr>
            <a:r>
              <a:rPr lang="en-US" altLang="nl-NL" sz="4000" dirty="0">
                <a:cs typeface="Calibri" panose="020F0502020204030204" pitchFamily="34" charset="0"/>
              </a:rPr>
              <a:t>This project will assist companies/researchers in assessing the risk and extent of oxide formation in the development of high quality low density steels.</a:t>
            </a:r>
          </a:p>
        </p:txBody>
      </p:sp>
      <p:sp>
        <p:nvSpPr>
          <p:cNvPr id="24" name="TextBox 23">
            <a:extLst>
              <a:ext uri="{FF2B5EF4-FFF2-40B4-BE49-F238E27FC236}">
                <a16:creationId xmlns:a16="http://schemas.microsoft.com/office/drawing/2014/main" id="{58974D01-8153-BC41-856A-A00CCD55800A}"/>
              </a:ext>
            </a:extLst>
          </p:cNvPr>
          <p:cNvSpPr txBox="1"/>
          <p:nvPr/>
        </p:nvSpPr>
        <p:spPr>
          <a:xfrm>
            <a:off x="6629286" y="37687598"/>
            <a:ext cx="20728506" cy="2488491"/>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400" b="1" dirty="0">
                <a:latin typeface="Calibri" panose="020F0502020204030204" pitchFamily="34" charset="0"/>
                <a:ea typeface="+mn-ea"/>
                <a:cs typeface="Calibri" panose="020F0502020204030204" pitchFamily="34" charset="0"/>
              </a:rPr>
              <a:t>REFERENCES</a:t>
            </a:r>
            <a:r>
              <a:rPr lang="en-US" sz="4400" dirty="0">
                <a:latin typeface="Calibri" panose="020F0502020204030204" pitchFamily="34" charset="0"/>
                <a:ea typeface="+mn-ea"/>
                <a:cs typeface="Calibri" panose="020F0502020204030204" pitchFamily="34" charset="0"/>
              </a:rPr>
              <a:t>:</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M. </a:t>
            </a:r>
            <a:r>
              <a:rPr lang="en-US" sz="2800" dirty="0" err="1">
                <a:latin typeface="Calibri" panose="020F0502020204030204" pitchFamily="34" charset="0"/>
                <a:ea typeface="+mn-ea"/>
                <a:cs typeface="Calibri" panose="020F0502020204030204" pitchFamily="34" charset="0"/>
              </a:rPr>
              <a:t>Auinger</a:t>
            </a:r>
            <a:r>
              <a:rPr lang="en-US" sz="2800" dirty="0">
                <a:latin typeface="Calibri" panose="020F0502020204030204" pitchFamily="34" charset="0"/>
                <a:ea typeface="+mn-ea"/>
                <a:cs typeface="Calibri" panose="020F0502020204030204" pitchFamily="34" charset="0"/>
              </a:rPr>
              <a:t>, R. </a:t>
            </a:r>
            <a:r>
              <a:rPr lang="en-US" sz="2800" dirty="0" err="1">
                <a:latin typeface="Calibri" panose="020F0502020204030204" pitchFamily="34" charset="0"/>
                <a:ea typeface="+mn-ea"/>
                <a:cs typeface="Calibri" panose="020F0502020204030204" pitchFamily="34" charset="0"/>
              </a:rPr>
              <a:t>Naraparaju</a:t>
            </a:r>
            <a:r>
              <a:rPr lang="en-US" sz="2800" dirty="0">
                <a:latin typeface="Calibri" panose="020F0502020204030204" pitchFamily="34" charset="0"/>
                <a:ea typeface="+mn-ea"/>
                <a:cs typeface="Calibri" panose="020F0502020204030204" pitchFamily="34" charset="0"/>
              </a:rPr>
              <a:t>, H. J. Christ, M. </a:t>
            </a:r>
            <a:r>
              <a:rPr lang="en-US" sz="2800" dirty="0" err="1">
                <a:latin typeface="Calibri" panose="020F0502020204030204" pitchFamily="34" charset="0"/>
                <a:ea typeface="+mn-ea"/>
                <a:cs typeface="Calibri" panose="020F0502020204030204" pitchFamily="34" charset="0"/>
              </a:rPr>
              <a:t>Rohwerder</a:t>
            </a:r>
            <a:r>
              <a:rPr lang="en-US" sz="2800" dirty="0">
                <a:latin typeface="Calibri" panose="020F0502020204030204" pitchFamily="34" charset="0"/>
                <a:ea typeface="+mn-ea"/>
                <a:cs typeface="Calibri" panose="020F0502020204030204" pitchFamily="34" charset="0"/>
              </a:rPr>
              <a:t>, “Modelling High Temperature Oxidation of Metals, 76, 2011, p247-258</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D. J. Young, “High Temperature Oxidation and Corrosion of Metals” Second Edition, 2008</a:t>
            </a:r>
          </a:p>
          <a:p>
            <a:pPr marL="1087301" indent="-1087301" defTabSz="4175235" fontAlgn="auto">
              <a:spcBef>
                <a:spcPts val="0"/>
              </a:spcBef>
              <a:spcAft>
                <a:spcPts val="0"/>
              </a:spcAft>
              <a:buFontTx/>
              <a:buAutoNum type="arabicPeriod"/>
              <a:defRPr/>
            </a:pPr>
            <a:r>
              <a:rPr lang="en-US" sz="2800" dirty="0">
                <a:latin typeface="Calibri" panose="020F0502020204030204" pitchFamily="34" charset="0"/>
                <a:ea typeface="+mn-ea"/>
                <a:cs typeface="Calibri" panose="020F0502020204030204" pitchFamily="34" charset="0"/>
              </a:rPr>
              <a:t>C. Wagner, “Passivity and inhibition during the oxidation of metals at elevated temperatures”, Corrosion Science, Vol. 5, No. 11, pp 751-764, 1965</a:t>
            </a: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5717149" y="35285950"/>
            <a:ext cx="4911955"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Oxygen wt.%, including all oxides</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3257580" y="16367856"/>
            <a:ext cx="6599339" cy="2857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a:t>
            </a:r>
          </a:p>
          <a:p>
            <a:pPr algn="ctr" eaLnBrk="1" hangingPunct="1">
              <a:spcBef>
                <a:spcPct val="0"/>
              </a:spcBef>
              <a:buFontTx/>
              <a:buNone/>
            </a:pPr>
            <a:r>
              <a:rPr lang="en-US" altLang="nl-NL" sz="3600" dirty="0">
                <a:cs typeface="Calibri" panose="020F0502020204030204" pitchFamily="34" charset="0"/>
              </a:rPr>
              <a:t>Model geometry 60</a:t>
            </a:r>
            <a:r>
              <a:rPr lang="el-GR" altLang="nl-NL" sz="3600" dirty="0">
                <a:cs typeface="Calibri" panose="020F0502020204030204" pitchFamily="34" charset="0"/>
              </a:rPr>
              <a:t>μ</a:t>
            </a:r>
            <a:r>
              <a:rPr lang="en-GB" altLang="nl-NL" sz="3600" dirty="0">
                <a:cs typeface="Calibri" panose="020F0502020204030204" pitchFamily="34" charset="0"/>
              </a:rPr>
              <a:t>m x 5</a:t>
            </a:r>
            <a:r>
              <a:rPr lang="el-GR" altLang="nl-NL" sz="3600" dirty="0">
                <a:cs typeface="Calibri" panose="020F0502020204030204" pitchFamily="34" charset="0"/>
              </a:rPr>
              <a:t>μ</a:t>
            </a:r>
            <a:r>
              <a:rPr lang="en-GB" altLang="nl-NL" sz="3600" dirty="0">
                <a:cs typeface="Calibri" panose="020F0502020204030204" pitchFamily="34" charset="0"/>
              </a:rPr>
              <a:t>m</a:t>
            </a:r>
            <a:r>
              <a:rPr lang="en-US" altLang="nl-NL" sz="3600" dirty="0">
                <a:cs typeface="Calibri" panose="020F0502020204030204" pitchFamily="34" charset="0"/>
              </a:rPr>
              <a:t>. Homogenised grain structure: Grain (green)</a:t>
            </a:r>
          </a:p>
          <a:p>
            <a:pPr algn="ctr" eaLnBrk="1" hangingPunct="1">
              <a:spcBef>
                <a:spcPct val="0"/>
              </a:spcBef>
              <a:buFontTx/>
              <a:buNone/>
            </a:pPr>
            <a:r>
              <a:rPr lang="en-US" altLang="nl-NL" sz="3600" dirty="0">
                <a:cs typeface="Calibri" panose="020F0502020204030204" pitchFamily="34" charset="0"/>
              </a:rPr>
              <a:t>Grain Boundary (red)</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4"/>
            <a:ext cx="28467126" cy="58645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1" name="TextBox 27">
            <a:extLst>
              <a:ext uri="{FF2B5EF4-FFF2-40B4-BE49-F238E27FC236}">
                <a16:creationId xmlns:a16="http://schemas.microsoft.com/office/drawing/2014/main" id="{FEBD845D-B904-D841-B1D7-569AFBDED0FD}"/>
              </a:ext>
            </a:extLst>
          </p:cNvPr>
          <p:cNvSpPr txBox="1">
            <a:spLocks noChangeArrowheads="1"/>
          </p:cNvSpPr>
          <p:nvPr/>
        </p:nvSpPr>
        <p:spPr bwMode="auto">
          <a:xfrm>
            <a:off x="14677173" y="29039378"/>
            <a:ext cx="14689953"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SEM images of Fe-2Al-4Mn steel, Oxidised in Air at 900</a:t>
            </a:r>
            <a:r>
              <a:rPr lang="en-US" altLang="nl-NL" sz="3600" baseline="30000" dirty="0">
                <a:cs typeface="Calibri" panose="020F0502020204030204" pitchFamily="34" charset="0"/>
              </a:rPr>
              <a:t>O</a:t>
            </a:r>
            <a:r>
              <a:rPr lang="en-US" altLang="nl-NL" sz="3600" dirty="0">
                <a:cs typeface="Calibri" panose="020F0502020204030204" pitchFamily="34" charset="0"/>
              </a:rPr>
              <a:t>C for 10min</a:t>
            </a:r>
            <a:r>
              <a:rPr lang="en-US" altLang="nl-NL" sz="3600" dirty="0" smtClean="0">
                <a:cs typeface="Calibri" panose="020F0502020204030204" pitchFamily="34" charset="0"/>
              </a:rPr>
              <a:t>. (Enhanced: Sharpness and Contrast)</a:t>
            </a:r>
            <a:endParaRPr lang="en-US" altLang="nl-NL" sz="3600" dirty="0">
              <a:cs typeface="Calibri" panose="020F0502020204030204" pitchFamily="34" charset="0"/>
            </a:endParaRPr>
          </a:p>
        </p:txBody>
      </p:sp>
      <p:pic>
        <p:nvPicPr>
          <p:cNvPr id="5" name="Picture 4"/>
          <p:cNvPicPr>
            <a:picLocks noChangeAspect="1"/>
          </p:cNvPicPr>
          <p:nvPr/>
        </p:nvPicPr>
        <p:blipFill>
          <a:blip r:embed="rId7"/>
          <a:stretch>
            <a:fillRect/>
          </a:stretch>
        </p:blipFill>
        <p:spPr>
          <a:xfrm>
            <a:off x="23664484" y="3687097"/>
            <a:ext cx="5596318" cy="2915613"/>
          </a:xfrm>
          <a:prstGeom prst="rect">
            <a:avLst/>
          </a:prstGeom>
        </p:spPr>
      </p:pic>
      <p:pic>
        <p:nvPicPr>
          <p:cNvPr id="1028" name="Picture 4" descr="Image result for wmg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610115" y="4107240"/>
            <a:ext cx="816292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9"/>
          <a:stretch>
            <a:fillRect/>
          </a:stretch>
        </p:blipFill>
        <p:spPr>
          <a:xfrm>
            <a:off x="16469583" y="6891105"/>
            <a:ext cx="12649202" cy="10932979"/>
          </a:xfrm>
          <a:prstGeom prst="rect">
            <a:avLst/>
          </a:prstGeom>
        </p:spPr>
      </p:pic>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5889251" y="17811778"/>
            <a:ext cx="13150772"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Comparison of Oxides wt.% (Al</a:t>
            </a:r>
            <a:r>
              <a:rPr lang="en-US" altLang="nl-NL" sz="3600" baseline="-25000" dirty="0">
                <a:cs typeface="Calibri" panose="020F0502020204030204" pitchFamily="34" charset="0"/>
              </a:rPr>
              <a:t>2</a:t>
            </a:r>
            <a:r>
              <a:rPr lang="en-US" altLang="nl-NL" sz="3600" dirty="0">
                <a:cs typeface="Calibri" panose="020F0502020204030204" pitchFamily="34" charset="0"/>
              </a:rPr>
              <a:t>O</a:t>
            </a:r>
            <a:r>
              <a:rPr lang="en-US" altLang="nl-NL" sz="3600" baseline="-25000" dirty="0">
                <a:cs typeface="Calibri" panose="020F0502020204030204" pitchFamily="34" charset="0"/>
              </a:rPr>
              <a:t>3</a:t>
            </a:r>
            <a:r>
              <a:rPr lang="en-US" altLang="nl-NL" sz="3600" dirty="0">
                <a:cs typeface="Calibri" panose="020F0502020204030204" pitchFamily="34" charset="0"/>
              </a:rPr>
              <a:t>, MnO, MnAl</a:t>
            </a:r>
            <a:r>
              <a:rPr lang="en-US" altLang="nl-NL" sz="3600" baseline="-25000" dirty="0">
                <a:cs typeface="Calibri" panose="020F0502020204030204" pitchFamily="34" charset="0"/>
              </a:rPr>
              <a:t>2</a:t>
            </a:r>
            <a:r>
              <a:rPr lang="en-US" altLang="nl-NL" sz="3600" dirty="0">
                <a:cs typeface="Calibri" panose="020F0502020204030204" pitchFamily="34" charset="0"/>
              </a:rPr>
              <a:t>O</a:t>
            </a:r>
            <a:r>
              <a:rPr lang="en-US" altLang="nl-NL" sz="3600" baseline="-25000" dirty="0">
                <a:cs typeface="Calibri" panose="020F0502020204030204" pitchFamily="34" charset="0"/>
              </a:rPr>
              <a:t>4</a:t>
            </a:r>
            <a:r>
              <a:rPr lang="en-US" altLang="nl-NL" sz="3600" dirty="0">
                <a:cs typeface="Calibri" panose="020F0502020204030204" pitchFamily="34" charset="0"/>
              </a:rPr>
              <a:t>, FeAl</a:t>
            </a:r>
            <a:r>
              <a:rPr lang="en-US" altLang="nl-NL" sz="3600" baseline="-25000" dirty="0">
                <a:cs typeface="Calibri" panose="020F0502020204030204" pitchFamily="34" charset="0"/>
              </a:rPr>
              <a:t>2</a:t>
            </a:r>
            <a:r>
              <a:rPr lang="en-US" altLang="nl-NL" sz="3600" dirty="0">
                <a:cs typeface="Calibri" panose="020F0502020204030204" pitchFamily="34" charset="0"/>
              </a:rPr>
              <a:t>O</a:t>
            </a:r>
            <a:r>
              <a:rPr lang="en-US" altLang="nl-NL" sz="3600" baseline="-25000" dirty="0">
                <a:cs typeface="Calibri" panose="020F0502020204030204" pitchFamily="34" charset="0"/>
              </a:rPr>
              <a:t>4</a:t>
            </a:r>
            <a:r>
              <a:rPr lang="en-US" altLang="nl-NL" sz="3600" dirty="0">
                <a:cs typeface="Calibri" panose="020F0502020204030204" pitchFamily="34" charset="0"/>
              </a:rPr>
              <a:t>)</a:t>
            </a:r>
          </a:p>
        </p:txBody>
      </p:sp>
      <p:cxnSp>
        <p:nvCxnSpPr>
          <p:cNvPr id="11" name="Straight Arrow Connector 10"/>
          <p:cNvCxnSpPr/>
          <p:nvPr/>
        </p:nvCxnSpPr>
        <p:spPr>
          <a:xfrm flipV="1">
            <a:off x="8738659" y="18525953"/>
            <a:ext cx="1890445" cy="46813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p:cNvCxnSpPr/>
          <p:nvPr/>
        </p:nvCxnSpPr>
        <p:spPr>
          <a:xfrm flipV="1">
            <a:off x="8420517" y="17212840"/>
            <a:ext cx="2611140" cy="1153416"/>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19030950" y="22486185"/>
            <a:ext cx="1085850" cy="1878765"/>
          </a:xfrm>
          <a:prstGeom prst="straightConnector1">
            <a:avLst/>
          </a:prstGeom>
          <a:ln>
            <a:solidFill>
              <a:srgbClr val="FFFF00"/>
            </a:solidFill>
            <a:tailEnd type="triangle"/>
          </a:ln>
        </p:spPr>
        <p:style>
          <a:lnRef idx="3">
            <a:schemeClr val="dk1"/>
          </a:lnRef>
          <a:fillRef idx="0">
            <a:schemeClr val="dk1"/>
          </a:fillRef>
          <a:effectRef idx="2">
            <a:schemeClr val="dk1"/>
          </a:effectRef>
          <a:fontRef idx="minor">
            <a:schemeClr val="tx1"/>
          </a:fontRef>
        </p:style>
      </p:cxnSp>
      <p:pic>
        <p:nvPicPr>
          <p:cNvPr id="6" name="Picture 5">
            <a:extLst>
              <a:ext uri="{FF2B5EF4-FFF2-40B4-BE49-F238E27FC236}">
                <a16:creationId xmlns:a16="http://schemas.microsoft.com/office/drawing/2014/main" id="{52EF4448-B2C1-4692-BBC7-7FBC8A143FA4}"/>
              </a:ext>
            </a:extLst>
          </p:cNvPr>
          <p:cNvPicPr>
            <a:picLocks noChangeAspect="1"/>
          </p:cNvPicPr>
          <p:nvPr/>
        </p:nvPicPr>
        <p:blipFill>
          <a:blip r:embed="rId10"/>
          <a:stretch>
            <a:fillRect/>
          </a:stretch>
        </p:blipFill>
        <p:spPr>
          <a:xfrm>
            <a:off x="1824126" y="33850719"/>
            <a:ext cx="2959421" cy="7324567"/>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565</Words>
  <Application>Microsoft Office PowerPoint</Application>
  <PresentationFormat>Custom</PresentationFormat>
  <Paragraphs>32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ＭＳ Ｐゴシック</vt: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2019-08-27T11:19:20Z</dcterms:modified>
</cp:coreProperties>
</file>