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454" autoAdjust="0"/>
    <p:restoredTop sz="95846" autoAdjust="0"/>
  </p:normalViewPr>
  <p:slideViewPr>
    <p:cSldViewPr snapToGrid="0">
      <p:cViewPr>
        <p:scale>
          <a:sx n="100" d="100"/>
          <a:sy n="100" d="100"/>
        </p:scale>
        <p:origin x="-3690" y="72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59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042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73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3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Spontaneous </a:t>
            </a: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Calcium 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(Ca</a:t>
            </a:r>
            <a:r>
              <a:rPr lang="en-US" sz="7200" baseline="300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2+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 Microdomains in Non-Stimulated 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 cells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. C. Gil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A. Guse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G. Dupont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marL="914276" indent="-914276"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Universitätsklinikum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Hamburg-Eppendorf, 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Institut für Biochemie und Molekulare Zellbiologie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Hamburg, 20251, Germany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sz="40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Université</a:t>
            </a:r>
            <a:r>
              <a:rPr lang="en-US" sz="4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Libre</a:t>
            </a:r>
            <a:r>
              <a:rPr lang="en-US" sz="4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40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Bruxelles</a:t>
            </a:r>
            <a:r>
              <a:rPr lang="en-US" sz="4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Physical Chemistry and Theoretical Biology Unit, </a:t>
            </a:r>
            <a:r>
              <a:rPr lang="en-US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Bruxelles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1050, Belgium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768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INTRODUCTION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3800" dirty="0">
                <a:cs typeface="Calibri" panose="020F0502020204030204" pitchFamily="34" charset="0"/>
              </a:rPr>
              <a:t>Based on experimental data obtained via </a:t>
            </a:r>
            <a:r>
              <a:rPr lang="en-US" altLang="nl-NL" sz="3800" dirty="0" smtClean="0">
                <a:cs typeface="Calibri" panose="020F0502020204030204" pitchFamily="34" charset="0"/>
              </a:rPr>
              <a:t>high-resolution imaging </a:t>
            </a:r>
            <a:r>
              <a:rPr lang="en-US" altLang="nl-NL" sz="3800" dirty="0">
                <a:cs typeface="Calibri" panose="020F0502020204030204" pitchFamily="34" charset="0"/>
              </a:rPr>
              <a:t>describing the 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 </a:t>
            </a:r>
            <a:r>
              <a:rPr lang="en-US" altLang="nl-NL" sz="3800" dirty="0">
                <a:cs typeface="Calibri" panose="020F0502020204030204" pitchFamily="34" charset="0"/>
              </a:rPr>
              <a:t>dynamics </a:t>
            </a:r>
            <a:r>
              <a:rPr lang="en-US" altLang="nl-NL" sz="3800" dirty="0" smtClean="0">
                <a:cs typeface="Calibri" panose="020F0502020204030204" pitchFamily="34" charset="0"/>
              </a:rPr>
              <a:t>in </a:t>
            </a:r>
            <a:r>
              <a:rPr lang="en-US" altLang="nl-NL" sz="3800" dirty="0">
                <a:cs typeface="Calibri" panose="020F0502020204030204" pitchFamily="34" charset="0"/>
              </a:rPr>
              <a:t>non-stimulated T </a:t>
            </a:r>
            <a:r>
              <a:rPr lang="en-US" altLang="nl-NL" sz="3800" dirty="0" smtClean="0">
                <a:cs typeface="Calibri" panose="020F0502020204030204" pitchFamily="34" charset="0"/>
              </a:rPr>
              <a:t>Cells, we identify </a:t>
            </a:r>
            <a:r>
              <a:rPr lang="en-US" altLang="nl-NL" sz="3800" dirty="0">
                <a:cs typeface="Calibri" panose="020F0502020204030204" pitchFamily="34" charset="0"/>
              </a:rPr>
              <a:t>the appearance of random spontaneous 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 </a:t>
            </a:r>
            <a:r>
              <a:rPr lang="en-US" altLang="nl-NL" sz="3800" dirty="0" smtClean="0">
                <a:cs typeface="Calibri" panose="020F0502020204030204" pitchFamily="34" charset="0"/>
              </a:rPr>
              <a:t>microdomains </a:t>
            </a:r>
            <a:r>
              <a:rPr lang="en-US" altLang="nl-NL" sz="3800" dirty="0">
                <a:cs typeface="Calibri" panose="020F0502020204030204" pitchFamily="34" charset="0"/>
              </a:rPr>
              <a:t>inside the Endoplasmic Reticulum (ER) - Plasma Membrane (PM) Junctions, which are </a:t>
            </a:r>
            <a:r>
              <a:rPr lang="en-US" altLang="nl-NL" sz="3800" dirty="0" smtClean="0">
                <a:cs typeface="Calibri" panose="020F0502020204030204" pitchFamily="34" charset="0"/>
              </a:rPr>
              <a:t>micro-regions </a:t>
            </a:r>
            <a:r>
              <a:rPr lang="en-US" altLang="nl-NL" sz="3800" dirty="0" smtClean="0">
                <a:cs typeface="Calibri" panose="020F0502020204030204" pitchFamily="34" charset="0"/>
              </a:rPr>
              <a:t>in </a:t>
            </a:r>
            <a:r>
              <a:rPr lang="en-US" altLang="nl-NL" sz="3800" dirty="0">
                <a:cs typeface="Calibri" panose="020F0502020204030204" pitchFamily="34" charset="0"/>
              </a:rPr>
              <a:t>the cell </a:t>
            </a:r>
            <a:r>
              <a:rPr lang="en-US" altLang="nl-NL" sz="3800" dirty="0" smtClean="0">
                <a:cs typeface="Calibri" panose="020F0502020204030204" pitchFamily="34" charset="0"/>
              </a:rPr>
              <a:t>cytosol</a:t>
            </a:r>
            <a:r>
              <a:rPr lang="en-US" altLang="nl-NL" sz="3800" dirty="0" smtClean="0">
                <a:cs typeface="Calibri" panose="020F0502020204030204" pitchFamily="34" charset="0"/>
              </a:rPr>
              <a:t>, </a:t>
            </a:r>
            <a:r>
              <a:rPr lang="en-US" altLang="nl-NL" sz="3800" dirty="0">
                <a:cs typeface="Calibri" panose="020F0502020204030204" pitchFamily="34" charset="0"/>
              </a:rPr>
              <a:t>where 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  </a:t>
            </a:r>
            <a:r>
              <a:rPr lang="en-US" altLang="nl-NL" sz="3800" dirty="0" smtClean="0">
                <a:cs typeface="Calibri" panose="020F0502020204030204" pitchFamily="34" charset="0"/>
              </a:rPr>
              <a:t>enters mainly across ORAI1 </a:t>
            </a:r>
            <a:r>
              <a:rPr lang="en-US" altLang="nl-NL" sz="3800" dirty="0" smtClean="0">
                <a:cs typeface="Calibri" panose="020F0502020204030204" pitchFamily="34" charset="0"/>
              </a:rPr>
              <a:t>channels.</a:t>
            </a:r>
            <a:endParaRPr lang="en-US" altLang="nl-NL" sz="3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2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800" dirty="0">
                <a:cs typeface="Calibri" panose="020F0502020204030204" pitchFamily="34" charset="0"/>
              </a:rPr>
              <a:t>We develop a diffusion model using COMSOL Multiphysics® </a:t>
            </a:r>
            <a:r>
              <a:rPr lang="en-US" altLang="nl-NL" sz="3800" dirty="0" smtClean="0">
                <a:cs typeface="Calibri" panose="020F0502020204030204" pitchFamily="34" charset="0"/>
              </a:rPr>
              <a:t>to </a:t>
            </a:r>
            <a:r>
              <a:rPr lang="en-US" altLang="nl-NL" sz="3800" dirty="0">
                <a:cs typeface="Calibri" panose="020F0502020204030204" pitchFamily="34" charset="0"/>
              </a:rPr>
              <a:t>explore </a:t>
            </a:r>
            <a:r>
              <a:rPr lang="en-US" altLang="nl-NL" sz="3800" dirty="0" smtClean="0">
                <a:cs typeface="Calibri" panose="020F0502020204030204" pitchFamily="34" charset="0"/>
              </a:rPr>
              <a:t>these results </a:t>
            </a:r>
            <a:r>
              <a:rPr lang="en-US" altLang="nl-NL" sz="3800" dirty="0">
                <a:cs typeface="Calibri" panose="020F0502020204030204" pitchFamily="34" charset="0"/>
              </a:rPr>
              <a:t>inside a 3D ER-PM junction of </a:t>
            </a:r>
            <a:r>
              <a:rPr lang="en-US" altLang="nl-NL" sz="3800" dirty="0" smtClean="0">
                <a:cs typeface="Calibri" panose="020F0502020204030204" pitchFamily="34" charset="0"/>
              </a:rPr>
              <a:t>15nm </a:t>
            </a:r>
            <a:r>
              <a:rPr lang="en-US" altLang="nl-NL" sz="3800" dirty="0">
                <a:cs typeface="Calibri" panose="020F0502020204030204" pitchFamily="34" charset="0"/>
              </a:rPr>
              <a:t>into the cytosol, where we try to </a:t>
            </a:r>
            <a:r>
              <a:rPr lang="en-US" altLang="nl-NL" sz="3800" dirty="0" smtClean="0">
                <a:cs typeface="Calibri" panose="020F0502020204030204" pitchFamily="34" charset="0"/>
              </a:rPr>
              <a:t>cast </a:t>
            </a:r>
            <a:r>
              <a:rPr lang="en-US" altLang="nl-NL" sz="3800" dirty="0">
                <a:cs typeface="Calibri" panose="020F0502020204030204" pitchFamily="34" charset="0"/>
              </a:rPr>
              <a:t>some light onto the </a:t>
            </a:r>
            <a:r>
              <a:rPr lang="en-US" altLang="nl-NL" sz="3800" dirty="0" smtClean="0">
                <a:cs typeface="Calibri" panose="020F0502020204030204" pitchFamily="34" charset="0"/>
              </a:rPr>
              <a:t>calcium concentration ([Ca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2+</a:t>
            </a:r>
            <a:r>
              <a:rPr lang="en-US" altLang="nl-NL" sz="3800" dirty="0" smtClean="0">
                <a:cs typeface="Calibri" panose="020F0502020204030204" pitchFamily="34" charset="0"/>
              </a:rPr>
              <a:t>]) dynamics </a:t>
            </a:r>
            <a:r>
              <a:rPr lang="en-US" altLang="nl-NL" sz="3800" dirty="0">
                <a:cs typeface="Calibri" panose="020F0502020204030204" pitchFamily="34" charset="0"/>
              </a:rPr>
              <a:t>modulations set by the different channels and pumps involved in the </a:t>
            </a:r>
            <a:r>
              <a:rPr lang="en-US" altLang="nl-NL" sz="3800" dirty="0" smtClean="0">
                <a:cs typeface="Calibri" panose="020F0502020204030204" pitchFamily="34" charset="0"/>
              </a:rPr>
              <a:t>Ca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2+</a:t>
            </a:r>
            <a:r>
              <a:rPr lang="en-US" altLang="nl-NL" sz="3800" dirty="0" smtClean="0">
                <a:cs typeface="Calibri" panose="020F0502020204030204" pitchFamily="34" charset="0"/>
              </a:rPr>
              <a:t> uptake </a:t>
            </a:r>
            <a:r>
              <a:rPr lang="en-US" altLang="nl-NL" sz="3800" dirty="0">
                <a:cs typeface="Calibri" panose="020F0502020204030204" pitchFamily="34" charset="0"/>
              </a:rPr>
              <a:t>processes.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=""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8182326"/>
            <a:ext cx="12975642" cy="498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COMPUTATIONAL METHODS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  <a:r>
              <a:rPr lang="en-US" altLang="nl-NL" sz="3800" dirty="0">
                <a:cs typeface="Calibri" panose="020F0502020204030204" pitchFamily="34" charset="0"/>
              </a:rPr>
              <a:t> </a:t>
            </a:r>
            <a:r>
              <a:rPr lang="en-US" altLang="nl-NL" sz="3800" dirty="0" smtClean="0">
                <a:cs typeface="Calibri" panose="020F0502020204030204" pitchFamily="34" charset="0"/>
              </a:rPr>
              <a:t>The domain is given by two </a:t>
            </a:r>
            <a:r>
              <a:rPr lang="en-US" altLang="nl-NL" sz="3800" dirty="0">
                <a:cs typeface="Calibri" panose="020F0502020204030204" pitchFamily="34" charset="0"/>
              </a:rPr>
              <a:t>united </a:t>
            </a:r>
            <a:r>
              <a:rPr lang="en-US" altLang="nl-NL" sz="3800" dirty="0" smtClean="0">
                <a:cs typeface="Calibri" panose="020F0502020204030204" pitchFamily="34" charset="0"/>
              </a:rPr>
              <a:t>cylinders, the upper represents </a:t>
            </a:r>
            <a:r>
              <a:rPr lang="en-US" altLang="nl-NL" sz="3800" dirty="0">
                <a:cs typeface="Calibri" panose="020F0502020204030204" pitchFamily="34" charset="0"/>
              </a:rPr>
              <a:t>the ER-PM Junction </a:t>
            </a:r>
            <a:r>
              <a:rPr lang="en-US" altLang="nl-NL" sz="3800" dirty="0" smtClean="0">
                <a:cs typeface="Calibri" panose="020F0502020204030204" pitchFamily="34" charset="0"/>
              </a:rPr>
              <a:t>where </a:t>
            </a:r>
            <a:r>
              <a:rPr lang="en-US" altLang="nl-NL" sz="3800" dirty="0">
                <a:cs typeface="Calibri" panose="020F0502020204030204" pitchFamily="34" charset="0"/>
              </a:rPr>
              <a:t>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</a:t>
            </a:r>
            <a:r>
              <a:rPr lang="en-US" altLang="nl-NL" sz="3800" dirty="0" smtClean="0">
                <a:cs typeface="Calibri" panose="020F0502020204030204" pitchFamily="34" charset="0"/>
              </a:rPr>
              <a:t> flows in from </a:t>
            </a:r>
            <a:r>
              <a:rPr lang="en-US" altLang="nl-NL" sz="3800" dirty="0">
                <a:cs typeface="Calibri" panose="020F0502020204030204" pitchFamily="34" charset="0"/>
              </a:rPr>
              <a:t>the extracellular space via 5</a:t>
            </a:r>
            <a:r>
              <a:rPr lang="en-US" altLang="nl-NL" sz="3800" dirty="0" smtClean="0">
                <a:cs typeface="Calibri" panose="020F0502020204030204" pitchFamily="34" charset="0"/>
              </a:rPr>
              <a:t> </a:t>
            </a:r>
            <a:r>
              <a:rPr lang="en-US" altLang="nl-NL" sz="3800" dirty="0">
                <a:cs typeface="Calibri" panose="020F0502020204030204" pitchFamily="34" charset="0"/>
              </a:rPr>
              <a:t>ORAI1 </a:t>
            </a:r>
            <a:r>
              <a:rPr lang="en-US" altLang="nl-NL" sz="3800" dirty="0" smtClean="0">
                <a:cs typeface="Calibri" panose="020F0502020204030204" pitchFamily="34" charset="0"/>
              </a:rPr>
              <a:t>channels at </a:t>
            </a:r>
            <a:r>
              <a:rPr lang="en-US" altLang="nl-NL" sz="3800" dirty="0">
                <a:cs typeface="Calibri" panose="020F0502020204030204" pitchFamily="34" charset="0"/>
              </a:rPr>
              <a:t>the </a:t>
            </a:r>
            <a:r>
              <a:rPr lang="en-US" altLang="nl-NL" sz="3800" dirty="0" smtClean="0">
                <a:cs typeface="Calibri" panose="020F0502020204030204" pitchFamily="34" charset="0"/>
              </a:rPr>
              <a:t>PM, </a:t>
            </a:r>
            <a:r>
              <a:rPr lang="en-US" altLang="nl-NL" sz="3800" dirty="0">
                <a:cs typeface="Calibri" panose="020F0502020204030204" pitchFamily="34" charset="0"/>
              </a:rPr>
              <a:t>then </a:t>
            </a:r>
            <a:r>
              <a:rPr lang="en-US" altLang="nl-NL" sz="3800" dirty="0" smtClean="0">
                <a:cs typeface="Calibri" panose="020F0502020204030204" pitchFamily="34" charset="0"/>
              </a:rPr>
              <a:t>it will </a:t>
            </a:r>
            <a:r>
              <a:rPr lang="en-US" altLang="nl-NL" sz="3800" dirty="0">
                <a:cs typeface="Calibri" panose="020F0502020204030204" pitchFamily="34" charset="0"/>
              </a:rPr>
              <a:t>diffuse or be </a:t>
            </a:r>
            <a:r>
              <a:rPr lang="en-US" altLang="nl-NL" sz="3800" dirty="0" smtClean="0">
                <a:cs typeface="Calibri" panose="020F0502020204030204" pitchFamily="34" charset="0"/>
              </a:rPr>
              <a:t>uptake </a:t>
            </a:r>
            <a:r>
              <a:rPr lang="en-US" altLang="nl-NL" sz="3800" dirty="0">
                <a:cs typeface="Calibri" panose="020F0502020204030204" pitchFamily="34" charset="0"/>
              </a:rPr>
              <a:t>by </a:t>
            </a:r>
            <a:r>
              <a:rPr lang="en-US" altLang="nl-NL" sz="3800" dirty="0" smtClean="0">
                <a:cs typeface="Calibri" panose="020F0502020204030204" pitchFamily="34" charset="0"/>
              </a:rPr>
              <a:t>10 </a:t>
            </a:r>
            <a:r>
              <a:rPr lang="en-US" altLang="nl-NL" sz="3800" dirty="0">
                <a:cs typeface="Calibri" panose="020F0502020204030204" pitchFamily="34" charset="0"/>
              </a:rPr>
              <a:t>SERCA pumps sitting at the </a:t>
            </a:r>
            <a:r>
              <a:rPr lang="en-US" altLang="nl-NL" sz="3800" dirty="0" smtClean="0">
                <a:cs typeface="Calibri" panose="020F0502020204030204" pitchFamily="34" charset="0"/>
              </a:rPr>
              <a:t>inner boundary (ERM) with </a:t>
            </a:r>
            <a:r>
              <a:rPr lang="en-US" altLang="nl-NL" sz="3800" dirty="0">
                <a:cs typeface="Calibri" panose="020F0502020204030204" pitchFamily="34" charset="0"/>
              </a:rPr>
              <a:t>the </a:t>
            </a:r>
            <a:r>
              <a:rPr lang="en-US" altLang="nl-NL" sz="3800" dirty="0" smtClean="0">
                <a:cs typeface="Calibri" panose="020F0502020204030204" pitchFamily="34" charset="0"/>
              </a:rPr>
              <a:t>lower </a:t>
            </a:r>
            <a:r>
              <a:rPr lang="en-US" altLang="nl-NL" sz="3800" dirty="0">
                <a:cs typeface="Calibri" panose="020F0502020204030204" pitchFamily="34" charset="0"/>
              </a:rPr>
              <a:t>domain representing a sub-ER region, where </a:t>
            </a:r>
            <a:r>
              <a:rPr lang="en-US" altLang="nl-NL" sz="3800" dirty="0" smtClean="0">
                <a:cs typeface="Calibri" panose="020F0502020204030204" pitchFamily="34" charset="0"/>
              </a:rPr>
              <a:t>it continues </a:t>
            </a:r>
            <a:r>
              <a:rPr lang="en-US" altLang="nl-NL" sz="3800" dirty="0">
                <a:cs typeface="Calibri" panose="020F0502020204030204" pitchFamily="34" charset="0"/>
              </a:rPr>
              <a:t>to </a:t>
            </a:r>
            <a:r>
              <a:rPr lang="en-US" altLang="nl-NL" sz="3800" dirty="0" smtClean="0">
                <a:cs typeface="Calibri" panose="020F0502020204030204" pitchFamily="34" charset="0"/>
              </a:rPr>
              <a:t>diffuse. </a:t>
            </a:r>
            <a:r>
              <a:rPr lang="en-US" sz="4000" dirty="0">
                <a:cs typeface="Arial" panose="020B0604020202020204" pitchFamily="34" charset="0"/>
              </a:rPr>
              <a:t>There is not </a:t>
            </a:r>
            <a:r>
              <a:rPr lang="en-US" sz="4000" dirty="0" smtClean="0">
                <a:cs typeface="Arial" panose="020B0604020202020204" pitchFamily="34" charset="0"/>
              </a:rPr>
              <a:t>concentration change </a:t>
            </a:r>
            <a:r>
              <a:rPr lang="en-US" sz="4000" dirty="0">
                <a:cs typeface="Arial" panose="020B0604020202020204" pitchFamily="34" charset="0"/>
              </a:rPr>
              <a:t>in the rest of the cytosol.</a:t>
            </a:r>
            <a:r>
              <a:rPr lang="en-US" altLang="nl-NL" sz="3800" dirty="0" smtClean="0">
                <a:cs typeface="Calibri" panose="020F0502020204030204" pitchFamily="34" charset="0"/>
              </a:rPr>
              <a:t> </a:t>
            </a:r>
            <a:r>
              <a:rPr lang="en-US" sz="3800" dirty="0"/>
              <a:t>The model is based on the work of McIvor E.</a:t>
            </a:r>
            <a:r>
              <a:rPr lang="en-US" sz="3800" baseline="30000" dirty="0"/>
              <a:t>[2</a:t>
            </a:r>
            <a:r>
              <a:rPr lang="en-US" sz="3800" baseline="30000" dirty="0" smtClean="0"/>
              <a:t>]</a:t>
            </a:r>
            <a:r>
              <a:rPr lang="en-US" sz="3800" dirty="0" smtClean="0"/>
              <a:t> </a:t>
            </a:r>
            <a:endParaRPr lang="en-US" sz="3800" dirty="0" smtClean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=""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5848649"/>
            <a:ext cx="13019177" cy="199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3800" dirty="0" smtClean="0">
                <a:cs typeface="Calibri" panose="020F0502020204030204" pitchFamily="34" charset="0"/>
              </a:rPr>
              <a:t>The </a:t>
            </a:r>
            <a:r>
              <a:rPr lang="en-US" altLang="nl-NL" sz="3800" dirty="0">
                <a:cs typeface="Calibri" panose="020F0502020204030204" pitchFamily="34" charset="0"/>
              </a:rPr>
              <a:t>random </a:t>
            </a:r>
            <a:r>
              <a:rPr lang="en-US" altLang="nl-NL" sz="3800" dirty="0" smtClean="0">
                <a:cs typeface="Calibri" panose="020F0502020204030204" pitchFamily="34" charset="0"/>
              </a:rPr>
              <a:t>opening </a:t>
            </a:r>
            <a:r>
              <a:rPr lang="en-US" altLang="nl-NL" sz="3800" dirty="0">
                <a:cs typeface="Calibri" panose="020F0502020204030204" pitchFamily="34" charset="0"/>
              </a:rPr>
              <a:t>of </a:t>
            </a:r>
            <a:r>
              <a:rPr lang="en-US" altLang="nl-NL" sz="3800" dirty="0" smtClean="0">
                <a:cs typeface="Calibri" panose="020F0502020204030204" pitchFamily="34" charset="0"/>
              </a:rPr>
              <a:t>the ORAI1 is controlled by the meantime to open (0.25s or 4 signals/s) and close (25ms) observed in [1].  </a:t>
            </a:r>
            <a:r>
              <a:rPr lang="en-US" altLang="nl-NL" sz="3800" dirty="0" smtClean="0">
                <a:cs typeface="Calibri" panose="020F0502020204030204" pitchFamily="34" charset="0"/>
              </a:rPr>
              <a:t>The simulated time is 5s.</a:t>
            </a:r>
            <a:endParaRPr lang="en-US" altLang="nl-NL" sz="3800" dirty="0">
              <a:cs typeface="Calibri" panose="020F0502020204030204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141333"/>
              </p:ext>
            </p:extLst>
          </p:nvPr>
        </p:nvGraphicFramePr>
        <p:xfrm>
          <a:off x="16597037" y="21851207"/>
          <a:ext cx="5027685" cy="1758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4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635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92175">
                <a:tc>
                  <a:txBody>
                    <a:bodyPr/>
                    <a:lstStyle/>
                    <a:p>
                      <a:pPr algn="ctr"/>
                      <a:r>
                        <a:rPr lang="en-US" sz="3500" b="1" dirty="0" smtClean="0">
                          <a:latin typeface="Arial" pitchFamily="34" charset="0"/>
                          <a:cs typeface="Arial" pitchFamily="34" charset="0"/>
                        </a:rPr>
                        <a:t>Avg (</a:t>
                      </a:r>
                      <a:r>
                        <a:rPr lang="en-US" sz="3500" b="1" dirty="0" err="1" smtClean="0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r>
                        <a:rPr lang="en-US" sz="3500" b="1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3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b="1" dirty="0" smtClean="0">
                          <a:latin typeface="Arial" pitchFamily="34" charset="0"/>
                          <a:cs typeface="Arial" pitchFamily="34" charset="0"/>
                        </a:rPr>
                        <a:t>Max</a:t>
                      </a:r>
                      <a:r>
                        <a:rPr lang="en-US" sz="35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3500" b="1" dirty="0" smtClean="0">
                          <a:latin typeface="Arial" pitchFamily="34" charset="0"/>
                          <a:cs typeface="Arial" pitchFamily="34" charset="0"/>
                        </a:rPr>
                        <a:t>(µM)</a:t>
                      </a:r>
                      <a:endParaRPr lang="en-US" sz="3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5935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723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19.43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86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24353146"/>
            <a:ext cx="13029272" cy="12522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cs typeface="Calibri" panose="020F0502020204030204" pitchFamily="34" charset="0"/>
              </a:rPr>
              <a:t>:</a:t>
            </a:r>
            <a:r>
              <a:rPr lang="en-US" altLang="nl-NL" sz="3800" dirty="0">
                <a:cs typeface="Calibri" panose="020F0502020204030204" pitchFamily="34" charset="0"/>
              </a:rPr>
              <a:t> </a:t>
            </a:r>
            <a:endParaRPr lang="en-US" altLang="nl-NL" sz="3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800" dirty="0" smtClean="0">
                <a:cs typeface="Calibri" panose="020F0502020204030204" pitchFamily="34" charset="0"/>
              </a:rPr>
              <a:t>The amount of signals per second does not </a:t>
            </a:r>
            <a:r>
              <a:rPr lang="en-US" altLang="nl-NL" sz="3800" dirty="0" smtClean="0">
                <a:cs typeface="Calibri" panose="020F0502020204030204" pitchFamily="34" charset="0"/>
              </a:rPr>
              <a:t>change the </a:t>
            </a:r>
            <a:r>
              <a:rPr lang="en-US" altLang="nl-NL" sz="3800" dirty="0" smtClean="0">
                <a:cs typeface="Calibri" panose="020F0502020204030204" pitchFamily="34" charset="0"/>
              </a:rPr>
              <a:t>ER-PM Junction’s </a:t>
            </a:r>
            <a:r>
              <a:rPr lang="en-US" altLang="nl-NL" sz="3800" dirty="0">
                <a:cs typeface="Calibri" panose="020F0502020204030204" pitchFamily="34" charset="0"/>
              </a:rPr>
              <a:t>Calcium </a:t>
            </a:r>
            <a:r>
              <a:rPr lang="en-US" altLang="nl-NL" sz="3800" dirty="0" smtClean="0">
                <a:cs typeface="Calibri" panose="020F0502020204030204" pitchFamily="34" charset="0"/>
              </a:rPr>
              <a:t>concentration while the ORAI1 are open, </a:t>
            </a:r>
            <a:r>
              <a:rPr lang="en-US" altLang="nl-NL" sz="3800" dirty="0" smtClean="0">
                <a:cs typeface="Calibri" panose="020F0502020204030204" pitchFamily="34" charset="0"/>
              </a:rPr>
              <a:t>since given a diffusion coefficient of 220 </a:t>
            </a:r>
            <a:r>
              <a:rPr lang="en-US" altLang="nl-NL" sz="3800" dirty="0" smtClean="0">
                <a:cs typeface="Calibri" panose="020F0502020204030204" pitchFamily="34" charset="0"/>
              </a:rPr>
              <a:t>um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2</a:t>
            </a:r>
            <a:r>
              <a:rPr lang="en-US" altLang="nl-NL" sz="3800" dirty="0" smtClean="0">
                <a:cs typeface="Calibri" panose="020F0502020204030204" pitchFamily="34" charset="0"/>
              </a:rPr>
              <a:t>/s </a:t>
            </a:r>
            <a:r>
              <a:rPr lang="en-US" altLang="nl-NL" sz="3800" dirty="0" smtClean="0">
                <a:cs typeface="Calibri" panose="020F0502020204030204" pitchFamily="34" charset="0"/>
              </a:rPr>
              <a:t>its timescale is around 0.1ms, therefore </a:t>
            </a:r>
            <a:r>
              <a:rPr lang="en-US" altLang="nl-NL" sz="3800" dirty="0">
                <a:cs typeface="Calibri" panose="020F0502020204030204" pitchFamily="34" charset="0"/>
              </a:rPr>
              <a:t>after ORAI1 closes </a:t>
            </a:r>
            <a:r>
              <a:rPr lang="en-US" altLang="nl-NL" sz="3800" dirty="0" smtClean="0">
                <a:cs typeface="Calibri" panose="020F0502020204030204" pitchFamily="34" charset="0"/>
              </a:rPr>
              <a:t>basal concentration will be always reached before it opens again. However, the duration of the signal will </a:t>
            </a:r>
            <a:r>
              <a:rPr lang="en-US" altLang="nl-NL" sz="3800" dirty="0">
                <a:cs typeface="Calibri" panose="020F0502020204030204" pitchFamily="34" charset="0"/>
              </a:rPr>
              <a:t>control the 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</a:t>
            </a:r>
            <a:r>
              <a:rPr lang="en-US" altLang="nl-NL" sz="3800" dirty="0">
                <a:cs typeface="Calibri" panose="020F0502020204030204" pitchFamily="34" charset="0"/>
              </a:rPr>
              <a:t> </a:t>
            </a:r>
            <a:r>
              <a:rPr lang="en-US" altLang="nl-NL" sz="3800" dirty="0" smtClean="0">
                <a:cs typeface="Calibri" panose="020F0502020204030204" pitchFamily="34" charset="0"/>
              </a:rPr>
              <a:t>uptake by SERCA pumps into the Sub-PM ER significantly, where the </a:t>
            </a:r>
            <a:r>
              <a:rPr lang="en-US" altLang="nl-NL" sz="3800" dirty="0">
                <a:cs typeface="Calibri" panose="020F0502020204030204" pitchFamily="34" charset="0"/>
              </a:rPr>
              <a:t>diffusion </a:t>
            </a:r>
            <a:r>
              <a:rPr lang="en-US" altLang="nl-NL" sz="3800" dirty="0" smtClean="0">
                <a:cs typeface="Calibri" panose="020F0502020204030204" pitchFamily="34" charset="0"/>
              </a:rPr>
              <a:t>coefficient is </a:t>
            </a:r>
            <a:r>
              <a:rPr lang="en-US" altLang="nl-NL" sz="3800" dirty="0">
                <a:cs typeface="Calibri" panose="020F0502020204030204" pitchFamily="34" charset="0"/>
              </a:rPr>
              <a:t>10 </a:t>
            </a:r>
            <a:r>
              <a:rPr lang="en-US" altLang="nl-NL" sz="3800" dirty="0" smtClean="0">
                <a:cs typeface="Calibri" panose="020F0502020204030204" pitchFamily="34" charset="0"/>
              </a:rPr>
              <a:t>um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2</a:t>
            </a:r>
            <a:r>
              <a:rPr lang="en-US" altLang="nl-NL" sz="3800" dirty="0" smtClean="0">
                <a:cs typeface="Calibri" panose="020F0502020204030204" pitchFamily="34" charset="0"/>
              </a:rPr>
              <a:t>/s, and signals close to each other will </a:t>
            </a:r>
            <a:r>
              <a:rPr lang="en-US" altLang="nl-NL" sz="3800" dirty="0" smtClean="0">
                <a:cs typeface="Calibri" panose="020F0502020204030204" pitchFamily="34" charset="0"/>
              </a:rPr>
              <a:t>end up merging.  </a:t>
            </a:r>
            <a:endParaRPr lang="en-US" altLang="nl-NL" sz="3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3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800" dirty="0" smtClean="0">
                <a:cs typeface="Calibri" panose="020F0502020204030204" pitchFamily="34" charset="0"/>
              </a:rPr>
              <a:t>Spontaneous </a:t>
            </a:r>
            <a:r>
              <a:rPr lang="en-US" altLang="nl-NL" sz="3800" dirty="0">
                <a:cs typeface="Calibri" panose="020F0502020204030204" pitchFamily="34" charset="0"/>
              </a:rPr>
              <a:t>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</a:t>
            </a:r>
            <a:r>
              <a:rPr lang="en-US" altLang="nl-NL" sz="3800" dirty="0" smtClean="0">
                <a:cs typeface="Calibri" panose="020F0502020204030204" pitchFamily="34" charset="0"/>
              </a:rPr>
              <a:t> microdomains enable </a:t>
            </a:r>
            <a:r>
              <a:rPr lang="en-US" altLang="nl-NL" sz="3800" dirty="0">
                <a:cs typeface="Calibri" panose="020F0502020204030204" pitchFamily="34" charset="0"/>
              </a:rPr>
              <a:t>continuous low-level 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 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 </a:t>
            </a:r>
            <a:r>
              <a:rPr lang="en-US" altLang="nl-NL" sz="3800" dirty="0" smtClean="0">
                <a:cs typeface="Calibri" panose="020F0502020204030204" pitchFamily="34" charset="0"/>
              </a:rPr>
              <a:t>entry</a:t>
            </a:r>
            <a:r>
              <a:rPr lang="en-US" altLang="nl-NL" sz="3800" dirty="0">
                <a:cs typeface="Calibri" panose="020F0502020204030204" pitchFamily="34" charset="0"/>
              </a:rPr>
              <a:t>, </a:t>
            </a:r>
            <a:r>
              <a:rPr lang="en-US" altLang="nl-NL" sz="3800" dirty="0" smtClean="0">
                <a:cs typeface="Calibri" panose="020F0502020204030204" pitchFamily="34" charset="0"/>
              </a:rPr>
              <a:t>resulting in </a:t>
            </a:r>
            <a:r>
              <a:rPr lang="en-US" altLang="nl-NL" sz="3800" dirty="0">
                <a:cs typeface="Calibri" panose="020F0502020204030204" pitchFamily="34" charset="0"/>
              </a:rPr>
              <a:t>a “basic excitability” </a:t>
            </a:r>
            <a:r>
              <a:rPr lang="en-US" altLang="nl-NL" sz="3800" dirty="0" smtClean="0">
                <a:cs typeface="Calibri" panose="020F0502020204030204" pitchFamily="34" charset="0"/>
              </a:rPr>
              <a:t>of </a:t>
            </a:r>
            <a:r>
              <a:rPr lang="en-US" altLang="nl-NL" sz="3800" dirty="0">
                <a:cs typeface="Calibri" panose="020F0502020204030204" pitchFamily="34" charset="0"/>
              </a:rPr>
              <a:t>T </a:t>
            </a:r>
            <a:r>
              <a:rPr lang="en-US" altLang="nl-NL" sz="3800" dirty="0" smtClean="0">
                <a:cs typeface="Calibri" panose="020F0502020204030204" pitchFamily="34" charset="0"/>
              </a:rPr>
              <a:t>cells. Its characterization sheds </a:t>
            </a:r>
            <a:r>
              <a:rPr lang="en-US" altLang="nl-NL" sz="3800" dirty="0">
                <a:cs typeface="Calibri" panose="020F0502020204030204" pitchFamily="34" charset="0"/>
              </a:rPr>
              <a:t>new light on </a:t>
            </a:r>
            <a:r>
              <a:rPr lang="en-US" altLang="nl-NL" sz="3800" dirty="0" smtClean="0">
                <a:cs typeface="Calibri" panose="020F0502020204030204" pitchFamily="34" charset="0"/>
              </a:rPr>
              <a:t>the intricate interactions controlling Ca</a:t>
            </a:r>
            <a:r>
              <a:rPr lang="en-US" altLang="nl-NL" sz="3800" baseline="30000" dirty="0" smtClean="0">
                <a:cs typeface="Calibri" panose="020F0502020204030204" pitchFamily="34" charset="0"/>
              </a:rPr>
              <a:t>2</a:t>
            </a:r>
            <a:r>
              <a:rPr lang="en-US" altLang="nl-NL" sz="3800" baseline="30000" dirty="0">
                <a:cs typeface="Calibri" panose="020F0502020204030204" pitchFamily="34" charset="0"/>
              </a:rPr>
              <a:t>+</a:t>
            </a:r>
            <a:r>
              <a:rPr lang="en-US" altLang="nl-NL" sz="3800" dirty="0" smtClean="0">
                <a:cs typeface="Calibri" panose="020F0502020204030204" pitchFamily="34" charset="0"/>
              </a:rPr>
              <a:t> </a:t>
            </a:r>
            <a:r>
              <a:rPr lang="en-US" altLang="nl-NL" sz="3800" dirty="0">
                <a:cs typeface="Calibri" panose="020F0502020204030204" pitchFamily="34" charset="0"/>
              </a:rPr>
              <a:t>signaling in T cells and </a:t>
            </a:r>
            <a:r>
              <a:rPr lang="en-US" altLang="nl-NL" sz="3800" dirty="0" smtClean="0">
                <a:cs typeface="Calibri" panose="020F0502020204030204" pitchFamily="34" charset="0"/>
              </a:rPr>
              <a:t>the </a:t>
            </a:r>
            <a:r>
              <a:rPr lang="en-US" altLang="nl-NL" sz="3800" dirty="0">
                <a:cs typeface="Calibri" panose="020F0502020204030204" pitchFamily="34" charset="0"/>
              </a:rPr>
              <a:t>adaptive immune </a:t>
            </a:r>
            <a:r>
              <a:rPr lang="en-US" altLang="nl-NL" sz="3800" dirty="0" smtClean="0">
                <a:cs typeface="Calibri" panose="020F0502020204030204" pitchFamily="34" charset="0"/>
              </a:rPr>
              <a:t>responses.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nl-NL" sz="3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800" dirty="0" smtClean="0">
                <a:cs typeface="Calibri" panose="020F0502020204030204" pitchFamily="34" charset="0"/>
              </a:rPr>
              <a:t>We </a:t>
            </a:r>
            <a:r>
              <a:rPr lang="en-US" altLang="nl-NL" sz="3800" dirty="0">
                <a:cs typeface="Calibri" panose="020F0502020204030204" pitchFamily="34" charset="0"/>
              </a:rPr>
              <a:t>aim at the end to create with the help of the Application Builder an app which can be used by the personnel working at our university labs, that </a:t>
            </a:r>
            <a:r>
              <a:rPr lang="en-US" altLang="nl-NL" sz="3800" dirty="0" smtClean="0">
                <a:cs typeface="Calibri" panose="020F0502020204030204" pitchFamily="34" charset="0"/>
              </a:rPr>
              <a:t>helps </a:t>
            </a:r>
            <a:r>
              <a:rPr lang="en-US" altLang="nl-NL" sz="3800" dirty="0">
                <a:cs typeface="Calibri" panose="020F0502020204030204" pitchFamily="34" charset="0"/>
              </a:rPr>
              <a:t>them to optimize and improve the experiments </a:t>
            </a:r>
            <a:r>
              <a:rPr lang="en-US" altLang="nl-NL" sz="3800" dirty="0" smtClean="0">
                <a:cs typeface="Calibri" panose="020F0502020204030204" pitchFamily="34" charset="0"/>
              </a:rPr>
              <a:t>planning </a:t>
            </a:r>
            <a:r>
              <a:rPr lang="en-US" altLang="nl-NL" sz="3800" dirty="0">
                <a:cs typeface="Calibri" panose="020F0502020204030204" pitchFamily="34" charset="0"/>
              </a:rPr>
              <a:t>and hopefully </a:t>
            </a:r>
            <a:r>
              <a:rPr lang="en-US" altLang="nl-NL" sz="3800" dirty="0" smtClean="0">
                <a:cs typeface="Calibri" panose="020F0502020204030204" pitchFamily="34" charset="0"/>
              </a:rPr>
              <a:t>saves </a:t>
            </a:r>
            <a:r>
              <a:rPr lang="en-US" altLang="nl-NL" sz="3800" dirty="0">
                <a:cs typeface="Calibri" panose="020F0502020204030204" pitchFamily="34" charset="0"/>
              </a:rPr>
              <a:t>time and lab </a:t>
            </a:r>
            <a:r>
              <a:rPr lang="en-US" altLang="nl-NL" sz="3800" dirty="0" smtClean="0">
                <a:cs typeface="Calibri" panose="020F0502020204030204" pitchFamily="34" charset="0"/>
              </a:rPr>
              <a:t>resources. </a:t>
            </a:r>
            <a:endParaRPr lang="en-US" altLang="nl-NL" sz="3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7240" y="37288312"/>
            <a:ext cx="13024286" cy="2980933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Diercks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et al. ORAI1, STIM1/2, and RYR1 shape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subsecond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</a:t>
            </a:r>
            <a:r>
              <a:rPr lang="en-US" sz="28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lang="en-US" sz="2800" baseline="300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+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microdomains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upon T cell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activation,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Sci. Signal Sci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.,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Vol. 11,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 (2018).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McIvor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E,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Coobes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S,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Thul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R. Three-dimensional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spatio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-temporal modelling of store operated Ca2+ entry: Insights into ER refilling and the spatial signature of Ca</a:t>
            </a:r>
            <a:r>
              <a:rPr lang="en-US" sz="28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2+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signals,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Cell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Calcium, 73, 11-24 (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2018)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127" y="13754476"/>
            <a:ext cx="13333561" cy="3175160"/>
          </a:xfrm>
          <a:prstGeom prst="rect">
            <a:avLst/>
          </a:prstGeom>
        </p:spPr>
      </p:pic>
      <p:sp>
        <p:nvSpPr>
          <p:cNvPr id="34" name="Rechteck 33"/>
          <p:cNvSpPr/>
          <p:nvPr/>
        </p:nvSpPr>
        <p:spPr>
          <a:xfrm>
            <a:off x="1525127" y="16929458"/>
            <a:ext cx="13333561" cy="951019"/>
          </a:xfrm>
          <a:prstGeom prst="rect">
            <a:avLst/>
          </a:prstGeom>
          <a:noFill/>
          <a:ln w="60325" cap="rnd">
            <a:noFill/>
            <a:miter lim="800000"/>
            <a:headEnd/>
            <a:tailEnd/>
          </a:ln>
        </p:spPr>
        <p:txBody>
          <a:bodyPr wrap="square" lIns="88381" tIns="44191" rIns="88381" bIns="44191">
            <a:spAutoFit/>
          </a:bodyPr>
          <a:lstStyle/>
          <a:p>
            <a:pPr algn="just"/>
            <a:r>
              <a:rPr lang="en-US" sz="2800" b="1" dirty="0" smtClean="0">
                <a:latin typeface="+mn-lt"/>
                <a:cs typeface="Arial" panose="020B0604020202020204" pitchFamily="34" charset="0"/>
              </a:rPr>
              <a:t>Figure 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1. Spontaneous Ca</a:t>
            </a:r>
            <a:r>
              <a:rPr lang="en-US" sz="2800" b="1" baseline="30000" dirty="0">
                <a:latin typeface="+mn-lt"/>
                <a:cs typeface="Arial" panose="020B0604020202020204" pitchFamily="34" charset="0"/>
              </a:rPr>
              <a:t>2+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 microdomains in non-stimulated T </a:t>
            </a:r>
            <a:r>
              <a:rPr lang="en-US" sz="2800" b="1" dirty="0" smtClean="0">
                <a:latin typeface="+mn-lt"/>
                <a:cs typeface="Arial" panose="020B0604020202020204" pitchFamily="34" charset="0"/>
              </a:rPr>
              <a:t>cells.  </a:t>
            </a:r>
            <a:r>
              <a:rPr lang="en-US" sz="2800" dirty="0" smtClean="0">
                <a:latin typeface="+mn-lt"/>
                <a:cs typeface="Arial" panose="020B0604020202020204" pitchFamily="34" charset="0"/>
              </a:rPr>
              <a:t>Arrow heads indicate Ca</a:t>
            </a:r>
            <a:r>
              <a:rPr lang="en-US" sz="2800" baseline="30000" dirty="0" smtClean="0">
                <a:latin typeface="+mn-lt"/>
                <a:cs typeface="Arial" panose="020B0604020202020204" pitchFamily="34" charset="0"/>
              </a:rPr>
              <a:t>2+</a:t>
            </a:r>
            <a:r>
              <a:rPr lang="en-US" sz="2800" dirty="0" smtClean="0">
                <a:latin typeface="+mn-lt"/>
                <a:cs typeface="Arial" panose="020B0604020202020204" pitchFamily="34" charset="0"/>
              </a:rPr>
              <a:t> microdomains directly at the PM. [1]</a:t>
            </a:r>
            <a:endParaRPr lang="en-GB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128" y="35013982"/>
            <a:ext cx="12867153" cy="5653361"/>
          </a:xfrm>
          <a:prstGeom prst="rect">
            <a:avLst/>
          </a:prstGeom>
        </p:spPr>
      </p:pic>
      <p:sp>
        <p:nvSpPr>
          <p:cNvPr id="35" name="Textfeld 34"/>
          <p:cNvSpPr txBox="1">
            <a:spLocks noChangeArrowheads="1"/>
          </p:cNvSpPr>
          <p:nvPr/>
        </p:nvSpPr>
        <p:spPr bwMode="auto">
          <a:xfrm>
            <a:off x="1525127" y="29139516"/>
            <a:ext cx="12971204" cy="951019"/>
          </a:xfrm>
          <a:prstGeom prst="rect">
            <a:avLst/>
          </a:prstGeom>
          <a:noFill/>
          <a:ln w="60325" cap="rnd">
            <a:noFill/>
            <a:miter lim="800000"/>
            <a:headEnd/>
            <a:tailEnd/>
          </a:ln>
        </p:spPr>
        <p:txBody>
          <a:bodyPr wrap="square" lIns="88381" tIns="44191" rIns="88381" bIns="44191">
            <a:spAutoFit/>
          </a:bodyPr>
          <a:lstStyle>
            <a:defPPr>
              <a:defRPr lang="de-DE"/>
            </a:defPPr>
            <a:lvl1pPr algn="just">
              <a:defRPr sz="2400" b="1"/>
            </a:lvl1pPr>
          </a:lstStyle>
          <a:p>
            <a:r>
              <a:rPr lang="en-US" sz="2800" dirty="0" smtClean="0">
                <a:latin typeface="+mn-lt"/>
                <a:cs typeface="Arial" panose="020B0604020202020204" pitchFamily="34" charset="0"/>
              </a:rPr>
              <a:t>Figure 2.  2D and 3D </a:t>
            </a:r>
            <a:r>
              <a:rPr lang="en-US" sz="2800" dirty="0" smtClean="0">
                <a:latin typeface="+mn-lt"/>
                <a:cs typeface="Arial" panose="020B0604020202020204" pitchFamily="34" charset="0"/>
              </a:rPr>
              <a:t>representations.</a:t>
            </a:r>
            <a:r>
              <a:rPr lang="en-US" sz="2800" b="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sz="2800" b="0" dirty="0" smtClean="0">
                <a:latin typeface="+mn-lt"/>
                <a:cs typeface="Arial" panose="020B0604020202020204" pitchFamily="34" charset="0"/>
              </a:rPr>
              <a:t>We </a:t>
            </a:r>
            <a:r>
              <a:rPr lang="en-GB" sz="2800" b="0" dirty="0" smtClean="0">
                <a:latin typeface="+mn-lt"/>
                <a:cs typeface="Arial" panose="020B0604020202020204" pitchFamily="34" charset="0"/>
              </a:rPr>
              <a:t>assume </a:t>
            </a:r>
            <a:r>
              <a:rPr lang="en-GB" sz="2800" b="0" dirty="0">
                <a:latin typeface="+mn-lt"/>
                <a:cs typeface="Arial" panose="020B0604020202020204" pitchFamily="34" charset="0"/>
              </a:rPr>
              <a:t>5 ORAI1 channels </a:t>
            </a:r>
            <a:r>
              <a:rPr lang="en-GB" sz="2800" b="0" dirty="0" smtClean="0">
                <a:latin typeface="+mn-lt"/>
                <a:cs typeface="Arial" panose="020B0604020202020204" pitchFamily="34" charset="0"/>
              </a:rPr>
              <a:t>and </a:t>
            </a:r>
            <a:r>
              <a:rPr lang="en-GB" sz="2800" b="0" dirty="0">
                <a:latin typeface="+mn-lt"/>
                <a:cs typeface="Arial" panose="020B0604020202020204" pitchFamily="34" charset="0"/>
              </a:rPr>
              <a:t>10 </a:t>
            </a:r>
            <a:r>
              <a:rPr lang="en-GB" sz="2800" b="0" dirty="0" smtClean="0">
                <a:latin typeface="+mn-lt"/>
                <a:cs typeface="Arial" panose="020B0604020202020204" pitchFamily="34" charset="0"/>
              </a:rPr>
              <a:t>SERCA pumps  </a:t>
            </a:r>
            <a:r>
              <a:rPr lang="en-GB" sz="2800" b="0" dirty="0">
                <a:latin typeface="+mn-lt"/>
                <a:cs typeface="Arial" panose="020B0604020202020204" pitchFamily="34" charset="0"/>
              </a:rPr>
              <a:t>per </a:t>
            </a:r>
            <a:r>
              <a:rPr lang="en-GB" sz="2800" b="0" dirty="0" smtClean="0">
                <a:latin typeface="+mn-lt"/>
                <a:cs typeface="Arial" panose="020B0604020202020204" pitchFamily="34" charset="0"/>
              </a:rPr>
              <a:t>junction</a:t>
            </a:r>
            <a:r>
              <a:rPr lang="en-GB" sz="2800" b="0" dirty="0">
                <a:latin typeface="+mn-lt"/>
                <a:cs typeface="Arial" panose="020B0604020202020204" pitchFamily="34" charset="0"/>
              </a:rPr>
              <a:t> </a:t>
            </a:r>
            <a:r>
              <a:rPr lang="en-GB" sz="2800" b="0" dirty="0" smtClean="0">
                <a:latin typeface="+mn-lt"/>
                <a:cs typeface="Arial" panose="020B0604020202020204" pitchFamily="34" charset="0"/>
              </a:rPr>
              <a:t>in concentric circles of 40 and 60 nm radius respectively.</a:t>
            </a:r>
            <a:endParaRPr lang="en-US" sz="2800" b="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3641" y="24098956"/>
            <a:ext cx="5928765" cy="500840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/>
          <a:srcRect t="4941"/>
          <a:stretch/>
        </p:blipFill>
        <p:spPr>
          <a:xfrm>
            <a:off x="2470433" y="23412450"/>
            <a:ext cx="5211091" cy="5726006"/>
          </a:xfrm>
          <a:prstGeom prst="rect">
            <a:avLst/>
          </a:prstGeom>
        </p:spPr>
      </p:pic>
      <p:sp>
        <p:nvSpPr>
          <p:cNvPr id="204" name="TextBox 7">
            <a:extLst>
              <a:ext uri="{FF2B5EF4-FFF2-40B4-BE49-F238E27FC236}">
                <a16:creationId xmlns=""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30182198"/>
            <a:ext cx="12975642" cy="476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n-US" sz="3800" dirty="0"/>
              <a:t>The </a:t>
            </a:r>
            <a:r>
              <a:rPr lang="en-US" altLang="nl-NL" sz="3800" dirty="0">
                <a:cs typeface="Calibri" panose="020F0502020204030204" pitchFamily="34" charset="0"/>
              </a:rPr>
              <a:t>[Ca</a:t>
            </a:r>
            <a:r>
              <a:rPr lang="en-US" altLang="nl-NL" sz="3800" baseline="30000" dirty="0">
                <a:cs typeface="Calibri" panose="020F0502020204030204" pitchFamily="34" charset="0"/>
              </a:rPr>
              <a:t>2+</a:t>
            </a:r>
            <a:r>
              <a:rPr lang="en-US" altLang="nl-NL" sz="3800" dirty="0">
                <a:cs typeface="Calibri" panose="020F0502020204030204" pitchFamily="34" charset="0"/>
              </a:rPr>
              <a:t>]</a:t>
            </a:r>
            <a:r>
              <a:rPr lang="en-US" sz="3800" dirty="0"/>
              <a:t> inside the ER-PM junction (C</a:t>
            </a:r>
            <a:r>
              <a:rPr lang="en-US" sz="3800" baseline="-25000" dirty="0"/>
              <a:t>J</a:t>
            </a:r>
            <a:r>
              <a:rPr lang="en-US" sz="3800" dirty="0"/>
              <a:t>) and the sub-plasma membrane ER (C</a:t>
            </a:r>
            <a:r>
              <a:rPr lang="en-US" sz="3800" baseline="-25000" dirty="0"/>
              <a:t>S</a:t>
            </a:r>
            <a:r>
              <a:rPr lang="en-US" sz="3800" dirty="0"/>
              <a:t>) are governed by a system of two diffusion PDEs where the effects of buffers are neglected (no reaction forces</a:t>
            </a:r>
            <a:r>
              <a:rPr lang="en-US" sz="3800" dirty="0" smtClean="0"/>
              <a:t>), this is modelled using the </a:t>
            </a:r>
            <a:r>
              <a:rPr lang="en-US" altLang="nl-NL" sz="3800" dirty="0" smtClean="0">
                <a:cs typeface="Calibri" panose="020F0502020204030204" pitchFamily="34" charset="0"/>
              </a:rPr>
              <a:t>Transport </a:t>
            </a:r>
            <a:r>
              <a:rPr lang="en-US" altLang="nl-NL" sz="3800" dirty="0">
                <a:cs typeface="Calibri" panose="020F0502020204030204" pitchFamily="34" charset="0"/>
              </a:rPr>
              <a:t>of Diluted </a:t>
            </a:r>
            <a:r>
              <a:rPr lang="en-US" altLang="nl-NL" sz="3800" dirty="0" smtClean="0">
                <a:cs typeface="Calibri" panose="020F0502020204030204" pitchFamily="34" charset="0"/>
              </a:rPr>
              <a:t>Species </a:t>
            </a:r>
            <a:r>
              <a:rPr lang="en-US" altLang="nl-NL" sz="3800" dirty="0">
                <a:cs typeface="Calibri" panose="020F0502020204030204" pitchFamily="34" charset="0"/>
              </a:rPr>
              <a:t>I</a:t>
            </a:r>
            <a:r>
              <a:rPr lang="en-US" altLang="nl-NL" sz="3800" dirty="0" smtClean="0">
                <a:cs typeface="Calibri" panose="020F0502020204030204" pitchFamily="34" charset="0"/>
              </a:rPr>
              <a:t>nterface </a:t>
            </a:r>
            <a:r>
              <a:rPr lang="en-US" altLang="nl-NL" sz="3800" dirty="0">
                <a:cs typeface="Calibri" panose="020F0502020204030204" pitchFamily="34" charset="0"/>
              </a:rPr>
              <a:t>inside the Chemical Species Transport M</a:t>
            </a:r>
            <a:r>
              <a:rPr lang="en-US" altLang="nl-NL" sz="3800" dirty="0" smtClean="0">
                <a:cs typeface="Calibri" panose="020F0502020204030204" pitchFamily="34" charset="0"/>
              </a:rPr>
              <a:t>odule</a:t>
            </a:r>
            <a:r>
              <a:rPr lang="en-US" altLang="nl-NL" sz="3800" dirty="0">
                <a:cs typeface="Calibri" panose="020F0502020204030204" pitchFamily="34" charset="0"/>
              </a:rPr>
              <a:t>. The opening of </a:t>
            </a:r>
            <a:r>
              <a:rPr lang="en-US" altLang="nl-NL" sz="3800" dirty="0" smtClean="0">
                <a:cs typeface="Calibri" panose="020F0502020204030204" pitchFamily="34" charset="0"/>
              </a:rPr>
              <a:t>ORAI1 </a:t>
            </a:r>
            <a:r>
              <a:rPr lang="en-US" altLang="nl-NL" sz="3800" dirty="0" smtClean="0">
                <a:cs typeface="Calibri" panose="020F0502020204030204" pitchFamily="34" charset="0"/>
              </a:rPr>
              <a:t>is </a:t>
            </a:r>
            <a:r>
              <a:rPr lang="en-US" altLang="nl-NL" sz="3800" dirty="0">
                <a:cs typeface="Calibri" panose="020F0502020204030204" pitchFamily="34" charset="0"/>
              </a:rPr>
              <a:t>given by </a:t>
            </a:r>
            <a:r>
              <a:rPr lang="en-US" altLang="nl-NL" sz="3800" dirty="0" smtClean="0">
                <a:cs typeface="Calibri" panose="020F0502020204030204" pitchFamily="34" charset="0"/>
              </a:rPr>
              <a:t>a time dependent </a:t>
            </a:r>
            <a:r>
              <a:rPr lang="en-US" altLang="nl-NL" sz="3800" dirty="0">
                <a:cs typeface="Calibri" panose="020F0502020204030204" pitchFamily="34" charset="0"/>
              </a:rPr>
              <a:t>random </a:t>
            </a:r>
            <a:r>
              <a:rPr lang="en-US" altLang="nl-NL" sz="3800" dirty="0" smtClean="0">
                <a:cs typeface="Calibri" panose="020F0502020204030204" pitchFamily="34" charset="0"/>
              </a:rPr>
              <a:t>function connected to the Events Interface (via an Explicit Event) to </a:t>
            </a:r>
            <a:r>
              <a:rPr lang="en-US" altLang="nl-NL" sz="3800" dirty="0" smtClean="0">
                <a:cs typeface="Calibri" panose="020F0502020204030204" pitchFamily="34" charset="0"/>
              </a:rPr>
              <a:t>simulate </a:t>
            </a:r>
            <a:r>
              <a:rPr lang="en-US" altLang="nl-NL" sz="3800" dirty="0" smtClean="0">
                <a:cs typeface="Calibri" panose="020F0502020204030204" pitchFamily="34" charset="0"/>
              </a:rPr>
              <a:t>the random nature of th</a:t>
            </a:r>
            <a:r>
              <a:rPr lang="en-US" altLang="nl-NL" sz="3800" dirty="0">
                <a:cs typeface="Calibri" panose="020F0502020204030204" pitchFamily="34" charset="0"/>
              </a:rPr>
              <a:t>e</a:t>
            </a:r>
            <a:r>
              <a:rPr lang="en-US" altLang="nl-NL" sz="3800" dirty="0" smtClean="0">
                <a:cs typeface="Calibri" panose="020F0502020204030204" pitchFamily="34" charset="0"/>
              </a:rPr>
              <a:t> microdomains.</a:t>
            </a:r>
            <a:endParaRPr lang="en-US" altLang="nl-NL" sz="3800" dirty="0">
              <a:cs typeface="Calibri" panose="020F05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240" y="8489280"/>
            <a:ext cx="6096851" cy="457263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591" y="8475711"/>
            <a:ext cx="6096851" cy="457263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5612" y="15342326"/>
            <a:ext cx="6096851" cy="457263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8853" y="15343817"/>
            <a:ext cx="6096851" cy="4572638"/>
          </a:xfrm>
          <a:prstGeom prst="rect">
            <a:avLst/>
          </a:prstGeom>
        </p:spPr>
      </p:pic>
      <p:cxnSp>
        <p:nvCxnSpPr>
          <p:cNvPr id="1035" name="Gerade Verbindung mit Pfeil 1034"/>
          <p:cNvCxnSpPr/>
          <p:nvPr/>
        </p:nvCxnSpPr>
        <p:spPr>
          <a:xfrm>
            <a:off x="19966492" y="12556204"/>
            <a:ext cx="2702830" cy="2785852"/>
          </a:xfrm>
          <a:prstGeom prst="straightConnector1">
            <a:avLst/>
          </a:prstGeom>
          <a:ln w="3810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feld 240"/>
          <p:cNvSpPr txBox="1"/>
          <p:nvPr/>
        </p:nvSpPr>
        <p:spPr>
          <a:xfrm>
            <a:off x="15656462" y="8434299"/>
            <a:ext cx="60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2575062" y="8434298"/>
            <a:ext cx="60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4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23222" y="20122434"/>
            <a:ext cx="7947211" cy="1072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200" b="1" dirty="0">
                <a:cs typeface="Calibri" panose="020F0502020204030204" pitchFamily="34" charset="0"/>
              </a:rPr>
              <a:t>Figure </a:t>
            </a:r>
            <a:r>
              <a:rPr lang="en-US" altLang="nl-NL" sz="3200" b="1" dirty="0" smtClean="0">
                <a:cs typeface="Calibri" panose="020F0502020204030204" pitchFamily="34" charset="0"/>
              </a:rPr>
              <a:t>4</a:t>
            </a:r>
            <a:r>
              <a:rPr lang="en-US" altLang="nl-NL" sz="3200" dirty="0" smtClean="0">
                <a:cs typeface="Calibri" panose="020F0502020204030204" pitchFamily="34" charset="0"/>
              </a:rPr>
              <a:t>. </a:t>
            </a:r>
            <a:r>
              <a:rPr lang="en-US" altLang="nl-NL" sz="3200" b="1" dirty="0" smtClean="0">
                <a:cs typeface="Calibri" panose="020F0502020204030204" pitchFamily="34" charset="0"/>
              </a:rPr>
              <a:t>[Ca</a:t>
            </a:r>
            <a:r>
              <a:rPr lang="en-US" altLang="nl-NL" sz="3200" b="1" baseline="30000" dirty="0" smtClean="0">
                <a:cs typeface="Calibri" panose="020F0502020204030204" pitchFamily="34" charset="0"/>
              </a:rPr>
              <a:t>2+</a:t>
            </a:r>
            <a:r>
              <a:rPr lang="en-US" altLang="nl-NL" sz="3200" b="1" dirty="0" smtClean="0">
                <a:cs typeface="Calibri" panose="020F0502020204030204" pitchFamily="34" charset="0"/>
              </a:rPr>
              <a:t>] profile along the ORAI1 ring. </a:t>
            </a:r>
            <a:r>
              <a:rPr lang="en-US" altLang="nl-NL" sz="3200" dirty="0" smtClean="0">
                <a:cs typeface="Calibri" panose="020F0502020204030204" pitchFamily="34" charset="0"/>
              </a:rPr>
              <a:t>(A) 92ms signal, (B) 6ms signal.</a:t>
            </a:r>
            <a:endParaRPr lang="en-US" altLang="nl-NL" sz="3200" dirty="0">
              <a:cs typeface="Calibri" panose="020F0502020204030204" pitchFamily="34" charset="0"/>
            </a:endParaRPr>
          </a:p>
        </p:txBody>
      </p:sp>
      <p:cxnSp>
        <p:nvCxnSpPr>
          <p:cNvPr id="249" name="Gerade Verbindung mit Pfeil 248"/>
          <p:cNvCxnSpPr/>
          <p:nvPr/>
        </p:nvCxnSpPr>
        <p:spPr>
          <a:xfrm>
            <a:off x="17229625" y="12702351"/>
            <a:ext cx="45447" cy="2576631"/>
          </a:xfrm>
          <a:prstGeom prst="straightConnector1">
            <a:avLst/>
          </a:prstGeom>
          <a:ln w="3810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9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4526" y="13581513"/>
            <a:ext cx="11856338" cy="107271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200" b="1" dirty="0">
                <a:cs typeface="Calibri" panose="020F0502020204030204" pitchFamily="34" charset="0"/>
              </a:rPr>
              <a:t>Figure 3</a:t>
            </a:r>
            <a:r>
              <a:rPr lang="en-US" altLang="nl-NL" sz="3200" dirty="0">
                <a:cs typeface="Calibri" panose="020F0502020204030204" pitchFamily="34" charset="0"/>
              </a:rPr>
              <a:t>. </a:t>
            </a:r>
            <a:r>
              <a:rPr lang="en-US" altLang="nl-NL" sz="3200" b="1" dirty="0">
                <a:cs typeface="Calibri" panose="020F0502020204030204" pitchFamily="34" charset="0"/>
              </a:rPr>
              <a:t>Average </a:t>
            </a:r>
            <a:r>
              <a:rPr lang="en-US" altLang="nl-NL" sz="3200" b="1" dirty="0" smtClean="0">
                <a:cs typeface="Calibri" panose="020F0502020204030204" pitchFamily="34" charset="0"/>
              </a:rPr>
              <a:t>[Ca</a:t>
            </a:r>
            <a:r>
              <a:rPr lang="en-US" altLang="nl-NL" sz="3200" b="1" baseline="30000" dirty="0" smtClean="0">
                <a:cs typeface="Calibri" panose="020F0502020204030204" pitchFamily="34" charset="0"/>
              </a:rPr>
              <a:t>2+</a:t>
            </a:r>
            <a:r>
              <a:rPr lang="en-US" altLang="nl-NL" sz="3200" b="1" dirty="0" smtClean="0">
                <a:cs typeface="Calibri" panose="020F0502020204030204" pitchFamily="34" charset="0"/>
              </a:rPr>
              <a:t>] at t = [2.3,3.5]s. </a:t>
            </a:r>
            <a:r>
              <a:rPr lang="en-US" altLang="nl-NL" sz="3200" dirty="0" smtClean="0">
                <a:cs typeface="Calibri" panose="020F0502020204030204" pitchFamily="34" charset="0"/>
              </a:rPr>
              <a:t>(A) In </a:t>
            </a:r>
            <a:r>
              <a:rPr lang="en-US" altLang="nl-NL" sz="3200" dirty="0">
                <a:cs typeface="Calibri" panose="020F0502020204030204" pitchFamily="34" charset="0"/>
              </a:rPr>
              <a:t>the ER-PM </a:t>
            </a:r>
            <a:r>
              <a:rPr lang="en-US" altLang="nl-NL" sz="3200" dirty="0" smtClean="0">
                <a:cs typeface="Calibri" panose="020F0502020204030204" pitchFamily="34" charset="0"/>
              </a:rPr>
              <a:t>junction,  </a:t>
            </a:r>
            <a:r>
              <a:rPr lang="en-US" sz="3200" dirty="0" smtClean="0"/>
              <a:t>C</a:t>
            </a:r>
            <a:r>
              <a:rPr lang="en-US" sz="3200" baseline="-25000" dirty="0" smtClean="0"/>
              <a:t>J</a:t>
            </a:r>
            <a:r>
              <a:rPr lang="en-US" altLang="nl-NL" sz="3200" dirty="0" smtClean="0">
                <a:cs typeface="Calibri" panose="020F0502020204030204" pitchFamily="34" charset="0"/>
              </a:rPr>
              <a:t>; (</a:t>
            </a:r>
            <a:r>
              <a:rPr lang="en-US" altLang="nl-NL" sz="3200" dirty="0" smtClean="0">
                <a:cs typeface="Calibri" panose="020F0502020204030204" pitchFamily="34" charset="0"/>
              </a:rPr>
              <a:t>B) In the Sub-PM </a:t>
            </a:r>
            <a:r>
              <a:rPr lang="en-US" altLang="nl-NL" sz="3200" dirty="0" smtClean="0">
                <a:cs typeface="Calibri" panose="020F0502020204030204" pitchFamily="34" charset="0"/>
              </a:rPr>
              <a:t>ER, </a:t>
            </a:r>
            <a:r>
              <a:rPr lang="en-US" sz="3200" dirty="0" smtClean="0"/>
              <a:t>C</a:t>
            </a:r>
            <a:r>
              <a:rPr lang="en-US" sz="3200" baseline="-25000" dirty="0" smtClean="0"/>
              <a:t>S</a:t>
            </a:r>
            <a:r>
              <a:rPr lang="en-US" altLang="nl-NL" sz="3200" dirty="0" smtClean="0">
                <a:cs typeface="Calibri" panose="020F0502020204030204" pitchFamily="34" charset="0"/>
              </a:rPr>
              <a:t>.</a:t>
            </a:r>
            <a:endParaRPr lang="en-US" altLang="nl-NL" sz="3200" dirty="0">
              <a:cs typeface="Calibri" panose="020F0502020204030204" pitchFamily="34" charset="0"/>
            </a:endParaRPr>
          </a:p>
        </p:txBody>
      </p:sp>
      <p:sp>
        <p:nvSpPr>
          <p:cNvPr id="252" name="Textfeld 251"/>
          <p:cNvSpPr txBox="1"/>
          <p:nvPr/>
        </p:nvSpPr>
        <p:spPr>
          <a:xfrm>
            <a:off x="15663902" y="14817318"/>
            <a:ext cx="60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Textfeld 252"/>
          <p:cNvSpPr txBox="1"/>
          <p:nvPr/>
        </p:nvSpPr>
        <p:spPr>
          <a:xfrm>
            <a:off x="22582502" y="14817317"/>
            <a:ext cx="60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57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9941" y="21780654"/>
            <a:ext cx="6012950" cy="156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200" b="1" dirty="0" smtClean="0">
                <a:cs typeface="Calibri" panose="020F0502020204030204" pitchFamily="34" charset="0"/>
              </a:rPr>
              <a:t>Table 1</a:t>
            </a:r>
            <a:r>
              <a:rPr lang="en-US" altLang="nl-NL" sz="3200" dirty="0" smtClean="0">
                <a:cs typeface="Calibri" panose="020F0502020204030204" pitchFamily="34" charset="0"/>
              </a:rPr>
              <a:t>. </a:t>
            </a:r>
            <a:r>
              <a:rPr lang="en-US" altLang="nl-NL" sz="3200" b="1" dirty="0" smtClean="0">
                <a:cs typeface="Calibri" panose="020F0502020204030204" pitchFamily="34" charset="0"/>
              </a:rPr>
              <a:t>Average and </a:t>
            </a:r>
            <a:r>
              <a:rPr lang="en-US" altLang="nl-NL" sz="3200" b="1" dirty="0" smtClean="0">
                <a:cs typeface="Calibri" panose="020F0502020204030204" pitchFamily="34" charset="0"/>
              </a:rPr>
              <a:t>Maximum </a:t>
            </a:r>
            <a:r>
              <a:rPr lang="en-US" sz="3200" b="1" dirty="0" smtClean="0"/>
              <a:t>C</a:t>
            </a:r>
            <a:r>
              <a:rPr lang="en-US" sz="3200" b="1" baseline="-25000" dirty="0" smtClean="0"/>
              <a:t>J</a:t>
            </a:r>
            <a:r>
              <a:rPr lang="en-US" altLang="nl-NL" sz="3200" b="1" dirty="0" smtClean="0">
                <a:cs typeface="Calibri" panose="020F0502020204030204" pitchFamily="34" charset="0"/>
              </a:rPr>
              <a:t>. </a:t>
            </a:r>
            <a:r>
              <a:rPr lang="en-US" altLang="nl-NL" sz="3200" dirty="0" smtClean="0">
                <a:cs typeface="Calibri" panose="020F0502020204030204" pitchFamily="34" charset="0"/>
              </a:rPr>
              <a:t>[</a:t>
            </a:r>
            <a:r>
              <a:rPr lang="en-US" altLang="nl-NL" sz="3200" dirty="0" smtClean="0">
                <a:cs typeface="Calibri" panose="020F0502020204030204" pitchFamily="34" charset="0"/>
              </a:rPr>
              <a:t>Ca</a:t>
            </a:r>
            <a:r>
              <a:rPr lang="en-US" altLang="nl-NL" sz="3200" baseline="30000" dirty="0" smtClean="0">
                <a:cs typeface="Calibri" panose="020F0502020204030204" pitchFamily="34" charset="0"/>
              </a:rPr>
              <a:t>2+</a:t>
            </a:r>
            <a:r>
              <a:rPr lang="en-US" altLang="nl-NL" sz="3200" dirty="0" smtClean="0">
                <a:cs typeface="Calibri" panose="020F0502020204030204" pitchFamily="34" charset="0"/>
              </a:rPr>
              <a:t>] inside the ER-PM Junction for 1, 4 and 16 signals per second.</a:t>
            </a:r>
            <a:endParaRPr lang="en-US" altLang="nl-NL" sz="3200" dirty="0">
              <a:cs typeface="Calibri" panose="020F0502020204030204" pitchFamily="34" charset="0"/>
            </a:endParaRPr>
          </a:p>
        </p:txBody>
      </p:sp>
      <p:pic>
        <p:nvPicPr>
          <p:cNvPr id="258" name="Grafik 25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60426" y="15802614"/>
            <a:ext cx="844538" cy="13456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820</Words>
  <Application>Microsoft Office PowerPoint</Application>
  <PresentationFormat>Benutzerdefiniert</PresentationFormat>
  <Paragraphs>35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2019-08-15T09:30:09Z</dcterms:modified>
</cp:coreProperties>
</file>