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 ContentType="image/tiff"/>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6" r:id="rId1"/>
  </p:sldMasterIdLst>
  <p:notesMasterIdLst>
    <p:notesMasterId r:id="rId48"/>
  </p:notesMasterIdLst>
  <p:handoutMasterIdLst>
    <p:handoutMasterId r:id="rId49"/>
  </p:handoutMasterIdLst>
  <p:sldIdLst>
    <p:sldId id="929" r:id="rId2"/>
    <p:sldId id="930" r:id="rId3"/>
    <p:sldId id="926" r:id="rId4"/>
    <p:sldId id="917" r:id="rId5"/>
    <p:sldId id="913" r:id="rId6"/>
    <p:sldId id="956" r:id="rId7"/>
    <p:sldId id="957" r:id="rId8"/>
    <p:sldId id="958" r:id="rId9"/>
    <p:sldId id="932" r:id="rId10"/>
    <p:sldId id="938" r:id="rId11"/>
    <p:sldId id="950" r:id="rId12"/>
    <p:sldId id="941" r:id="rId13"/>
    <p:sldId id="951" r:id="rId14"/>
    <p:sldId id="942" r:id="rId15"/>
    <p:sldId id="943" r:id="rId16"/>
    <p:sldId id="944" r:id="rId17"/>
    <p:sldId id="947" r:id="rId18"/>
    <p:sldId id="882" r:id="rId19"/>
    <p:sldId id="881" r:id="rId20"/>
    <p:sldId id="955" r:id="rId21"/>
    <p:sldId id="931" r:id="rId22"/>
    <p:sldId id="953" r:id="rId23"/>
    <p:sldId id="945" r:id="rId24"/>
    <p:sldId id="954" r:id="rId25"/>
    <p:sldId id="946" r:id="rId26"/>
    <p:sldId id="935" r:id="rId27"/>
    <p:sldId id="937" r:id="rId28"/>
    <p:sldId id="933" r:id="rId29"/>
    <p:sldId id="936" r:id="rId30"/>
    <p:sldId id="924" r:id="rId31"/>
    <p:sldId id="914" r:id="rId32"/>
    <p:sldId id="915" r:id="rId33"/>
    <p:sldId id="916" r:id="rId34"/>
    <p:sldId id="921" r:id="rId35"/>
    <p:sldId id="912" r:id="rId36"/>
    <p:sldId id="922" r:id="rId37"/>
    <p:sldId id="923" r:id="rId38"/>
    <p:sldId id="919" r:id="rId39"/>
    <p:sldId id="920" r:id="rId40"/>
    <p:sldId id="925" r:id="rId41"/>
    <p:sldId id="934" r:id="rId42"/>
    <p:sldId id="949" r:id="rId43"/>
    <p:sldId id="939" r:id="rId44"/>
    <p:sldId id="940" r:id="rId45"/>
    <p:sldId id="948" r:id="rId46"/>
    <p:sldId id="952" r:id="rId47"/>
  </p:sldIdLst>
  <p:sldSz cx="9144000" cy="5143500" type="screen16x9"/>
  <p:notesSz cx="7099300" cy="10234613"/>
  <p:defaultTextStyle>
    <a:defPPr>
      <a:defRPr lang="de-AT"/>
    </a:defPPr>
    <a:lvl1pPr algn="l" rtl="0" eaLnBrk="0" fontAlgn="base" hangingPunct="0">
      <a:spcBef>
        <a:spcPct val="0"/>
      </a:spcBef>
      <a:spcAft>
        <a:spcPct val="0"/>
      </a:spcAft>
      <a:defRPr sz="1800" kern="1200">
        <a:solidFill>
          <a:schemeClr val="tx1"/>
        </a:solidFill>
        <a:latin typeface="Arial" panose="020B0604020202020204" pitchFamily="34" charset="0"/>
        <a:ea typeface="+mn-ea"/>
        <a:cs typeface="+mn-cs"/>
      </a:defRPr>
    </a:lvl1pPr>
    <a:lvl2pPr marL="342900" algn="l" rtl="0" eaLnBrk="0" fontAlgn="base" hangingPunct="0">
      <a:spcBef>
        <a:spcPct val="0"/>
      </a:spcBef>
      <a:spcAft>
        <a:spcPct val="0"/>
      </a:spcAft>
      <a:defRPr sz="1800" kern="1200">
        <a:solidFill>
          <a:schemeClr val="tx1"/>
        </a:solidFill>
        <a:latin typeface="Arial" panose="020B0604020202020204" pitchFamily="34" charset="0"/>
        <a:ea typeface="+mn-ea"/>
        <a:cs typeface="+mn-cs"/>
      </a:defRPr>
    </a:lvl2pPr>
    <a:lvl3pPr marL="685800" algn="l" rtl="0" eaLnBrk="0" fontAlgn="base" hangingPunct="0">
      <a:spcBef>
        <a:spcPct val="0"/>
      </a:spcBef>
      <a:spcAft>
        <a:spcPct val="0"/>
      </a:spcAft>
      <a:defRPr sz="1800" kern="1200">
        <a:solidFill>
          <a:schemeClr val="tx1"/>
        </a:solidFill>
        <a:latin typeface="Arial" panose="020B0604020202020204" pitchFamily="34" charset="0"/>
        <a:ea typeface="+mn-ea"/>
        <a:cs typeface="+mn-cs"/>
      </a:defRPr>
    </a:lvl3pPr>
    <a:lvl4pPr marL="1028700" algn="l" rtl="0" eaLnBrk="0" fontAlgn="base" hangingPunct="0">
      <a:spcBef>
        <a:spcPct val="0"/>
      </a:spcBef>
      <a:spcAft>
        <a:spcPct val="0"/>
      </a:spcAft>
      <a:defRPr sz="1800" kern="1200">
        <a:solidFill>
          <a:schemeClr val="tx1"/>
        </a:solidFill>
        <a:latin typeface="Arial" panose="020B0604020202020204" pitchFamily="34" charset="0"/>
        <a:ea typeface="+mn-ea"/>
        <a:cs typeface="+mn-cs"/>
      </a:defRPr>
    </a:lvl4pPr>
    <a:lvl5pPr marL="1371600" algn="l" rtl="0" eaLnBrk="0" fontAlgn="base" hangingPunct="0">
      <a:spcBef>
        <a:spcPct val="0"/>
      </a:spcBef>
      <a:spcAft>
        <a:spcPct val="0"/>
      </a:spcAft>
      <a:defRPr sz="1800" kern="1200">
        <a:solidFill>
          <a:schemeClr val="tx1"/>
        </a:solidFill>
        <a:latin typeface="Arial" panose="020B0604020202020204" pitchFamily="34" charset="0"/>
        <a:ea typeface="+mn-ea"/>
        <a:cs typeface="+mn-cs"/>
      </a:defRPr>
    </a:lvl5pPr>
    <a:lvl6pPr marL="1714500" algn="l" defTabSz="685800" rtl="0" eaLnBrk="1" latinLnBrk="0" hangingPunct="1">
      <a:defRPr sz="1800" kern="1200">
        <a:solidFill>
          <a:schemeClr val="tx1"/>
        </a:solidFill>
        <a:latin typeface="Arial" panose="020B0604020202020204" pitchFamily="34" charset="0"/>
        <a:ea typeface="+mn-ea"/>
        <a:cs typeface="+mn-cs"/>
      </a:defRPr>
    </a:lvl6pPr>
    <a:lvl7pPr marL="2057400" algn="l" defTabSz="685800" rtl="0" eaLnBrk="1" latinLnBrk="0" hangingPunct="1">
      <a:defRPr sz="1800" kern="1200">
        <a:solidFill>
          <a:schemeClr val="tx1"/>
        </a:solidFill>
        <a:latin typeface="Arial" panose="020B0604020202020204" pitchFamily="34" charset="0"/>
        <a:ea typeface="+mn-ea"/>
        <a:cs typeface="+mn-cs"/>
      </a:defRPr>
    </a:lvl7pPr>
    <a:lvl8pPr marL="2400300" algn="l" defTabSz="685800" rtl="0" eaLnBrk="1" latinLnBrk="0" hangingPunct="1">
      <a:defRPr sz="1800" kern="1200">
        <a:solidFill>
          <a:schemeClr val="tx1"/>
        </a:solidFill>
        <a:latin typeface="Arial" panose="020B0604020202020204" pitchFamily="34" charset="0"/>
        <a:ea typeface="+mn-ea"/>
        <a:cs typeface="+mn-cs"/>
      </a:defRPr>
    </a:lvl8pPr>
    <a:lvl9pPr marL="2743200" algn="l" defTabSz="685800" rtl="0" eaLnBrk="1" latinLnBrk="0" hangingPunct="1">
      <a:defRPr sz="1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849" userDrawn="1">
          <p15:clr>
            <a:srgbClr val="A4A3A4"/>
          </p15:clr>
        </p15:guide>
        <p15:guide id="2" pos="43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4444"/>
    <a:srgbClr val="F8F8FF"/>
    <a:srgbClr val="6365FF"/>
    <a:srgbClr val="4D6AB9"/>
    <a:srgbClr val="D25662"/>
    <a:srgbClr val="EAEAEA"/>
    <a:srgbClr val="5C76C0"/>
    <a:srgbClr val="E0E0E0"/>
    <a:srgbClr val="EEEEEE"/>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4" autoAdjust="0"/>
    <p:restoredTop sz="95405" autoAdjust="0"/>
  </p:normalViewPr>
  <p:slideViewPr>
    <p:cSldViewPr snapToGrid="0" showGuides="1">
      <p:cViewPr varScale="1">
        <p:scale>
          <a:sx n="114" d="100"/>
          <a:sy n="114" d="100"/>
        </p:scale>
        <p:origin x="499" y="91"/>
      </p:cViewPr>
      <p:guideLst>
        <p:guide orient="horz" pos="849"/>
        <p:guide pos="431"/>
      </p:guideLst>
    </p:cSldViewPr>
  </p:slideViewPr>
  <p:outlineViewPr>
    <p:cViewPr>
      <p:scale>
        <a:sx n="33" d="100"/>
        <a:sy n="33" d="100"/>
      </p:scale>
      <p:origin x="0" y="-6792"/>
    </p:cViewPr>
  </p:outlineViewPr>
  <p:notesTextViewPr>
    <p:cViewPr>
      <p:scale>
        <a:sx n="3" d="2"/>
        <a:sy n="3" d="2"/>
      </p:scale>
      <p:origin x="0" y="0"/>
    </p:cViewPr>
  </p:notesTextViewPr>
  <p:sorterViewPr>
    <p:cViewPr>
      <p:scale>
        <a:sx n="66" d="100"/>
        <a:sy n="66" d="100"/>
      </p:scale>
      <p:origin x="0" y="0"/>
    </p:cViewPr>
  </p:sorterViewPr>
  <p:notesViewPr>
    <p:cSldViewPr snapToGrid="0" showGuides="1">
      <p:cViewPr varScale="1">
        <p:scale>
          <a:sx n="77" d="100"/>
          <a:sy n="77" d="100"/>
        </p:scale>
        <p:origin x="239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0418"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de-DE"/>
          </a:p>
        </p:txBody>
      </p:sp>
      <p:sp>
        <p:nvSpPr>
          <p:cNvPr id="700419"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de-DE"/>
          </a:p>
        </p:txBody>
      </p:sp>
      <p:sp>
        <p:nvSpPr>
          <p:cNvPr id="700420" name="Rectangle 4"/>
          <p:cNvSpPr>
            <a:spLocks noGrp="1" noChangeArrowheads="1"/>
          </p:cNvSpPr>
          <p:nvPr>
            <p:ph type="ftr" sz="quarter" idx="2"/>
          </p:nvPr>
        </p:nvSpPr>
        <p:spPr bwMode="auto">
          <a:xfrm>
            <a:off x="0" y="9721850"/>
            <a:ext cx="3076575"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de-DE"/>
          </a:p>
        </p:txBody>
      </p:sp>
      <p:sp>
        <p:nvSpPr>
          <p:cNvPr id="700421"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anose="02020603050405020304" pitchFamily="18" charset="0"/>
              </a:defRPr>
            </a:lvl1pPr>
          </a:lstStyle>
          <a:p>
            <a:pPr>
              <a:defRPr/>
            </a:pPr>
            <a:fld id="{CC847E9D-5216-4A23-88E0-E88787B7F889}" type="slidenum">
              <a:rPr lang="de-DE" altLang="de-DE"/>
              <a:pPr>
                <a:defRPr/>
              </a:pPr>
              <a:t>‹#›</a:t>
            </a:fld>
            <a:endParaRPr lang="de-DE" altLang="de-DE"/>
          </a:p>
        </p:txBody>
      </p:sp>
    </p:spTree>
    <p:extLst>
      <p:ext uri="{BB962C8B-B14F-4D97-AF65-F5344CB8AC3E}">
        <p14:creationId xmlns:p14="http://schemas.microsoft.com/office/powerpoint/2010/main" val="2648888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eaLnBrk="1" hangingPunct="1">
              <a:defRPr sz="1300">
                <a:latin typeface="Times New Roman" pitchFamily="18" charset="0"/>
              </a:defRPr>
            </a:lvl1pPr>
          </a:lstStyle>
          <a:p>
            <a:pPr>
              <a:defRPr/>
            </a:pPr>
            <a:endParaRPr lang="de-AT"/>
          </a:p>
        </p:txBody>
      </p:sp>
      <p:sp>
        <p:nvSpPr>
          <p:cNvPr id="121859" name="Rectangle 3"/>
          <p:cNvSpPr>
            <a:spLocks noGrp="1" noChangeArrowheads="1"/>
          </p:cNvSpPr>
          <p:nvPr>
            <p:ph type="dt" idx="1"/>
          </p:nvPr>
        </p:nvSpPr>
        <p:spPr bwMode="auto">
          <a:xfrm>
            <a:off x="4022725"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eaLnBrk="1" hangingPunct="1">
              <a:defRPr sz="1300">
                <a:latin typeface="Times New Roman" pitchFamily="18" charset="0"/>
              </a:defRPr>
            </a:lvl1pPr>
          </a:lstStyle>
          <a:p>
            <a:pPr>
              <a:defRPr/>
            </a:pPr>
            <a:endParaRPr lang="de-AT"/>
          </a:p>
        </p:txBody>
      </p:sp>
      <p:sp>
        <p:nvSpPr>
          <p:cNvPr id="2052" name="Rectangle 4"/>
          <p:cNvSpPr>
            <a:spLocks noGrp="1" noRot="1" noChangeAspect="1" noChangeArrowheads="1" noTextEdit="1"/>
          </p:cNvSpPr>
          <p:nvPr>
            <p:ph type="sldImg" idx="2"/>
          </p:nvPr>
        </p:nvSpPr>
        <p:spPr bwMode="auto">
          <a:xfrm>
            <a:off x="139700" y="768350"/>
            <a:ext cx="6819900"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61" name="Rectangle 5"/>
          <p:cNvSpPr>
            <a:spLocks noGrp="1" noChangeArrowheads="1"/>
          </p:cNvSpPr>
          <p:nvPr>
            <p:ph type="body" sz="quarter" idx="3"/>
          </p:nvPr>
        </p:nvSpPr>
        <p:spPr bwMode="auto">
          <a:xfrm>
            <a:off x="946150" y="4860925"/>
            <a:ext cx="5207000"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AT" noProof="0"/>
              <a:t>Klicken Sie, um die Formate des Vorlagentextes zu bearbeiten</a:t>
            </a:r>
          </a:p>
          <a:p>
            <a:pPr lvl="1"/>
            <a:r>
              <a:rPr lang="de-AT" noProof="0"/>
              <a:t>Zweite Ebene</a:t>
            </a:r>
          </a:p>
          <a:p>
            <a:pPr lvl="2"/>
            <a:r>
              <a:rPr lang="de-AT" noProof="0"/>
              <a:t>Dritte Ebene</a:t>
            </a:r>
          </a:p>
          <a:p>
            <a:pPr lvl="3"/>
            <a:r>
              <a:rPr lang="de-AT" noProof="0"/>
              <a:t>Vierte Ebene</a:t>
            </a:r>
          </a:p>
          <a:p>
            <a:pPr lvl="4"/>
            <a:r>
              <a:rPr lang="de-AT" noProof="0"/>
              <a:t>Fünfte Ebene</a:t>
            </a:r>
          </a:p>
        </p:txBody>
      </p:sp>
      <p:sp>
        <p:nvSpPr>
          <p:cNvPr id="121862"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eaLnBrk="1" hangingPunct="1">
              <a:defRPr sz="1300">
                <a:latin typeface="Times New Roman" pitchFamily="18" charset="0"/>
              </a:defRPr>
            </a:lvl1pPr>
          </a:lstStyle>
          <a:p>
            <a:pPr>
              <a:defRPr/>
            </a:pPr>
            <a:endParaRPr lang="de-AT"/>
          </a:p>
        </p:txBody>
      </p:sp>
      <p:sp>
        <p:nvSpPr>
          <p:cNvPr id="121863"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eaLnBrk="1" hangingPunct="1">
              <a:defRPr sz="1300">
                <a:latin typeface="Times New Roman" panose="02020603050405020304" pitchFamily="18" charset="0"/>
              </a:defRPr>
            </a:lvl1pPr>
          </a:lstStyle>
          <a:p>
            <a:pPr>
              <a:defRPr/>
            </a:pPr>
            <a:fld id="{9835A19A-30EA-436C-BA5D-EB09E9E49FC9}" type="slidenum">
              <a:rPr lang="de-AT" altLang="de-DE"/>
              <a:pPr>
                <a:defRPr/>
              </a:pPr>
              <a:t>‹#›</a:t>
            </a:fld>
            <a:endParaRPr lang="de-AT" altLang="de-DE"/>
          </a:p>
        </p:txBody>
      </p:sp>
    </p:spTree>
    <p:extLst>
      <p:ext uri="{BB962C8B-B14F-4D97-AF65-F5344CB8AC3E}">
        <p14:creationId xmlns:p14="http://schemas.microsoft.com/office/powerpoint/2010/main" val="4549131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Times New Roman" pitchFamily="18" charset="0"/>
        <a:ea typeface="+mn-ea"/>
        <a:cs typeface="+mn-cs"/>
      </a:defRPr>
    </a:lvl1pPr>
    <a:lvl2pPr marL="342900" algn="l" rtl="0" eaLnBrk="0" fontAlgn="base" hangingPunct="0">
      <a:spcBef>
        <a:spcPct val="30000"/>
      </a:spcBef>
      <a:spcAft>
        <a:spcPct val="0"/>
      </a:spcAft>
      <a:defRPr sz="900" kern="1200">
        <a:solidFill>
          <a:schemeClr val="tx1"/>
        </a:solidFill>
        <a:latin typeface="Times New Roman" pitchFamily="18" charset="0"/>
        <a:ea typeface="+mn-ea"/>
        <a:cs typeface="+mn-cs"/>
      </a:defRPr>
    </a:lvl2pPr>
    <a:lvl3pPr marL="685800" algn="l" rtl="0" eaLnBrk="0" fontAlgn="base" hangingPunct="0">
      <a:spcBef>
        <a:spcPct val="30000"/>
      </a:spcBef>
      <a:spcAft>
        <a:spcPct val="0"/>
      </a:spcAft>
      <a:defRPr sz="900" kern="1200">
        <a:solidFill>
          <a:schemeClr val="tx1"/>
        </a:solidFill>
        <a:latin typeface="Times New Roman" pitchFamily="18" charset="0"/>
        <a:ea typeface="+mn-ea"/>
        <a:cs typeface="+mn-cs"/>
      </a:defRPr>
    </a:lvl3pPr>
    <a:lvl4pPr marL="1028700" algn="l" rtl="0" eaLnBrk="0" fontAlgn="base" hangingPunct="0">
      <a:spcBef>
        <a:spcPct val="30000"/>
      </a:spcBef>
      <a:spcAft>
        <a:spcPct val="0"/>
      </a:spcAft>
      <a:defRPr sz="900" kern="1200">
        <a:solidFill>
          <a:schemeClr val="tx1"/>
        </a:solidFill>
        <a:latin typeface="Times New Roman" pitchFamily="18" charset="0"/>
        <a:ea typeface="+mn-ea"/>
        <a:cs typeface="+mn-cs"/>
      </a:defRPr>
    </a:lvl4pPr>
    <a:lvl5pPr marL="1371600" algn="l" rtl="0" eaLnBrk="0" fontAlgn="base" hangingPunct="0">
      <a:spcBef>
        <a:spcPct val="30000"/>
      </a:spcBef>
      <a:spcAft>
        <a:spcPct val="0"/>
      </a:spcAft>
      <a:defRPr sz="900" kern="1200">
        <a:solidFill>
          <a:schemeClr val="tx1"/>
        </a:solidFill>
        <a:latin typeface="Times New Roman" pitchFamily="18" charset="0"/>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bmvit.gv.at/innovation/strukturprogramme/comet/cometprogramm.html"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www.bmvit.gv.at/innovation/strukturprogramme/comet/kplus.html" TargetMode="External"/><Relationship Id="rId4" Type="http://schemas.openxmlformats.org/officeDocument/2006/relationships/hyperlink" Target="http://www.bmvit.gv.at/innovation/strukturprogramme/comet/cometlinien.html"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spcBef>
                <a:spcPct val="30000"/>
              </a:spcBef>
              <a:defRPr sz="1200">
                <a:solidFill>
                  <a:schemeClr val="tx1"/>
                </a:solidFill>
                <a:latin typeface="Times New Roman" panose="02020603050405020304" pitchFamily="18" charset="0"/>
              </a:defRPr>
            </a:lvl1pPr>
            <a:lvl2pPr marL="742950" indent="-285750" defTabSz="990600">
              <a:spcBef>
                <a:spcPct val="30000"/>
              </a:spcBef>
              <a:defRPr sz="1200">
                <a:solidFill>
                  <a:schemeClr val="tx1"/>
                </a:solidFill>
                <a:latin typeface="Times New Roman" panose="02020603050405020304" pitchFamily="18" charset="0"/>
              </a:defRPr>
            </a:lvl2pPr>
            <a:lvl3pPr marL="1143000" indent="-228600" defTabSz="990600">
              <a:spcBef>
                <a:spcPct val="30000"/>
              </a:spcBef>
              <a:defRPr sz="1200">
                <a:solidFill>
                  <a:schemeClr val="tx1"/>
                </a:solidFill>
                <a:latin typeface="Times New Roman" panose="02020603050405020304" pitchFamily="18" charset="0"/>
              </a:defRPr>
            </a:lvl3pPr>
            <a:lvl4pPr marL="1600200" indent="-228600" defTabSz="990600">
              <a:spcBef>
                <a:spcPct val="30000"/>
              </a:spcBef>
              <a:defRPr sz="1200">
                <a:solidFill>
                  <a:schemeClr val="tx1"/>
                </a:solidFill>
                <a:latin typeface="Times New Roman" panose="02020603050405020304" pitchFamily="18" charset="0"/>
              </a:defRPr>
            </a:lvl4pPr>
            <a:lvl5pPr marL="2057400" indent="-228600" defTabSz="990600">
              <a:spcBef>
                <a:spcPct val="30000"/>
              </a:spcBef>
              <a:defRPr sz="1200">
                <a:solidFill>
                  <a:schemeClr val="tx1"/>
                </a:solidFill>
                <a:latin typeface="Times New Roman" panose="02020603050405020304" pitchFamily="18" charset="0"/>
              </a:defRPr>
            </a:lvl5pPr>
            <a:lvl6pPr marL="2514600" indent="-228600" defTabSz="990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90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90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90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CD54F5F-107A-424A-8651-22AA8471DCA8}" type="slidenum">
              <a:rPr lang="de-AT" altLang="de-DE" sz="1300" smtClean="0"/>
              <a:pPr>
                <a:spcBef>
                  <a:spcPct val="0"/>
                </a:spcBef>
              </a:pPr>
              <a:t>1</a:t>
            </a:fld>
            <a:endParaRPr lang="de-AT" altLang="de-DE" sz="1300"/>
          </a:p>
        </p:txBody>
      </p:sp>
      <p:sp>
        <p:nvSpPr>
          <p:cNvPr id="5123" name="Rectangle 7"/>
          <p:cNvSpPr txBox="1">
            <a:spLocks noGrp="1" noChangeArrowheads="1"/>
          </p:cNvSpPr>
          <p:nvPr/>
        </p:nvSpPr>
        <p:spPr bwMode="auto">
          <a:xfrm>
            <a:off x="4022725" y="9723438"/>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48" tIns="49524" rIns="99048" bIns="49524" anchor="b"/>
          <a:lstStyle>
            <a:lvl1pPr defTabSz="990600">
              <a:spcBef>
                <a:spcPct val="30000"/>
              </a:spcBef>
              <a:defRPr sz="1200">
                <a:solidFill>
                  <a:schemeClr val="tx1"/>
                </a:solidFill>
                <a:latin typeface="Times New Roman" panose="02020603050405020304" pitchFamily="18" charset="0"/>
              </a:defRPr>
            </a:lvl1pPr>
            <a:lvl2pPr marL="742950" indent="-285750" defTabSz="990600">
              <a:spcBef>
                <a:spcPct val="30000"/>
              </a:spcBef>
              <a:defRPr sz="1200">
                <a:solidFill>
                  <a:schemeClr val="tx1"/>
                </a:solidFill>
                <a:latin typeface="Times New Roman" panose="02020603050405020304" pitchFamily="18" charset="0"/>
              </a:defRPr>
            </a:lvl2pPr>
            <a:lvl3pPr marL="1143000" indent="-228600" defTabSz="990600">
              <a:spcBef>
                <a:spcPct val="30000"/>
              </a:spcBef>
              <a:defRPr sz="1200">
                <a:solidFill>
                  <a:schemeClr val="tx1"/>
                </a:solidFill>
                <a:latin typeface="Times New Roman" panose="02020603050405020304" pitchFamily="18" charset="0"/>
              </a:defRPr>
            </a:lvl3pPr>
            <a:lvl4pPr marL="1600200" indent="-228600" defTabSz="990600">
              <a:spcBef>
                <a:spcPct val="30000"/>
              </a:spcBef>
              <a:defRPr sz="1200">
                <a:solidFill>
                  <a:schemeClr val="tx1"/>
                </a:solidFill>
                <a:latin typeface="Times New Roman" panose="02020603050405020304" pitchFamily="18" charset="0"/>
              </a:defRPr>
            </a:lvl4pPr>
            <a:lvl5pPr marL="2057400" indent="-228600" defTabSz="990600">
              <a:spcBef>
                <a:spcPct val="30000"/>
              </a:spcBef>
              <a:defRPr sz="1200">
                <a:solidFill>
                  <a:schemeClr val="tx1"/>
                </a:solidFill>
                <a:latin typeface="Times New Roman" panose="02020603050405020304" pitchFamily="18" charset="0"/>
              </a:defRPr>
            </a:lvl5pPr>
            <a:lvl6pPr marL="2514600" indent="-228600" defTabSz="990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90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90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90600" eaLnBrk="0" fontAlgn="base" hangingPunct="0">
              <a:spcBef>
                <a:spcPct val="30000"/>
              </a:spcBef>
              <a:spcAft>
                <a:spcPct val="0"/>
              </a:spcAft>
              <a:defRPr sz="1200">
                <a:solidFill>
                  <a:schemeClr val="tx1"/>
                </a:solidFill>
                <a:latin typeface="Times New Roman" panose="02020603050405020304" pitchFamily="18" charset="0"/>
              </a:defRPr>
            </a:lvl9pPr>
          </a:lstStyle>
          <a:p>
            <a:pPr algn="r" eaLnBrk="1" hangingPunct="1">
              <a:spcBef>
                <a:spcPct val="0"/>
              </a:spcBef>
            </a:pPr>
            <a:fld id="{26CEDF71-9866-428C-94AB-7381123A0A8A}" type="slidenum">
              <a:rPr lang="de-AT" altLang="de-DE" sz="1300"/>
              <a:pPr algn="r" eaLnBrk="1" hangingPunct="1">
                <a:spcBef>
                  <a:spcPct val="0"/>
                </a:spcBef>
              </a:pPr>
              <a:t>1</a:t>
            </a:fld>
            <a:endParaRPr lang="de-AT" altLang="de-DE" sz="1300"/>
          </a:p>
        </p:txBody>
      </p:sp>
      <p:sp>
        <p:nvSpPr>
          <p:cNvPr id="5124" name="Rectangle 2"/>
          <p:cNvSpPr>
            <a:spLocks noGrp="1" noRot="1" noChangeAspect="1" noChangeArrowheads="1" noTextEdit="1"/>
          </p:cNvSpPr>
          <p:nvPr>
            <p:ph type="sldImg"/>
          </p:nvPr>
        </p:nvSpPr>
        <p:spPr>
          <a:xfrm>
            <a:off x="206375" y="801688"/>
            <a:ext cx="6716713" cy="3778250"/>
          </a:xfrm>
          <a:ln/>
        </p:spPr>
      </p:sp>
      <p:sp>
        <p:nvSpPr>
          <p:cNvPr id="5125" name="Rectangle 3"/>
          <p:cNvSpPr>
            <a:spLocks noGrp="1" noChangeArrowheads="1"/>
          </p:cNvSpPr>
          <p:nvPr>
            <p:ph type="body" idx="1"/>
          </p:nvPr>
        </p:nvSpPr>
        <p:spPr>
          <a:xfrm>
            <a:off x="925513" y="4808538"/>
            <a:ext cx="5222875" cy="46942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AT" altLang="de-DE" b="1" dirty="0"/>
              <a:t>COMET - </a:t>
            </a:r>
            <a:r>
              <a:rPr lang="en-US" altLang="de-DE" b="1" dirty="0"/>
              <a:t>Competence Centers for Excellent Technologies</a:t>
            </a:r>
            <a:r>
              <a:rPr lang="de-AT" altLang="de-DE" b="1" dirty="0"/>
              <a:t> </a:t>
            </a:r>
          </a:p>
          <a:p>
            <a:pPr eaLnBrk="1" hangingPunct="1"/>
            <a:r>
              <a:rPr lang="de-AT" altLang="de-DE" dirty="0"/>
              <a:t>Das Programm COMET fördert den Auf- und Ausbau von Kompetenzzentren, deren Herzstück ein von Wirtschaft und Wissenschaft gemeinsam definiertes Forschungsprogramm auf hohem Niveau ist; das COMET Programm ist die Fortsetzung des </a:t>
            </a:r>
            <a:r>
              <a:rPr lang="de-AT" altLang="de-DE" dirty="0" err="1"/>
              <a:t>Kompetenzzentrenprogramms</a:t>
            </a:r>
            <a:r>
              <a:rPr lang="de-AT" altLang="de-DE" dirty="0"/>
              <a:t> </a:t>
            </a:r>
            <a:r>
              <a:rPr lang="de-AT" altLang="de-DE" dirty="0" err="1"/>
              <a:t>K</a:t>
            </a:r>
            <a:r>
              <a:rPr lang="de-AT" altLang="de-DE" i="1" dirty="0" err="1"/>
              <a:t>plus</a:t>
            </a:r>
            <a:r>
              <a:rPr lang="de-AT" altLang="de-DE" dirty="0"/>
              <a:t>.</a:t>
            </a:r>
          </a:p>
          <a:p>
            <a:pPr eaLnBrk="1" hangingPunct="1"/>
            <a:endParaRPr lang="de-AT" altLang="de-DE" dirty="0"/>
          </a:p>
          <a:p>
            <a:pPr eaLnBrk="1" hangingPunct="1"/>
            <a:r>
              <a:rPr lang="de-AT" altLang="de-DE" dirty="0">
                <a:hlinkClick r:id="rId3"/>
              </a:rPr>
              <a:t>COMET - Das Programm </a:t>
            </a:r>
            <a:endParaRPr lang="de-AT" altLang="de-DE" dirty="0"/>
          </a:p>
          <a:p>
            <a:pPr eaLnBrk="1" hangingPunct="1"/>
            <a:r>
              <a:rPr lang="de-AT" altLang="de-DE" dirty="0"/>
              <a:t>Aufbau gemeinsamer Forschungskompetenzen zwischen Industrie und Wissenschaft </a:t>
            </a:r>
            <a:endParaRPr lang="de-AT" altLang="de-DE" dirty="0">
              <a:hlinkClick r:id="rId4"/>
            </a:endParaRPr>
          </a:p>
          <a:p>
            <a:pPr eaLnBrk="1" hangingPunct="1"/>
            <a:r>
              <a:rPr lang="de-AT" altLang="de-DE" dirty="0">
                <a:hlinkClick r:id="rId4"/>
              </a:rPr>
              <a:t>COMET - Programmlinien </a:t>
            </a:r>
            <a:endParaRPr lang="de-AT" altLang="de-DE" dirty="0"/>
          </a:p>
          <a:p>
            <a:pPr eaLnBrk="1" hangingPunct="1"/>
            <a:r>
              <a:rPr lang="de-AT" altLang="de-DE" dirty="0"/>
              <a:t>Das Programm COMET umfasst 3 Programmlinien </a:t>
            </a:r>
          </a:p>
          <a:p>
            <a:pPr eaLnBrk="1" hangingPunct="1"/>
            <a:r>
              <a:rPr lang="de-AT" altLang="de-DE" dirty="0"/>
              <a:t>K1 vs. K2</a:t>
            </a:r>
            <a:endParaRPr lang="de-AT" altLang="de-DE" dirty="0">
              <a:hlinkClick r:id="rId5"/>
            </a:endParaRPr>
          </a:p>
          <a:p>
            <a:pPr eaLnBrk="1" hangingPunct="1"/>
            <a:r>
              <a:rPr lang="de-AT" altLang="de-DE" dirty="0" err="1">
                <a:hlinkClick r:id="rId5"/>
              </a:rPr>
              <a:t>Kplus</a:t>
            </a:r>
            <a:r>
              <a:rPr lang="de-AT" altLang="de-DE" dirty="0">
                <a:hlinkClick r:id="rId5"/>
              </a:rPr>
              <a:t> </a:t>
            </a:r>
            <a:endParaRPr lang="de-AT" altLang="de-DE" dirty="0"/>
          </a:p>
          <a:p>
            <a:pPr eaLnBrk="1" hangingPunct="1"/>
            <a:r>
              <a:rPr lang="de-AT" altLang="de-DE" dirty="0" err="1"/>
              <a:t>Kplus</a:t>
            </a:r>
            <a:r>
              <a:rPr lang="de-AT" altLang="de-DE" dirty="0"/>
              <a:t>-Zentren: Zusammenführung industrieller und wissenschaftlicher Kompetenz zu international konkurrenzfähigen "</a:t>
            </a:r>
            <a:r>
              <a:rPr lang="en-US" altLang="de-DE" dirty="0"/>
              <a:t>Centers of Excellence</a:t>
            </a:r>
            <a:r>
              <a:rPr lang="de-AT" altLang="de-DE" dirty="0"/>
              <a:t>". </a:t>
            </a:r>
          </a:p>
          <a:p>
            <a:pPr eaLnBrk="1" hangingPunct="1"/>
            <a:br>
              <a:rPr lang="de-AT" altLang="de-DE" dirty="0"/>
            </a:br>
            <a:endParaRPr lang="de-DE" altLang="de-DE" dirty="0"/>
          </a:p>
        </p:txBody>
      </p:sp>
    </p:spTree>
    <p:extLst>
      <p:ext uri="{BB962C8B-B14F-4D97-AF65-F5344CB8AC3E}">
        <p14:creationId xmlns:p14="http://schemas.microsoft.com/office/powerpoint/2010/main" val="1346546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AT" dirty="0"/>
          </a:p>
        </p:txBody>
      </p:sp>
      <p:sp>
        <p:nvSpPr>
          <p:cNvPr id="4" name="Slide Number Placeholder 3"/>
          <p:cNvSpPr>
            <a:spLocks noGrp="1"/>
          </p:cNvSpPr>
          <p:nvPr>
            <p:ph type="sldNum" sz="quarter" idx="10"/>
          </p:nvPr>
        </p:nvSpPr>
        <p:spPr/>
        <p:txBody>
          <a:bodyPr/>
          <a:lstStyle/>
          <a:p>
            <a:pPr>
              <a:defRPr/>
            </a:pPr>
            <a:fld id="{9835A19A-30EA-436C-BA5D-EB09E9E49FC9}" type="slidenum">
              <a:rPr lang="de-AT" altLang="de-DE" smtClean="0"/>
              <a:pPr>
                <a:defRPr/>
              </a:pPr>
              <a:t>18</a:t>
            </a:fld>
            <a:endParaRPr lang="de-AT" altLang="de-DE"/>
          </a:p>
        </p:txBody>
      </p:sp>
    </p:spTree>
    <p:extLst>
      <p:ext uri="{BB962C8B-B14F-4D97-AF65-F5344CB8AC3E}">
        <p14:creationId xmlns:p14="http://schemas.microsoft.com/office/powerpoint/2010/main" val="1155997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5.png"/><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1.jpe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18.emf"/><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png"/><Relationship Id="rId14" Type="http://schemas.openxmlformats.org/officeDocument/2006/relationships/image" Target="../media/image17.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png"/><Relationship Id="rId3" Type="http://schemas.openxmlformats.org/officeDocument/2006/relationships/image" Target="../media/image4.png"/><Relationship Id="rId7" Type="http://schemas.openxmlformats.org/officeDocument/2006/relationships/image" Target="../media/image10.png"/><Relationship Id="rId12" Type="http://schemas.openxmlformats.org/officeDocument/2006/relationships/image" Target="../media/image15.jpeg"/><Relationship Id="rId2" Type="http://schemas.openxmlformats.org/officeDocument/2006/relationships/image" Target="../media/image19.jpeg"/><Relationship Id="rId1" Type="http://schemas.openxmlformats.org/officeDocument/2006/relationships/slideMaster" Target="../slideMasters/slideMaster1.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jpeg"/><Relationship Id="rId15" Type="http://schemas.openxmlformats.org/officeDocument/2006/relationships/image" Target="../media/image18.emf"/><Relationship Id="rId10" Type="http://schemas.openxmlformats.org/officeDocument/2006/relationships/image" Target="../media/image13.jpeg"/><Relationship Id="rId4" Type="http://schemas.openxmlformats.org/officeDocument/2006/relationships/image" Target="../media/image5.png"/><Relationship Id="rId9" Type="http://schemas.openxmlformats.org/officeDocument/2006/relationships/image" Target="../media/image12.png"/><Relationship Id="rId14" Type="http://schemas.openxmlformats.org/officeDocument/2006/relationships/image" Target="../media/image1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ndardfolie">
    <p:bg>
      <p:bgPr>
        <a:solidFill>
          <a:schemeClr val="bg1"/>
        </a:solidFill>
        <a:effectLst/>
      </p:bgPr>
    </p:bg>
    <p:spTree>
      <p:nvGrpSpPr>
        <p:cNvPr id="1" name=""/>
        <p:cNvGrpSpPr/>
        <p:nvPr/>
      </p:nvGrpSpPr>
      <p:grpSpPr>
        <a:xfrm>
          <a:off x="0" y="0"/>
          <a:ext cx="0" cy="0"/>
          <a:chOff x="0" y="0"/>
          <a:chExt cx="0" cy="0"/>
        </a:xfrm>
      </p:grpSpPr>
      <p:sp>
        <p:nvSpPr>
          <p:cNvPr id="34" name="Rectangle 108"/>
          <p:cNvSpPr>
            <a:spLocks noChangeArrowheads="1"/>
          </p:cNvSpPr>
          <p:nvPr/>
        </p:nvSpPr>
        <p:spPr bwMode="auto">
          <a:xfrm>
            <a:off x="8786209" y="4933876"/>
            <a:ext cx="264495" cy="153888"/>
          </a:xfrm>
          <a:prstGeom prst="rect">
            <a:avLst/>
          </a:prstGeom>
          <a:noFill/>
          <a:ln w="9525">
            <a:noFill/>
            <a:miter lim="800000"/>
            <a:headEnd/>
            <a:tailEnd/>
          </a:ln>
          <a:effectLst/>
        </p:spPr>
        <p:txBody>
          <a:bodyPr wrap="none" lIns="0" tIns="0" rIns="0" bIns="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defRPr/>
            </a:pPr>
            <a:fld id="{B1FDF8B1-99AB-48FB-A712-FFDAC418827C}" type="slidenum">
              <a:rPr lang="de-AT" altLang="de-DE" sz="1000" b="1" u="none" smtClean="0">
                <a:solidFill>
                  <a:srgbClr val="5C76C0"/>
                </a:solidFill>
                <a:effectLst/>
                <a:cs typeface="Times New Roman" panose="02020603050405020304" pitchFamily="18" charset="0"/>
              </a:rPr>
              <a:pPr algn="r">
                <a:defRPr/>
              </a:pPr>
              <a:t>‹#›</a:t>
            </a:fld>
            <a:endParaRPr lang="de-AT" altLang="de-DE" sz="1000" b="1" u="none" dirty="0">
              <a:solidFill>
                <a:srgbClr val="5C76C0"/>
              </a:solidFill>
              <a:effectLst/>
              <a:cs typeface="Times New Roman" panose="02020603050405020304" pitchFamily="18" charset="0"/>
            </a:endParaRPr>
          </a:p>
        </p:txBody>
      </p:sp>
      <p:sp>
        <p:nvSpPr>
          <p:cNvPr id="10" name="Inhaltsplatzhalter 2"/>
          <p:cNvSpPr>
            <a:spLocks noGrp="1"/>
          </p:cNvSpPr>
          <p:nvPr>
            <p:ph idx="1"/>
          </p:nvPr>
        </p:nvSpPr>
        <p:spPr>
          <a:xfrm>
            <a:off x="261440" y="1196703"/>
            <a:ext cx="8629618" cy="3604018"/>
          </a:xfrm>
        </p:spPr>
        <p:txBody>
          <a:bodyPr/>
          <a:lstStyle>
            <a:lvl1pPr>
              <a:defRPr sz="2000">
                <a:solidFill>
                  <a:schemeClr val="bg2">
                    <a:lumMod val="90000"/>
                    <a:lumOff val="10000"/>
                  </a:schemeClr>
                </a:solidFill>
              </a:defRPr>
            </a:lvl1pPr>
            <a:lvl2pPr>
              <a:defRPr sz="1800">
                <a:solidFill>
                  <a:schemeClr val="bg2">
                    <a:lumMod val="90000"/>
                    <a:lumOff val="10000"/>
                  </a:schemeClr>
                </a:solidFill>
              </a:defRPr>
            </a:lvl2pPr>
            <a:lvl3pPr>
              <a:defRPr sz="1600">
                <a:solidFill>
                  <a:schemeClr val="bg2">
                    <a:lumMod val="90000"/>
                    <a:lumOff val="10000"/>
                  </a:schemeClr>
                </a:solidFill>
              </a:defRPr>
            </a:lvl3pPr>
            <a:lvl4pPr>
              <a:defRPr sz="1400">
                <a:solidFill>
                  <a:schemeClr val="bg2">
                    <a:lumMod val="90000"/>
                    <a:lumOff val="10000"/>
                  </a:schemeClr>
                </a:solidFill>
              </a:defRPr>
            </a:lvl4pPr>
            <a:lvl5pPr>
              <a:defRPr sz="1400">
                <a:solidFill>
                  <a:schemeClr val="bg2">
                    <a:lumMod val="90000"/>
                    <a:lumOff val="10000"/>
                  </a:schemeClr>
                </a:solidFill>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dirty="0"/>
          </a:p>
        </p:txBody>
      </p:sp>
      <p:sp>
        <p:nvSpPr>
          <p:cNvPr id="11" name="Titel 1"/>
          <p:cNvSpPr>
            <a:spLocks noGrp="1"/>
          </p:cNvSpPr>
          <p:nvPr>
            <p:ph type="title" hasCustomPrompt="1"/>
          </p:nvPr>
        </p:nvSpPr>
        <p:spPr>
          <a:xfrm>
            <a:off x="261440" y="69952"/>
            <a:ext cx="7060210" cy="701561"/>
          </a:xfrm>
        </p:spPr>
        <p:txBody>
          <a:bodyPr/>
          <a:lstStyle>
            <a:lvl1pPr algn="l">
              <a:defRPr sz="2400" cap="all" baseline="0">
                <a:solidFill>
                  <a:schemeClr val="bg2">
                    <a:lumMod val="90000"/>
                    <a:lumOff val="10000"/>
                  </a:schemeClr>
                </a:solidFill>
              </a:defRPr>
            </a:lvl1pPr>
          </a:lstStyle>
          <a:p>
            <a:r>
              <a:rPr lang="de-DE" dirty="0"/>
              <a:t>Titelmasterformat durch </a:t>
            </a:r>
            <a:br>
              <a:rPr lang="de-DE" dirty="0"/>
            </a:br>
            <a:r>
              <a:rPr lang="de-DE" dirty="0"/>
              <a:t>Klicken bearbeiten</a:t>
            </a:r>
            <a:endParaRPr lang="de-AT" dirty="0"/>
          </a:p>
        </p:txBody>
      </p:sp>
      <p:sp>
        <p:nvSpPr>
          <p:cNvPr id="7" name="Rectangle 108"/>
          <p:cNvSpPr>
            <a:spLocks noChangeArrowheads="1"/>
          </p:cNvSpPr>
          <p:nvPr userDrawn="1"/>
        </p:nvSpPr>
        <p:spPr bwMode="auto">
          <a:xfrm>
            <a:off x="8786209" y="4933876"/>
            <a:ext cx="264495" cy="153888"/>
          </a:xfrm>
          <a:prstGeom prst="rect">
            <a:avLst/>
          </a:prstGeom>
          <a:noFill/>
          <a:ln w="9525">
            <a:noFill/>
            <a:miter lim="800000"/>
            <a:headEnd/>
            <a:tailEnd/>
          </a:ln>
          <a:effectLst/>
        </p:spPr>
        <p:txBody>
          <a:bodyPr wrap="none" lIns="0" tIns="0" rIns="0" bIns="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defRPr/>
            </a:pPr>
            <a:fld id="{B1FDF8B1-99AB-48FB-A712-FFDAC418827C}" type="slidenum">
              <a:rPr lang="de-AT" altLang="de-DE" sz="1000" b="1" u="none" smtClean="0">
                <a:solidFill>
                  <a:srgbClr val="5C76C0"/>
                </a:solidFill>
                <a:effectLst/>
                <a:cs typeface="Times New Roman" panose="02020603050405020304" pitchFamily="18" charset="0"/>
              </a:rPr>
              <a:pPr algn="r">
                <a:defRPr/>
              </a:pPr>
              <a:t>‹#›</a:t>
            </a:fld>
            <a:endParaRPr lang="de-AT" altLang="de-DE" sz="1000" b="1" u="none" dirty="0">
              <a:solidFill>
                <a:srgbClr val="5C76C0"/>
              </a:solidFill>
              <a:effectLst/>
              <a:cs typeface="Times New Roman" panose="02020603050405020304" pitchFamily="18" charset="0"/>
            </a:endParaRPr>
          </a:p>
        </p:txBody>
      </p:sp>
    </p:spTree>
    <p:extLst>
      <p:ext uri="{BB962C8B-B14F-4D97-AF65-F5344CB8AC3E}">
        <p14:creationId xmlns:p14="http://schemas.microsoft.com/office/powerpoint/2010/main" val="2878695908"/>
      </p:ext>
    </p:extLst>
  </p:cSld>
  <p:clrMapOvr>
    <a:masterClrMapping/>
  </p:clrMapOvr>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 Spaltig">
    <p:spTree>
      <p:nvGrpSpPr>
        <p:cNvPr id="1" name=""/>
        <p:cNvGrpSpPr/>
        <p:nvPr/>
      </p:nvGrpSpPr>
      <p:grpSpPr>
        <a:xfrm>
          <a:off x="0" y="0"/>
          <a:ext cx="0" cy="0"/>
          <a:chOff x="0" y="0"/>
          <a:chExt cx="0" cy="0"/>
        </a:xfrm>
      </p:grpSpPr>
      <p:sp>
        <p:nvSpPr>
          <p:cNvPr id="3" name="Inhaltsplatzhalter 2"/>
          <p:cNvSpPr>
            <a:spLocks noGrp="1"/>
          </p:cNvSpPr>
          <p:nvPr>
            <p:ph idx="1"/>
          </p:nvPr>
        </p:nvSpPr>
        <p:spPr>
          <a:xfrm>
            <a:off x="261440" y="1196703"/>
            <a:ext cx="4165749" cy="3604018"/>
          </a:xfrm>
        </p:spPr>
        <p:txBody>
          <a:bodyPr/>
          <a:lstStyle>
            <a:lvl1pPr>
              <a:defRPr sz="2000">
                <a:solidFill>
                  <a:schemeClr val="bg2">
                    <a:lumMod val="90000"/>
                    <a:lumOff val="10000"/>
                  </a:schemeClr>
                </a:solidFill>
              </a:defRPr>
            </a:lvl1pPr>
            <a:lvl2pPr>
              <a:defRPr sz="1800">
                <a:solidFill>
                  <a:schemeClr val="bg2">
                    <a:lumMod val="90000"/>
                    <a:lumOff val="10000"/>
                  </a:schemeClr>
                </a:solidFill>
              </a:defRPr>
            </a:lvl2pPr>
            <a:lvl3pPr>
              <a:defRPr sz="1600">
                <a:solidFill>
                  <a:schemeClr val="bg2">
                    <a:lumMod val="90000"/>
                    <a:lumOff val="10000"/>
                  </a:schemeClr>
                </a:solidFill>
              </a:defRPr>
            </a:lvl3pPr>
            <a:lvl4pPr>
              <a:defRPr sz="1400">
                <a:solidFill>
                  <a:schemeClr val="bg2">
                    <a:lumMod val="90000"/>
                    <a:lumOff val="10000"/>
                  </a:schemeClr>
                </a:solidFill>
              </a:defRPr>
            </a:lvl4pPr>
            <a:lvl5pPr>
              <a:defRPr sz="1400">
                <a:solidFill>
                  <a:schemeClr val="bg2">
                    <a:lumMod val="90000"/>
                    <a:lumOff val="10000"/>
                  </a:schemeClr>
                </a:solidFill>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dirty="0"/>
          </a:p>
        </p:txBody>
      </p:sp>
      <p:sp>
        <p:nvSpPr>
          <p:cNvPr id="10" name="Inhaltsplatzhalter 2"/>
          <p:cNvSpPr>
            <a:spLocks noGrp="1"/>
          </p:cNvSpPr>
          <p:nvPr>
            <p:ph idx="10"/>
          </p:nvPr>
        </p:nvSpPr>
        <p:spPr>
          <a:xfrm>
            <a:off x="4716812" y="1196703"/>
            <a:ext cx="4137566" cy="3604018"/>
          </a:xfrm>
        </p:spPr>
        <p:txBody>
          <a:bodyPr/>
          <a:lstStyle>
            <a:lvl1pPr>
              <a:defRPr sz="2000">
                <a:solidFill>
                  <a:schemeClr val="bg2">
                    <a:lumMod val="90000"/>
                    <a:lumOff val="10000"/>
                  </a:schemeClr>
                </a:solidFill>
              </a:defRPr>
            </a:lvl1pPr>
            <a:lvl2pPr>
              <a:defRPr sz="1800">
                <a:solidFill>
                  <a:schemeClr val="bg2">
                    <a:lumMod val="90000"/>
                    <a:lumOff val="10000"/>
                  </a:schemeClr>
                </a:solidFill>
              </a:defRPr>
            </a:lvl2pPr>
            <a:lvl3pPr>
              <a:defRPr sz="1600">
                <a:solidFill>
                  <a:schemeClr val="bg2">
                    <a:lumMod val="90000"/>
                    <a:lumOff val="10000"/>
                  </a:schemeClr>
                </a:solidFill>
              </a:defRPr>
            </a:lvl3pPr>
            <a:lvl4pPr>
              <a:defRPr sz="1400">
                <a:solidFill>
                  <a:schemeClr val="bg2">
                    <a:lumMod val="90000"/>
                    <a:lumOff val="10000"/>
                  </a:schemeClr>
                </a:solidFill>
              </a:defRPr>
            </a:lvl4pPr>
            <a:lvl5pPr>
              <a:defRPr sz="1400">
                <a:solidFill>
                  <a:schemeClr val="bg2">
                    <a:lumMod val="90000"/>
                    <a:lumOff val="10000"/>
                  </a:schemeClr>
                </a:solidFill>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dirty="0"/>
          </a:p>
        </p:txBody>
      </p:sp>
      <p:sp>
        <p:nvSpPr>
          <p:cNvPr id="9" name="Rectangle 108"/>
          <p:cNvSpPr>
            <a:spLocks noChangeArrowheads="1"/>
          </p:cNvSpPr>
          <p:nvPr/>
        </p:nvSpPr>
        <p:spPr bwMode="auto">
          <a:xfrm>
            <a:off x="8786209" y="4933876"/>
            <a:ext cx="264495" cy="153888"/>
          </a:xfrm>
          <a:prstGeom prst="rect">
            <a:avLst/>
          </a:prstGeom>
          <a:noFill/>
          <a:ln w="9525">
            <a:noFill/>
            <a:miter lim="800000"/>
            <a:headEnd/>
            <a:tailEnd/>
          </a:ln>
          <a:effectLst/>
        </p:spPr>
        <p:txBody>
          <a:bodyPr wrap="none" lIns="0" tIns="0" rIns="0" bIns="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defRPr/>
            </a:pPr>
            <a:fld id="{B1FDF8B1-99AB-48FB-A712-FFDAC418827C}" type="slidenum">
              <a:rPr lang="de-AT" altLang="de-DE" sz="1000" b="1" u="none" smtClean="0">
                <a:solidFill>
                  <a:srgbClr val="5C76C0"/>
                </a:solidFill>
                <a:effectLst/>
                <a:cs typeface="Times New Roman" panose="02020603050405020304" pitchFamily="18" charset="0"/>
              </a:rPr>
              <a:pPr algn="r">
                <a:defRPr/>
              </a:pPr>
              <a:t>‹#›</a:t>
            </a:fld>
            <a:endParaRPr lang="de-AT" altLang="de-DE" sz="1000" b="1" u="none" dirty="0">
              <a:solidFill>
                <a:srgbClr val="5C76C0"/>
              </a:solidFill>
              <a:effectLst/>
              <a:cs typeface="Times New Roman" panose="02020603050405020304" pitchFamily="18" charset="0"/>
            </a:endParaRPr>
          </a:p>
        </p:txBody>
      </p:sp>
      <p:sp>
        <p:nvSpPr>
          <p:cNvPr id="2" name="Title 1"/>
          <p:cNvSpPr>
            <a:spLocks noGrp="1"/>
          </p:cNvSpPr>
          <p:nvPr>
            <p:ph type="title"/>
          </p:nvPr>
        </p:nvSpPr>
        <p:spPr/>
        <p:txBody>
          <a:bodyPr/>
          <a:lstStyle>
            <a:lvl1pPr>
              <a:defRPr>
                <a:solidFill>
                  <a:schemeClr val="bg2">
                    <a:lumMod val="90000"/>
                    <a:lumOff val="10000"/>
                  </a:schemeClr>
                </a:solidFill>
              </a:defRPr>
            </a:lvl1pPr>
          </a:lstStyle>
          <a:p>
            <a:r>
              <a:rPr lang="de-DE"/>
              <a:t>Titelmasterformat durch Klicken bearbeiten</a:t>
            </a:r>
            <a:endParaRPr lang="de-AT" dirty="0"/>
          </a:p>
        </p:txBody>
      </p:sp>
      <p:sp>
        <p:nvSpPr>
          <p:cNvPr id="8" name="Rectangle 108"/>
          <p:cNvSpPr>
            <a:spLocks noChangeArrowheads="1"/>
          </p:cNvSpPr>
          <p:nvPr userDrawn="1"/>
        </p:nvSpPr>
        <p:spPr bwMode="auto">
          <a:xfrm>
            <a:off x="8786209" y="4933876"/>
            <a:ext cx="264495" cy="153888"/>
          </a:xfrm>
          <a:prstGeom prst="rect">
            <a:avLst/>
          </a:prstGeom>
          <a:noFill/>
          <a:ln w="9525">
            <a:noFill/>
            <a:miter lim="800000"/>
            <a:headEnd/>
            <a:tailEnd/>
          </a:ln>
          <a:effectLst/>
        </p:spPr>
        <p:txBody>
          <a:bodyPr wrap="none" lIns="0" tIns="0" rIns="0" bIns="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defRPr/>
            </a:pPr>
            <a:fld id="{B1FDF8B1-99AB-48FB-A712-FFDAC418827C}" type="slidenum">
              <a:rPr lang="de-AT" altLang="de-DE" sz="1000" b="1" u="none" smtClean="0">
                <a:solidFill>
                  <a:srgbClr val="5C76C0"/>
                </a:solidFill>
                <a:effectLst/>
                <a:cs typeface="Times New Roman" panose="02020603050405020304" pitchFamily="18" charset="0"/>
              </a:rPr>
              <a:pPr algn="r">
                <a:defRPr/>
              </a:pPr>
              <a:t>‹#›</a:t>
            </a:fld>
            <a:endParaRPr lang="de-AT" altLang="de-DE" sz="1000" b="1" u="none" dirty="0">
              <a:solidFill>
                <a:srgbClr val="5C76C0"/>
              </a:solidFill>
              <a:effectLst/>
              <a:cs typeface="Times New Roman" panose="02020603050405020304" pitchFamily="18" charset="0"/>
            </a:endParaRPr>
          </a:p>
        </p:txBody>
      </p:sp>
    </p:spTree>
    <p:extLst>
      <p:ext uri="{BB962C8B-B14F-4D97-AF65-F5344CB8AC3E}">
        <p14:creationId xmlns:p14="http://schemas.microsoft.com/office/powerpoint/2010/main" val="113118440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sp>
        <p:nvSpPr>
          <p:cNvPr id="23" name="Rectangle 108"/>
          <p:cNvSpPr>
            <a:spLocks noChangeArrowheads="1"/>
          </p:cNvSpPr>
          <p:nvPr/>
        </p:nvSpPr>
        <p:spPr bwMode="auto">
          <a:xfrm>
            <a:off x="8786209" y="4933876"/>
            <a:ext cx="264495" cy="153888"/>
          </a:xfrm>
          <a:prstGeom prst="rect">
            <a:avLst/>
          </a:prstGeom>
          <a:noFill/>
          <a:ln w="9525">
            <a:noFill/>
            <a:miter lim="800000"/>
            <a:headEnd/>
            <a:tailEnd/>
          </a:ln>
          <a:effectLst/>
        </p:spPr>
        <p:txBody>
          <a:bodyPr wrap="none" lIns="0" tIns="0" rIns="0" bIns="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defRPr/>
            </a:pPr>
            <a:fld id="{B1FDF8B1-99AB-48FB-A712-FFDAC418827C}" type="slidenum">
              <a:rPr lang="de-AT" altLang="de-DE" sz="1000" b="1" u="none" smtClean="0">
                <a:solidFill>
                  <a:srgbClr val="5C76C0"/>
                </a:solidFill>
                <a:effectLst/>
                <a:cs typeface="Times New Roman" panose="02020603050405020304" pitchFamily="18" charset="0"/>
              </a:rPr>
              <a:pPr algn="r">
                <a:defRPr/>
              </a:pPr>
              <a:t>‹#›</a:t>
            </a:fld>
            <a:endParaRPr lang="de-AT" altLang="de-DE" sz="1000" b="1" u="none" dirty="0">
              <a:solidFill>
                <a:srgbClr val="5C76C0"/>
              </a:solidFill>
              <a:effectLst/>
              <a:cs typeface="Times New Roman" panose="02020603050405020304" pitchFamily="18" charset="0"/>
            </a:endParaRPr>
          </a:p>
        </p:txBody>
      </p:sp>
      <p:sp>
        <p:nvSpPr>
          <p:cNvPr id="5" name="Rectangle 108"/>
          <p:cNvSpPr>
            <a:spLocks noChangeArrowheads="1"/>
          </p:cNvSpPr>
          <p:nvPr userDrawn="1"/>
        </p:nvSpPr>
        <p:spPr bwMode="auto">
          <a:xfrm>
            <a:off x="8786209" y="4933876"/>
            <a:ext cx="264495" cy="153888"/>
          </a:xfrm>
          <a:prstGeom prst="rect">
            <a:avLst/>
          </a:prstGeom>
          <a:noFill/>
          <a:ln w="9525">
            <a:noFill/>
            <a:miter lim="800000"/>
            <a:headEnd/>
            <a:tailEnd/>
          </a:ln>
          <a:effectLst/>
        </p:spPr>
        <p:txBody>
          <a:bodyPr wrap="none" lIns="0" tIns="0" rIns="0" bIns="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defRPr/>
            </a:pPr>
            <a:fld id="{B1FDF8B1-99AB-48FB-A712-FFDAC418827C}" type="slidenum">
              <a:rPr lang="de-AT" altLang="de-DE" sz="1000" b="1" u="none" smtClean="0">
                <a:solidFill>
                  <a:srgbClr val="5C76C0"/>
                </a:solidFill>
                <a:effectLst/>
                <a:cs typeface="Times New Roman" panose="02020603050405020304" pitchFamily="18" charset="0"/>
              </a:rPr>
              <a:pPr algn="r">
                <a:defRPr/>
              </a:pPr>
              <a:t>‹#›</a:t>
            </a:fld>
            <a:endParaRPr lang="de-AT" altLang="de-DE" sz="1000" b="1" u="none" dirty="0">
              <a:solidFill>
                <a:srgbClr val="5C76C0"/>
              </a:solidFill>
              <a:effectLst/>
              <a:cs typeface="Times New Roman" panose="02020603050405020304" pitchFamily="18" charset="0"/>
            </a:endParaRPr>
          </a:p>
        </p:txBody>
      </p:sp>
    </p:spTree>
    <p:extLst>
      <p:ext uri="{BB962C8B-B14F-4D97-AF65-F5344CB8AC3E}">
        <p14:creationId xmlns:p14="http://schemas.microsoft.com/office/powerpoint/2010/main" val="714520128"/>
      </p:ext>
    </p:extLst>
  </p:cSld>
  <p:clrMapOvr>
    <a:masterClrMapping/>
  </p:clrMapOvr>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Trennblatt_4">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9371" y="1244816"/>
            <a:ext cx="5085258" cy="2653869"/>
          </a:xfrm>
          <a:prstGeom prst="rect">
            <a:avLst/>
          </a:prstGeom>
        </p:spPr>
      </p:pic>
      <p:sp>
        <p:nvSpPr>
          <p:cNvPr id="2" name="Rectangle 8"/>
          <p:cNvSpPr/>
          <p:nvPr userDrawn="1"/>
        </p:nvSpPr>
        <p:spPr>
          <a:xfrm>
            <a:off x="436278" y="0"/>
            <a:ext cx="2919570" cy="4709160"/>
          </a:xfrm>
          <a:prstGeom prst="rect">
            <a:avLst/>
          </a:prstGeom>
          <a:solidFill>
            <a:srgbClr val="4D6AB9">
              <a:alpha val="65000"/>
            </a:srgbClr>
          </a:solidFill>
          <a:ln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userDrawn="1"/>
        </p:nvSpPr>
        <p:spPr>
          <a:xfrm>
            <a:off x="-14853" y="4911951"/>
            <a:ext cx="2317260" cy="215511"/>
          </a:xfrm>
          <a:prstGeom prst="rect">
            <a:avLst/>
          </a:prstGeom>
          <a:noFill/>
        </p:spPr>
        <p:txBody>
          <a:bodyPr wrap="square" rtlCol="0">
            <a:spAutoFit/>
          </a:bodyPr>
          <a:lstStyle/>
          <a:p>
            <a:pPr marL="0" marR="0" lvl="0" indent="0" algn="l" defTabSz="914674" rtl="0" eaLnBrk="0" fontAlgn="base" latinLnBrk="0" hangingPunct="0">
              <a:lnSpc>
                <a:spcPct val="100000"/>
              </a:lnSpc>
              <a:spcBef>
                <a:spcPct val="0"/>
              </a:spcBef>
              <a:spcAft>
                <a:spcPct val="0"/>
              </a:spcAft>
              <a:buClrTx/>
              <a:buSzTx/>
              <a:buFontTx/>
              <a:buNone/>
              <a:tabLst/>
              <a:defRPr/>
            </a:pPr>
            <a:r>
              <a:rPr lang="en-GB" sz="800" noProof="0" dirty="0">
                <a:solidFill>
                  <a:schemeClr val="bg1">
                    <a:lumMod val="65000"/>
                  </a:schemeClr>
                </a:solidFill>
                <a:latin typeface="Arial" panose="020B0604020202020204" pitchFamily="34" charset="0"/>
                <a:cs typeface="Arial" panose="020B0604020202020204" pitchFamily="34" charset="0"/>
              </a:rPr>
              <a:t>Excellence Centre of Tribology, www.ac2t.at</a:t>
            </a:r>
          </a:p>
        </p:txBody>
      </p:sp>
      <p:sp>
        <p:nvSpPr>
          <p:cNvPr id="9" name="Title 5"/>
          <p:cNvSpPr>
            <a:spLocks noGrp="1"/>
          </p:cNvSpPr>
          <p:nvPr>
            <p:ph type="title"/>
          </p:nvPr>
        </p:nvSpPr>
        <p:spPr>
          <a:xfrm>
            <a:off x="592854" y="125261"/>
            <a:ext cx="2658295" cy="1791222"/>
          </a:xfrm>
        </p:spPr>
        <p:txBody>
          <a:bodyPr/>
          <a:lstStyle>
            <a:lvl1pPr algn="ctr">
              <a:defRPr sz="2800" cap="all" baseline="0">
                <a:solidFill>
                  <a:schemeClr val="bg1"/>
                </a:solidFill>
              </a:defRPr>
            </a:lvl1pPr>
          </a:lstStyle>
          <a:p>
            <a:r>
              <a:rPr lang="de-DE"/>
              <a:t>Titelmasterformat durch Klicken bearbeiten</a:t>
            </a:r>
            <a:endParaRPr lang="de-AT" dirty="0"/>
          </a:p>
        </p:txBody>
      </p:sp>
      <p:cxnSp>
        <p:nvCxnSpPr>
          <p:cNvPr id="10" name="Straight Connector 14"/>
          <p:cNvCxnSpPr/>
          <p:nvPr userDrawn="1"/>
        </p:nvCxnSpPr>
        <p:spPr>
          <a:xfrm>
            <a:off x="592854" y="1990370"/>
            <a:ext cx="265829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 Placeholder 12"/>
          <p:cNvSpPr>
            <a:spLocks noGrp="1"/>
          </p:cNvSpPr>
          <p:nvPr>
            <p:ph type="body" sz="quarter" idx="11"/>
          </p:nvPr>
        </p:nvSpPr>
        <p:spPr>
          <a:xfrm>
            <a:off x="620640" y="2193161"/>
            <a:ext cx="2630509" cy="2040635"/>
          </a:xfrm>
        </p:spPr>
        <p:txBody>
          <a:bodyPr/>
          <a:lstStyle>
            <a:lvl1pPr marL="0" indent="0">
              <a:buNone/>
              <a:defRPr lang="en-US" altLang="de-DE" sz="1800" b="0" cap="all" baseline="0" dirty="0" smtClean="0">
                <a:solidFill>
                  <a:schemeClr val="bg1"/>
                </a:solidFill>
                <a:latin typeface="+mj-lt"/>
                <a:ea typeface="+mj-ea"/>
                <a:cs typeface="+mj-cs"/>
              </a:defRPr>
            </a:lvl1pPr>
          </a:lstStyle>
          <a:p>
            <a:pPr marL="0" lvl="0" indent="0" algn="l" rtl="0" eaLnBrk="1" fontAlgn="base" hangingPunct="1">
              <a:spcBef>
                <a:spcPct val="0"/>
              </a:spcBef>
              <a:spcAft>
                <a:spcPct val="0"/>
              </a:spcAft>
              <a:buNone/>
            </a:pPr>
            <a:r>
              <a:rPr lang="de-DE"/>
              <a:t>Textmasterformat bearbeiten</a:t>
            </a:r>
          </a:p>
        </p:txBody>
      </p:sp>
    </p:spTree>
    <p:extLst>
      <p:ext uri="{BB962C8B-B14F-4D97-AF65-F5344CB8AC3E}">
        <p14:creationId xmlns:p14="http://schemas.microsoft.com/office/powerpoint/2010/main" val="56795891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10"/>
          </p:nvPr>
        </p:nvSpPr>
        <p:spPr>
          <a:xfrm>
            <a:off x="628650" y="4767263"/>
            <a:ext cx="2057400" cy="273844"/>
          </a:xfrm>
          <a:prstGeom prst="rect">
            <a:avLst/>
          </a:prstGeom>
        </p:spPr>
        <p:txBody>
          <a:bodyPr/>
          <a:lstStyle/>
          <a:p>
            <a:fld id="{2182D393-E9BD-41EB-B328-48557AA41F55}" type="datetimeFigureOut">
              <a:rPr lang="de-AT" smtClean="0"/>
              <a:t>24.09.2019</a:t>
            </a:fld>
            <a:endParaRPr lang="de-AT"/>
          </a:p>
        </p:txBody>
      </p:sp>
      <p:sp>
        <p:nvSpPr>
          <p:cNvPr id="5" name="Fußzeilenplatzhalter 4"/>
          <p:cNvSpPr>
            <a:spLocks noGrp="1"/>
          </p:cNvSpPr>
          <p:nvPr>
            <p:ph type="ftr" sz="quarter" idx="11"/>
          </p:nvPr>
        </p:nvSpPr>
        <p:spPr>
          <a:xfrm>
            <a:off x="3028950" y="4774407"/>
            <a:ext cx="3086100" cy="273844"/>
          </a:xfrm>
          <a:prstGeom prst="rect">
            <a:avLst/>
          </a:prstGeom>
        </p:spPr>
        <p:txBody>
          <a:bodyPr/>
          <a:lstStyle/>
          <a:p>
            <a:endParaRPr lang="de-AT"/>
          </a:p>
        </p:txBody>
      </p:sp>
      <p:sp>
        <p:nvSpPr>
          <p:cNvPr id="6" name="Foliennummernplatzhalter 5"/>
          <p:cNvSpPr>
            <a:spLocks noGrp="1"/>
          </p:cNvSpPr>
          <p:nvPr>
            <p:ph type="sldNum" sz="quarter" idx="12"/>
          </p:nvPr>
        </p:nvSpPr>
        <p:spPr>
          <a:xfrm>
            <a:off x="6457950" y="4767263"/>
            <a:ext cx="2057400" cy="273844"/>
          </a:xfrm>
          <a:prstGeom prst="rect">
            <a:avLst/>
          </a:prstGeom>
        </p:spPr>
        <p:txBody>
          <a:bodyPr/>
          <a:lstStyle/>
          <a:p>
            <a:fld id="{B65FFF76-863D-4966-9965-AA1DB08BB2E1}" type="slidenum">
              <a:rPr lang="de-AT" smtClean="0"/>
              <a:t>‹#›</a:t>
            </a:fld>
            <a:endParaRPr lang="de-AT"/>
          </a:p>
        </p:txBody>
      </p:sp>
    </p:spTree>
    <p:extLst>
      <p:ext uri="{BB962C8B-B14F-4D97-AF65-F5344CB8AC3E}">
        <p14:creationId xmlns:p14="http://schemas.microsoft.com/office/powerpoint/2010/main" val="2623551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Titelbild / Startseite">
    <p:bg>
      <p:bgPr>
        <a:solidFill>
          <a:schemeClr val="bg1"/>
        </a:solidFill>
        <a:effectLst/>
      </p:bgPr>
    </p:bg>
    <p:spTree>
      <p:nvGrpSpPr>
        <p:cNvPr id="1" name=""/>
        <p:cNvGrpSpPr/>
        <p:nvPr/>
      </p:nvGrpSpPr>
      <p:grpSpPr>
        <a:xfrm>
          <a:off x="0" y="0"/>
          <a:ext cx="0" cy="0"/>
          <a:chOff x="0" y="0"/>
          <a:chExt cx="0" cy="0"/>
        </a:xfrm>
      </p:grpSpPr>
      <p:pic>
        <p:nvPicPr>
          <p:cNvPr id="34" name="Picture 33"/>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26185" y="-42904"/>
            <a:ext cx="8491630" cy="4593825"/>
          </a:xfrm>
          <a:prstGeom prst="rect">
            <a:avLst/>
          </a:prstGeom>
          <a:effectLst>
            <a:softEdge rad="762000"/>
          </a:effectLst>
        </p:spPr>
      </p:pic>
      <p:grpSp>
        <p:nvGrpSpPr>
          <p:cNvPr id="2" name="Group 1"/>
          <p:cNvGrpSpPr/>
          <p:nvPr userDrawn="1"/>
        </p:nvGrpSpPr>
        <p:grpSpPr>
          <a:xfrm>
            <a:off x="196895" y="4485561"/>
            <a:ext cx="8622127" cy="483646"/>
            <a:chOff x="196895" y="4538313"/>
            <a:chExt cx="8622127" cy="483646"/>
          </a:xfrm>
        </p:grpSpPr>
        <p:pic>
          <p:nvPicPr>
            <p:cNvPr id="31" name="Picture 8" descr="Komet_5"/>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5196112" y="4617003"/>
              <a:ext cx="659149" cy="326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1"/>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740897" y="4621545"/>
              <a:ext cx="644434" cy="317182"/>
            </a:xfrm>
            <a:prstGeom prst="rect">
              <a:avLst/>
            </a:prstGeom>
          </p:spPr>
        </p:pic>
        <p:pic>
          <p:nvPicPr>
            <p:cNvPr id="38" name="Picture 3"/>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4697660" y="4598888"/>
              <a:ext cx="319099" cy="362496"/>
            </a:xfrm>
            <a:prstGeom prst="rect">
              <a:avLst/>
            </a:prstGeom>
          </p:spPr>
        </p:pic>
        <p:pic>
          <p:nvPicPr>
            <p:cNvPr id="39" name="Picture 4"/>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7905619" y="4538313"/>
              <a:ext cx="913403" cy="483646"/>
            </a:xfrm>
            <a:prstGeom prst="rect">
              <a:avLst/>
            </a:prstGeom>
          </p:spPr>
        </p:pic>
        <p:pic>
          <p:nvPicPr>
            <p:cNvPr id="40" name="Picture 5"/>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6034614" y="4579240"/>
              <a:ext cx="770321" cy="401793"/>
            </a:xfrm>
            <a:prstGeom prst="rect">
              <a:avLst/>
            </a:prstGeom>
          </p:spPr>
        </p:pic>
        <p:pic>
          <p:nvPicPr>
            <p:cNvPr id="41" name="Picture 6"/>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6984288" y="4616356"/>
              <a:ext cx="741976" cy="327560"/>
            </a:xfrm>
            <a:prstGeom prst="rect">
              <a:avLst/>
            </a:prstGeom>
          </p:spPr>
        </p:pic>
        <p:pic>
          <p:nvPicPr>
            <p:cNvPr id="43" name="Grafik 15"/>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942969" y="4577814"/>
              <a:ext cx="1618575" cy="404644"/>
            </a:xfrm>
            <a:prstGeom prst="rect">
              <a:avLst/>
            </a:prstGeom>
          </p:spPr>
        </p:pic>
        <p:pic>
          <p:nvPicPr>
            <p:cNvPr id="47" name="Picture 7"/>
            <p:cNvPicPr>
              <a:picLocks noChangeAspect="1"/>
            </p:cNvPicPr>
            <p:nvPr userDrawn="1"/>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564684" y="4600474"/>
              <a:ext cx="953623" cy="359325"/>
            </a:xfrm>
            <a:prstGeom prst="rect">
              <a:avLst/>
            </a:prstGeom>
          </p:spPr>
        </p:pic>
        <p:pic>
          <p:nvPicPr>
            <p:cNvPr id="25" name="Picture 24"/>
            <p:cNvPicPr>
              <a:picLocks noChangeAspect="1"/>
            </p:cNvPicPr>
            <p:nvPr userDrawn="1"/>
          </p:nvPicPr>
          <p:blipFill>
            <a:blip r:embed="rId11" cstate="print">
              <a:extLst>
                <a:ext uri="{28A0092B-C50C-407E-A947-70E740481C1C}">
                  <a14:useLocalDpi xmlns:a14="http://schemas.microsoft.com/office/drawing/2010/main"/>
                </a:ext>
              </a:extLst>
            </a:blip>
            <a:stretch>
              <a:fillRect/>
            </a:stretch>
          </p:blipFill>
          <p:spPr>
            <a:xfrm>
              <a:off x="196895" y="4607574"/>
              <a:ext cx="566721" cy="345125"/>
            </a:xfrm>
            <a:prstGeom prst="rect">
              <a:avLst/>
            </a:prstGeom>
          </p:spPr>
        </p:pic>
      </p:grpSp>
      <p:sp>
        <p:nvSpPr>
          <p:cNvPr id="12" name="Text Placeholder 11"/>
          <p:cNvSpPr>
            <a:spLocks noGrp="1"/>
          </p:cNvSpPr>
          <p:nvPr>
            <p:ph type="body" sz="quarter" idx="10" hasCustomPrompt="1"/>
          </p:nvPr>
        </p:nvSpPr>
        <p:spPr>
          <a:xfrm>
            <a:off x="-4075" y="3070649"/>
            <a:ext cx="3689350" cy="638175"/>
          </a:xfrm>
          <a:solidFill>
            <a:srgbClr val="EAEAEA">
              <a:alpha val="60000"/>
            </a:srgbClr>
          </a:solidFill>
        </p:spPr>
        <p:txBody>
          <a:bodyPr/>
          <a:lstStyle>
            <a:lvl1pPr marL="180975" marR="0" indent="0" algn="l" defTabSz="914400" rtl="0" eaLnBrk="0" fontAlgn="base" latinLnBrk="0" hangingPunct="0">
              <a:lnSpc>
                <a:spcPct val="100000"/>
              </a:lnSpc>
              <a:spcBef>
                <a:spcPct val="0"/>
              </a:spcBef>
              <a:spcAft>
                <a:spcPct val="0"/>
              </a:spcAft>
              <a:buClrTx/>
              <a:buSzTx/>
              <a:buFontTx/>
              <a:buNone/>
              <a:tabLst/>
              <a:defRPr lang="de-AT" sz="2000" u="none" kern="1200" baseline="0" dirty="0">
                <a:solidFill>
                  <a:schemeClr val="tx1"/>
                </a:solidFill>
                <a:latin typeface="Arial" panose="020B0604020202020204" pitchFamily="34" charset="0"/>
                <a:ea typeface="+mn-ea"/>
                <a:cs typeface="+mn-cs"/>
              </a:defRPr>
            </a:lvl1pPr>
          </a:lstStyle>
          <a:p>
            <a:pPr lvl="0"/>
            <a:r>
              <a:rPr lang="en-US" dirty="0"/>
              <a:t>M. Muster and M. Muster</a:t>
            </a:r>
            <a:endParaRPr lang="de-AT" sz="1200" dirty="0"/>
          </a:p>
        </p:txBody>
      </p:sp>
      <p:sp>
        <p:nvSpPr>
          <p:cNvPr id="42" name="Rectangle 3"/>
          <p:cNvSpPr>
            <a:spLocks noChangeArrowheads="1"/>
          </p:cNvSpPr>
          <p:nvPr userDrawn="1"/>
        </p:nvSpPr>
        <p:spPr bwMode="auto">
          <a:xfrm>
            <a:off x="700683" y="4958785"/>
            <a:ext cx="7742635" cy="184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spcBef>
                <a:spcPct val="20000"/>
              </a:spcBef>
              <a:buBlip>
                <a:blip r:embed="rId12"/>
              </a:buBlip>
              <a:defRPr sz="2400">
                <a:solidFill>
                  <a:srgbClr val="000099"/>
                </a:solidFill>
                <a:latin typeface="Arial" panose="020B0604020202020204" pitchFamily="34" charset="0"/>
              </a:defRPr>
            </a:lvl1pPr>
            <a:lvl2pPr marL="742950" indent="-285750">
              <a:spcBef>
                <a:spcPct val="20000"/>
              </a:spcBef>
              <a:buBlip>
                <a:blip r:embed="rId13"/>
              </a:buBlip>
              <a:defRPr sz="2000">
                <a:solidFill>
                  <a:srgbClr val="000099"/>
                </a:solidFill>
                <a:latin typeface="Arial" panose="020B0604020202020204" pitchFamily="34" charset="0"/>
              </a:defRPr>
            </a:lvl2pPr>
            <a:lvl3pPr marL="1143000" indent="-228600">
              <a:spcBef>
                <a:spcPct val="20000"/>
              </a:spcBef>
              <a:buFont typeface="Wingdings" panose="05000000000000000000" pitchFamily="2" charset="2"/>
              <a:buChar char="Ø"/>
              <a:defRPr>
                <a:solidFill>
                  <a:srgbClr val="000099"/>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rgbClr val="000099"/>
                </a:solidFill>
                <a:latin typeface="Arial" panose="020B0604020202020204" pitchFamily="34" charset="0"/>
              </a:defRPr>
            </a:lvl4pPr>
            <a:lvl5pPr marL="2057400" indent="-228600">
              <a:spcBef>
                <a:spcPct val="20000"/>
              </a:spcBef>
              <a:buChar char="-"/>
              <a:defRPr sz="1400">
                <a:solidFill>
                  <a:srgbClr val="000099"/>
                </a:solidFill>
                <a:latin typeface="Arial" panose="020B0604020202020204" pitchFamily="34" charset="0"/>
              </a:defRPr>
            </a:lvl5pPr>
            <a:lvl6pPr marL="2514600" indent="-228600" eaLnBrk="0" fontAlgn="base" hangingPunct="0">
              <a:spcBef>
                <a:spcPct val="20000"/>
              </a:spcBef>
              <a:spcAft>
                <a:spcPct val="0"/>
              </a:spcAft>
              <a:buChar char="-"/>
              <a:defRPr sz="1400">
                <a:solidFill>
                  <a:srgbClr val="000099"/>
                </a:solidFill>
                <a:latin typeface="Arial" panose="020B0604020202020204" pitchFamily="34" charset="0"/>
              </a:defRPr>
            </a:lvl6pPr>
            <a:lvl7pPr marL="2971800" indent="-228600" eaLnBrk="0" fontAlgn="base" hangingPunct="0">
              <a:spcBef>
                <a:spcPct val="20000"/>
              </a:spcBef>
              <a:spcAft>
                <a:spcPct val="0"/>
              </a:spcAft>
              <a:buChar char="-"/>
              <a:defRPr sz="1400">
                <a:solidFill>
                  <a:srgbClr val="000099"/>
                </a:solidFill>
                <a:latin typeface="Arial" panose="020B0604020202020204" pitchFamily="34" charset="0"/>
              </a:defRPr>
            </a:lvl7pPr>
            <a:lvl8pPr marL="3429000" indent="-228600" eaLnBrk="0" fontAlgn="base" hangingPunct="0">
              <a:spcBef>
                <a:spcPct val="20000"/>
              </a:spcBef>
              <a:spcAft>
                <a:spcPct val="0"/>
              </a:spcAft>
              <a:buChar char="-"/>
              <a:defRPr sz="1400">
                <a:solidFill>
                  <a:srgbClr val="000099"/>
                </a:solidFill>
                <a:latin typeface="Arial" panose="020B0604020202020204" pitchFamily="34" charset="0"/>
              </a:defRPr>
            </a:lvl8pPr>
            <a:lvl9pPr marL="3886200" indent="-228600" eaLnBrk="0" fontAlgn="base" hangingPunct="0">
              <a:spcBef>
                <a:spcPct val="20000"/>
              </a:spcBef>
              <a:spcAft>
                <a:spcPct val="0"/>
              </a:spcAft>
              <a:buChar char="-"/>
              <a:defRPr sz="1400">
                <a:solidFill>
                  <a:srgbClr val="000099"/>
                </a:solidFill>
                <a:latin typeface="Arial" panose="020B0604020202020204" pitchFamily="34" charset="0"/>
              </a:defRPr>
            </a:lvl9pPr>
          </a:lstStyle>
          <a:p>
            <a:pPr algn="ctr" eaLnBrk="1" hangingPunct="1">
              <a:buFontTx/>
              <a:buNone/>
            </a:pPr>
            <a:r>
              <a:rPr lang="en-GB" altLang="de-DE" sz="525" dirty="0">
                <a:solidFill>
                  <a:schemeClr val="bg1">
                    <a:lumMod val="65000"/>
                  </a:schemeClr>
                </a:solidFill>
              </a:rPr>
              <a:t>© Copyright AC2T research GmbH 2017. All rights reserved. Reproduction of any material, whether by photocopying, photographing or storing in any medium by electronic or other means is prohibited without prior written consent of AC2T research GmbH.</a:t>
            </a:r>
          </a:p>
        </p:txBody>
      </p:sp>
      <p:pic>
        <p:nvPicPr>
          <p:cNvPr id="49" name="Picture 48"/>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52693" y="66675"/>
            <a:ext cx="1200730" cy="587273"/>
          </a:xfrm>
          <a:prstGeom prst="rect">
            <a:avLst/>
          </a:prstGeom>
        </p:spPr>
      </p:pic>
      <p:pic>
        <p:nvPicPr>
          <p:cNvPr id="50" name="Picture 65"/>
          <p:cNvPicPr>
            <a:picLocks noChangeAspect="1" noChangeArrowheads="1"/>
          </p:cNvPicPr>
          <p:nvPr userDrawn="1"/>
        </p:nvPicPr>
        <p:blipFill>
          <a:blip r:embed="rId15" cstate="print">
            <a:extLst>
              <a:ext uri="{28A0092B-C50C-407E-A947-70E740481C1C}">
                <a14:useLocalDpi xmlns:a14="http://schemas.microsoft.com/office/drawing/2010/main"/>
              </a:ext>
            </a:extLst>
          </a:blip>
          <a:srcRect l="24377" t="28108" r="19901" b="10271"/>
          <a:stretch>
            <a:fillRect/>
          </a:stretch>
        </p:blipFill>
        <p:spPr bwMode="auto">
          <a:xfrm>
            <a:off x="151559" y="131153"/>
            <a:ext cx="115674" cy="11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 name="Gruppieren 2"/>
          <p:cNvGrpSpPr/>
          <p:nvPr userDrawn="1"/>
        </p:nvGrpSpPr>
        <p:grpSpPr>
          <a:xfrm>
            <a:off x="6224430" y="0"/>
            <a:ext cx="2919570" cy="3070649"/>
            <a:chOff x="6224430" y="0"/>
            <a:chExt cx="2919570" cy="3070649"/>
          </a:xfrm>
        </p:grpSpPr>
        <p:sp>
          <p:nvSpPr>
            <p:cNvPr id="52" name="Rectangle 51"/>
            <p:cNvSpPr/>
            <p:nvPr/>
          </p:nvSpPr>
          <p:spPr>
            <a:xfrm>
              <a:off x="6224430" y="0"/>
              <a:ext cx="2919570" cy="3070649"/>
            </a:xfrm>
            <a:prstGeom prst="rect">
              <a:avLst/>
            </a:prstGeom>
            <a:solidFill>
              <a:srgbClr val="4D6AB9">
                <a:alpha val="65000"/>
              </a:srgbClr>
            </a:solidFill>
            <a:ln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Rectangle 52"/>
            <p:cNvSpPr/>
            <p:nvPr/>
          </p:nvSpPr>
          <p:spPr>
            <a:xfrm>
              <a:off x="6234545" y="1771942"/>
              <a:ext cx="2909455" cy="1015663"/>
            </a:xfrm>
            <a:prstGeom prst="rect">
              <a:avLst/>
            </a:prstGeom>
          </p:spPr>
          <p:txBody>
            <a:bodyPr wrap="square">
              <a:spAutoFit/>
            </a:bodyPr>
            <a:lstStyle/>
            <a:p>
              <a:pPr algn="ctr"/>
              <a:r>
                <a:rPr lang="en-GB" sz="2001" b="1" i="1" dirty="0">
                  <a:solidFill>
                    <a:schemeClr val="bg1"/>
                  </a:solidFill>
                </a:rPr>
                <a:t>Focussed on</a:t>
              </a:r>
              <a:br>
                <a:rPr lang="en-GB" sz="2001" b="1" i="1" dirty="0">
                  <a:solidFill>
                    <a:schemeClr val="bg1"/>
                  </a:solidFill>
                </a:rPr>
              </a:br>
              <a:r>
                <a:rPr lang="en-GB" sz="2001" b="1" i="1" dirty="0">
                  <a:solidFill>
                    <a:schemeClr val="bg1"/>
                  </a:solidFill>
                </a:rPr>
                <a:t>friction, wear &amp; lubrication research</a:t>
              </a:r>
            </a:p>
          </p:txBody>
        </p:sp>
        <p:sp>
          <p:nvSpPr>
            <p:cNvPr id="54" name="Text Box 5"/>
            <p:cNvSpPr txBox="1">
              <a:spLocks noChangeArrowheads="1"/>
            </p:cNvSpPr>
            <p:nvPr/>
          </p:nvSpPr>
          <p:spPr bwMode="auto">
            <a:xfrm>
              <a:off x="6234545" y="171100"/>
              <a:ext cx="2909455" cy="1354217"/>
            </a:xfrm>
            <a:prstGeom prst="rect">
              <a:avLst/>
            </a:prstGeom>
            <a:noFill/>
            <a:ln w="9525">
              <a:noFill/>
              <a:miter lim="800000"/>
              <a:headEnd/>
              <a:tailEnd/>
            </a:ln>
            <a:effectLst/>
          </p:spPr>
          <p:txBody>
            <a:bodyPr wrap="square">
              <a:spAutoFit/>
            </a:bodyPr>
            <a:lstStyle/>
            <a:p>
              <a:pPr algn="ctr" eaLnBrk="1" hangingPunct="1">
                <a:spcBef>
                  <a:spcPts val="450"/>
                </a:spcBef>
                <a:defRPr/>
              </a:pPr>
              <a:r>
                <a:rPr lang="en-GB" sz="2401" b="1" dirty="0">
                  <a:solidFill>
                    <a:schemeClr val="bg1"/>
                  </a:solidFill>
                  <a:latin typeface="Arial" charset="0"/>
                </a:rPr>
                <a:t>Excellence Centre of Tribology</a:t>
              </a:r>
            </a:p>
            <a:p>
              <a:pPr algn="ctr" eaLnBrk="1" hangingPunct="1">
                <a:lnSpc>
                  <a:spcPct val="150000"/>
                </a:lnSpc>
                <a:spcBef>
                  <a:spcPts val="1200"/>
                </a:spcBef>
                <a:defRPr/>
              </a:pPr>
              <a:r>
                <a:rPr lang="en-GB" sz="2401" b="1" baseline="50000" dirty="0">
                  <a:solidFill>
                    <a:schemeClr val="bg1"/>
                  </a:solidFill>
                  <a:latin typeface="Arial" charset="0"/>
                </a:rPr>
                <a:t>AC2T research GmbH</a:t>
              </a:r>
            </a:p>
          </p:txBody>
        </p:sp>
        <p:cxnSp>
          <p:nvCxnSpPr>
            <p:cNvPr id="55" name="Straight Connector 54"/>
            <p:cNvCxnSpPr/>
            <p:nvPr/>
          </p:nvCxnSpPr>
          <p:spPr>
            <a:xfrm>
              <a:off x="6499488" y="1525317"/>
              <a:ext cx="2379569"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 name="Text Placeholder 5"/>
          <p:cNvSpPr>
            <a:spLocks noGrp="1"/>
          </p:cNvSpPr>
          <p:nvPr>
            <p:ph type="body" sz="quarter" idx="12" hasCustomPrompt="1"/>
          </p:nvPr>
        </p:nvSpPr>
        <p:spPr>
          <a:xfrm>
            <a:off x="-4763" y="3708400"/>
            <a:ext cx="3689351" cy="450850"/>
          </a:xfrm>
        </p:spPr>
        <p:txBody>
          <a:bodyPr/>
          <a:lstStyle>
            <a:lvl1pPr marL="180000" indent="0">
              <a:buNone/>
              <a:defRPr sz="1200" baseline="0"/>
            </a:lvl1pPr>
          </a:lstStyle>
          <a:p>
            <a:pPr lvl="0"/>
            <a:r>
              <a:rPr lang="en-US" dirty="0"/>
              <a:t>AC2T research GmbH</a:t>
            </a:r>
            <a:endParaRPr lang="de-AT" dirty="0"/>
          </a:p>
        </p:txBody>
      </p:sp>
      <p:sp>
        <p:nvSpPr>
          <p:cNvPr id="3" name="Title 2"/>
          <p:cNvSpPr>
            <a:spLocks noGrp="1"/>
          </p:cNvSpPr>
          <p:nvPr>
            <p:ph type="title"/>
          </p:nvPr>
        </p:nvSpPr>
        <p:spPr>
          <a:xfrm>
            <a:off x="0" y="1591308"/>
            <a:ext cx="5855261" cy="821777"/>
          </a:xfrm>
          <a:solidFill>
            <a:srgbClr val="EAEAEA">
              <a:alpha val="60000"/>
            </a:srgbClr>
          </a:solidFill>
        </p:spPr>
        <p:txBody>
          <a:bodyPr/>
          <a:lstStyle>
            <a:lvl1pPr marL="180000">
              <a:defRPr sz="2800"/>
            </a:lvl1pPr>
          </a:lstStyle>
          <a:p>
            <a:r>
              <a:rPr lang="de-DE"/>
              <a:t>Titelmasterformat durch Klicken bearbeiten</a:t>
            </a:r>
            <a:endParaRPr lang="de-AT" dirty="0"/>
          </a:p>
        </p:txBody>
      </p:sp>
    </p:spTree>
    <p:extLst>
      <p:ext uri="{BB962C8B-B14F-4D97-AF65-F5344CB8AC3E}">
        <p14:creationId xmlns:p14="http://schemas.microsoft.com/office/powerpoint/2010/main" val="388107917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cSld name="Ende Contact Us">
    <p:spTree>
      <p:nvGrpSpPr>
        <p:cNvPr id="1" name=""/>
        <p:cNvGrpSpPr/>
        <p:nvPr/>
      </p:nvGrpSpPr>
      <p:grpSpPr>
        <a:xfrm>
          <a:off x="0" y="0"/>
          <a:ext cx="0" cy="0"/>
          <a:chOff x="0" y="0"/>
          <a:chExt cx="0" cy="0"/>
        </a:xfrm>
      </p:grpSpPr>
      <p:pic>
        <p:nvPicPr>
          <p:cNvPr id="23" name="Picture 22"/>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11363" y="93108"/>
            <a:ext cx="8121273" cy="4393468"/>
          </a:xfrm>
          <a:prstGeom prst="rect">
            <a:avLst/>
          </a:prstGeom>
          <a:effectLst>
            <a:softEdge rad="762000"/>
          </a:effectLst>
        </p:spPr>
      </p:pic>
      <p:sp>
        <p:nvSpPr>
          <p:cNvPr id="40" name="Rectangle 3"/>
          <p:cNvSpPr>
            <a:spLocks noChangeArrowheads="1"/>
          </p:cNvSpPr>
          <p:nvPr userDrawn="1"/>
        </p:nvSpPr>
        <p:spPr bwMode="auto">
          <a:xfrm>
            <a:off x="700683" y="4958785"/>
            <a:ext cx="7742635" cy="184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spcBef>
                <a:spcPct val="20000"/>
              </a:spcBef>
              <a:buBlip>
                <a:blip r:embed="rId3"/>
              </a:buBlip>
              <a:defRPr sz="2400">
                <a:solidFill>
                  <a:srgbClr val="000099"/>
                </a:solidFill>
                <a:latin typeface="Arial" panose="020B0604020202020204" pitchFamily="34" charset="0"/>
              </a:defRPr>
            </a:lvl1pPr>
            <a:lvl2pPr marL="742950" indent="-285750">
              <a:spcBef>
                <a:spcPct val="20000"/>
              </a:spcBef>
              <a:buBlip>
                <a:blip r:embed="rId4"/>
              </a:buBlip>
              <a:defRPr sz="2000">
                <a:solidFill>
                  <a:srgbClr val="000099"/>
                </a:solidFill>
                <a:latin typeface="Arial" panose="020B0604020202020204" pitchFamily="34" charset="0"/>
              </a:defRPr>
            </a:lvl2pPr>
            <a:lvl3pPr marL="1143000" indent="-228600">
              <a:spcBef>
                <a:spcPct val="20000"/>
              </a:spcBef>
              <a:buFont typeface="Wingdings" panose="05000000000000000000" pitchFamily="2" charset="2"/>
              <a:buChar char="Ø"/>
              <a:defRPr>
                <a:solidFill>
                  <a:srgbClr val="000099"/>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rgbClr val="000099"/>
                </a:solidFill>
                <a:latin typeface="Arial" panose="020B0604020202020204" pitchFamily="34" charset="0"/>
              </a:defRPr>
            </a:lvl4pPr>
            <a:lvl5pPr marL="2057400" indent="-228600">
              <a:spcBef>
                <a:spcPct val="20000"/>
              </a:spcBef>
              <a:buChar char="-"/>
              <a:defRPr sz="1400">
                <a:solidFill>
                  <a:srgbClr val="000099"/>
                </a:solidFill>
                <a:latin typeface="Arial" panose="020B0604020202020204" pitchFamily="34" charset="0"/>
              </a:defRPr>
            </a:lvl5pPr>
            <a:lvl6pPr marL="2514600" indent="-228600" eaLnBrk="0" fontAlgn="base" hangingPunct="0">
              <a:spcBef>
                <a:spcPct val="20000"/>
              </a:spcBef>
              <a:spcAft>
                <a:spcPct val="0"/>
              </a:spcAft>
              <a:buChar char="-"/>
              <a:defRPr sz="1400">
                <a:solidFill>
                  <a:srgbClr val="000099"/>
                </a:solidFill>
                <a:latin typeface="Arial" panose="020B0604020202020204" pitchFamily="34" charset="0"/>
              </a:defRPr>
            </a:lvl6pPr>
            <a:lvl7pPr marL="2971800" indent="-228600" eaLnBrk="0" fontAlgn="base" hangingPunct="0">
              <a:spcBef>
                <a:spcPct val="20000"/>
              </a:spcBef>
              <a:spcAft>
                <a:spcPct val="0"/>
              </a:spcAft>
              <a:buChar char="-"/>
              <a:defRPr sz="1400">
                <a:solidFill>
                  <a:srgbClr val="000099"/>
                </a:solidFill>
                <a:latin typeface="Arial" panose="020B0604020202020204" pitchFamily="34" charset="0"/>
              </a:defRPr>
            </a:lvl7pPr>
            <a:lvl8pPr marL="3429000" indent="-228600" eaLnBrk="0" fontAlgn="base" hangingPunct="0">
              <a:spcBef>
                <a:spcPct val="20000"/>
              </a:spcBef>
              <a:spcAft>
                <a:spcPct val="0"/>
              </a:spcAft>
              <a:buChar char="-"/>
              <a:defRPr sz="1400">
                <a:solidFill>
                  <a:srgbClr val="000099"/>
                </a:solidFill>
                <a:latin typeface="Arial" panose="020B0604020202020204" pitchFamily="34" charset="0"/>
              </a:defRPr>
            </a:lvl8pPr>
            <a:lvl9pPr marL="3886200" indent="-228600" eaLnBrk="0" fontAlgn="base" hangingPunct="0">
              <a:spcBef>
                <a:spcPct val="20000"/>
              </a:spcBef>
              <a:spcAft>
                <a:spcPct val="0"/>
              </a:spcAft>
              <a:buChar char="-"/>
              <a:defRPr sz="1400">
                <a:solidFill>
                  <a:srgbClr val="000099"/>
                </a:solidFill>
                <a:latin typeface="Arial" panose="020B0604020202020204" pitchFamily="34" charset="0"/>
              </a:defRPr>
            </a:lvl9pPr>
          </a:lstStyle>
          <a:p>
            <a:pPr algn="ctr" eaLnBrk="1" hangingPunct="1">
              <a:buFontTx/>
              <a:buNone/>
            </a:pPr>
            <a:r>
              <a:rPr lang="en-GB" altLang="de-DE" sz="525" dirty="0">
                <a:solidFill>
                  <a:schemeClr val="bg1">
                    <a:lumMod val="65000"/>
                  </a:schemeClr>
                </a:solidFill>
              </a:rPr>
              <a:t>© Copyright AC2T research GmbH 2017. All rights reserved. Reproduction of any material, whether by photocopying, photographing or storing in any medium by electronic or other means is prohibited without prior written consent of AC2T research GmbH.</a:t>
            </a:r>
          </a:p>
        </p:txBody>
      </p:sp>
      <p:sp>
        <p:nvSpPr>
          <p:cNvPr id="54" name="Rectangle 8"/>
          <p:cNvSpPr/>
          <p:nvPr userDrawn="1"/>
        </p:nvSpPr>
        <p:spPr>
          <a:xfrm>
            <a:off x="6224430" y="0"/>
            <a:ext cx="2919570" cy="2972391"/>
          </a:xfrm>
          <a:prstGeom prst="rect">
            <a:avLst/>
          </a:prstGeom>
          <a:solidFill>
            <a:srgbClr val="4D6AB9">
              <a:alpha val="65000"/>
            </a:srgbClr>
          </a:solidFill>
          <a:ln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5" name="Straight Connector 13"/>
          <p:cNvCxnSpPr/>
          <p:nvPr userDrawn="1"/>
        </p:nvCxnSpPr>
        <p:spPr>
          <a:xfrm>
            <a:off x="6499488" y="1525317"/>
            <a:ext cx="2379569"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a:off x="6603484" y="129993"/>
            <a:ext cx="2161462" cy="1200329"/>
          </a:xfrm>
          <a:prstGeom prst="rect">
            <a:avLst/>
          </a:prstGeom>
        </p:spPr>
        <p:txBody>
          <a:bodyPr wrap="square">
            <a:spAutoFit/>
          </a:bodyPr>
          <a:lstStyle/>
          <a:p>
            <a:pPr>
              <a:spcAft>
                <a:spcPts val="600"/>
              </a:spcAft>
            </a:pPr>
            <a:r>
              <a:rPr lang="de-AT" sz="1400" b="1" dirty="0">
                <a:solidFill>
                  <a:schemeClr val="bg1"/>
                </a:solidFill>
              </a:rPr>
              <a:t>Wiener Neustadt Office</a:t>
            </a:r>
          </a:p>
          <a:p>
            <a:pPr>
              <a:spcAft>
                <a:spcPts val="600"/>
              </a:spcAft>
            </a:pPr>
            <a:r>
              <a:rPr lang="de-AT" sz="1200" b="1" dirty="0">
                <a:solidFill>
                  <a:schemeClr val="bg1"/>
                </a:solidFill>
              </a:rPr>
              <a:t>Viktor-Kaplan-Straße 2/C</a:t>
            </a:r>
            <a:br>
              <a:rPr lang="de-AT" sz="1200" b="1" dirty="0">
                <a:solidFill>
                  <a:schemeClr val="bg1"/>
                </a:solidFill>
              </a:rPr>
            </a:br>
            <a:r>
              <a:rPr lang="de-AT" sz="1200" b="1" dirty="0">
                <a:solidFill>
                  <a:schemeClr val="bg1"/>
                </a:solidFill>
              </a:rPr>
              <a:t>2700 Wiener Neustadt</a:t>
            </a:r>
          </a:p>
          <a:p>
            <a:pPr>
              <a:spcAft>
                <a:spcPts val="600"/>
              </a:spcAft>
            </a:pPr>
            <a:r>
              <a:rPr lang="pt-BR" sz="1200" b="1" dirty="0">
                <a:solidFill>
                  <a:schemeClr val="bg1"/>
                </a:solidFill>
              </a:rPr>
              <a:t>+43 (0) 2622 81600</a:t>
            </a:r>
            <a:br>
              <a:rPr lang="pt-BR" sz="1200" b="1" dirty="0">
                <a:solidFill>
                  <a:schemeClr val="bg1"/>
                </a:solidFill>
              </a:rPr>
            </a:br>
            <a:r>
              <a:rPr lang="pt-BR" sz="1200" b="1" dirty="0">
                <a:solidFill>
                  <a:schemeClr val="bg1"/>
                </a:solidFill>
              </a:rPr>
              <a:t>office@ac2t.at</a:t>
            </a:r>
            <a:endParaRPr lang="de-AT" sz="1200" b="1" dirty="0">
              <a:solidFill>
                <a:schemeClr val="bg1"/>
              </a:solidFill>
            </a:endParaRPr>
          </a:p>
        </p:txBody>
      </p:sp>
      <p:sp>
        <p:nvSpPr>
          <p:cNvPr id="57" name="Text Box 7"/>
          <p:cNvSpPr txBox="1">
            <a:spLocks noChangeArrowheads="1"/>
          </p:cNvSpPr>
          <p:nvPr userDrawn="1"/>
        </p:nvSpPr>
        <p:spPr bwMode="auto">
          <a:xfrm>
            <a:off x="58418" y="3820583"/>
            <a:ext cx="89496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Blip>
                <a:blip r:embed="rId3"/>
              </a:buBlip>
              <a:defRPr sz="2400">
                <a:solidFill>
                  <a:srgbClr val="000099"/>
                </a:solidFill>
                <a:latin typeface="Arial" panose="020B0604020202020204" pitchFamily="34" charset="0"/>
              </a:defRPr>
            </a:lvl1pPr>
            <a:lvl2pPr marL="742950" indent="-285750">
              <a:spcBef>
                <a:spcPct val="20000"/>
              </a:spcBef>
              <a:buBlip>
                <a:blip r:embed="rId4"/>
              </a:buBlip>
              <a:defRPr sz="2000">
                <a:solidFill>
                  <a:srgbClr val="000099"/>
                </a:solidFill>
                <a:latin typeface="Arial" panose="020B0604020202020204" pitchFamily="34" charset="0"/>
              </a:defRPr>
            </a:lvl2pPr>
            <a:lvl3pPr marL="1143000" indent="-228600">
              <a:spcBef>
                <a:spcPct val="20000"/>
              </a:spcBef>
              <a:buFont typeface="Wingdings" panose="05000000000000000000" pitchFamily="2" charset="2"/>
              <a:buChar char="Ø"/>
              <a:defRPr>
                <a:solidFill>
                  <a:srgbClr val="000099"/>
                </a:solidFill>
                <a:latin typeface="Arial" panose="020B0604020202020204" pitchFamily="34" charset="0"/>
              </a:defRPr>
            </a:lvl3pPr>
            <a:lvl4pPr marL="1600200" indent="-228600">
              <a:spcBef>
                <a:spcPct val="20000"/>
              </a:spcBef>
              <a:buFont typeface="Wingdings" panose="05000000000000000000" pitchFamily="2" charset="2"/>
              <a:buChar char="§"/>
              <a:defRPr sz="1600">
                <a:solidFill>
                  <a:srgbClr val="000099"/>
                </a:solidFill>
                <a:latin typeface="Arial" panose="020B0604020202020204" pitchFamily="34" charset="0"/>
              </a:defRPr>
            </a:lvl4pPr>
            <a:lvl5pPr marL="2057400" indent="-228600">
              <a:spcBef>
                <a:spcPct val="20000"/>
              </a:spcBef>
              <a:buChar char="-"/>
              <a:defRPr sz="1400">
                <a:solidFill>
                  <a:srgbClr val="000099"/>
                </a:solidFill>
                <a:latin typeface="Arial" panose="020B0604020202020204" pitchFamily="34" charset="0"/>
              </a:defRPr>
            </a:lvl5pPr>
            <a:lvl6pPr marL="2514600" indent="-228600" eaLnBrk="0" fontAlgn="base" hangingPunct="0">
              <a:spcBef>
                <a:spcPct val="20000"/>
              </a:spcBef>
              <a:spcAft>
                <a:spcPct val="0"/>
              </a:spcAft>
              <a:buChar char="-"/>
              <a:defRPr sz="1400">
                <a:solidFill>
                  <a:srgbClr val="000099"/>
                </a:solidFill>
                <a:latin typeface="Arial" panose="020B0604020202020204" pitchFamily="34" charset="0"/>
              </a:defRPr>
            </a:lvl6pPr>
            <a:lvl7pPr marL="2971800" indent="-228600" eaLnBrk="0" fontAlgn="base" hangingPunct="0">
              <a:spcBef>
                <a:spcPct val="20000"/>
              </a:spcBef>
              <a:spcAft>
                <a:spcPct val="0"/>
              </a:spcAft>
              <a:buChar char="-"/>
              <a:defRPr sz="1400">
                <a:solidFill>
                  <a:srgbClr val="000099"/>
                </a:solidFill>
                <a:latin typeface="Arial" panose="020B0604020202020204" pitchFamily="34" charset="0"/>
              </a:defRPr>
            </a:lvl7pPr>
            <a:lvl8pPr marL="3429000" indent="-228600" eaLnBrk="0" fontAlgn="base" hangingPunct="0">
              <a:spcBef>
                <a:spcPct val="20000"/>
              </a:spcBef>
              <a:spcAft>
                <a:spcPct val="0"/>
              </a:spcAft>
              <a:buChar char="-"/>
              <a:defRPr sz="1400">
                <a:solidFill>
                  <a:srgbClr val="000099"/>
                </a:solidFill>
                <a:latin typeface="Arial" panose="020B0604020202020204" pitchFamily="34" charset="0"/>
              </a:defRPr>
            </a:lvl8pPr>
            <a:lvl9pPr marL="3886200" indent="-228600" eaLnBrk="0" fontAlgn="base" hangingPunct="0">
              <a:spcBef>
                <a:spcPct val="20000"/>
              </a:spcBef>
              <a:spcAft>
                <a:spcPct val="0"/>
              </a:spcAft>
              <a:buChar char="-"/>
              <a:defRPr sz="1400">
                <a:solidFill>
                  <a:srgbClr val="000099"/>
                </a:solidFill>
                <a:latin typeface="Arial" panose="020B0604020202020204" pitchFamily="34" charset="0"/>
              </a:defRPr>
            </a:lvl9pPr>
          </a:lstStyle>
          <a:p>
            <a:pPr algn="l" eaLnBrk="1" hangingPunct="1">
              <a:spcBef>
                <a:spcPct val="0"/>
              </a:spcBef>
              <a:spcAft>
                <a:spcPts val="0"/>
              </a:spcAft>
              <a:buFontTx/>
              <a:buNone/>
            </a:pPr>
            <a:r>
              <a:rPr lang="en-US" altLang="de-DE" sz="800" dirty="0">
                <a:solidFill>
                  <a:schemeClr val="bg2">
                    <a:lumMod val="75000"/>
                    <a:lumOff val="25000"/>
                  </a:schemeClr>
                </a:solidFill>
              </a:rPr>
              <a:t>All information in this publication and all further technical advice is based on our present knowledge. However, they imply no liability or other legal responsibility on our part, including with regard to existing third party intellectual property rights, especially patent rights including copyrights, trademarks and designs. In particular, we cannot give any warranty, whether express or implied, or guarantee product properties in the legal sense. We reserve the right to make any changes according to technological progress or further developments. The performance of products described herein should be verified by each user with experiments (designed for the respective application) which are to be carried out by qualified experts. Suggestions for uses or applications are only opinions. Reference to trade names used by other companies is neither a recommendation, nor does it imply that similar products cannot be used.</a:t>
            </a:r>
          </a:p>
        </p:txBody>
      </p:sp>
      <p:sp>
        <p:nvSpPr>
          <p:cNvPr id="58" name="Rectangle 16"/>
          <p:cNvSpPr/>
          <p:nvPr userDrawn="1"/>
        </p:nvSpPr>
        <p:spPr>
          <a:xfrm>
            <a:off x="58418" y="3635679"/>
            <a:ext cx="982961" cy="246221"/>
          </a:xfrm>
          <a:prstGeom prst="rect">
            <a:avLst/>
          </a:prstGeom>
          <a:noFill/>
        </p:spPr>
        <p:txBody>
          <a:bodyPr wrap="none">
            <a:spAutoFit/>
          </a:bodyPr>
          <a:lstStyle/>
          <a:p>
            <a:r>
              <a:rPr lang="en-US" sz="1000" b="1" dirty="0">
                <a:solidFill>
                  <a:schemeClr val="bg2">
                    <a:lumMod val="75000"/>
                    <a:lumOff val="25000"/>
                  </a:schemeClr>
                </a:solidFill>
              </a:rPr>
              <a:t>DISCLAIMER</a:t>
            </a:r>
            <a:endParaRPr lang="de-AT" sz="1000" b="1" dirty="0">
              <a:solidFill>
                <a:schemeClr val="bg2">
                  <a:lumMod val="75000"/>
                  <a:lumOff val="25000"/>
                </a:schemeClr>
              </a:solidFill>
            </a:endParaRPr>
          </a:p>
        </p:txBody>
      </p:sp>
      <p:sp>
        <p:nvSpPr>
          <p:cNvPr id="59" name="Rectangle 58"/>
          <p:cNvSpPr/>
          <p:nvPr userDrawn="1"/>
        </p:nvSpPr>
        <p:spPr>
          <a:xfrm>
            <a:off x="6603484" y="1627390"/>
            <a:ext cx="2063744" cy="1200329"/>
          </a:xfrm>
          <a:prstGeom prst="rect">
            <a:avLst/>
          </a:prstGeom>
        </p:spPr>
        <p:txBody>
          <a:bodyPr wrap="square">
            <a:spAutoFit/>
          </a:bodyPr>
          <a:lstStyle/>
          <a:p>
            <a:pPr>
              <a:spcAft>
                <a:spcPts val="600"/>
              </a:spcAft>
            </a:pPr>
            <a:r>
              <a:rPr lang="de-AT" sz="1400" b="1" dirty="0">
                <a:solidFill>
                  <a:schemeClr val="bg1"/>
                </a:solidFill>
              </a:rPr>
              <a:t>Linz Office</a:t>
            </a:r>
          </a:p>
          <a:p>
            <a:pPr>
              <a:spcAft>
                <a:spcPts val="600"/>
              </a:spcAft>
            </a:pPr>
            <a:r>
              <a:rPr lang="de-AT" sz="1200" b="1" dirty="0">
                <a:solidFill>
                  <a:schemeClr val="bg1"/>
                </a:solidFill>
              </a:rPr>
              <a:t>Hafenstraße 47-51</a:t>
            </a:r>
            <a:br>
              <a:rPr lang="de-AT" sz="1200" b="1" dirty="0">
                <a:solidFill>
                  <a:schemeClr val="bg1"/>
                </a:solidFill>
              </a:rPr>
            </a:br>
            <a:r>
              <a:rPr lang="de-AT" sz="1200" b="1" dirty="0">
                <a:solidFill>
                  <a:schemeClr val="bg1"/>
                </a:solidFill>
              </a:rPr>
              <a:t>4020 Linz</a:t>
            </a:r>
          </a:p>
          <a:p>
            <a:pPr>
              <a:spcAft>
                <a:spcPts val="600"/>
              </a:spcAft>
            </a:pPr>
            <a:r>
              <a:rPr lang="fr-FR" sz="1200" b="1" dirty="0">
                <a:solidFill>
                  <a:schemeClr val="bg1"/>
                </a:solidFill>
              </a:rPr>
              <a:t>+43 (0) 2622 81600-400</a:t>
            </a:r>
            <a:br>
              <a:rPr lang="fr-FR" sz="1200" b="1" dirty="0">
                <a:solidFill>
                  <a:schemeClr val="bg1"/>
                </a:solidFill>
              </a:rPr>
            </a:br>
            <a:r>
              <a:rPr lang="fr-FR" sz="1200" b="1" dirty="0">
                <a:solidFill>
                  <a:schemeClr val="bg1"/>
                </a:solidFill>
              </a:rPr>
              <a:t>office@ac2t.at</a:t>
            </a:r>
            <a:endParaRPr lang="de-AT" sz="1200" b="1" dirty="0">
              <a:solidFill>
                <a:schemeClr val="bg1"/>
              </a:solidFill>
            </a:endParaRPr>
          </a:p>
        </p:txBody>
      </p:sp>
      <p:sp>
        <p:nvSpPr>
          <p:cNvPr id="60" name="Rectangle 11"/>
          <p:cNvSpPr/>
          <p:nvPr userDrawn="1"/>
        </p:nvSpPr>
        <p:spPr>
          <a:xfrm>
            <a:off x="0" y="2010831"/>
            <a:ext cx="4712677" cy="707886"/>
          </a:xfrm>
          <a:prstGeom prst="rect">
            <a:avLst/>
          </a:prstGeom>
          <a:solidFill>
            <a:srgbClr val="EAEAEA">
              <a:alpha val="60000"/>
            </a:srgbClr>
          </a:solidFill>
        </p:spPr>
        <p:txBody>
          <a:bodyPr wrap="square">
            <a:spAutoFit/>
          </a:bodyPr>
          <a:lstStyle/>
          <a:p>
            <a:pPr algn="ctr"/>
            <a:r>
              <a:rPr lang="en-US" sz="4000" b="1" dirty="0">
                <a:solidFill>
                  <a:srgbClr val="444444"/>
                </a:solidFill>
              </a:rPr>
              <a:t>… see you at AC²T</a:t>
            </a:r>
            <a:endParaRPr lang="de-AT" sz="4000" b="1" dirty="0">
              <a:solidFill>
                <a:srgbClr val="444444"/>
              </a:solidFill>
            </a:endParaRPr>
          </a:p>
        </p:txBody>
      </p:sp>
      <p:grpSp>
        <p:nvGrpSpPr>
          <p:cNvPr id="61" name="Group 60"/>
          <p:cNvGrpSpPr/>
          <p:nvPr userDrawn="1"/>
        </p:nvGrpSpPr>
        <p:grpSpPr>
          <a:xfrm>
            <a:off x="196895" y="4485561"/>
            <a:ext cx="8622127" cy="483646"/>
            <a:chOff x="196895" y="4538313"/>
            <a:chExt cx="8622127" cy="483646"/>
          </a:xfrm>
        </p:grpSpPr>
        <p:pic>
          <p:nvPicPr>
            <p:cNvPr id="62" name="Picture 8" descr="Komet_5"/>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5196112" y="4617003"/>
              <a:ext cx="659149" cy="326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1"/>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2740897" y="4621545"/>
              <a:ext cx="644434" cy="317182"/>
            </a:xfrm>
            <a:prstGeom prst="rect">
              <a:avLst/>
            </a:prstGeom>
          </p:spPr>
        </p:pic>
        <p:pic>
          <p:nvPicPr>
            <p:cNvPr id="64" name="Picture 3"/>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4697660" y="4598888"/>
              <a:ext cx="319099" cy="362496"/>
            </a:xfrm>
            <a:prstGeom prst="rect">
              <a:avLst/>
            </a:prstGeom>
          </p:spPr>
        </p:pic>
        <p:pic>
          <p:nvPicPr>
            <p:cNvPr id="65" name="Picture 4"/>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7905619" y="4538313"/>
              <a:ext cx="913403" cy="483646"/>
            </a:xfrm>
            <a:prstGeom prst="rect">
              <a:avLst/>
            </a:prstGeom>
          </p:spPr>
        </p:pic>
        <p:pic>
          <p:nvPicPr>
            <p:cNvPr id="66" name="Picture 5"/>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6034614" y="4579240"/>
              <a:ext cx="770321" cy="401793"/>
            </a:xfrm>
            <a:prstGeom prst="rect">
              <a:avLst/>
            </a:prstGeom>
          </p:spPr>
        </p:pic>
        <p:pic>
          <p:nvPicPr>
            <p:cNvPr id="67" name="Picture 6"/>
            <p:cNvPicPr>
              <a:picLocks noChangeAspect="1"/>
            </p:cNvPicPr>
            <p:nvPr userDrawn="1"/>
          </p:nvPicPr>
          <p:blipFill>
            <a:blip r:embed="rId10" cstate="print">
              <a:extLst>
                <a:ext uri="{28A0092B-C50C-407E-A947-70E740481C1C}">
                  <a14:useLocalDpi xmlns:a14="http://schemas.microsoft.com/office/drawing/2010/main"/>
                </a:ext>
              </a:extLst>
            </a:blip>
            <a:stretch>
              <a:fillRect/>
            </a:stretch>
          </p:blipFill>
          <p:spPr>
            <a:xfrm>
              <a:off x="6984288" y="4616356"/>
              <a:ext cx="741976" cy="327560"/>
            </a:xfrm>
            <a:prstGeom prst="rect">
              <a:avLst/>
            </a:prstGeom>
          </p:spPr>
        </p:pic>
        <p:pic>
          <p:nvPicPr>
            <p:cNvPr id="68" name="Grafik 15"/>
            <p:cNvPicPr>
              <a:picLocks noChangeAspect="1"/>
            </p:cNvPicPr>
            <p:nvPr userDrawn="1"/>
          </p:nvPicPr>
          <p:blipFill>
            <a:blip r:embed="rId11" cstate="print">
              <a:extLst>
                <a:ext uri="{28A0092B-C50C-407E-A947-70E740481C1C}">
                  <a14:useLocalDpi xmlns:a14="http://schemas.microsoft.com/office/drawing/2010/main"/>
                </a:ext>
              </a:extLst>
            </a:blip>
            <a:stretch>
              <a:fillRect/>
            </a:stretch>
          </p:blipFill>
          <p:spPr>
            <a:xfrm>
              <a:off x="942969" y="4577814"/>
              <a:ext cx="1618575" cy="404644"/>
            </a:xfrm>
            <a:prstGeom prst="rect">
              <a:avLst/>
            </a:prstGeom>
          </p:spPr>
        </p:pic>
        <p:pic>
          <p:nvPicPr>
            <p:cNvPr id="69" name="Picture 7"/>
            <p:cNvPicPr>
              <a:picLocks noChangeAspect="1"/>
            </p:cNvPicPr>
            <p:nvPr userDrawn="1"/>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564684" y="4600474"/>
              <a:ext cx="953623" cy="359325"/>
            </a:xfrm>
            <a:prstGeom prst="rect">
              <a:avLst/>
            </a:prstGeom>
          </p:spPr>
        </p:pic>
        <p:pic>
          <p:nvPicPr>
            <p:cNvPr id="70" name="Picture 69"/>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96895" y="4607574"/>
              <a:ext cx="566721" cy="345125"/>
            </a:xfrm>
            <a:prstGeom prst="rect">
              <a:avLst/>
            </a:prstGeom>
          </p:spPr>
        </p:pic>
      </p:grpSp>
      <p:pic>
        <p:nvPicPr>
          <p:cNvPr id="71" name="Picture 70"/>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52693" y="66675"/>
            <a:ext cx="1200730" cy="587273"/>
          </a:xfrm>
          <a:prstGeom prst="rect">
            <a:avLst/>
          </a:prstGeom>
        </p:spPr>
      </p:pic>
      <p:pic>
        <p:nvPicPr>
          <p:cNvPr id="72" name="Picture 65"/>
          <p:cNvPicPr>
            <a:picLocks noChangeAspect="1" noChangeArrowheads="1"/>
          </p:cNvPicPr>
          <p:nvPr userDrawn="1"/>
        </p:nvPicPr>
        <p:blipFill>
          <a:blip r:embed="rId15" cstate="print">
            <a:extLst>
              <a:ext uri="{28A0092B-C50C-407E-A947-70E740481C1C}">
                <a14:useLocalDpi xmlns:a14="http://schemas.microsoft.com/office/drawing/2010/main"/>
              </a:ext>
            </a:extLst>
          </a:blip>
          <a:srcRect l="24377" t="28108" r="19901" b="10271"/>
          <a:stretch>
            <a:fillRect/>
          </a:stretch>
        </p:blipFill>
        <p:spPr bwMode="auto">
          <a:xfrm>
            <a:off x="151559" y="131153"/>
            <a:ext cx="115674" cy="11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762792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tif"/><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68"/>
          <p:cNvSpPr>
            <a:spLocks noGrp="1" noChangeArrowheads="1"/>
          </p:cNvSpPr>
          <p:nvPr>
            <p:ph type="body" idx="1"/>
          </p:nvPr>
        </p:nvSpPr>
        <p:spPr bwMode="auto">
          <a:xfrm>
            <a:off x="261440" y="1196703"/>
            <a:ext cx="8730160" cy="3662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de-DE" dirty="0" err="1"/>
              <a:t>Textmasterformate</a:t>
            </a:r>
            <a:r>
              <a:rPr lang="en-GB" altLang="de-DE" dirty="0"/>
              <a:t> </a:t>
            </a:r>
            <a:r>
              <a:rPr lang="en-GB" altLang="de-DE" dirty="0" err="1"/>
              <a:t>durch</a:t>
            </a:r>
            <a:r>
              <a:rPr lang="en-GB" altLang="de-DE" dirty="0"/>
              <a:t> </a:t>
            </a:r>
            <a:r>
              <a:rPr lang="en-GB" altLang="de-DE" dirty="0" err="1"/>
              <a:t>Klicken</a:t>
            </a:r>
            <a:r>
              <a:rPr lang="en-GB" altLang="de-DE" dirty="0"/>
              <a:t> </a:t>
            </a:r>
            <a:r>
              <a:rPr lang="en-GB" altLang="de-DE" dirty="0" err="1"/>
              <a:t>bearbeiten</a:t>
            </a:r>
            <a:endParaRPr lang="en-GB" altLang="de-DE" dirty="0"/>
          </a:p>
          <a:p>
            <a:pPr lvl="1"/>
            <a:r>
              <a:rPr lang="en-GB" altLang="de-DE" dirty="0" err="1"/>
              <a:t>Zweite</a:t>
            </a:r>
            <a:r>
              <a:rPr lang="en-GB" altLang="de-DE" dirty="0"/>
              <a:t> </a:t>
            </a:r>
            <a:r>
              <a:rPr lang="en-GB" altLang="de-DE" dirty="0" err="1"/>
              <a:t>Ebene</a:t>
            </a:r>
            <a:endParaRPr lang="en-GB" altLang="de-DE" dirty="0"/>
          </a:p>
          <a:p>
            <a:pPr lvl="2"/>
            <a:r>
              <a:rPr lang="en-GB" altLang="de-DE" dirty="0" err="1"/>
              <a:t>Dritte</a:t>
            </a:r>
            <a:r>
              <a:rPr lang="en-GB" altLang="de-DE" dirty="0"/>
              <a:t> </a:t>
            </a:r>
            <a:r>
              <a:rPr lang="en-GB" altLang="de-DE" dirty="0" err="1"/>
              <a:t>Ebene</a:t>
            </a:r>
            <a:endParaRPr lang="en-GB" altLang="de-DE" dirty="0"/>
          </a:p>
          <a:p>
            <a:pPr lvl="3"/>
            <a:r>
              <a:rPr lang="en-GB" altLang="de-DE" dirty="0" err="1"/>
              <a:t>Vierte</a:t>
            </a:r>
            <a:r>
              <a:rPr lang="en-GB" altLang="de-DE" dirty="0"/>
              <a:t> </a:t>
            </a:r>
            <a:r>
              <a:rPr lang="en-GB" altLang="de-DE" dirty="0" err="1"/>
              <a:t>Ebene</a:t>
            </a:r>
            <a:endParaRPr lang="en-GB" altLang="de-DE" dirty="0"/>
          </a:p>
          <a:p>
            <a:pPr lvl="4"/>
            <a:r>
              <a:rPr lang="en-GB" altLang="de-DE" dirty="0" err="1"/>
              <a:t>Fünfte</a:t>
            </a:r>
            <a:r>
              <a:rPr lang="en-GB" altLang="de-DE" dirty="0"/>
              <a:t> </a:t>
            </a:r>
            <a:r>
              <a:rPr lang="en-GB" altLang="de-DE" dirty="0" err="1"/>
              <a:t>Ebene</a:t>
            </a:r>
            <a:endParaRPr lang="en-GB" altLang="de-DE" dirty="0"/>
          </a:p>
        </p:txBody>
      </p:sp>
      <p:sp>
        <p:nvSpPr>
          <p:cNvPr id="1031" name="Rectangle 69"/>
          <p:cNvSpPr>
            <a:spLocks noGrp="1" noChangeArrowheads="1"/>
          </p:cNvSpPr>
          <p:nvPr>
            <p:ph type="title"/>
          </p:nvPr>
        </p:nvSpPr>
        <p:spPr bwMode="auto">
          <a:xfrm>
            <a:off x="261442" y="116380"/>
            <a:ext cx="7329984" cy="626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AT" altLang="de-DE" dirty="0"/>
              <a:t>Titelmasterformat durch Klicken bearbeiten</a:t>
            </a:r>
          </a:p>
        </p:txBody>
      </p:sp>
      <p:pic>
        <p:nvPicPr>
          <p:cNvPr id="4" name="Grafik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609" y="771513"/>
            <a:ext cx="9000000" cy="45719"/>
          </a:xfrm>
          <a:prstGeom prst="rect">
            <a:avLst/>
          </a:prstGeom>
        </p:spPr>
      </p:pic>
      <p:sp>
        <p:nvSpPr>
          <p:cNvPr id="10" name="Rectangle 108"/>
          <p:cNvSpPr>
            <a:spLocks noChangeArrowheads="1"/>
          </p:cNvSpPr>
          <p:nvPr userDrawn="1"/>
        </p:nvSpPr>
        <p:spPr bwMode="auto">
          <a:xfrm>
            <a:off x="8786209" y="4933876"/>
            <a:ext cx="264495" cy="153888"/>
          </a:xfrm>
          <a:prstGeom prst="rect">
            <a:avLst/>
          </a:prstGeom>
          <a:noFill/>
          <a:ln w="9525">
            <a:noFill/>
            <a:miter lim="800000"/>
            <a:headEnd/>
            <a:tailEnd/>
          </a:ln>
          <a:effectLst/>
        </p:spPr>
        <p:txBody>
          <a:bodyPr wrap="none" lIns="0" tIns="0" rIns="0" bIns="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a:defRPr/>
            </a:pPr>
            <a:fld id="{B1FDF8B1-99AB-48FB-A712-FFDAC418827C}" type="slidenum">
              <a:rPr lang="de-AT" altLang="de-DE" sz="1000" b="1" u="none" smtClean="0">
                <a:solidFill>
                  <a:srgbClr val="5C76C0"/>
                </a:solidFill>
                <a:effectLst/>
                <a:cs typeface="Times New Roman" panose="02020603050405020304" pitchFamily="18" charset="0"/>
              </a:rPr>
              <a:pPr algn="r">
                <a:defRPr/>
              </a:pPr>
              <a:t>‹#›</a:t>
            </a:fld>
            <a:endParaRPr lang="de-AT" altLang="de-DE" sz="1000" b="1" u="none" dirty="0">
              <a:solidFill>
                <a:srgbClr val="5C76C0"/>
              </a:solidFill>
              <a:effectLst/>
              <a:cs typeface="Times New Roman" panose="02020603050405020304" pitchFamily="18" charset="0"/>
            </a:endParaRPr>
          </a:p>
        </p:txBody>
      </p:sp>
      <p:grpSp>
        <p:nvGrpSpPr>
          <p:cNvPr id="12" name="Group 11"/>
          <p:cNvGrpSpPr/>
          <p:nvPr userDrawn="1"/>
        </p:nvGrpSpPr>
        <p:grpSpPr>
          <a:xfrm>
            <a:off x="8357089" y="13264"/>
            <a:ext cx="780288" cy="774431"/>
            <a:chOff x="8357089" y="13260"/>
            <a:chExt cx="780288" cy="774192"/>
          </a:xfrm>
        </p:grpSpPr>
        <p:pic>
          <p:nvPicPr>
            <p:cNvPr id="13" name="Picture 12"/>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357089" y="13260"/>
              <a:ext cx="780288" cy="774192"/>
            </a:xfrm>
            <a:prstGeom prst="rect">
              <a:avLst/>
            </a:prstGeom>
          </p:spPr>
        </p:pic>
        <p:pic>
          <p:nvPicPr>
            <p:cNvPr id="14" name="Picture 1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419063" y="239849"/>
              <a:ext cx="656339" cy="321013"/>
            </a:xfrm>
            <a:prstGeom prst="rect">
              <a:avLst/>
            </a:prstGeom>
          </p:spPr>
        </p:pic>
      </p:grpSp>
      <p:sp>
        <p:nvSpPr>
          <p:cNvPr id="15" name="TextBox 14"/>
          <p:cNvSpPr txBox="1"/>
          <p:nvPr userDrawn="1"/>
        </p:nvSpPr>
        <p:spPr>
          <a:xfrm>
            <a:off x="3158573" y="4911951"/>
            <a:ext cx="4750904" cy="215511"/>
          </a:xfrm>
          <a:prstGeom prst="rect">
            <a:avLst/>
          </a:prstGeom>
          <a:noFill/>
        </p:spPr>
        <p:txBody>
          <a:bodyPr wrap="square" rtlCol="0">
            <a:spAutoFit/>
          </a:bodyPr>
          <a:lstStyle/>
          <a:p>
            <a:pPr algn="ctr"/>
            <a:r>
              <a:rPr lang="en-GB" sz="800" noProof="0" dirty="0">
                <a:solidFill>
                  <a:schemeClr val="bg1">
                    <a:lumMod val="65000"/>
                  </a:schemeClr>
                </a:solidFill>
                <a:latin typeface="Arial" panose="020B0604020202020204" pitchFamily="34" charset="0"/>
                <a:cs typeface="Arial" panose="020B0604020202020204" pitchFamily="34" charset="0"/>
              </a:rPr>
              <a:t>©</a:t>
            </a:r>
            <a:r>
              <a:rPr lang="en-GB" sz="800" baseline="0" noProof="0" dirty="0">
                <a:solidFill>
                  <a:schemeClr val="bg1">
                    <a:lumMod val="65000"/>
                  </a:schemeClr>
                </a:solidFill>
                <a:latin typeface="Arial" panose="020B0604020202020204" pitchFamily="34" charset="0"/>
                <a:cs typeface="Arial" panose="020B0604020202020204" pitchFamily="34" charset="0"/>
              </a:rPr>
              <a:t> by AC²T. C</a:t>
            </a:r>
            <a:r>
              <a:rPr lang="en-GB" sz="800" noProof="0" dirty="0">
                <a:solidFill>
                  <a:schemeClr val="bg1">
                    <a:lumMod val="65000"/>
                  </a:schemeClr>
                </a:solidFill>
                <a:latin typeface="Arial" panose="020B0604020202020204" pitchFamily="34" charset="0"/>
                <a:cs typeface="Arial" panose="020B0604020202020204" pitchFamily="34" charset="0"/>
              </a:rPr>
              <a:t>onfidential. All rights </a:t>
            </a:r>
            <a:r>
              <a:rPr lang="en-GB" sz="800" kern="1200" noProof="0" dirty="0">
                <a:solidFill>
                  <a:schemeClr val="bg1">
                    <a:lumMod val="65000"/>
                  </a:schemeClr>
                </a:solidFill>
                <a:latin typeface="Arial" panose="020B0604020202020204" pitchFamily="34" charset="0"/>
                <a:ea typeface="+mn-ea"/>
                <a:cs typeface="Arial" panose="020B0604020202020204" pitchFamily="34" charset="0"/>
              </a:rPr>
              <a:t>reserved. No passing to third parties. Photographing is prohibited.  </a:t>
            </a:r>
          </a:p>
        </p:txBody>
      </p:sp>
      <p:sp>
        <p:nvSpPr>
          <p:cNvPr id="16" name="TextBox 15"/>
          <p:cNvSpPr txBox="1"/>
          <p:nvPr userDrawn="1"/>
        </p:nvSpPr>
        <p:spPr>
          <a:xfrm>
            <a:off x="-14853" y="4911951"/>
            <a:ext cx="2317260" cy="215511"/>
          </a:xfrm>
          <a:prstGeom prst="rect">
            <a:avLst/>
          </a:prstGeom>
          <a:noFill/>
        </p:spPr>
        <p:txBody>
          <a:bodyPr wrap="square" rtlCol="0">
            <a:spAutoFit/>
          </a:bodyPr>
          <a:lstStyle/>
          <a:p>
            <a:pPr marL="0" marR="0" lvl="0" indent="0" algn="l" defTabSz="914674" rtl="0" eaLnBrk="0" fontAlgn="base" latinLnBrk="0" hangingPunct="0">
              <a:lnSpc>
                <a:spcPct val="100000"/>
              </a:lnSpc>
              <a:spcBef>
                <a:spcPct val="0"/>
              </a:spcBef>
              <a:spcAft>
                <a:spcPct val="0"/>
              </a:spcAft>
              <a:buClrTx/>
              <a:buSzTx/>
              <a:buFontTx/>
              <a:buNone/>
              <a:tabLst/>
              <a:defRPr/>
            </a:pPr>
            <a:r>
              <a:rPr lang="en-GB" sz="800" noProof="0" dirty="0">
                <a:solidFill>
                  <a:schemeClr val="bg1">
                    <a:lumMod val="65000"/>
                  </a:schemeClr>
                </a:solidFill>
                <a:latin typeface="Arial" panose="020B0604020202020204" pitchFamily="34" charset="0"/>
                <a:cs typeface="Arial" panose="020B0604020202020204" pitchFamily="34" charset="0"/>
              </a:rPr>
              <a:t>Excellence Centre of Tribology, www.ac2t.at</a:t>
            </a:r>
          </a:p>
        </p:txBody>
      </p:sp>
    </p:spTree>
    <p:extLst>
      <p:ext uri="{BB962C8B-B14F-4D97-AF65-F5344CB8AC3E}">
        <p14:creationId xmlns:p14="http://schemas.microsoft.com/office/powerpoint/2010/main" val="2671233441"/>
      </p:ext>
    </p:extLst>
  </p:cSld>
  <p:clrMap bg1="lt1" tx1="dk1" bg2="lt2" tx2="dk2" accent1="accent1" accent2="accent2" accent3="accent3" accent4="accent4" accent5="accent5" accent6="accent6" hlink="hlink" folHlink="folHlink"/>
  <p:sldLayoutIdLst>
    <p:sldLayoutId id="2147483888" r:id="rId1"/>
    <p:sldLayoutId id="2147483891" r:id="rId2"/>
    <p:sldLayoutId id="2147483896" r:id="rId3"/>
    <p:sldLayoutId id="2147483907" r:id="rId4"/>
    <p:sldLayoutId id="2147483908" r:id="rId5"/>
    <p:sldLayoutId id="2147483910" r:id="rId6"/>
    <p:sldLayoutId id="2147483911" r:id="rId7"/>
  </p:sldLayoutIdLst>
  <p:transition/>
  <p:hf sldNum="0" hdr="0" ftr="0"/>
  <p:txStyles>
    <p:titleStyle>
      <a:lvl1pPr algn="l" rtl="0" eaLnBrk="1" fontAlgn="base" hangingPunct="1">
        <a:spcBef>
          <a:spcPct val="0"/>
        </a:spcBef>
        <a:spcAft>
          <a:spcPct val="0"/>
        </a:spcAft>
        <a:defRPr lang="de-AT" altLang="de-DE" sz="2400" b="1" cap="all" baseline="0" dirty="0" smtClean="0">
          <a:solidFill>
            <a:srgbClr val="444444"/>
          </a:solidFill>
          <a:latin typeface="+mj-lt"/>
          <a:ea typeface="+mj-ea"/>
          <a:cs typeface="+mj-cs"/>
        </a:defRPr>
      </a:lvl1pPr>
      <a:lvl2pPr algn="ctr" rtl="0" eaLnBrk="1" fontAlgn="base" hangingPunct="1">
        <a:spcBef>
          <a:spcPct val="0"/>
        </a:spcBef>
        <a:spcAft>
          <a:spcPct val="0"/>
        </a:spcAft>
        <a:defRPr sz="1800" b="1">
          <a:solidFill>
            <a:schemeClr val="tx2"/>
          </a:solidFill>
          <a:latin typeface="Arial" charset="0"/>
        </a:defRPr>
      </a:lvl2pPr>
      <a:lvl3pPr algn="ctr" rtl="0" eaLnBrk="1" fontAlgn="base" hangingPunct="1">
        <a:spcBef>
          <a:spcPct val="0"/>
        </a:spcBef>
        <a:spcAft>
          <a:spcPct val="0"/>
        </a:spcAft>
        <a:defRPr sz="1800" b="1">
          <a:solidFill>
            <a:schemeClr val="tx2"/>
          </a:solidFill>
          <a:latin typeface="Arial" charset="0"/>
        </a:defRPr>
      </a:lvl3pPr>
      <a:lvl4pPr algn="ctr" rtl="0" eaLnBrk="1" fontAlgn="base" hangingPunct="1">
        <a:spcBef>
          <a:spcPct val="0"/>
        </a:spcBef>
        <a:spcAft>
          <a:spcPct val="0"/>
        </a:spcAft>
        <a:defRPr sz="1800" b="1">
          <a:solidFill>
            <a:schemeClr val="tx2"/>
          </a:solidFill>
          <a:latin typeface="Arial" charset="0"/>
        </a:defRPr>
      </a:lvl4pPr>
      <a:lvl5pPr algn="ctr" rtl="0" eaLnBrk="1" fontAlgn="base" hangingPunct="1">
        <a:spcBef>
          <a:spcPct val="0"/>
        </a:spcBef>
        <a:spcAft>
          <a:spcPct val="0"/>
        </a:spcAft>
        <a:defRPr sz="1800" b="1">
          <a:solidFill>
            <a:schemeClr val="tx2"/>
          </a:solidFill>
          <a:latin typeface="Arial" charset="0"/>
        </a:defRPr>
      </a:lvl5pPr>
      <a:lvl6pPr marL="342900" algn="ctr" rtl="0" eaLnBrk="1" fontAlgn="base" hangingPunct="1">
        <a:spcBef>
          <a:spcPct val="0"/>
        </a:spcBef>
        <a:spcAft>
          <a:spcPct val="0"/>
        </a:spcAft>
        <a:defRPr sz="1800" b="1">
          <a:solidFill>
            <a:schemeClr val="tx2"/>
          </a:solidFill>
          <a:latin typeface="Arial" charset="0"/>
        </a:defRPr>
      </a:lvl6pPr>
      <a:lvl7pPr marL="685800" algn="ctr" rtl="0" eaLnBrk="1" fontAlgn="base" hangingPunct="1">
        <a:spcBef>
          <a:spcPct val="0"/>
        </a:spcBef>
        <a:spcAft>
          <a:spcPct val="0"/>
        </a:spcAft>
        <a:defRPr sz="1800" b="1">
          <a:solidFill>
            <a:schemeClr val="tx2"/>
          </a:solidFill>
          <a:latin typeface="Arial" charset="0"/>
        </a:defRPr>
      </a:lvl7pPr>
      <a:lvl8pPr marL="1028700" algn="ctr" rtl="0" eaLnBrk="1" fontAlgn="base" hangingPunct="1">
        <a:spcBef>
          <a:spcPct val="0"/>
        </a:spcBef>
        <a:spcAft>
          <a:spcPct val="0"/>
        </a:spcAft>
        <a:defRPr sz="1800" b="1">
          <a:solidFill>
            <a:schemeClr val="tx2"/>
          </a:solidFill>
          <a:latin typeface="Arial" charset="0"/>
        </a:defRPr>
      </a:lvl8pPr>
      <a:lvl9pPr marL="1371600" algn="ctr" rtl="0" eaLnBrk="1" fontAlgn="base" hangingPunct="1">
        <a:spcBef>
          <a:spcPct val="0"/>
        </a:spcBef>
        <a:spcAft>
          <a:spcPct val="0"/>
        </a:spcAft>
        <a:defRPr sz="1800" b="1">
          <a:solidFill>
            <a:schemeClr val="tx2"/>
          </a:solidFill>
          <a:latin typeface="Arial" charset="0"/>
        </a:defRPr>
      </a:lvl9pPr>
    </p:titleStyle>
    <p:bodyStyle>
      <a:lvl1pPr marL="257175" indent="-257175" algn="l" rtl="0" eaLnBrk="1" fontAlgn="base" hangingPunct="1">
        <a:spcBef>
          <a:spcPct val="20000"/>
        </a:spcBef>
        <a:spcAft>
          <a:spcPct val="0"/>
        </a:spcAft>
        <a:buBlip>
          <a:blip r:embed="rId12"/>
        </a:buBlip>
        <a:defRPr sz="2000">
          <a:solidFill>
            <a:srgbClr val="444444"/>
          </a:solidFill>
          <a:latin typeface="+mn-lt"/>
          <a:ea typeface="+mn-ea"/>
          <a:cs typeface="+mn-cs"/>
        </a:defRPr>
      </a:lvl1pPr>
      <a:lvl2pPr marL="557213" indent="-214313" algn="l" rtl="0" eaLnBrk="1" fontAlgn="base" hangingPunct="1">
        <a:spcBef>
          <a:spcPct val="20000"/>
        </a:spcBef>
        <a:spcAft>
          <a:spcPct val="0"/>
        </a:spcAft>
        <a:buBlip>
          <a:blip r:embed="rId13"/>
        </a:buBlip>
        <a:defRPr sz="1800">
          <a:solidFill>
            <a:srgbClr val="444444"/>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rgbClr val="444444"/>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rgbClr val="444444"/>
          </a:solidFill>
          <a:latin typeface="+mn-lt"/>
        </a:defRPr>
      </a:lvl4pPr>
      <a:lvl5pPr marL="1543050" indent="-171450" algn="l" rtl="0" eaLnBrk="1" fontAlgn="base" hangingPunct="1">
        <a:spcBef>
          <a:spcPct val="20000"/>
        </a:spcBef>
        <a:spcAft>
          <a:spcPct val="0"/>
        </a:spcAft>
        <a:buChar char="-"/>
        <a:defRPr sz="1400">
          <a:solidFill>
            <a:srgbClr val="444444"/>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4.jpeg"/><Relationship Id="rId1" Type="http://schemas.openxmlformats.org/officeDocument/2006/relationships/slideLayout" Target="../slideLayouts/slideLayout5.xml"/><Relationship Id="rId6" Type="http://schemas.openxmlformats.org/officeDocument/2006/relationships/image" Target="../media/image50.png"/><Relationship Id="rId5" Type="http://schemas.openxmlformats.org/officeDocument/2006/relationships/image" Target="../media/image45.jpeg"/><Relationship Id="rId4" Type="http://schemas.openxmlformats.org/officeDocument/2006/relationships/image" Target="../media/image48.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4.jpe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8.jpeg"/></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9.png"/><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3.jpe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8" Type="http://schemas.openxmlformats.org/officeDocument/2006/relationships/image" Target="../media/image54.png"/><Relationship Id="rId3" Type="http://schemas.microsoft.com/office/2007/relationships/media" Target="../media/media4.mp4"/><Relationship Id="rId7" Type="http://schemas.openxmlformats.org/officeDocument/2006/relationships/slideLayout" Target="../slideLayouts/slideLayout5.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video" Target="../media/media2.mp4"/><Relationship Id="rId11" Type="http://schemas.openxmlformats.org/officeDocument/2006/relationships/image" Target="../media/image41.png"/><Relationship Id="rId5" Type="http://schemas.microsoft.com/office/2007/relationships/media" Target="../media/media2.mp4"/><Relationship Id="rId10" Type="http://schemas.openxmlformats.org/officeDocument/2006/relationships/image" Target="../media/image56.png"/><Relationship Id="rId4" Type="http://schemas.openxmlformats.org/officeDocument/2006/relationships/video" Target="../media/media4.mp4"/><Relationship Id="rId9" Type="http://schemas.openxmlformats.org/officeDocument/2006/relationships/image" Target="../media/image5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5.xml"/><Relationship Id="rId5" Type="http://schemas.openxmlformats.org/officeDocument/2006/relationships/image" Target="../media/image60.png"/><Relationship Id="rId4" Type="http://schemas.openxmlformats.org/officeDocument/2006/relationships/image" Target="../media/image45.jpeg"/></Relationships>
</file>

<file path=ppt/slides/_rels/slide21.xml.rels><?xml version="1.0" encoding="UTF-8" standalone="yes"?>
<Relationships xmlns="http://schemas.openxmlformats.org/package/2006/relationships"><Relationship Id="rId8" Type="http://schemas.openxmlformats.org/officeDocument/2006/relationships/image" Target="../media/image391.png"/><Relationship Id="rId3" Type="http://schemas.openxmlformats.org/officeDocument/2006/relationships/image" Target="../media/image36.png"/><Relationship Id="rId7" Type="http://schemas.openxmlformats.org/officeDocument/2006/relationships/image" Target="../media/image380.png"/><Relationship Id="rId2" Type="http://schemas.openxmlformats.org/officeDocument/2006/relationships/image" Target="../media/image32.jpeg"/><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411.png"/><Relationship Id="rId4" Type="http://schemas.openxmlformats.org/officeDocument/2006/relationships/image" Target="../media/image370.png"/><Relationship Id="rId9" Type="http://schemas.openxmlformats.org/officeDocument/2006/relationships/image" Target="../media/image400.png"/></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1.png"/><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slideLayout" Target="../slideLayouts/slideLayout5.xml"/><Relationship Id="rId7" Type="http://schemas.openxmlformats.org/officeDocument/2006/relationships/image" Target="../media/image24.jpe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23.jpeg"/><Relationship Id="rId5" Type="http://schemas.openxmlformats.org/officeDocument/2006/relationships/image" Target="../media/image22.png"/><Relationship Id="rId10" Type="http://schemas.openxmlformats.org/officeDocument/2006/relationships/image" Target="../media/image27.jpeg"/><Relationship Id="rId4" Type="http://schemas.openxmlformats.org/officeDocument/2006/relationships/image" Target="../media/image21.jpeg"/><Relationship Id="rId9" Type="http://schemas.openxmlformats.org/officeDocument/2006/relationships/image" Target="../media/image26.jpeg"/></Relationships>
</file>

<file path=ppt/slides/_rels/slide30.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7.png"/><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8.jpe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2.png"/></Relationships>
</file>

<file path=ppt/slides/_rels/slide34.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6.jpeg"/><Relationship Id="rId2" Type="http://schemas.openxmlformats.org/officeDocument/2006/relationships/image" Target="../media/image73.png"/><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49.png"/><Relationship Id="rId4" Type="http://schemas.openxmlformats.org/officeDocument/2006/relationships/image" Target="../media/image75.png"/></Relationships>
</file>

<file path=ppt/slides/_rels/slide35.xml.rels><?xml version="1.0" encoding="UTF-8" standalone="yes"?>
<Relationships xmlns="http://schemas.openxmlformats.org/package/2006/relationships"><Relationship Id="rId8" Type="http://schemas.openxmlformats.org/officeDocument/2006/relationships/image" Target="../media/image54.png"/><Relationship Id="rId3" Type="http://schemas.microsoft.com/office/2007/relationships/media" Target="../media/media4.mp4"/><Relationship Id="rId7" Type="http://schemas.openxmlformats.org/officeDocument/2006/relationships/slideLayout" Target="../slideLayouts/slideLayout5.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video" Target="../media/media2.mp4"/><Relationship Id="rId11" Type="http://schemas.openxmlformats.org/officeDocument/2006/relationships/image" Target="../media/image56.png"/><Relationship Id="rId5" Type="http://schemas.microsoft.com/office/2007/relationships/media" Target="../media/media2.mp4"/><Relationship Id="rId10" Type="http://schemas.openxmlformats.org/officeDocument/2006/relationships/image" Target="../media/image41.png"/><Relationship Id="rId4" Type="http://schemas.openxmlformats.org/officeDocument/2006/relationships/video" Target="../media/media4.mp4"/><Relationship Id="rId9" Type="http://schemas.openxmlformats.org/officeDocument/2006/relationships/image" Target="../media/image55.png"/></Relationships>
</file>

<file path=ppt/slides/_rels/slide36.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79.jpeg"/><Relationship Id="rId2" Type="http://schemas.openxmlformats.org/officeDocument/2006/relationships/image" Target="../media/image77.png"/><Relationship Id="rId1" Type="http://schemas.openxmlformats.org/officeDocument/2006/relationships/slideLayout" Target="../slideLayouts/slideLayout5.xml"/><Relationship Id="rId6" Type="http://schemas.openxmlformats.org/officeDocument/2006/relationships/image" Target="../media/image410.png"/><Relationship Id="rId5" Type="http://schemas.openxmlformats.org/officeDocument/2006/relationships/image" Target="../media/image401.png"/><Relationship Id="rId4" Type="http://schemas.openxmlformats.org/officeDocument/2006/relationships/image" Target="../media/image390.png"/></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1.png"/><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slideLayout" Target="../slideLayouts/slideLayout5.xml"/><Relationship Id="rId7" Type="http://schemas.openxmlformats.org/officeDocument/2006/relationships/image" Target="../media/image24.jpeg"/><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23.jpeg"/><Relationship Id="rId5" Type="http://schemas.openxmlformats.org/officeDocument/2006/relationships/image" Target="../media/image22.png"/><Relationship Id="rId10" Type="http://schemas.openxmlformats.org/officeDocument/2006/relationships/image" Target="../media/image27.jpeg"/><Relationship Id="rId4" Type="http://schemas.openxmlformats.org/officeDocument/2006/relationships/image" Target="../media/image81.jpeg"/><Relationship Id="rId9" Type="http://schemas.openxmlformats.org/officeDocument/2006/relationships/image" Target="../media/image26.jpeg"/></Relationships>
</file>

<file path=ppt/slides/_rels/slide4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5.png"/></Relationships>
</file>

<file path=ppt/slides/_rels/slide4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74.png"/><Relationship Id="rId7" Type="http://schemas.openxmlformats.org/officeDocument/2006/relationships/image" Target="../media/image5.png"/><Relationship Id="rId2" Type="http://schemas.openxmlformats.org/officeDocument/2006/relationships/image" Target="../media/image73.png"/><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85.png"/><Relationship Id="rId4" Type="http://schemas.openxmlformats.org/officeDocument/2006/relationships/image" Target="../media/image84.png"/></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9.png"/><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8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5.png"/><Relationship Id="rId7"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5.png"/><Relationship Id="rId7" Type="http://schemas.openxmlformats.org/officeDocument/2006/relationships/image" Target="../media/image39.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36.png"/><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slideLayout" Target="../slideLayouts/slideLayout5.xml"/><Relationship Id="rId7" Type="http://schemas.openxmlformats.org/officeDocument/2006/relationships/image" Target="../media/image42.jpe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41.png"/><Relationship Id="rId5" Type="http://schemas.openxmlformats.org/officeDocument/2006/relationships/image" Target="../media/image39.jpeg"/><Relationship Id="rId4" Type="http://schemas.openxmlformats.org/officeDocument/2006/relationships/image" Target="../media/image3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762" y="3070225"/>
            <a:ext cx="3689350" cy="638175"/>
          </a:xfrm>
        </p:spPr>
        <p:txBody>
          <a:bodyPr/>
          <a:lstStyle/>
          <a:p>
            <a:r>
              <a:rPr lang="de-AT" u="sng" dirty="0" err="1"/>
              <a:t>Shreyas</a:t>
            </a:r>
            <a:r>
              <a:rPr lang="de-AT" u="sng" dirty="0"/>
              <a:t> V. </a:t>
            </a:r>
            <a:r>
              <a:rPr lang="de-AT" u="sng" dirty="0" err="1"/>
              <a:t>Jalikop</a:t>
            </a:r>
            <a:r>
              <a:rPr lang="de-AT" u="sng" baseline="30000" dirty="0"/>
              <a:t>(a)</a:t>
            </a:r>
            <a:r>
              <a:rPr lang="de-AT" dirty="0"/>
              <a:t>, </a:t>
            </a:r>
          </a:p>
          <a:p>
            <a:r>
              <a:rPr lang="de-AT" dirty="0"/>
              <a:t>B. </a:t>
            </a:r>
            <a:r>
              <a:rPr lang="de-AT" dirty="0" err="1"/>
              <a:t>Scheichl</a:t>
            </a:r>
            <a:r>
              <a:rPr lang="de-AT" baseline="30000" dirty="0"/>
              <a:t>(b)</a:t>
            </a:r>
            <a:r>
              <a:rPr lang="de-AT" dirty="0"/>
              <a:t>, S.J. Eder</a:t>
            </a:r>
            <a:r>
              <a:rPr lang="de-AT" baseline="30000" dirty="0"/>
              <a:t>(</a:t>
            </a:r>
            <a:r>
              <a:rPr lang="de-AT" baseline="30000" dirty="0" err="1"/>
              <a:t>a,b</a:t>
            </a:r>
            <a:r>
              <a:rPr lang="de-AT" baseline="30000" dirty="0"/>
              <a:t>)</a:t>
            </a:r>
            <a:endParaRPr lang="de-AT" dirty="0"/>
          </a:p>
        </p:txBody>
      </p:sp>
      <p:sp>
        <p:nvSpPr>
          <p:cNvPr id="4" name="Text Placeholder 3"/>
          <p:cNvSpPr>
            <a:spLocks noGrp="1"/>
          </p:cNvSpPr>
          <p:nvPr>
            <p:ph type="body" sz="quarter" idx="12"/>
          </p:nvPr>
        </p:nvSpPr>
        <p:spPr>
          <a:xfrm>
            <a:off x="14204" y="3782634"/>
            <a:ext cx="3689351" cy="450850"/>
          </a:xfrm>
        </p:spPr>
        <p:txBody>
          <a:bodyPr/>
          <a:lstStyle/>
          <a:p>
            <a:r>
              <a:rPr lang="de-DE" dirty="0"/>
              <a:t>(a) AC2T </a:t>
            </a:r>
            <a:r>
              <a:rPr lang="de-DE" dirty="0" err="1"/>
              <a:t>research</a:t>
            </a:r>
            <a:r>
              <a:rPr lang="de-DE" dirty="0"/>
              <a:t> GmbH, Austria</a:t>
            </a:r>
          </a:p>
          <a:p>
            <a:r>
              <a:rPr lang="de-DE" dirty="0"/>
              <a:t>(b) Technical University </a:t>
            </a:r>
            <a:r>
              <a:rPr lang="de-DE" dirty="0" err="1"/>
              <a:t>of</a:t>
            </a:r>
            <a:r>
              <a:rPr lang="de-DE" dirty="0"/>
              <a:t> Vienna, Austria </a:t>
            </a:r>
            <a:endParaRPr lang="de-AT" dirty="0"/>
          </a:p>
        </p:txBody>
      </p:sp>
      <p:sp>
        <p:nvSpPr>
          <p:cNvPr id="2" name="Title 1"/>
          <p:cNvSpPr>
            <a:spLocks noGrp="1"/>
          </p:cNvSpPr>
          <p:nvPr>
            <p:ph type="title"/>
          </p:nvPr>
        </p:nvSpPr>
        <p:spPr>
          <a:xfrm>
            <a:off x="0" y="946826"/>
            <a:ext cx="5855261" cy="1466259"/>
          </a:xfrm>
        </p:spPr>
        <p:txBody>
          <a:bodyPr/>
          <a:lstStyle/>
          <a:p>
            <a:r>
              <a:rPr lang="en-US" dirty="0"/>
              <a:t>Fluid-Structure Interaction of Coupled Valves in Sucker Rod Pump</a:t>
            </a:r>
          </a:p>
        </p:txBody>
      </p:sp>
    </p:spTree>
    <p:extLst>
      <p:ext uri="{BB962C8B-B14F-4D97-AF65-F5344CB8AC3E}">
        <p14:creationId xmlns:p14="http://schemas.microsoft.com/office/powerpoint/2010/main" val="166634564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a:t>Ball </a:t>
            </a:r>
            <a:r>
              <a:rPr lang="de-DE" altLang="de-DE" dirty="0" err="1"/>
              <a:t>dynamics</a:t>
            </a:r>
            <a:r>
              <a:rPr lang="de-DE" altLang="de-DE" dirty="0"/>
              <a:t> (Net </a:t>
            </a:r>
            <a:r>
              <a:rPr lang="de-DE" altLang="de-DE" dirty="0" err="1"/>
              <a:t>force</a:t>
            </a:r>
            <a:r>
              <a:rPr lang="de-DE" altLang="de-DE" dirty="0"/>
              <a:t>)</a:t>
            </a:r>
            <a:endParaRPr lang="de-AT" altLang="de-DE" dirty="0"/>
          </a:p>
        </p:txBody>
      </p:sp>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 name="Textfeld 2"/>
          <p:cNvSpPr txBox="1"/>
          <p:nvPr/>
        </p:nvSpPr>
        <p:spPr>
          <a:xfrm>
            <a:off x="3988727" y="3252696"/>
            <a:ext cx="4575291" cy="307777"/>
          </a:xfrm>
          <a:prstGeom prst="rect">
            <a:avLst/>
          </a:prstGeom>
          <a:noFill/>
        </p:spPr>
        <p:txBody>
          <a:bodyPr wrap="none" rtlCol="0">
            <a:spAutoFit/>
          </a:bodyPr>
          <a:lstStyle/>
          <a:p>
            <a:r>
              <a:rPr lang="de-DE" sz="1400" dirty="0">
                <a:solidFill>
                  <a:srgbClr val="0070C0"/>
                </a:solidFill>
              </a:rPr>
              <a:t>Net </a:t>
            </a:r>
            <a:r>
              <a:rPr lang="de-DE" sz="1400" dirty="0" err="1">
                <a:solidFill>
                  <a:srgbClr val="0070C0"/>
                </a:solidFill>
              </a:rPr>
              <a:t>force</a:t>
            </a:r>
            <a:r>
              <a:rPr lang="de-DE" sz="1400" dirty="0">
                <a:solidFill>
                  <a:srgbClr val="0070C0"/>
                </a:solidFill>
              </a:rPr>
              <a:t> </a:t>
            </a:r>
            <a:r>
              <a:rPr lang="de-DE" sz="1400" dirty="0"/>
              <a:t>= (Drag due </a:t>
            </a:r>
            <a:r>
              <a:rPr lang="de-DE" sz="1400" dirty="0" err="1"/>
              <a:t>to</a:t>
            </a:r>
            <a:r>
              <a:rPr lang="de-DE" sz="1400" dirty="0"/>
              <a:t> fluid </a:t>
            </a:r>
            <a:r>
              <a:rPr lang="de-DE" sz="1400" dirty="0" err="1"/>
              <a:t>flow</a:t>
            </a:r>
            <a:r>
              <a:rPr lang="de-DE" sz="1400" dirty="0"/>
              <a:t>) – (</a:t>
            </a:r>
            <a:r>
              <a:rPr lang="de-DE" sz="1400" dirty="0" err="1"/>
              <a:t>weight</a:t>
            </a:r>
            <a:r>
              <a:rPr lang="de-DE" sz="1400" dirty="0"/>
              <a:t> </a:t>
            </a:r>
            <a:r>
              <a:rPr lang="de-DE" sz="1400" dirty="0" err="1"/>
              <a:t>of</a:t>
            </a:r>
            <a:r>
              <a:rPr lang="de-DE" sz="1400" dirty="0"/>
              <a:t> </a:t>
            </a:r>
            <a:r>
              <a:rPr lang="de-DE" sz="1400" dirty="0" err="1"/>
              <a:t>the</a:t>
            </a:r>
            <a:r>
              <a:rPr lang="de-DE" sz="1400" dirty="0"/>
              <a:t> ball)</a:t>
            </a:r>
            <a:endParaRPr lang="de-AT" sz="1400" dirty="0"/>
          </a:p>
        </p:txBody>
      </p:sp>
      <p:sp>
        <p:nvSpPr>
          <p:cNvPr id="8" name="Textfeld 7"/>
          <p:cNvSpPr txBox="1"/>
          <p:nvPr/>
        </p:nvSpPr>
        <p:spPr>
          <a:xfrm rot="16200000">
            <a:off x="-94229" y="1732547"/>
            <a:ext cx="553357" cy="307777"/>
          </a:xfrm>
          <a:prstGeom prst="rect">
            <a:avLst/>
          </a:prstGeom>
          <a:noFill/>
        </p:spPr>
        <p:txBody>
          <a:bodyPr wrap="none" rtlCol="0">
            <a:spAutoFit/>
          </a:bodyPr>
          <a:lstStyle/>
          <a:p>
            <a:r>
              <a:rPr lang="de-DE" sz="1400" dirty="0"/>
              <a:t>Real</a:t>
            </a:r>
            <a:endParaRPr lang="de-AT" sz="1400" dirty="0"/>
          </a:p>
        </p:txBody>
      </p:sp>
      <p:sp>
        <p:nvSpPr>
          <p:cNvPr id="9" name="Textfeld 8"/>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pic>
        <p:nvPicPr>
          <p:cNvPr id="5" name="Grafik 4"/>
          <p:cNvPicPr>
            <a:picLocks noChangeAspect="1"/>
          </p:cNvPicPr>
          <p:nvPr/>
        </p:nvPicPr>
        <p:blipFill rotWithShape="1">
          <a:blip r:embed="rId2" cstate="print">
            <a:extLst>
              <a:ext uri="{28A0092B-C50C-407E-A947-70E740481C1C}">
                <a14:useLocalDpi xmlns:a14="http://schemas.microsoft.com/office/drawing/2010/main" val="0"/>
              </a:ext>
            </a:extLst>
          </a:blip>
          <a:srcRect r="47700" b="59659"/>
          <a:stretch/>
        </p:blipFill>
        <p:spPr>
          <a:xfrm>
            <a:off x="456389" y="1086804"/>
            <a:ext cx="3060156" cy="1773128"/>
          </a:xfrm>
          <a:prstGeom prst="rect">
            <a:avLst/>
          </a:prstGeom>
        </p:spPr>
      </p:pic>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t="49604" r="46321" b="3733"/>
          <a:stretch/>
        </p:blipFill>
        <p:spPr>
          <a:xfrm>
            <a:off x="456389" y="2913432"/>
            <a:ext cx="3060156" cy="1998302"/>
          </a:xfrm>
          <a:prstGeom prst="rect">
            <a:avLst/>
          </a:prstGeom>
        </p:spPr>
      </p:pic>
      <p:sp>
        <p:nvSpPr>
          <p:cNvPr id="10" name="Rechteck 9"/>
          <p:cNvSpPr/>
          <p:nvPr/>
        </p:nvSpPr>
        <p:spPr>
          <a:xfrm>
            <a:off x="3249038" y="1544835"/>
            <a:ext cx="126460" cy="138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Rechteck 12"/>
          <p:cNvSpPr/>
          <p:nvPr/>
        </p:nvSpPr>
        <p:spPr>
          <a:xfrm>
            <a:off x="3409836" y="1594404"/>
            <a:ext cx="126460" cy="138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Rechteck 13"/>
          <p:cNvSpPr/>
          <p:nvPr/>
        </p:nvSpPr>
        <p:spPr>
          <a:xfrm>
            <a:off x="2916416" y="1418309"/>
            <a:ext cx="298284" cy="2645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grpSp>
        <p:nvGrpSpPr>
          <p:cNvPr id="17" name="Gruppieren 16"/>
          <p:cNvGrpSpPr/>
          <p:nvPr/>
        </p:nvGrpSpPr>
        <p:grpSpPr>
          <a:xfrm>
            <a:off x="3988727" y="3565024"/>
            <a:ext cx="4775895" cy="948537"/>
            <a:chOff x="3920633" y="3116501"/>
            <a:chExt cx="4775895" cy="948537"/>
          </a:xfrm>
        </p:grpSpPr>
        <p:pic>
          <p:nvPicPr>
            <p:cNvPr id="11" name="Grafik 10"/>
            <p:cNvPicPr>
              <a:picLocks noChangeAspect="1"/>
            </p:cNvPicPr>
            <p:nvPr/>
          </p:nvPicPr>
          <p:blipFill rotWithShape="1">
            <a:blip r:embed="rId3">
              <a:extLst>
                <a:ext uri="{28A0092B-C50C-407E-A947-70E740481C1C}">
                  <a14:useLocalDpi xmlns:a14="http://schemas.microsoft.com/office/drawing/2010/main" val="0"/>
                </a:ext>
              </a:extLst>
            </a:blip>
            <a:srcRect l="42006" r="15217" b="79763"/>
            <a:stretch/>
          </p:blipFill>
          <p:spPr>
            <a:xfrm>
              <a:off x="5327892" y="3116501"/>
              <a:ext cx="3368636" cy="948537"/>
            </a:xfrm>
            <a:prstGeom prst="rect">
              <a:avLst/>
            </a:prstGeom>
          </p:spPr>
        </p:pic>
        <p:pic>
          <p:nvPicPr>
            <p:cNvPr id="15" name="Grafik 14"/>
            <p:cNvPicPr>
              <a:picLocks noChangeAspect="1"/>
            </p:cNvPicPr>
            <p:nvPr/>
          </p:nvPicPr>
          <p:blipFill rotWithShape="1">
            <a:blip r:embed="rId2" cstate="print">
              <a:extLst>
                <a:ext uri="{28A0092B-C50C-407E-A947-70E740481C1C}">
                  <a14:useLocalDpi xmlns:a14="http://schemas.microsoft.com/office/drawing/2010/main" val="0"/>
                </a:ext>
              </a:extLst>
            </a:blip>
            <a:srcRect t="9855" r="95222" b="73727"/>
            <a:stretch/>
          </p:blipFill>
          <p:spPr>
            <a:xfrm rot="5400000">
              <a:off x="4245275" y="3092081"/>
              <a:ext cx="410645" cy="1059929"/>
            </a:xfrm>
            <a:prstGeom prst="rect">
              <a:avLst/>
            </a:prstGeom>
          </p:spPr>
        </p:pic>
        <mc:AlternateContent xmlns:mc="http://schemas.openxmlformats.org/markup-compatibility/2006" xmlns:a14="http://schemas.microsoft.com/office/drawing/2010/main">
          <mc:Choice Requires="a14">
            <p:sp>
              <p:nvSpPr>
                <p:cNvPr id="16" name="Textfeld 15"/>
                <p:cNvSpPr txBox="1"/>
                <p:nvPr/>
              </p:nvSpPr>
              <p:spPr>
                <a:xfrm>
                  <a:off x="4967452" y="3416723"/>
                  <a:ext cx="23724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endParaRPr lang="de-AT" dirty="0"/>
                </a:p>
              </p:txBody>
            </p:sp>
          </mc:Choice>
          <mc:Fallback xmlns="">
            <p:sp>
              <p:nvSpPr>
                <p:cNvPr id="16" name="Textfeld 15"/>
                <p:cNvSpPr txBox="1">
                  <a:spLocks noRot="1" noChangeAspect="1" noMove="1" noResize="1" noEditPoints="1" noAdjustHandles="1" noChangeArrowheads="1" noChangeShapeType="1" noTextEdit="1"/>
                </p:cNvSpPr>
                <p:nvPr/>
              </p:nvSpPr>
              <p:spPr>
                <a:xfrm>
                  <a:off x="4967452" y="3416723"/>
                  <a:ext cx="237244" cy="276999"/>
                </a:xfrm>
                <a:prstGeom prst="rect">
                  <a:avLst/>
                </a:prstGeom>
                <a:blipFill rotWithShape="0">
                  <a:blip r:embed="rId4"/>
                  <a:stretch>
                    <a:fillRect l="-7692" r="-7692"/>
                  </a:stretch>
                </a:blipFill>
              </p:spPr>
              <p:txBody>
                <a:bodyPr/>
                <a:lstStyle/>
                <a:p>
                  <a:r>
                    <a:rPr lang="de-AT">
                      <a:noFill/>
                    </a:rPr>
                    <a:t> </a:t>
                  </a:r>
                </a:p>
              </p:txBody>
            </p:sp>
          </mc:Fallback>
        </mc:AlternateContent>
      </p:grpSp>
      <p:pic>
        <p:nvPicPr>
          <p:cNvPr id="18" name="Grafik 17"/>
          <p:cNvPicPr>
            <a:picLocks noChangeAspect="1"/>
          </p:cNvPicPr>
          <p:nvPr/>
        </p:nvPicPr>
        <p:blipFill rotWithShape="1">
          <a:blip r:embed="rId5" cstate="print">
            <a:extLst>
              <a:ext uri="{28A0092B-C50C-407E-A947-70E740481C1C}">
                <a14:useLocalDpi xmlns:a14="http://schemas.microsoft.com/office/drawing/2010/main" val="0"/>
              </a:ext>
            </a:extLst>
          </a:blip>
          <a:srcRect t="49310"/>
          <a:stretch/>
        </p:blipFill>
        <p:spPr>
          <a:xfrm>
            <a:off x="4095650" y="1053657"/>
            <a:ext cx="4468368" cy="1696455"/>
          </a:xfrm>
          <a:prstGeom prst="rect">
            <a:avLst/>
          </a:prstGeom>
        </p:spPr>
      </p:pic>
      <mc:AlternateContent xmlns:mc="http://schemas.openxmlformats.org/markup-compatibility/2006" xmlns:a14="http://schemas.microsoft.com/office/drawing/2010/main">
        <mc:Choice Requires="a14">
          <p:sp>
            <p:nvSpPr>
              <p:cNvPr id="4" name="Textfeld 3"/>
              <p:cNvSpPr txBox="1"/>
              <p:nvPr/>
            </p:nvSpPr>
            <p:spPr>
              <a:xfrm>
                <a:off x="8370134" y="3877067"/>
                <a:ext cx="496483"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AT" sz="2400" i="1" smtClean="0">
                              <a:latin typeface="Cambria Math" panose="02040503050406030204" pitchFamily="18" charset="0"/>
                            </a:rPr>
                          </m:ctrlPr>
                        </m:sSubPr>
                        <m:e>
                          <m:r>
                            <a:rPr lang="de-AT" sz="2400" b="0" i="1" smtClean="0">
                              <a:latin typeface="Cambria Math" panose="02040503050406030204" pitchFamily="18" charset="0"/>
                            </a:rPr>
                            <m:t>𝑚</m:t>
                          </m:r>
                        </m:e>
                        <m:sub>
                          <m:r>
                            <a:rPr lang="de-AT" sz="2400" b="0" i="1" smtClean="0">
                              <a:latin typeface="Cambria Math" panose="02040503050406030204" pitchFamily="18" charset="0"/>
                            </a:rPr>
                            <m:t>𝑏</m:t>
                          </m:r>
                        </m:sub>
                      </m:sSub>
                    </m:oMath>
                  </m:oMathPara>
                </a14:m>
                <a:endParaRPr lang="de-AT" sz="2400" dirty="0"/>
              </a:p>
            </p:txBody>
          </p:sp>
        </mc:Choice>
        <mc:Fallback xmlns="">
          <p:sp>
            <p:nvSpPr>
              <p:cNvPr id="4" name="Textfeld 3"/>
              <p:cNvSpPr txBox="1">
                <a:spLocks noRot="1" noChangeAspect="1" noMove="1" noResize="1" noEditPoints="1" noAdjustHandles="1" noChangeArrowheads="1" noChangeShapeType="1" noTextEdit="1"/>
              </p:cNvSpPr>
              <p:nvPr/>
            </p:nvSpPr>
            <p:spPr>
              <a:xfrm>
                <a:off x="8370134" y="3877067"/>
                <a:ext cx="496483" cy="369332"/>
              </a:xfrm>
              <a:prstGeom prst="rect">
                <a:avLst/>
              </a:prstGeom>
              <a:blipFill rotWithShape="0">
                <a:blip r:embed="rId6"/>
                <a:stretch>
                  <a:fillRect l="-6173" r="-3704" b="-18033"/>
                </a:stretch>
              </a:blipFill>
            </p:spPr>
            <p:txBody>
              <a:bodyPr/>
              <a:lstStyle/>
              <a:p>
                <a:r>
                  <a:rPr lang="de-AT">
                    <a:noFill/>
                  </a:rPr>
                  <a:t> </a:t>
                </a:r>
              </a:p>
            </p:txBody>
          </p:sp>
        </mc:Fallback>
      </mc:AlternateContent>
    </p:spTree>
    <p:extLst>
      <p:ext uri="{BB962C8B-B14F-4D97-AF65-F5344CB8AC3E}">
        <p14:creationId xmlns:p14="http://schemas.microsoft.com/office/powerpoint/2010/main" val="2226125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a:t>Ball </a:t>
            </a:r>
            <a:r>
              <a:rPr lang="de-DE" altLang="de-DE" dirty="0" err="1"/>
              <a:t>dynamics</a:t>
            </a:r>
            <a:r>
              <a:rPr lang="de-DE" altLang="de-DE" dirty="0"/>
              <a:t> (Net </a:t>
            </a:r>
            <a:r>
              <a:rPr lang="de-DE" altLang="de-DE" dirty="0" err="1"/>
              <a:t>force</a:t>
            </a:r>
            <a:r>
              <a:rPr lang="de-DE" altLang="de-DE" dirty="0"/>
              <a:t>)</a:t>
            </a:r>
            <a:endParaRPr lang="de-AT" altLang="de-DE" dirty="0"/>
          </a:p>
        </p:txBody>
      </p:sp>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Textfeld 7"/>
          <p:cNvSpPr txBox="1"/>
          <p:nvPr/>
        </p:nvSpPr>
        <p:spPr>
          <a:xfrm rot="16200000">
            <a:off x="-94229" y="1732547"/>
            <a:ext cx="553357" cy="307777"/>
          </a:xfrm>
          <a:prstGeom prst="rect">
            <a:avLst/>
          </a:prstGeom>
          <a:noFill/>
        </p:spPr>
        <p:txBody>
          <a:bodyPr wrap="none" rtlCol="0">
            <a:spAutoFit/>
          </a:bodyPr>
          <a:lstStyle/>
          <a:p>
            <a:r>
              <a:rPr lang="de-DE" sz="1400" dirty="0"/>
              <a:t>Real</a:t>
            </a:r>
            <a:endParaRPr lang="de-AT" sz="1400" dirty="0"/>
          </a:p>
        </p:txBody>
      </p:sp>
      <p:sp>
        <p:nvSpPr>
          <p:cNvPr id="9" name="Textfeld 8"/>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pic>
        <p:nvPicPr>
          <p:cNvPr id="5" name="Grafik 4"/>
          <p:cNvPicPr>
            <a:picLocks noChangeAspect="1"/>
          </p:cNvPicPr>
          <p:nvPr/>
        </p:nvPicPr>
        <p:blipFill rotWithShape="1">
          <a:blip r:embed="rId2" cstate="print">
            <a:extLst>
              <a:ext uri="{28A0092B-C50C-407E-A947-70E740481C1C}">
                <a14:useLocalDpi xmlns:a14="http://schemas.microsoft.com/office/drawing/2010/main" val="0"/>
              </a:ext>
            </a:extLst>
          </a:blip>
          <a:srcRect r="47700" b="59659"/>
          <a:stretch/>
        </p:blipFill>
        <p:spPr>
          <a:xfrm>
            <a:off x="456389" y="1086804"/>
            <a:ext cx="3060156" cy="1773128"/>
          </a:xfrm>
          <a:prstGeom prst="rect">
            <a:avLst/>
          </a:prstGeom>
        </p:spPr>
      </p:pic>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t="49604" r="46321" b="3733"/>
          <a:stretch/>
        </p:blipFill>
        <p:spPr>
          <a:xfrm>
            <a:off x="456389" y="2913432"/>
            <a:ext cx="3060156" cy="1998302"/>
          </a:xfrm>
          <a:prstGeom prst="rect">
            <a:avLst/>
          </a:prstGeom>
        </p:spPr>
      </p:pic>
      <p:sp>
        <p:nvSpPr>
          <p:cNvPr id="10" name="Rechteck 9"/>
          <p:cNvSpPr/>
          <p:nvPr/>
        </p:nvSpPr>
        <p:spPr>
          <a:xfrm>
            <a:off x="3249038" y="1544835"/>
            <a:ext cx="126460" cy="138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Rechteck 12"/>
          <p:cNvSpPr/>
          <p:nvPr/>
        </p:nvSpPr>
        <p:spPr>
          <a:xfrm>
            <a:off x="3409836" y="1594404"/>
            <a:ext cx="126460" cy="138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Rechteck 13"/>
          <p:cNvSpPr/>
          <p:nvPr/>
        </p:nvSpPr>
        <p:spPr>
          <a:xfrm>
            <a:off x="2916416" y="1418309"/>
            <a:ext cx="298284" cy="2645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4" name="Grafik 3"/>
          <p:cNvPicPr>
            <a:picLocks noChangeAspect="1"/>
          </p:cNvPicPr>
          <p:nvPr/>
        </p:nvPicPr>
        <p:blipFill rotWithShape="1">
          <a:blip r:embed="rId2" cstate="print">
            <a:extLst>
              <a:ext uri="{28A0092B-C50C-407E-A947-70E740481C1C}">
                <a14:useLocalDpi xmlns:a14="http://schemas.microsoft.com/office/drawing/2010/main" val="0"/>
              </a:ext>
            </a:extLst>
          </a:blip>
          <a:srcRect l="56275" b="54429"/>
          <a:stretch/>
        </p:blipFill>
        <p:spPr>
          <a:xfrm>
            <a:off x="4689978" y="1086804"/>
            <a:ext cx="2955962" cy="2314231"/>
          </a:xfrm>
          <a:prstGeom prst="rect">
            <a:avLst/>
          </a:prstGeom>
        </p:spPr>
      </p:pic>
      <p:cxnSp>
        <p:nvCxnSpPr>
          <p:cNvPr id="18" name="Gerade Verbindung mit Pfeil 17"/>
          <p:cNvCxnSpPr/>
          <p:nvPr/>
        </p:nvCxnSpPr>
        <p:spPr>
          <a:xfrm>
            <a:off x="2916416" y="1418309"/>
            <a:ext cx="1519397" cy="49804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9" name="Inhaltsplatzhalter 5"/>
          <p:cNvSpPr txBox="1">
            <a:spLocks/>
          </p:cNvSpPr>
          <p:nvPr/>
        </p:nvSpPr>
        <p:spPr bwMode="auto">
          <a:xfrm>
            <a:off x="3864366" y="3574360"/>
            <a:ext cx="5279633" cy="1283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3"/>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4"/>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DE" sz="1200" kern="0" dirty="0" err="1">
                <a:solidFill>
                  <a:srgbClr val="0070C0"/>
                </a:solidFill>
                <a:latin typeface="Arial" panose="020B0604020202020204"/>
                <a:sym typeface="Wingdings" panose="05000000000000000000" pitchFamily="2" charset="2"/>
              </a:rPr>
              <a:t>Fluctuations</a:t>
            </a:r>
            <a:r>
              <a:rPr lang="de-DE" sz="1200" kern="0" dirty="0">
                <a:solidFill>
                  <a:srgbClr val="0070C0"/>
                </a:solidFill>
                <a:latin typeface="Arial" panose="020B0604020202020204"/>
                <a:sym typeface="Wingdings" panose="05000000000000000000" pitchFamily="2" charset="2"/>
              </a:rPr>
              <a:t> in </a:t>
            </a:r>
            <a:r>
              <a:rPr lang="de-DE" sz="1200" kern="0" dirty="0" err="1">
                <a:solidFill>
                  <a:srgbClr val="0070C0"/>
                </a:solidFill>
                <a:latin typeface="Arial" panose="020B0604020202020204"/>
                <a:sym typeface="Wingdings" panose="05000000000000000000" pitchFamily="2" charset="2"/>
              </a:rPr>
              <a:t>net</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force</a:t>
            </a:r>
            <a:r>
              <a:rPr lang="de-DE" sz="1200" kern="0" dirty="0">
                <a:solidFill>
                  <a:srgbClr val="0070C0"/>
                </a:solidFill>
                <a:latin typeface="Arial" panose="020B0604020202020204"/>
                <a:sym typeface="Wingdings" panose="05000000000000000000" pitchFamily="2" charset="2"/>
              </a:rPr>
              <a:t> </a:t>
            </a:r>
            <a:r>
              <a:rPr lang="de-DE" sz="1200" kern="0" dirty="0">
                <a:solidFill>
                  <a:srgbClr val="2F2F2F">
                    <a:lumMod val="90000"/>
                    <a:lumOff val="10000"/>
                  </a:srgbClr>
                </a:solidFill>
                <a:latin typeface="Arial" panose="020B0604020202020204"/>
                <a:sym typeface="Wingdings" panose="05000000000000000000" pitchFamily="2" charset="2"/>
              </a:rPr>
              <a:t>on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SV ball </a:t>
            </a:r>
            <a:r>
              <a:rPr lang="de-DE" sz="1200" kern="0" dirty="0" err="1">
                <a:solidFill>
                  <a:srgbClr val="2F2F2F">
                    <a:lumMod val="90000"/>
                    <a:lumOff val="10000"/>
                  </a:srgbClr>
                </a:solidFill>
                <a:latin typeface="Arial" panose="020B0604020202020204"/>
                <a:sym typeface="Wingdings" panose="05000000000000000000" pitchFamily="2" charset="2"/>
              </a:rPr>
              <a:t>for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actual</a:t>
            </a:r>
            <a:r>
              <a:rPr lang="de-DE" sz="1200" kern="0" dirty="0">
                <a:solidFill>
                  <a:srgbClr val="2F2F2F">
                    <a:lumMod val="90000"/>
                    <a:lumOff val="10000"/>
                  </a:srgbClr>
                </a:solidFill>
                <a:latin typeface="Arial" panose="020B0604020202020204"/>
                <a:sym typeface="Wingdings" panose="05000000000000000000" pitchFamily="2" charset="2"/>
              </a:rPr>
              <a:t> pump </a:t>
            </a:r>
            <a:r>
              <a:rPr lang="de-DE" sz="1200" kern="0" dirty="0" err="1">
                <a:solidFill>
                  <a:srgbClr val="2F2F2F">
                    <a:lumMod val="90000"/>
                    <a:lumOff val="10000"/>
                  </a:srgbClr>
                </a:solidFill>
                <a:latin typeface="Arial" panose="020B0604020202020204"/>
                <a:sym typeface="Wingdings" panose="05000000000000000000" pitchFamily="2" charset="2"/>
              </a:rPr>
              <a:t>card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data</a:t>
            </a:r>
            <a:r>
              <a:rPr lang="de-DE" sz="1200" kern="0" dirty="0">
                <a:solidFill>
                  <a:srgbClr val="2F2F2F">
                    <a:lumMod val="90000"/>
                    <a:lumOff val="10000"/>
                  </a:srgbClr>
                </a:solidFill>
                <a:latin typeface="Arial" panose="020B0604020202020204"/>
                <a:sym typeface="Wingdings" panose="05000000000000000000" pitchFamily="2" charset="2"/>
              </a:rPr>
              <a:t> due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fluctuations</a:t>
            </a:r>
            <a:r>
              <a:rPr lang="de-DE" sz="1200" kern="0" dirty="0">
                <a:solidFill>
                  <a:srgbClr val="2F2F2F">
                    <a:lumMod val="90000"/>
                    <a:lumOff val="10000"/>
                  </a:srgbClr>
                </a:solidFill>
                <a:latin typeface="Arial" panose="020B0604020202020204"/>
                <a:sym typeface="Wingdings" panose="05000000000000000000" pitchFamily="2" charset="2"/>
              </a:rPr>
              <a:t> in </a:t>
            </a:r>
            <a:r>
              <a:rPr lang="de-DE" sz="1200" kern="0" dirty="0" err="1">
                <a:solidFill>
                  <a:srgbClr val="2F2F2F">
                    <a:lumMod val="90000"/>
                    <a:lumOff val="10000"/>
                  </a:srgbClr>
                </a:solidFill>
                <a:latin typeface="Arial" panose="020B0604020202020204"/>
                <a:sym typeface="Wingdings" panose="05000000000000000000" pitchFamily="2" charset="2"/>
              </a:rPr>
              <a:t>plunger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speed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whereas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steady</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force</a:t>
            </a:r>
            <a:r>
              <a:rPr lang="de-DE" sz="1200" kern="0" dirty="0">
                <a:solidFill>
                  <a:srgbClr val="2F2F2F">
                    <a:lumMod val="90000"/>
                    <a:lumOff val="10000"/>
                  </a:srgbClr>
                </a:solidFill>
                <a:latin typeface="Arial" panose="020B0604020202020204"/>
                <a:sym typeface="Wingdings" panose="05000000000000000000" pitchFamily="2" charset="2"/>
              </a:rPr>
              <a:t> on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ball in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ideal </a:t>
            </a:r>
            <a:r>
              <a:rPr lang="de-DE" sz="1200" kern="0" dirty="0" err="1">
                <a:solidFill>
                  <a:srgbClr val="2F2F2F">
                    <a:lumMod val="90000"/>
                    <a:lumOff val="10000"/>
                  </a:srgbClr>
                </a:solidFill>
                <a:latin typeface="Arial" panose="020B0604020202020204"/>
                <a:sym typeface="Wingdings" panose="05000000000000000000" pitchFamily="2" charset="2"/>
              </a:rPr>
              <a:t>case</a:t>
            </a: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2F2F2F">
                    <a:lumMod val="90000"/>
                    <a:lumOff val="10000"/>
                  </a:srgbClr>
                </a:solidFill>
                <a:latin typeface="Arial" panose="020B0604020202020204"/>
                <a:sym typeface="Wingdings" panose="05000000000000000000" pitchFamily="2" charset="2"/>
              </a:rPr>
              <a:t>Zoom </a:t>
            </a:r>
            <a:r>
              <a:rPr lang="de-DE" sz="1200" kern="0" dirty="0" err="1">
                <a:solidFill>
                  <a:srgbClr val="2F2F2F">
                    <a:lumMod val="90000"/>
                    <a:lumOff val="10000"/>
                  </a:srgbClr>
                </a:solidFill>
                <a:latin typeface="Arial" panose="020B0604020202020204"/>
                <a:sym typeface="Wingdings" panose="05000000000000000000" pitchFamily="2" charset="2"/>
              </a:rPr>
              <a:t>plot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shows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that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net</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force</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goes</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below</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zero</a:t>
            </a:r>
            <a:r>
              <a:rPr lang="de-DE" sz="1200" kern="0" dirty="0">
                <a:solidFill>
                  <a:srgbClr val="0070C0"/>
                </a:solidFill>
                <a:latin typeface="Arial" panose="020B0604020202020204"/>
                <a:sym typeface="Wingdings" panose="05000000000000000000" pitchFamily="2" charset="2"/>
              </a:rPr>
              <a:t> </a:t>
            </a:r>
            <a:r>
              <a:rPr lang="de-DE" sz="1200" kern="0" dirty="0">
                <a:solidFill>
                  <a:srgbClr val="2F2F2F">
                    <a:lumMod val="90000"/>
                    <a:lumOff val="10000"/>
                  </a:srgbClr>
                </a:solidFill>
                <a:latin typeface="Arial" panose="020B0604020202020204"/>
                <a:sym typeface="Wingdings" panose="05000000000000000000" pitchFamily="2" charset="2"/>
              </a:rPr>
              <a:t>(</a:t>
            </a:r>
            <a:r>
              <a:rPr lang="de-DE" sz="1200" kern="0" dirty="0" err="1">
                <a:solidFill>
                  <a:srgbClr val="2F2F2F">
                    <a:lumMod val="90000"/>
                    <a:lumOff val="10000"/>
                  </a:srgbClr>
                </a:solidFill>
                <a:latin typeface="Arial" panose="020B0604020202020204"/>
                <a:sym typeface="Wingdings" panose="05000000000000000000" pitchFamily="2" charset="2"/>
              </a:rPr>
              <a:t>indicating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downward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force</a:t>
            </a:r>
            <a:r>
              <a:rPr lang="de-DE" sz="1200" kern="0" dirty="0">
                <a:solidFill>
                  <a:srgbClr val="2F2F2F">
                    <a:lumMod val="90000"/>
                    <a:lumOff val="10000"/>
                  </a:srgbClr>
                </a:solidFill>
                <a:latin typeface="Arial" panose="020B0604020202020204"/>
                <a:sym typeface="Wingdings" panose="05000000000000000000" pitchFamily="2" charset="2"/>
              </a:rPr>
              <a:t> on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ball) in </a:t>
            </a:r>
            <a:r>
              <a:rPr lang="de-DE" sz="1200" kern="0" dirty="0" err="1">
                <a:solidFill>
                  <a:srgbClr val="2F2F2F">
                    <a:lumMod val="90000"/>
                    <a:lumOff val="10000"/>
                  </a:srgbClr>
                </a:solidFill>
                <a:latin typeface="Arial" panose="020B0604020202020204"/>
                <a:sym typeface="Wingdings" panose="05000000000000000000" pitchFamily="2" charset="2"/>
              </a:rPr>
              <a:t>regions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where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ideally</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it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should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be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steady</a:t>
            </a: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2F2F2F">
                    <a:lumMod val="90000"/>
                    <a:lumOff val="10000"/>
                  </a:srgbClr>
                </a:solidFill>
                <a:latin typeface="Arial" panose="020B0604020202020204"/>
                <a:sym typeface="Wingdings" panose="05000000000000000000" pitchFamily="2" charset="2"/>
              </a:rPr>
              <a:t>These </a:t>
            </a:r>
            <a:r>
              <a:rPr lang="de-DE" sz="1200" kern="0" dirty="0" err="1">
                <a:solidFill>
                  <a:srgbClr val="2F2F2F">
                    <a:lumMod val="90000"/>
                    <a:lumOff val="10000"/>
                  </a:srgbClr>
                </a:solidFill>
                <a:latin typeface="Arial" panose="020B0604020202020204"/>
                <a:sym typeface="Wingdings" panose="05000000000000000000" pitchFamily="2" charset="2"/>
              </a:rPr>
              <a:t>regions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of</a:t>
            </a:r>
            <a:r>
              <a:rPr lang="de-DE" sz="1200" kern="0" dirty="0">
                <a:solidFill>
                  <a:srgbClr val="2F2F2F">
                    <a:lumMod val="90000"/>
                    <a:lumOff val="10000"/>
                  </a:srgbClr>
                </a:solidFill>
                <a:latin typeface="Arial" panose="020B0604020202020204"/>
                <a:sym typeface="Wingdings" panose="05000000000000000000" pitchFamily="2" charset="2"/>
              </a:rPr>
              <a:t> negative </a:t>
            </a:r>
            <a:r>
              <a:rPr lang="de-DE" sz="1200" kern="0" dirty="0" err="1">
                <a:solidFill>
                  <a:srgbClr val="2F2F2F">
                    <a:lumMod val="90000"/>
                    <a:lumOff val="10000"/>
                  </a:srgbClr>
                </a:solidFill>
                <a:latin typeface="Arial" panose="020B0604020202020204"/>
                <a:sym typeface="Wingdings" panose="05000000000000000000" pitchFamily="2" charset="2"/>
              </a:rPr>
              <a:t>net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force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can</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lead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mid-cycle</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valve</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closure</a:t>
            </a:r>
            <a:r>
              <a:rPr lang="de-DE" sz="1200" kern="0" dirty="0">
                <a:solidFill>
                  <a:srgbClr val="0070C0"/>
                </a:solidFill>
                <a:latin typeface="Arial" panose="020B0604020202020204"/>
                <a:sym typeface="Wingdings" panose="05000000000000000000" pitchFamily="2" charset="2"/>
              </a:rPr>
              <a:t>!</a:t>
            </a:r>
          </a:p>
        </p:txBody>
      </p:sp>
    </p:spTree>
    <p:extLst>
      <p:ext uri="{BB962C8B-B14F-4D97-AF65-F5344CB8AC3E}">
        <p14:creationId xmlns:p14="http://schemas.microsoft.com/office/powerpoint/2010/main" val="628992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err="1"/>
              <a:t>Valve</a:t>
            </a:r>
            <a:r>
              <a:rPr lang="de-DE" altLang="de-DE" dirty="0"/>
              <a:t> </a:t>
            </a:r>
            <a:r>
              <a:rPr lang="de-DE" altLang="de-DE" dirty="0" err="1"/>
              <a:t>opening</a:t>
            </a:r>
            <a:endParaRPr lang="de-AT" altLang="de-DE" dirty="0"/>
          </a:p>
        </p:txBody>
      </p:sp>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Textfeld 13"/>
          <p:cNvSpPr txBox="1"/>
          <p:nvPr/>
        </p:nvSpPr>
        <p:spPr>
          <a:xfrm rot="16200000">
            <a:off x="-94229" y="1732547"/>
            <a:ext cx="553357" cy="307777"/>
          </a:xfrm>
          <a:prstGeom prst="rect">
            <a:avLst/>
          </a:prstGeom>
          <a:noFill/>
        </p:spPr>
        <p:txBody>
          <a:bodyPr wrap="none" rtlCol="0">
            <a:spAutoFit/>
          </a:bodyPr>
          <a:lstStyle/>
          <a:p>
            <a:r>
              <a:rPr lang="de-DE" sz="1400" dirty="0"/>
              <a:t>Real</a:t>
            </a:r>
            <a:endParaRPr lang="de-AT" sz="1400" dirty="0"/>
          </a:p>
        </p:txBody>
      </p:sp>
      <p:sp>
        <p:nvSpPr>
          <p:cNvPr id="15" name="Textfeld 14"/>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cxnSp>
        <p:nvCxnSpPr>
          <p:cNvPr id="16" name="Gerader Verbinder 15"/>
          <p:cNvCxnSpPr/>
          <p:nvPr/>
        </p:nvCxnSpPr>
        <p:spPr>
          <a:xfrm>
            <a:off x="1226373" y="914400"/>
            <a:ext cx="365760" cy="0"/>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a:off x="2271659" y="916193"/>
            <a:ext cx="365760" cy="0"/>
          </a:xfrm>
          <a:prstGeom prst="line">
            <a:avLst/>
          </a:prstGeom>
          <a:ln w="47625">
            <a:solidFill>
              <a:srgbClr val="6365FF"/>
            </a:solidFill>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1540129" y="785979"/>
            <a:ext cx="381836" cy="276999"/>
          </a:xfrm>
          <a:prstGeom prst="rect">
            <a:avLst/>
          </a:prstGeom>
          <a:noFill/>
        </p:spPr>
        <p:txBody>
          <a:bodyPr wrap="none" rtlCol="0">
            <a:spAutoFit/>
          </a:bodyPr>
          <a:lstStyle/>
          <a:p>
            <a:r>
              <a:rPr lang="de-DE" sz="1200" dirty="0"/>
              <a:t>TV</a:t>
            </a:r>
            <a:endParaRPr lang="de-AT" sz="1200" dirty="0"/>
          </a:p>
        </p:txBody>
      </p:sp>
      <p:sp>
        <p:nvSpPr>
          <p:cNvPr id="19" name="Textfeld 18"/>
          <p:cNvSpPr txBox="1"/>
          <p:nvPr/>
        </p:nvSpPr>
        <p:spPr>
          <a:xfrm>
            <a:off x="2613706" y="774631"/>
            <a:ext cx="389850" cy="276999"/>
          </a:xfrm>
          <a:prstGeom prst="rect">
            <a:avLst/>
          </a:prstGeom>
          <a:noFill/>
        </p:spPr>
        <p:txBody>
          <a:bodyPr wrap="none" rtlCol="0">
            <a:spAutoFit/>
          </a:bodyPr>
          <a:lstStyle/>
          <a:p>
            <a:r>
              <a:rPr lang="de-DE" sz="1200" dirty="0"/>
              <a:t>SV</a:t>
            </a:r>
            <a:endParaRPr lang="de-AT" sz="1200" dirty="0"/>
          </a:p>
        </p:txBody>
      </p:sp>
      <p:pic>
        <p:nvPicPr>
          <p:cNvPr id="10" name="Grafik 9"/>
          <p:cNvPicPr>
            <a:picLocks noChangeAspect="1"/>
          </p:cNvPicPr>
          <p:nvPr/>
        </p:nvPicPr>
        <p:blipFill rotWithShape="1">
          <a:blip r:embed="rId2" cstate="print">
            <a:extLst>
              <a:ext uri="{28A0092B-C50C-407E-A947-70E740481C1C}">
                <a14:useLocalDpi xmlns:a14="http://schemas.microsoft.com/office/drawing/2010/main" val="0"/>
              </a:ext>
            </a:extLst>
          </a:blip>
          <a:srcRect r="48478" b="18156"/>
          <a:stretch/>
        </p:blipFill>
        <p:spPr>
          <a:xfrm>
            <a:off x="503304" y="1056559"/>
            <a:ext cx="2609547" cy="1824150"/>
          </a:xfrm>
          <a:prstGeom prst="rect">
            <a:avLst/>
          </a:prstGeom>
        </p:spPr>
      </p:pic>
      <p:sp>
        <p:nvSpPr>
          <p:cNvPr id="5" name="Ellipse 4"/>
          <p:cNvSpPr/>
          <p:nvPr/>
        </p:nvSpPr>
        <p:spPr>
          <a:xfrm>
            <a:off x="2322287" y="1015528"/>
            <a:ext cx="288758" cy="1687611"/>
          </a:xfrm>
          <a:prstGeom prst="ellipse">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1" name="Grafik 10"/>
          <p:cNvPicPr>
            <a:picLocks noChangeAspect="1"/>
          </p:cNvPicPr>
          <p:nvPr/>
        </p:nvPicPr>
        <p:blipFill rotWithShape="1">
          <a:blip r:embed="rId3" cstate="print">
            <a:extLst>
              <a:ext uri="{28A0092B-C50C-407E-A947-70E740481C1C}">
                <a14:useLocalDpi xmlns:a14="http://schemas.microsoft.com/office/drawing/2010/main" val="0"/>
              </a:ext>
            </a:extLst>
          </a:blip>
          <a:srcRect l="54131" b="7698"/>
          <a:stretch/>
        </p:blipFill>
        <p:spPr>
          <a:xfrm>
            <a:off x="724007" y="2849923"/>
            <a:ext cx="2388844" cy="2115355"/>
          </a:xfrm>
          <a:prstGeom prst="rect">
            <a:avLst/>
          </a:prstGeom>
        </p:spPr>
      </p:pic>
      <p:cxnSp>
        <p:nvCxnSpPr>
          <p:cNvPr id="9" name="Gerade Verbindung mit Pfeil 8"/>
          <p:cNvCxnSpPr/>
          <p:nvPr/>
        </p:nvCxnSpPr>
        <p:spPr>
          <a:xfrm>
            <a:off x="2637419" y="1400783"/>
            <a:ext cx="1573634" cy="243533"/>
          </a:xfrm>
          <a:prstGeom prst="straightConnector1">
            <a:avLst/>
          </a:prstGeom>
          <a:ln w="47625">
            <a:tailEnd type="triangle" w="lg" len="lg"/>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a:xfrm>
            <a:off x="4313931" y="1400783"/>
            <a:ext cx="2947595" cy="646331"/>
          </a:xfrm>
          <a:prstGeom prst="rect">
            <a:avLst/>
          </a:prstGeom>
          <a:noFill/>
        </p:spPr>
        <p:txBody>
          <a:bodyPr wrap="square" rtlCol="0">
            <a:spAutoFit/>
          </a:bodyPr>
          <a:lstStyle/>
          <a:p>
            <a:r>
              <a:rPr lang="de-DE" dirty="0">
                <a:solidFill>
                  <a:srgbClr val="0070C0"/>
                </a:solidFill>
              </a:rPr>
              <a:t>Mid-</a:t>
            </a:r>
            <a:r>
              <a:rPr lang="de-DE" dirty="0" err="1">
                <a:solidFill>
                  <a:srgbClr val="0070C0"/>
                </a:solidFill>
              </a:rPr>
              <a:t>cycle</a:t>
            </a:r>
            <a:r>
              <a:rPr lang="de-DE" dirty="0">
                <a:solidFill>
                  <a:srgbClr val="0070C0"/>
                </a:solidFill>
              </a:rPr>
              <a:t> </a:t>
            </a:r>
            <a:r>
              <a:rPr lang="de-DE" dirty="0" err="1">
                <a:solidFill>
                  <a:srgbClr val="0070C0"/>
                </a:solidFill>
              </a:rPr>
              <a:t>valve</a:t>
            </a:r>
            <a:r>
              <a:rPr lang="de-DE" dirty="0">
                <a:solidFill>
                  <a:srgbClr val="0070C0"/>
                </a:solidFill>
              </a:rPr>
              <a:t> </a:t>
            </a:r>
            <a:r>
              <a:rPr lang="de-DE" dirty="0" err="1">
                <a:solidFill>
                  <a:srgbClr val="0070C0"/>
                </a:solidFill>
              </a:rPr>
              <a:t>closure</a:t>
            </a:r>
            <a:r>
              <a:rPr lang="de-DE" dirty="0">
                <a:solidFill>
                  <a:srgbClr val="0070C0"/>
                </a:solidFill>
              </a:rPr>
              <a:t> </a:t>
            </a:r>
            <a:r>
              <a:rPr lang="de-DE" dirty="0" err="1"/>
              <a:t>is</a:t>
            </a:r>
            <a:r>
              <a:rPr lang="de-DE" dirty="0"/>
              <a:t> </a:t>
            </a:r>
            <a:r>
              <a:rPr lang="de-DE" dirty="0" err="1"/>
              <a:t>indeed</a:t>
            </a:r>
            <a:r>
              <a:rPr lang="de-DE" dirty="0"/>
              <a:t> </a:t>
            </a:r>
            <a:r>
              <a:rPr lang="de-DE" dirty="0" err="1"/>
              <a:t>observed</a:t>
            </a:r>
            <a:r>
              <a:rPr lang="de-DE" dirty="0"/>
              <a:t>!</a:t>
            </a:r>
            <a:endParaRPr lang="de-AT" dirty="0"/>
          </a:p>
        </p:txBody>
      </p:sp>
    </p:spTree>
    <p:extLst>
      <p:ext uri="{BB962C8B-B14F-4D97-AF65-F5344CB8AC3E}">
        <p14:creationId xmlns:p14="http://schemas.microsoft.com/office/powerpoint/2010/main" val="390364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err="1"/>
              <a:t>Valve</a:t>
            </a:r>
            <a:r>
              <a:rPr lang="de-DE" altLang="de-DE" dirty="0"/>
              <a:t> </a:t>
            </a:r>
            <a:r>
              <a:rPr lang="de-DE" altLang="de-DE" dirty="0" err="1"/>
              <a:t>opening</a:t>
            </a:r>
            <a:endParaRPr lang="de-AT" altLang="de-DE" dirty="0"/>
          </a:p>
        </p:txBody>
      </p:sp>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Inhaltsplatzhalter 5"/>
          <p:cNvSpPr txBox="1">
            <a:spLocks/>
          </p:cNvSpPr>
          <p:nvPr/>
        </p:nvSpPr>
        <p:spPr bwMode="auto">
          <a:xfrm>
            <a:off x="4157018" y="4163364"/>
            <a:ext cx="4621032" cy="23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DE" sz="1200" kern="0" dirty="0">
                <a:solidFill>
                  <a:srgbClr val="2F2F2F">
                    <a:lumMod val="90000"/>
                    <a:lumOff val="10000"/>
                  </a:srgbClr>
                </a:solidFill>
                <a:latin typeface="Arial" panose="020B0604020202020204"/>
                <a:sym typeface="Wingdings" panose="05000000000000000000" pitchFamily="2" charset="2"/>
              </a:rPr>
              <a:t>The </a:t>
            </a:r>
            <a:r>
              <a:rPr lang="de-DE" sz="1200" kern="0" dirty="0" err="1">
                <a:solidFill>
                  <a:srgbClr val="2F2F2F">
                    <a:lumMod val="90000"/>
                    <a:lumOff val="10000"/>
                  </a:srgbClr>
                </a:solidFill>
                <a:latin typeface="Arial" panose="020B0604020202020204"/>
                <a:sym typeface="Wingdings" panose="05000000000000000000" pitchFamily="2" charset="2"/>
              </a:rPr>
              <a:t>valve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closure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correlates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a </a:t>
            </a:r>
            <a:r>
              <a:rPr lang="de-DE" sz="1200" kern="0" dirty="0" err="1">
                <a:solidFill>
                  <a:srgbClr val="2F2F2F">
                    <a:lumMod val="90000"/>
                    <a:lumOff val="10000"/>
                  </a:srgbClr>
                </a:solidFill>
                <a:latin typeface="Arial" panose="020B0604020202020204"/>
                <a:sym typeface="Wingdings" panose="05000000000000000000" pitchFamily="2" charset="2"/>
              </a:rPr>
              <a:t>fluctuation</a:t>
            </a:r>
            <a:r>
              <a:rPr lang="de-DE" sz="1200" kern="0" dirty="0">
                <a:solidFill>
                  <a:srgbClr val="2F2F2F">
                    <a:lumMod val="90000"/>
                    <a:lumOff val="10000"/>
                  </a:srgbClr>
                </a:solidFill>
                <a:latin typeface="Arial" panose="020B0604020202020204"/>
                <a:sym typeface="Wingdings" panose="05000000000000000000" pitchFamily="2" charset="2"/>
              </a:rPr>
              <a:t> in </a:t>
            </a:r>
            <a:r>
              <a:rPr lang="de-DE" sz="1200" kern="0" dirty="0" err="1">
                <a:solidFill>
                  <a:srgbClr val="2F2F2F">
                    <a:lumMod val="90000"/>
                    <a:lumOff val="10000"/>
                  </a:srgbClr>
                </a:solidFill>
                <a:latin typeface="Arial" panose="020B0604020202020204"/>
                <a:sym typeface="Wingdings" panose="05000000000000000000" pitchFamily="2" charset="2"/>
              </a:rPr>
              <a:t>plunger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speed</a:t>
            </a:r>
            <a:endParaRPr lang="de-DE" sz="1200" kern="0" dirty="0">
              <a:solidFill>
                <a:srgbClr val="2F2F2F">
                  <a:lumMod val="90000"/>
                  <a:lumOff val="10000"/>
                </a:srgbClr>
              </a:solidFill>
              <a:latin typeface="Arial" panose="020B0604020202020204"/>
              <a:sym typeface="Wingdings" panose="05000000000000000000" pitchFamily="2" charset="2"/>
            </a:endParaRPr>
          </a:p>
        </p:txBody>
      </p:sp>
      <p:sp>
        <p:nvSpPr>
          <p:cNvPr id="14" name="Textfeld 13"/>
          <p:cNvSpPr txBox="1"/>
          <p:nvPr/>
        </p:nvSpPr>
        <p:spPr>
          <a:xfrm rot="16200000">
            <a:off x="-94229" y="1732547"/>
            <a:ext cx="553357" cy="307777"/>
          </a:xfrm>
          <a:prstGeom prst="rect">
            <a:avLst/>
          </a:prstGeom>
          <a:noFill/>
        </p:spPr>
        <p:txBody>
          <a:bodyPr wrap="none" rtlCol="0">
            <a:spAutoFit/>
          </a:bodyPr>
          <a:lstStyle/>
          <a:p>
            <a:r>
              <a:rPr lang="de-DE" sz="1400" dirty="0"/>
              <a:t>Real</a:t>
            </a:r>
            <a:endParaRPr lang="de-AT" sz="1400" dirty="0"/>
          </a:p>
        </p:txBody>
      </p:sp>
      <p:sp>
        <p:nvSpPr>
          <p:cNvPr id="15" name="Textfeld 14"/>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cxnSp>
        <p:nvCxnSpPr>
          <p:cNvPr id="16" name="Gerader Verbinder 15"/>
          <p:cNvCxnSpPr/>
          <p:nvPr/>
        </p:nvCxnSpPr>
        <p:spPr>
          <a:xfrm>
            <a:off x="1226373" y="914400"/>
            <a:ext cx="365760" cy="0"/>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a:off x="2271659" y="916193"/>
            <a:ext cx="365760" cy="0"/>
          </a:xfrm>
          <a:prstGeom prst="line">
            <a:avLst/>
          </a:prstGeom>
          <a:ln w="47625">
            <a:solidFill>
              <a:srgbClr val="6365FF"/>
            </a:solidFill>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1540129" y="785979"/>
            <a:ext cx="381836" cy="276999"/>
          </a:xfrm>
          <a:prstGeom prst="rect">
            <a:avLst/>
          </a:prstGeom>
          <a:noFill/>
        </p:spPr>
        <p:txBody>
          <a:bodyPr wrap="none" rtlCol="0">
            <a:spAutoFit/>
          </a:bodyPr>
          <a:lstStyle/>
          <a:p>
            <a:r>
              <a:rPr lang="de-DE" sz="1200" dirty="0"/>
              <a:t>TV</a:t>
            </a:r>
            <a:endParaRPr lang="de-AT" sz="1200" dirty="0"/>
          </a:p>
        </p:txBody>
      </p:sp>
      <p:sp>
        <p:nvSpPr>
          <p:cNvPr id="19" name="Textfeld 18"/>
          <p:cNvSpPr txBox="1"/>
          <p:nvPr/>
        </p:nvSpPr>
        <p:spPr>
          <a:xfrm>
            <a:off x="2613706" y="774631"/>
            <a:ext cx="389850" cy="276999"/>
          </a:xfrm>
          <a:prstGeom prst="rect">
            <a:avLst/>
          </a:prstGeom>
          <a:noFill/>
        </p:spPr>
        <p:txBody>
          <a:bodyPr wrap="none" rtlCol="0">
            <a:spAutoFit/>
          </a:bodyPr>
          <a:lstStyle/>
          <a:p>
            <a:r>
              <a:rPr lang="de-DE" sz="1200" dirty="0"/>
              <a:t>SV</a:t>
            </a:r>
            <a:endParaRPr lang="de-AT" sz="1200" dirty="0"/>
          </a:p>
        </p:txBody>
      </p:sp>
      <p:pic>
        <p:nvPicPr>
          <p:cNvPr id="8" name="Grafik 7"/>
          <p:cNvPicPr>
            <a:picLocks noChangeAspect="1"/>
          </p:cNvPicPr>
          <p:nvPr/>
        </p:nvPicPr>
        <p:blipFill rotWithShape="1">
          <a:blip r:embed="rId4" cstate="print">
            <a:extLst>
              <a:ext uri="{28A0092B-C50C-407E-A947-70E740481C1C}">
                <a14:useLocalDpi xmlns:a14="http://schemas.microsoft.com/office/drawing/2010/main" val="0"/>
              </a:ext>
            </a:extLst>
          </a:blip>
          <a:srcRect l="-1" r="46829"/>
          <a:stretch/>
        </p:blipFill>
        <p:spPr>
          <a:xfrm>
            <a:off x="4211053" y="1110236"/>
            <a:ext cx="3889455" cy="2856745"/>
          </a:xfrm>
          <a:prstGeom prst="rect">
            <a:avLst/>
          </a:prstGeom>
        </p:spPr>
      </p:pic>
      <p:pic>
        <p:nvPicPr>
          <p:cNvPr id="10" name="Grafik 9"/>
          <p:cNvPicPr>
            <a:picLocks noChangeAspect="1"/>
          </p:cNvPicPr>
          <p:nvPr/>
        </p:nvPicPr>
        <p:blipFill rotWithShape="1">
          <a:blip r:embed="rId5" cstate="print">
            <a:extLst>
              <a:ext uri="{28A0092B-C50C-407E-A947-70E740481C1C}">
                <a14:useLocalDpi xmlns:a14="http://schemas.microsoft.com/office/drawing/2010/main" val="0"/>
              </a:ext>
            </a:extLst>
          </a:blip>
          <a:srcRect r="48478" b="18156"/>
          <a:stretch/>
        </p:blipFill>
        <p:spPr>
          <a:xfrm>
            <a:off x="503304" y="1056559"/>
            <a:ext cx="2609547" cy="1824150"/>
          </a:xfrm>
          <a:prstGeom prst="rect">
            <a:avLst/>
          </a:prstGeom>
        </p:spPr>
      </p:pic>
      <p:sp>
        <p:nvSpPr>
          <p:cNvPr id="5" name="Ellipse 4"/>
          <p:cNvSpPr/>
          <p:nvPr/>
        </p:nvSpPr>
        <p:spPr>
          <a:xfrm>
            <a:off x="2322287" y="1015528"/>
            <a:ext cx="288758" cy="1687611"/>
          </a:xfrm>
          <a:prstGeom prst="ellipse">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1" name="Grafik 10"/>
          <p:cNvPicPr>
            <a:picLocks noChangeAspect="1"/>
          </p:cNvPicPr>
          <p:nvPr/>
        </p:nvPicPr>
        <p:blipFill rotWithShape="1">
          <a:blip r:embed="rId6" cstate="print">
            <a:extLst>
              <a:ext uri="{28A0092B-C50C-407E-A947-70E740481C1C}">
                <a14:useLocalDpi xmlns:a14="http://schemas.microsoft.com/office/drawing/2010/main" val="0"/>
              </a:ext>
            </a:extLst>
          </a:blip>
          <a:srcRect l="54131" b="7698"/>
          <a:stretch/>
        </p:blipFill>
        <p:spPr>
          <a:xfrm>
            <a:off x="724007" y="2849923"/>
            <a:ext cx="2388844" cy="2115355"/>
          </a:xfrm>
          <a:prstGeom prst="rect">
            <a:avLst/>
          </a:prstGeom>
        </p:spPr>
      </p:pic>
      <p:cxnSp>
        <p:nvCxnSpPr>
          <p:cNvPr id="9" name="Gerade Verbindung mit Pfeil 8"/>
          <p:cNvCxnSpPr/>
          <p:nvPr/>
        </p:nvCxnSpPr>
        <p:spPr>
          <a:xfrm>
            <a:off x="2637419" y="1400783"/>
            <a:ext cx="1573634" cy="243533"/>
          </a:xfrm>
          <a:prstGeom prst="straightConnector1">
            <a:avLst/>
          </a:prstGeom>
          <a:ln w="47625">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1346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a:t>Gap </a:t>
            </a:r>
            <a:r>
              <a:rPr lang="de-DE" altLang="de-DE" dirty="0" err="1"/>
              <a:t>pressure</a:t>
            </a:r>
            <a:endParaRPr lang="de-AT" alt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0" y="3056186"/>
            <a:ext cx="2841429" cy="1942983"/>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514" y="1018841"/>
            <a:ext cx="2856039" cy="1942983"/>
          </a:xfrm>
          <a:prstGeom prst="rect">
            <a:avLst/>
          </a:prstGeom>
        </p:spPr>
      </p:pic>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Ellipse 10"/>
          <p:cNvSpPr/>
          <p:nvPr/>
        </p:nvSpPr>
        <p:spPr>
          <a:xfrm rot="10800000">
            <a:off x="7256548" y="1171262"/>
            <a:ext cx="994492" cy="99294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Textfeld 12"/>
          <p:cNvSpPr txBox="1"/>
          <p:nvPr/>
        </p:nvSpPr>
        <p:spPr>
          <a:xfrm>
            <a:off x="8453629" y="2349355"/>
            <a:ext cx="445956" cy="246221"/>
          </a:xfrm>
          <a:prstGeom prst="rect">
            <a:avLst/>
          </a:prstGeom>
          <a:noFill/>
        </p:spPr>
        <p:txBody>
          <a:bodyPr wrap="none" rtlCol="0">
            <a:spAutoFit/>
          </a:bodyPr>
          <a:lstStyle/>
          <a:p>
            <a:r>
              <a:rPr lang="de-DE" sz="1000" dirty="0"/>
              <a:t>Seat</a:t>
            </a:r>
            <a:endParaRPr lang="de-AT" sz="1000" dirty="0"/>
          </a:p>
        </p:txBody>
      </p:sp>
      <p:sp>
        <p:nvSpPr>
          <p:cNvPr id="14" name="Textfeld 13"/>
          <p:cNvSpPr txBox="1"/>
          <p:nvPr/>
        </p:nvSpPr>
        <p:spPr>
          <a:xfrm>
            <a:off x="8208730" y="1383030"/>
            <a:ext cx="397866" cy="246221"/>
          </a:xfrm>
          <a:prstGeom prst="rect">
            <a:avLst/>
          </a:prstGeom>
          <a:noFill/>
        </p:spPr>
        <p:txBody>
          <a:bodyPr wrap="none" rtlCol="0">
            <a:spAutoFit/>
          </a:bodyPr>
          <a:lstStyle/>
          <a:p>
            <a:r>
              <a:rPr lang="de-DE" sz="1000" dirty="0"/>
              <a:t>Ball</a:t>
            </a:r>
            <a:endParaRPr lang="de-AT" sz="1000" dirty="0"/>
          </a:p>
        </p:txBody>
      </p:sp>
      <p:cxnSp>
        <p:nvCxnSpPr>
          <p:cNvPr id="15" name="Gerader Verbinder 14"/>
          <p:cNvCxnSpPr/>
          <p:nvPr/>
        </p:nvCxnSpPr>
        <p:spPr>
          <a:xfrm flipH="1">
            <a:off x="8308213" y="2322352"/>
            <a:ext cx="1" cy="3784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Gerader Verbinder 15"/>
          <p:cNvCxnSpPr/>
          <p:nvPr/>
        </p:nvCxnSpPr>
        <p:spPr>
          <a:xfrm flipV="1">
            <a:off x="8462526" y="2096441"/>
            <a:ext cx="470531" cy="23695"/>
          </a:xfrm>
          <a:prstGeom prst="line">
            <a:avLst/>
          </a:prstGeom>
        </p:spPr>
        <p:style>
          <a:lnRef idx="1">
            <a:schemeClr val="accent1"/>
          </a:lnRef>
          <a:fillRef idx="0">
            <a:schemeClr val="accent1"/>
          </a:fillRef>
          <a:effectRef idx="0">
            <a:schemeClr val="accent1"/>
          </a:effectRef>
          <a:fontRef idx="minor">
            <a:schemeClr val="tx1"/>
          </a:fontRef>
        </p:style>
      </p:cxnSp>
      <p:sp>
        <p:nvSpPr>
          <p:cNvPr id="17" name="Bogen 16"/>
          <p:cNvSpPr/>
          <p:nvPr/>
        </p:nvSpPr>
        <p:spPr>
          <a:xfrm rot="16200000">
            <a:off x="8363559" y="2041095"/>
            <a:ext cx="457858" cy="568550"/>
          </a:xfrm>
          <a:prstGeom prst="arc">
            <a:avLst>
              <a:gd name="adj1" fmla="val 16200000"/>
              <a:gd name="adj2" fmla="val 1972690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cxnSp>
        <p:nvCxnSpPr>
          <p:cNvPr id="18" name="Gerader Verbinder 17"/>
          <p:cNvCxnSpPr/>
          <p:nvPr/>
        </p:nvCxnSpPr>
        <p:spPr>
          <a:xfrm flipV="1">
            <a:off x="8314348" y="2625477"/>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Gerader Verbinder 18"/>
          <p:cNvCxnSpPr/>
          <p:nvPr/>
        </p:nvCxnSpPr>
        <p:spPr>
          <a:xfrm flipV="1">
            <a:off x="8305379" y="2530451"/>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Gerader Verbinder 19"/>
          <p:cNvCxnSpPr/>
          <p:nvPr/>
        </p:nvCxnSpPr>
        <p:spPr>
          <a:xfrm flipV="1">
            <a:off x="8305384" y="2422875"/>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Gerader Verbinder 20"/>
          <p:cNvCxnSpPr/>
          <p:nvPr/>
        </p:nvCxnSpPr>
        <p:spPr>
          <a:xfrm flipV="1">
            <a:off x="8305380" y="2293783"/>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Gerader Verbinder 21"/>
          <p:cNvCxnSpPr/>
          <p:nvPr/>
        </p:nvCxnSpPr>
        <p:spPr>
          <a:xfrm flipV="1">
            <a:off x="8423716" y="2132411"/>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Gerader Verbinder 22"/>
          <p:cNvCxnSpPr/>
          <p:nvPr/>
        </p:nvCxnSpPr>
        <p:spPr>
          <a:xfrm flipV="1">
            <a:off x="8520538" y="2121654"/>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Gerader Verbinder 23"/>
          <p:cNvCxnSpPr/>
          <p:nvPr/>
        </p:nvCxnSpPr>
        <p:spPr>
          <a:xfrm flipV="1">
            <a:off x="8606596" y="2110904"/>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Gerader Verbinder 24"/>
          <p:cNvCxnSpPr/>
          <p:nvPr/>
        </p:nvCxnSpPr>
        <p:spPr>
          <a:xfrm flipV="1">
            <a:off x="8703415" y="2110900"/>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Gerader Verbinder 25"/>
          <p:cNvCxnSpPr/>
          <p:nvPr/>
        </p:nvCxnSpPr>
        <p:spPr>
          <a:xfrm flipV="1">
            <a:off x="8800232" y="2100138"/>
            <a:ext cx="76228" cy="95944"/>
          </a:xfrm>
          <a:prstGeom prst="line">
            <a:avLst/>
          </a:prstGeom>
        </p:spPr>
        <p:style>
          <a:lnRef idx="1">
            <a:schemeClr val="accent1"/>
          </a:lnRef>
          <a:fillRef idx="0">
            <a:schemeClr val="accent1"/>
          </a:fillRef>
          <a:effectRef idx="0">
            <a:schemeClr val="accent1"/>
          </a:effectRef>
          <a:fontRef idx="minor">
            <a:schemeClr val="tx1"/>
          </a:fontRef>
        </p:style>
      </p:cxnSp>
      <p:sp>
        <p:nvSpPr>
          <p:cNvPr id="8" name="Ellipse 7"/>
          <p:cNvSpPr/>
          <p:nvPr/>
        </p:nvSpPr>
        <p:spPr>
          <a:xfrm>
            <a:off x="8197250" y="2074924"/>
            <a:ext cx="63308" cy="677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30" name="Gerade Verbindung mit Pfeil 29"/>
          <p:cNvCxnSpPr/>
          <p:nvPr/>
        </p:nvCxnSpPr>
        <p:spPr>
          <a:xfrm flipV="1">
            <a:off x="7466247" y="2205056"/>
            <a:ext cx="688490" cy="5163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feld 31"/>
          <p:cNvSpPr txBox="1"/>
          <p:nvPr/>
        </p:nvSpPr>
        <p:spPr>
          <a:xfrm>
            <a:off x="6186087" y="2762271"/>
            <a:ext cx="1882071" cy="830997"/>
          </a:xfrm>
          <a:prstGeom prst="rect">
            <a:avLst/>
          </a:prstGeom>
          <a:noFill/>
        </p:spPr>
        <p:txBody>
          <a:bodyPr wrap="square" rtlCol="0">
            <a:spAutoFit/>
          </a:bodyPr>
          <a:lstStyle/>
          <a:p>
            <a:r>
              <a:rPr lang="de-DE" sz="1200" dirty="0"/>
              <a:t>Gap </a:t>
            </a:r>
            <a:r>
              <a:rPr lang="de-DE" sz="1200" dirty="0" err="1"/>
              <a:t>pressure</a:t>
            </a:r>
            <a:r>
              <a:rPr lang="de-DE" sz="1200" dirty="0"/>
              <a:t> </a:t>
            </a:r>
            <a:r>
              <a:rPr lang="de-DE" sz="1200" dirty="0" err="1"/>
              <a:t>computed</a:t>
            </a:r>
            <a:r>
              <a:rPr lang="de-DE" sz="1200" dirty="0"/>
              <a:t> at </a:t>
            </a:r>
            <a:r>
              <a:rPr lang="de-DE" sz="1200" dirty="0" err="1"/>
              <a:t>the</a:t>
            </a:r>
            <a:r>
              <a:rPr lang="de-DE" sz="1200" dirty="0"/>
              <a:t> </a:t>
            </a:r>
            <a:r>
              <a:rPr lang="de-DE" sz="1200" dirty="0" err="1">
                <a:solidFill>
                  <a:srgbClr val="0070C0"/>
                </a:solidFill>
              </a:rPr>
              <a:t>mid-distance</a:t>
            </a:r>
            <a:r>
              <a:rPr lang="de-DE" sz="1200" dirty="0"/>
              <a:t> </a:t>
            </a:r>
            <a:r>
              <a:rPr lang="de-DE" sz="1200" dirty="0" err="1"/>
              <a:t>of</a:t>
            </a:r>
            <a:r>
              <a:rPr lang="de-DE" sz="1200" dirty="0"/>
              <a:t> </a:t>
            </a:r>
            <a:r>
              <a:rPr lang="de-DE" sz="1200" dirty="0" err="1"/>
              <a:t>the</a:t>
            </a:r>
            <a:r>
              <a:rPr lang="de-DE" sz="1200" dirty="0"/>
              <a:t> </a:t>
            </a:r>
            <a:r>
              <a:rPr lang="de-DE" sz="1200" dirty="0" err="1"/>
              <a:t>shortest</a:t>
            </a:r>
            <a:r>
              <a:rPr lang="de-DE" sz="1200" dirty="0"/>
              <a:t> </a:t>
            </a:r>
            <a:r>
              <a:rPr lang="de-DE" sz="1200" dirty="0" err="1"/>
              <a:t>line</a:t>
            </a:r>
            <a:r>
              <a:rPr lang="de-DE" sz="1200" dirty="0"/>
              <a:t> </a:t>
            </a:r>
            <a:r>
              <a:rPr lang="de-DE" sz="1200" dirty="0" err="1"/>
              <a:t>joining</a:t>
            </a:r>
            <a:r>
              <a:rPr lang="de-DE" sz="1200" dirty="0"/>
              <a:t> </a:t>
            </a:r>
            <a:r>
              <a:rPr lang="de-DE" sz="1200" dirty="0" err="1"/>
              <a:t>the</a:t>
            </a:r>
            <a:r>
              <a:rPr lang="de-DE" sz="1200" dirty="0"/>
              <a:t> ball </a:t>
            </a:r>
            <a:r>
              <a:rPr lang="de-DE" sz="1200" dirty="0" err="1"/>
              <a:t>and</a:t>
            </a:r>
            <a:r>
              <a:rPr lang="de-DE" sz="1200" dirty="0"/>
              <a:t> </a:t>
            </a:r>
            <a:r>
              <a:rPr lang="de-DE" sz="1200" dirty="0" err="1"/>
              <a:t>the</a:t>
            </a:r>
            <a:r>
              <a:rPr lang="de-DE" sz="1200" dirty="0"/>
              <a:t> </a:t>
            </a:r>
            <a:r>
              <a:rPr lang="de-DE" sz="1200" dirty="0" err="1"/>
              <a:t>seat</a:t>
            </a:r>
            <a:endParaRPr lang="de-AT" sz="1200" dirty="0"/>
          </a:p>
        </p:txBody>
      </p:sp>
      <p:sp>
        <p:nvSpPr>
          <p:cNvPr id="33" name="Textfeld 32"/>
          <p:cNvSpPr txBox="1"/>
          <p:nvPr/>
        </p:nvSpPr>
        <p:spPr>
          <a:xfrm rot="16200000">
            <a:off x="-94229" y="1732547"/>
            <a:ext cx="553357" cy="307777"/>
          </a:xfrm>
          <a:prstGeom prst="rect">
            <a:avLst/>
          </a:prstGeom>
          <a:noFill/>
        </p:spPr>
        <p:txBody>
          <a:bodyPr wrap="none" rtlCol="0">
            <a:spAutoFit/>
          </a:bodyPr>
          <a:lstStyle/>
          <a:p>
            <a:r>
              <a:rPr lang="de-DE" sz="1400" dirty="0"/>
              <a:t>Real</a:t>
            </a:r>
            <a:endParaRPr lang="de-AT" sz="1400" dirty="0"/>
          </a:p>
        </p:txBody>
      </p:sp>
      <p:sp>
        <p:nvSpPr>
          <p:cNvPr id="34" name="Textfeld 33"/>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cxnSp>
        <p:nvCxnSpPr>
          <p:cNvPr id="35" name="Gerader Verbinder 34"/>
          <p:cNvCxnSpPr/>
          <p:nvPr/>
        </p:nvCxnSpPr>
        <p:spPr>
          <a:xfrm>
            <a:off x="1226373" y="914400"/>
            <a:ext cx="365760" cy="0"/>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Gerader Verbinder 35"/>
          <p:cNvCxnSpPr/>
          <p:nvPr/>
        </p:nvCxnSpPr>
        <p:spPr>
          <a:xfrm>
            <a:off x="2271659" y="916193"/>
            <a:ext cx="365760" cy="0"/>
          </a:xfrm>
          <a:prstGeom prst="line">
            <a:avLst/>
          </a:prstGeom>
          <a:ln w="47625">
            <a:solidFill>
              <a:srgbClr val="6365FF"/>
            </a:solidFill>
          </a:ln>
        </p:spPr>
        <p:style>
          <a:lnRef idx="1">
            <a:schemeClr val="accent1"/>
          </a:lnRef>
          <a:fillRef idx="0">
            <a:schemeClr val="accent1"/>
          </a:fillRef>
          <a:effectRef idx="0">
            <a:schemeClr val="accent1"/>
          </a:effectRef>
          <a:fontRef idx="minor">
            <a:schemeClr val="tx1"/>
          </a:fontRef>
        </p:style>
      </p:cxnSp>
      <p:sp>
        <p:nvSpPr>
          <p:cNvPr id="37" name="Textfeld 36"/>
          <p:cNvSpPr txBox="1"/>
          <p:nvPr/>
        </p:nvSpPr>
        <p:spPr>
          <a:xfrm>
            <a:off x="1540129" y="785979"/>
            <a:ext cx="381836" cy="276999"/>
          </a:xfrm>
          <a:prstGeom prst="rect">
            <a:avLst/>
          </a:prstGeom>
          <a:noFill/>
        </p:spPr>
        <p:txBody>
          <a:bodyPr wrap="none" rtlCol="0">
            <a:spAutoFit/>
          </a:bodyPr>
          <a:lstStyle/>
          <a:p>
            <a:r>
              <a:rPr lang="de-DE" sz="1200" dirty="0"/>
              <a:t>TV</a:t>
            </a:r>
            <a:endParaRPr lang="de-AT" sz="1200" dirty="0"/>
          </a:p>
        </p:txBody>
      </p:sp>
      <p:sp>
        <p:nvSpPr>
          <p:cNvPr id="38" name="Textfeld 37"/>
          <p:cNvSpPr txBox="1"/>
          <p:nvPr/>
        </p:nvSpPr>
        <p:spPr>
          <a:xfrm>
            <a:off x="2613706" y="774631"/>
            <a:ext cx="389850" cy="276999"/>
          </a:xfrm>
          <a:prstGeom prst="rect">
            <a:avLst/>
          </a:prstGeom>
          <a:noFill/>
        </p:spPr>
        <p:txBody>
          <a:bodyPr wrap="none" rtlCol="0">
            <a:spAutoFit/>
          </a:bodyPr>
          <a:lstStyle/>
          <a:p>
            <a:r>
              <a:rPr lang="de-DE" sz="1200" dirty="0"/>
              <a:t>SV</a:t>
            </a:r>
            <a:endParaRPr lang="de-AT" sz="1200" dirty="0"/>
          </a:p>
        </p:txBody>
      </p:sp>
      <p:pic>
        <p:nvPicPr>
          <p:cNvPr id="31" name="Grafik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678856">
            <a:off x="4367677" y="2076950"/>
            <a:ext cx="1411055" cy="1185286"/>
          </a:xfrm>
          <a:prstGeom prst="rect">
            <a:avLst/>
          </a:prstGeom>
        </p:spPr>
      </p:pic>
      <p:sp>
        <p:nvSpPr>
          <p:cNvPr id="39" name="Textfeld 38"/>
          <p:cNvSpPr txBox="1"/>
          <p:nvPr/>
        </p:nvSpPr>
        <p:spPr>
          <a:xfrm>
            <a:off x="4019922" y="1164197"/>
            <a:ext cx="2106563" cy="738664"/>
          </a:xfrm>
          <a:prstGeom prst="rect">
            <a:avLst/>
          </a:prstGeom>
          <a:noFill/>
        </p:spPr>
        <p:txBody>
          <a:bodyPr wrap="square" rtlCol="0">
            <a:spAutoFit/>
          </a:bodyPr>
          <a:lstStyle/>
          <a:p>
            <a:r>
              <a:rPr lang="en-US" sz="1400" dirty="0"/>
              <a:t>Time dependent </a:t>
            </a:r>
            <a:r>
              <a:rPr lang="en-US" sz="1400" dirty="0">
                <a:solidFill>
                  <a:srgbClr val="0070C0"/>
                </a:solidFill>
              </a:rPr>
              <a:t>gap</a:t>
            </a:r>
            <a:r>
              <a:rPr lang="en-US" sz="1400" dirty="0"/>
              <a:t> between ball and seat using </a:t>
            </a:r>
            <a:r>
              <a:rPr lang="en-US" sz="1400" dirty="0">
                <a:solidFill>
                  <a:srgbClr val="FF0000"/>
                </a:solidFill>
              </a:rPr>
              <a:t>General Extrusion</a:t>
            </a:r>
            <a:endParaRPr lang="de-AT" sz="1400" dirty="0">
              <a:solidFill>
                <a:srgbClr val="FF0000"/>
              </a:solidFill>
            </a:endParaRPr>
          </a:p>
        </p:txBody>
      </p:sp>
      <p:sp>
        <p:nvSpPr>
          <p:cNvPr id="3" name="Textfeld 2"/>
          <p:cNvSpPr txBox="1"/>
          <p:nvPr/>
        </p:nvSpPr>
        <p:spPr>
          <a:xfrm>
            <a:off x="4250987" y="3715966"/>
            <a:ext cx="1527243" cy="215444"/>
          </a:xfrm>
          <a:prstGeom prst="rect">
            <a:avLst/>
          </a:prstGeom>
          <a:noFill/>
        </p:spPr>
        <p:txBody>
          <a:bodyPr wrap="square" rtlCol="0">
            <a:spAutoFit/>
          </a:bodyPr>
          <a:lstStyle/>
          <a:p>
            <a:r>
              <a:rPr lang="de-AT" sz="800" dirty="0"/>
              <a:t>COMSOL Blog </a:t>
            </a:r>
            <a:r>
              <a:rPr lang="de-AT" sz="800" dirty="0" err="1"/>
              <a:t>by</a:t>
            </a:r>
            <a:r>
              <a:rPr lang="de-AT" sz="800" dirty="0"/>
              <a:t> Walter Frei</a:t>
            </a:r>
          </a:p>
        </p:txBody>
      </p:sp>
    </p:spTree>
    <p:extLst>
      <p:ext uri="{BB962C8B-B14F-4D97-AF65-F5344CB8AC3E}">
        <p14:creationId xmlns:p14="http://schemas.microsoft.com/office/powerpoint/2010/main" val="3135650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a:t>Gap </a:t>
            </a:r>
            <a:r>
              <a:rPr lang="de-DE" altLang="de-DE" dirty="0" err="1"/>
              <a:t>pressure</a:t>
            </a:r>
            <a:endParaRPr lang="de-AT" altLang="de-DE" dirty="0"/>
          </a:p>
        </p:txBody>
      </p:sp>
      <p:sp>
        <p:nvSpPr>
          <p:cNvPr id="12" name="Rechteck 11"/>
          <p:cNvSpPr/>
          <p:nvPr/>
        </p:nvSpPr>
        <p:spPr>
          <a:xfrm>
            <a:off x="352926" y="1018841"/>
            <a:ext cx="5318300"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Textfeld 10"/>
          <p:cNvSpPr txBox="1"/>
          <p:nvPr/>
        </p:nvSpPr>
        <p:spPr>
          <a:xfrm rot="16200000">
            <a:off x="-94229" y="1732547"/>
            <a:ext cx="553357" cy="307777"/>
          </a:xfrm>
          <a:prstGeom prst="rect">
            <a:avLst/>
          </a:prstGeom>
          <a:noFill/>
        </p:spPr>
        <p:txBody>
          <a:bodyPr wrap="none" rtlCol="0">
            <a:spAutoFit/>
          </a:bodyPr>
          <a:lstStyle/>
          <a:p>
            <a:r>
              <a:rPr lang="de-DE" sz="1400" dirty="0"/>
              <a:t>Real</a:t>
            </a:r>
            <a:endParaRPr lang="de-AT" sz="1400" dirty="0"/>
          </a:p>
        </p:txBody>
      </p:sp>
      <p:sp>
        <p:nvSpPr>
          <p:cNvPr id="13" name="Textfeld 12"/>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cxnSp>
        <p:nvCxnSpPr>
          <p:cNvPr id="14" name="Gerader Verbinder 13"/>
          <p:cNvCxnSpPr/>
          <p:nvPr/>
        </p:nvCxnSpPr>
        <p:spPr>
          <a:xfrm>
            <a:off x="1226373" y="914400"/>
            <a:ext cx="365760" cy="0"/>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Gerader Verbinder 14"/>
          <p:cNvCxnSpPr/>
          <p:nvPr/>
        </p:nvCxnSpPr>
        <p:spPr>
          <a:xfrm>
            <a:off x="2271659" y="916193"/>
            <a:ext cx="365760" cy="0"/>
          </a:xfrm>
          <a:prstGeom prst="line">
            <a:avLst/>
          </a:prstGeom>
          <a:ln w="47625">
            <a:solidFill>
              <a:srgbClr val="6365FF"/>
            </a:solidFill>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1540129" y="785979"/>
            <a:ext cx="381836" cy="276999"/>
          </a:xfrm>
          <a:prstGeom prst="rect">
            <a:avLst/>
          </a:prstGeom>
          <a:noFill/>
        </p:spPr>
        <p:txBody>
          <a:bodyPr wrap="none" rtlCol="0">
            <a:spAutoFit/>
          </a:bodyPr>
          <a:lstStyle/>
          <a:p>
            <a:r>
              <a:rPr lang="de-DE" sz="1200" dirty="0"/>
              <a:t>TV</a:t>
            </a:r>
            <a:endParaRPr lang="de-AT" sz="1200" dirty="0"/>
          </a:p>
        </p:txBody>
      </p:sp>
      <p:sp>
        <p:nvSpPr>
          <p:cNvPr id="17" name="Textfeld 16"/>
          <p:cNvSpPr txBox="1"/>
          <p:nvPr/>
        </p:nvSpPr>
        <p:spPr>
          <a:xfrm>
            <a:off x="2613706" y="774631"/>
            <a:ext cx="389850" cy="276999"/>
          </a:xfrm>
          <a:prstGeom prst="rect">
            <a:avLst/>
          </a:prstGeom>
          <a:noFill/>
        </p:spPr>
        <p:txBody>
          <a:bodyPr wrap="none" rtlCol="0">
            <a:spAutoFit/>
          </a:bodyPr>
          <a:lstStyle/>
          <a:p>
            <a:r>
              <a:rPr lang="de-DE" sz="1200" dirty="0"/>
              <a:t>SV</a:t>
            </a:r>
            <a:endParaRPr lang="de-AT" sz="1200"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145" y="1062978"/>
            <a:ext cx="5093278" cy="3849490"/>
          </a:xfrm>
          <a:prstGeom prst="rect">
            <a:avLst/>
          </a:prstGeom>
        </p:spPr>
      </p:pic>
      <p:sp>
        <p:nvSpPr>
          <p:cNvPr id="18" name="Inhaltsplatzhalter 5"/>
          <p:cNvSpPr txBox="1">
            <a:spLocks/>
          </p:cNvSpPr>
          <p:nvPr/>
        </p:nvSpPr>
        <p:spPr bwMode="auto">
          <a:xfrm>
            <a:off x="5721533" y="1018841"/>
            <a:ext cx="3383555" cy="2571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3"/>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4"/>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spcAft>
                <a:spcPts val="1200"/>
              </a:spcAft>
            </a:pPr>
            <a:r>
              <a:rPr lang="de-DE" sz="1200" kern="0" dirty="0">
                <a:solidFill>
                  <a:srgbClr val="2F2F2F">
                    <a:lumMod val="90000"/>
                    <a:lumOff val="10000"/>
                  </a:srgbClr>
                </a:solidFill>
                <a:latin typeface="Arial" panose="020B0604020202020204"/>
                <a:sym typeface="Wingdings" panose="05000000000000000000" pitchFamily="2" charset="2"/>
              </a:rPr>
              <a:t>Mid-</a:t>
            </a:r>
            <a:r>
              <a:rPr lang="de-DE" sz="1200" kern="0" dirty="0" err="1">
                <a:solidFill>
                  <a:srgbClr val="2F2F2F">
                    <a:lumMod val="90000"/>
                    <a:lumOff val="10000"/>
                  </a:srgbClr>
                </a:solidFill>
                <a:latin typeface="Arial" panose="020B0604020202020204"/>
                <a:sym typeface="Wingdings" panose="05000000000000000000" pitchFamily="2" charset="2"/>
              </a:rPr>
              <a:t>cycle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valve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closure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results</a:t>
            </a:r>
            <a:r>
              <a:rPr lang="de-DE" sz="1200" kern="0" dirty="0">
                <a:solidFill>
                  <a:srgbClr val="2F2F2F">
                    <a:lumMod val="90000"/>
                    <a:lumOff val="10000"/>
                  </a:srgbClr>
                </a:solidFill>
                <a:latin typeface="Arial" panose="020B0604020202020204"/>
                <a:sym typeface="Wingdings" panose="05000000000000000000" pitchFamily="2" charset="2"/>
              </a:rPr>
              <a:t> in a </a:t>
            </a:r>
            <a:r>
              <a:rPr lang="de-DE" sz="1200" kern="0" dirty="0" err="1">
                <a:solidFill>
                  <a:srgbClr val="0070C0"/>
                </a:solidFill>
                <a:latin typeface="Arial" panose="020B0604020202020204"/>
                <a:sym typeface="Wingdings" panose="05000000000000000000" pitchFamily="2" charset="2"/>
              </a:rPr>
              <a:t>sudden</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pressure</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drop</a:t>
            </a:r>
            <a:r>
              <a:rPr lang="de-DE" sz="1200" kern="0" dirty="0">
                <a:solidFill>
                  <a:srgbClr val="0070C0"/>
                </a:solidFill>
                <a:latin typeface="Arial" panose="020B0604020202020204"/>
                <a:sym typeface="Wingdings" panose="05000000000000000000" pitchFamily="2" charset="2"/>
              </a:rPr>
              <a:t>.</a:t>
            </a:r>
            <a:endParaRPr lang="de-DE" sz="1200" kern="0" dirty="0">
              <a:solidFill>
                <a:srgbClr val="2F2F2F">
                  <a:lumMod val="90000"/>
                  <a:lumOff val="10000"/>
                </a:srgbClr>
              </a:solidFill>
              <a:latin typeface="Arial" panose="020B0604020202020204"/>
              <a:sym typeface="Wingdings" panose="05000000000000000000" pitchFamily="2" charset="2"/>
            </a:endParaRPr>
          </a:p>
          <a:p>
            <a:pPr lvl="0">
              <a:spcAft>
                <a:spcPts val="1200"/>
              </a:spcAft>
            </a:pPr>
            <a:r>
              <a:rPr lang="de-DE" sz="1200" kern="0" dirty="0">
                <a:solidFill>
                  <a:srgbClr val="2F2F2F">
                    <a:lumMod val="90000"/>
                    <a:lumOff val="10000"/>
                  </a:srgbClr>
                </a:solidFill>
                <a:latin typeface="Arial" panose="020B0604020202020204"/>
                <a:sym typeface="Wingdings" panose="05000000000000000000" pitchFamily="2" charset="2"/>
              </a:rPr>
              <a:t>The </a:t>
            </a:r>
            <a:r>
              <a:rPr lang="de-DE" sz="1200" kern="0" dirty="0" err="1">
                <a:solidFill>
                  <a:srgbClr val="2F2F2F">
                    <a:lumMod val="90000"/>
                    <a:lumOff val="10000"/>
                  </a:srgbClr>
                </a:solidFill>
                <a:latin typeface="Arial" panose="020B0604020202020204"/>
                <a:sym typeface="Wingdings" panose="05000000000000000000" pitchFamily="2" charset="2"/>
              </a:rPr>
              <a:t>first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dip</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is</a:t>
            </a:r>
            <a:r>
              <a:rPr lang="de-DE" sz="1200" kern="0" dirty="0">
                <a:solidFill>
                  <a:srgbClr val="2F2F2F">
                    <a:lumMod val="90000"/>
                    <a:lumOff val="10000"/>
                  </a:srgbClr>
                </a:solidFill>
                <a:latin typeface="Arial" panose="020B0604020202020204"/>
                <a:sym typeface="Wingdings" panose="05000000000000000000" pitchFamily="2" charset="2"/>
              </a:rPr>
              <a:t> due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valve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opening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process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and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is</a:t>
            </a:r>
            <a:r>
              <a:rPr lang="de-DE" sz="1200" kern="0" dirty="0">
                <a:solidFill>
                  <a:srgbClr val="2F2F2F">
                    <a:lumMod val="90000"/>
                    <a:lumOff val="10000"/>
                  </a:srgbClr>
                </a:solidFill>
                <a:latin typeface="Arial" panose="020B0604020202020204"/>
                <a:sym typeface="Wingdings" panose="05000000000000000000" pitchFamily="2" charset="2"/>
              </a:rPr>
              <a:t> also </a:t>
            </a:r>
            <a:r>
              <a:rPr lang="de-DE" sz="1200" kern="0" dirty="0" err="1">
                <a:solidFill>
                  <a:srgbClr val="2F2F2F">
                    <a:lumMod val="90000"/>
                    <a:lumOff val="10000"/>
                  </a:srgbClr>
                </a:solidFill>
                <a:latin typeface="Arial" panose="020B0604020202020204"/>
                <a:sym typeface="Wingdings" panose="05000000000000000000" pitchFamily="2" charset="2"/>
              </a:rPr>
              <a:t>present</a:t>
            </a:r>
            <a:r>
              <a:rPr lang="de-DE" sz="1200" kern="0" dirty="0">
                <a:solidFill>
                  <a:srgbClr val="2F2F2F">
                    <a:lumMod val="90000"/>
                    <a:lumOff val="10000"/>
                  </a:srgbClr>
                </a:solidFill>
                <a:latin typeface="Arial" panose="020B0604020202020204"/>
                <a:sym typeface="Wingdings" panose="05000000000000000000" pitchFamily="2" charset="2"/>
              </a:rPr>
              <a:t> in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ideal </a:t>
            </a:r>
            <a:r>
              <a:rPr lang="de-DE" sz="1200" kern="0" dirty="0" err="1">
                <a:solidFill>
                  <a:srgbClr val="2F2F2F">
                    <a:lumMod val="90000"/>
                    <a:lumOff val="10000"/>
                  </a:srgbClr>
                </a:solidFill>
                <a:latin typeface="Arial" panose="020B0604020202020204"/>
                <a:sym typeface="Wingdings" panose="05000000000000000000" pitchFamily="2" charset="2"/>
              </a:rPr>
              <a:t>case</a:t>
            </a:r>
            <a:endParaRPr lang="de-DE" sz="1200" kern="0" dirty="0">
              <a:solidFill>
                <a:srgbClr val="2F2F2F">
                  <a:lumMod val="90000"/>
                  <a:lumOff val="10000"/>
                </a:srgbClr>
              </a:solidFill>
              <a:latin typeface="Arial" panose="020B0604020202020204"/>
              <a:sym typeface="Wingdings" panose="05000000000000000000" pitchFamily="2" charset="2"/>
            </a:endParaRPr>
          </a:p>
          <a:p>
            <a:pPr lvl="0">
              <a:spcAft>
                <a:spcPts val="1200"/>
              </a:spcAft>
            </a:pPr>
            <a:r>
              <a:rPr lang="de-DE" sz="1200" kern="0" dirty="0">
                <a:solidFill>
                  <a:srgbClr val="2F2F2F">
                    <a:lumMod val="90000"/>
                    <a:lumOff val="10000"/>
                  </a:srgbClr>
                </a:solidFill>
                <a:latin typeface="Arial" panose="020B0604020202020204"/>
                <a:sym typeface="Wingdings" panose="05000000000000000000" pitchFamily="2" charset="2"/>
              </a:rPr>
              <a:t>This </a:t>
            </a:r>
            <a:r>
              <a:rPr lang="de-DE" sz="1200" kern="0" dirty="0" err="1">
                <a:solidFill>
                  <a:srgbClr val="2F2F2F">
                    <a:lumMod val="90000"/>
                    <a:lumOff val="10000"/>
                  </a:srgbClr>
                </a:solidFill>
                <a:latin typeface="Arial" panose="020B0604020202020204"/>
                <a:sym typeface="Wingdings" panose="05000000000000000000" pitchFamily="2" charset="2"/>
              </a:rPr>
              <a:t>presents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danger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of</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a:solidFill>
                  <a:srgbClr val="0070C0"/>
                </a:solidFill>
                <a:latin typeface="Arial" panose="020B0604020202020204"/>
                <a:sym typeface="Wingdings" panose="05000000000000000000" pitchFamily="2" charset="2"/>
              </a:rPr>
              <a:t>gas/</a:t>
            </a:r>
            <a:r>
              <a:rPr lang="de-DE" sz="1200" kern="0" dirty="0" err="1">
                <a:solidFill>
                  <a:srgbClr val="0070C0"/>
                </a:solidFill>
                <a:latin typeface="Arial" panose="020B0604020202020204"/>
                <a:sym typeface="Wingdings" panose="05000000000000000000" pitchFamily="2" charset="2"/>
              </a:rPr>
              <a:t>vapour</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formation</a:t>
            </a:r>
            <a:endParaRPr lang="de-DE" sz="1200" kern="0" dirty="0">
              <a:solidFill>
                <a:srgbClr val="2F2F2F">
                  <a:lumMod val="90000"/>
                  <a:lumOff val="10000"/>
                </a:srgbClr>
              </a:solidFill>
              <a:sym typeface="Wingdings" panose="05000000000000000000" pitchFamily="2" charset="2"/>
            </a:endParaRPr>
          </a:p>
          <a:p>
            <a:pPr lvl="0">
              <a:spcAft>
                <a:spcPts val="1200"/>
              </a:spcAft>
            </a:pPr>
            <a:r>
              <a:rPr lang="de-DE" sz="1200" kern="0" dirty="0" err="1">
                <a:solidFill>
                  <a:srgbClr val="2F2F2F">
                    <a:lumMod val="90000"/>
                    <a:lumOff val="10000"/>
                  </a:srgbClr>
                </a:solidFill>
                <a:sym typeface="Wingdings" panose="05000000000000000000" pitchFamily="2" charset="2"/>
              </a:rPr>
              <a:t>Possible</a:t>
            </a:r>
            <a:r>
              <a:rPr lang="de-DE" sz="1200" kern="0" dirty="0">
                <a:solidFill>
                  <a:srgbClr val="2F2F2F">
                    <a:lumMod val="90000"/>
                    <a:lumOff val="10000"/>
                  </a:srgbClr>
                </a:solidFill>
                <a:sym typeface="Wingdings" panose="05000000000000000000" pitchFamily="2" charset="2"/>
              </a:rPr>
              <a:t> </a:t>
            </a:r>
            <a:r>
              <a:rPr lang="de-DE" sz="1200" kern="0" dirty="0" err="1">
                <a:solidFill>
                  <a:srgbClr val="2F2F2F">
                    <a:lumMod val="90000"/>
                    <a:lumOff val="10000"/>
                  </a:srgbClr>
                </a:solidFill>
                <a:sym typeface="Wingdings" panose="05000000000000000000" pitchFamily="2" charset="2"/>
              </a:rPr>
              <a:t>root-cause</a:t>
            </a:r>
            <a:r>
              <a:rPr lang="de-DE" sz="1200" kern="0" dirty="0">
                <a:solidFill>
                  <a:srgbClr val="2F2F2F">
                    <a:lumMod val="90000"/>
                    <a:lumOff val="10000"/>
                  </a:srgbClr>
                </a:solidFill>
                <a:sym typeface="Wingdings" panose="05000000000000000000" pitchFamily="2" charset="2"/>
              </a:rPr>
              <a:t> </a:t>
            </a:r>
            <a:r>
              <a:rPr lang="de-DE" sz="1200" kern="0" dirty="0" err="1">
                <a:solidFill>
                  <a:srgbClr val="2F2F2F">
                    <a:lumMod val="90000"/>
                    <a:lumOff val="10000"/>
                  </a:srgbClr>
                </a:solidFill>
                <a:sym typeface="Wingdings" panose="05000000000000000000" pitchFamily="2" charset="2"/>
              </a:rPr>
              <a:t>of</a:t>
            </a:r>
            <a:r>
              <a:rPr lang="de-DE" sz="1200" kern="0" dirty="0">
                <a:solidFill>
                  <a:srgbClr val="2F2F2F">
                    <a:lumMod val="90000"/>
                    <a:lumOff val="10000"/>
                  </a:srgbClr>
                </a:solidFill>
                <a:sym typeface="Wingdings" panose="05000000000000000000" pitchFamily="2" charset="2"/>
              </a:rPr>
              <a:t> </a:t>
            </a:r>
            <a:r>
              <a:rPr lang="de-DE" sz="1200" kern="0" dirty="0" err="1">
                <a:solidFill>
                  <a:srgbClr val="2F2F2F">
                    <a:lumMod val="90000"/>
                    <a:lumOff val="10000"/>
                  </a:srgbClr>
                </a:solidFill>
                <a:sym typeface="Wingdings" panose="05000000000000000000" pitchFamily="2" charset="2"/>
              </a:rPr>
              <a:t>other</a:t>
            </a:r>
            <a:r>
              <a:rPr lang="de-DE" sz="1200" kern="0" dirty="0">
                <a:solidFill>
                  <a:srgbClr val="2F2F2F">
                    <a:lumMod val="90000"/>
                    <a:lumOff val="10000"/>
                  </a:srgbClr>
                </a:solidFill>
                <a:sym typeface="Wingdings" panose="05000000000000000000" pitchFamily="2" charset="2"/>
              </a:rPr>
              <a:t> </a:t>
            </a:r>
            <a:r>
              <a:rPr lang="de-DE" sz="1200" kern="0" dirty="0" err="1">
                <a:solidFill>
                  <a:srgbClr val="2F2F2F">
                    <a:lumMod val="90000"/>
                    <a:lumOff val="10000"/>
                  </a:srgbClr>
                </a:solidFill>
                <a:sym typeface="Wingdings" panose="05000000000000000000" pitchFamily="2" charset="2"/>
              </a:rPr>
              <a:t>know</a:t>
            </a:r>
            <a:r>
              <a:rPr lang="de-DE" sz="1200" kern="0" dirty="0">
                <a:solidFill>
                  <a:srgbClr val="2F2F2F">
                    <a:lumMod val="90000"/>
                    <a:lumOff val="10000"/>
                  </a:srgbClr>
                </a:solidFill>
                <a:sym typeface="Wingdings" panose="05000000000000000000" pitchFamily="2" charset="2"/>
              </a:rPr>
              <a:t> </a:t>
            </a:r>
            <a:r>
              <a:rPr lang="de-DE" sz="1200" kern="0" dirty="0" err="1">
                <a:solidFill>
                  <a:srgbClr val="2F2F2F">
                    <a:lumMod val="90000"/>
                    <a:lumOff val="10000"/>
                  </a:srgbClr>
                </a:solidFill>
                <a:sym typeface="Wingdings" panose="05000000000000000000" pitchFamily="2" charset="2"/>
              </a:rPr>
              <a:t>damage</a:t>
            </a:r>
            <a:r>
              <a:rPr lang="de-DE" sz="1200" kern="0" dirty="0">
                <a:solidFill>
                  <a:srgbClr val="2F2F2F">
                    <a:lumMod val="90000"/>
                    <a:lumOff val="10000"/>
                  </a:srgbClr>
                </a:solidFill>
                <a:sym typeface="Wingdings" panose="05000000000000000000" pitchFamily="2" charset="2"/>
              </a:rPr>
              <a:t> </a:t>
            </a:r>
            <a:r>
              <a:rPr lang="de-DE" sz="1200" kern="0" dirty="0" err="1">
                <a:solidFill>
                  <a:srgbClr val="2F2F2F">
                    <a:lumMod val="90000"/>
                    <a:lumOff val="10000"/>
                  </a:srgbClr>
                </a:solidFill>
                <a:sym typeface="Wingdings" panose="05000000000000000000" pitchFamily="2" charset="2"/>
              </a:rPr>
              <a:t>mechanisms</a:t>
            </a:r>
            <a:r>
              <a:rPr lang="de-DE" sz="1200" kern="0" dirty="0">
                <a:solidFill>
                  <a:srgbClr val="2F2F2F">
                    <a:lumMod val="90000"/>
                    <a:lumOff val="10000"/>
                  </a:srgbClr>
                </a:solidFill>
                <a:sym typeface="Wingdings" panose="05000000000000000000" pitchFamily="2" charset="2"/>
              </a:rPr>
              <a:t>. </a:t>
            </a:r>
            <a:r>
              <a:rPr lang="de-DE" sz="1200" kern="0" dirty="0" err="1">
                <a:solidFill>
                  <a:srgbClr val="2F2F2F">
                    <a:lumMod val="90000"/>
                    <a:lumOff val="10000"/>
                  </a:srgbClr>
                </a:solidFill>
                <a:sym typeface="Wingdings" panose="05000000000000000000" pitchFamily="2" charset="2"/>
              </a:rPr>
              <a:t>Eg</a:t>
            </a:r>
            <a:r>
              <a:rPr lang="de-DE" sz="1200" kern="0" dirty="0">
                <a:solidFill>
                  <a:srgbClr val="2F2F2F">
                    <a:lumMod val="90000"/>
                    <a:lumOff val="10000"/>
                  </a:srgbClr>
                </a:solidFill>
                <a:sym typeface="Wingdings" panose="05000000000000000000" pitchFamily="2" charset="2"/>
              </a:rPr>
              <a:t>. Gas </a:t>
            </a:r>
            <a:r>
              <a:rPr lang="de-DE" sz="1200" kern="0" dirty="0" err="1">
                <a:solidFill>
                  <a:srgbClr val="2F2F2F">
                    <a:lumMod val="90000"/>
                    <a:lumOff val="10000"/>
                  </a:srgbClr>
                </a:solidFill>
                <a:sym typeface="Wingdings" panose="05000000000000000000" pitchFamily="2" charset="2"/>
              </a:rPr>
              <a:t>intereference</a:t>
            </a:r>
            <a:r>
              <a:rPr lang="de-DE" sz="1200" kern="0" dirty="0">
                <a:solidFill>
                  <a:srgbClr val="2F2F2F">
                    <a:lumMod val="90000"/>
                    <a:lumOff val="10000"/>
                  </a:srgbClr>
                </a:solidFill>
                <a:sym typeface="Wingdings" panose="05000000000000000000" pitchFamily="2" charset="2"/>
              </a:rPr>
              <a:t>, fluid </a:t>
            </a:r>
            <a:r>
              <a:rPr lang="de-DE" sz="1200" kern="0" dirty="0" err="1">
                <a:solidFill>
                  <a:srgbClr val="2F2F2F">
                    <a:lumMod val="90000"/>
                    <a:lumOff val="10000"/>
                  </a:srgbClr>
                </a:solidFill>
                <a:sym typeface="Wingdings" panose="05000000000000000000" pitchFamily="2" charset="2"/>
              </a:rPr>
              <a:t>pound</a:t>
            </a:r>
            <a:r>
              <a:rPr lang="de-DE" sz="1200" kern="0" dirty="0">
                <a:solidFill>
                  <a:srgbClr val="2F2F2F">
                    <a:lumMod val="90000"/>
                    <a:lumOff val="10000"/>
                  </a:srgbClr>
                </a:solidFill>
                <a:sym typeface="Wingdings" panose="05000000000000000000" pitchFamily="2" charset="2"/>
              </a:rPr>
              <a:t>.</a:t>
            </a:r>
            <a:endParaRPr lang="de-DE" sz="1200" kern="0" dirty="0">
              <a:solidFill>
                <a:srgbClr val="0070C0"/>
              </a:solidFill>
              <a:sym typeface="Wingdings" panose="05000000000000000000" pitchFamily="2" charset="2"/>
            </a:endParaRPr>
          </a:p>
          <a:p>
            <a:pPr lvl="0"/>
            <a:endParaRPr lang="de-DE" sz="1200" kern="0" dirty="0">
              <a:solidFill>
                <a:srgbClr val="0070C0"/>
              </a:solidFill>
              <a:latin typeface="Arial" panose="020B0604020202020204"/>
              <a:sym typeface="Wingdings" panose="05000000000000000000" pitchFamily="2" charset="2"/>
            </a:endParaRPr>
          </a:p>
        </p:txBody>
      </p:sp>
    </p:spTree>
    <p:extLst>
      <p:ext uri="{BB962C8B-B14F-4D97-AF65-F5344CB8AC3E}">
        <p14:creationId xmlns:p14="http://schemas.microsoft.com/office/powerpoint/2010/main" val="4204229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al_pump_card">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rot="5400000">
            <a:off x="2917034" y="-2370873"/>
            <a:ext cx="2113390" cy="7925212"/>
          </a:xfrm>
          <a:prstGeom prst="rect">
            <a:avLst/>
          </a:prstGeom>
        </p:spPr>
      </p:pic>
      <p:pic>
        <p:nvPicPr>
          <p:cNvPr id="8" name="SV_opening_closing">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rot="5400000">
            <a:off x="3053204" y="-211160"/>
            <a:ext cx="2089798" cy="7836743"/>
          </a:xfrm>
          <a:prstGeom prst="rect">
            <a:avLst/>
          </a:prstGeom>
        </p:spPr>
      </p:pic>
      <p:pic>
        <p:nvPicPr>
          <p:cNvPr id="19" name="Grafik 1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016474" y="998707"/>
            <a:ext cx="786125" cy="3762172"/>
          </a:xfrm>
          <a:prstGeom prst="rect">
            <a:avLst/>
          </a:prstGeom>
        </p:spPr>
      </p:pic>
      <p:sp>
        <p:nvSpPr>
          <p:cNvPr id="5" name="Textfeld 4"/>
          <p:cNvSpPr txBox="1"/>
          <p:nvPr/>
        </p:nvSpPr>
        <p:spPr>
          <a:xfrm>
            <a:off x="8409536" y="4752110"/>
            <a:ext cx="391454" cy="246221"/>
          </a:xfrm>
          <a:prstGeom prst="rect">
            <a:avLst/>
          </a:prstGeom>
          <a:noFill/>
        </p:spPr>
        <p:txBody>
          <a:bodyPr wrap="none" rtlCol="0">
            <a:spAutoFit/>
          </a:bodyPr>
          <a:lstStyle/>
          <a:p>
            <a:r>
              <a:rPr lang="de-AT" sz="1000" dirty="0"/>
              <a:t>m/s</a:t>
            </a:r>
          </a:p>
        </p:txBody>
      </p:sp>
      <p:sp>
        <p:nvSpPr>
          <p:cNvPr id="9" name="Textfeld 8"/>
          <p:cNvSpPr txBox="1"/>
          <p:nvPr/>
        </p:nvSpPr>
        <p:spPr>
          <a:xfrm>
            <a:off x="7936335" y="4760879"/>
            <a:ext cx="551754" cy="246221"/>
          </a:xfrm>
          <a:prstGeom prst="rect">
            <a:avLst/>
          </a:prstGeom>
          <a:noFill/>
        </p:spPr>
        <p:txBody>
          <a:bodyPr wrap="none" rtlCol="0">
            <a:spAutoFit/>
          </a:bodyPr>
          <a:lstStyle/>
          <a:p>
            <a:r>
              <a:rPr lang="de-AT" sz="1000" dirty="0"/>
              <a:t>N/m^2</a:t>
            </a:r>
          </a:p>
        </p:txBody>
      </p:sp>
      <p:sp>
        <p:nvSpPr>
          <p:cNvPr id="10" name="Textfeld 9"/>
          <p:cNvSpPr txBox="1"/>
          <p:nvPr/>
        </p:nvSpPr>
        <p:spPr>
          <a:xfrm rot="16200000">
            <a:off x="-172053" y="1703363"/>
            <a:ext cx="553357" cy="307777"/>
          </a:xfrm>
          <a:prstGeom prst="rect">
            <a:avLst/>
          </a:prstGeom>
          <a:noFill/>
        </p:spPr>
        <p:txBody>
          <a:bodyPr wrap="none" rtlCol="0">
            <a:spAutoFit/>
          </a:bodyPr>
          <a:lstStyle/>
          <a:p>
            <a:r>
              <a:rPr lang="de-DE" sz="1400" dirty="0"/>
              <a:t>Real</a:t>
            </a:r>
            <a:endParaRPr lang="de-AT" sz="1400" dirty="0"/>
          </a:p>
        </p:txBody>
      </p:sp>
      <p:sp>
        <p:nvSpPr>
          <p:cNvPr id="11" name="Textfeld 10"/>
          <p:cNvSpPr txBox="1"/>
          <p:nvPr/>
        </p:nvSpPr>
        <p:spPr>
          <a:xfrm rot="16200000">
            <a:off x="-189693" y="3693994"/>
            <a:ext cx="572593" cy="307777"/>
          </a:xfrm>
          <a:prstGeom prst="rect">
            <a:avLst/>
          </a:prstGeom>
          <a:noFill/>
        </p:spPr>
        <p:txBody>
          <a:bodyPr wrap="none" rtlCol="0">
            <a:spAutoFit/>
          </a:bodyPr>
          <a:lstStyle/>
          <a:p>
            <a:r>
              <a:rPr lang="de-DE" sz="1400" dirty="0"/>
              <a:t>Ideal</a:t>
            </a:r>
            <a:endParaRPr lang="de-AT" sz="1400" dirty="0"/>
          </a:p>
        </p:txBody>
      </p:sp>
      <p:sp>
        <p:nvSpPr>
          <p:cNvPr id="2" name="Rechteck 1"/>
          <p:cNvSpPr/>
          <p:nvPr/>
        </p:nvSpPr>
        <p:spPr>
          <a:xfrm>
            <a:off x="7859949" y="19455"/>
            <a:ext cx="1225686" cy="817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8" name="SV_opening_closing_full_length">
            <a:hlinkClick r:id="" action="ppaction://media"/>
          </p:cNvPr>
          <p:cNvPicPr>
            <a:picLocks noChangeAspect="1"/>
          </p:cNvPicPr>
          <p:nvPr>
            <a:videoFile r:link="rId6"/>
            <p:extLst>
              <p:ext uri="{DAA4B4D4-6D71-4841-9C94-3DE7FCFB9230}">
                <p14:media xmlns:p14="http://schemas.microsoft.com/office/powerpoint/2010/main" r:embed="rId5"/>
              </p:ext>
            </p:extLst>
          </p:nvPr>
        </p:nvPicPr>
        <p:blipFill>
          <a:blip r:embed="rId11"/>
          <a:stretch>
            <a:fillRect/>
          </a:stretch>
        </p:blipFill>
        <p:spPr>
          <a:xfrm rot="5400000">
            <a:off x="4411051" y="-4188766"/>
            <a:ext cx="324502" cy="9142521"/>
          </a:xfrm>
          <a:prstGeom prst="rect">
            <a:avLst/>
          </a:prstGeom>
        </p:spPr>
      </p:pic>
    </p:spTree>
    <p:extLst>
      <p:ext uri="{BB962C8B-B14F-4D97-AF65-F5344CB8AC3E}">
        <p14:creationId xmlns:p14="http://schemas.microsoft.com/office/powerpoint/2010/main" val="182074110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video>
              <p:cMediaNode vol="80000">
                <p:cTn id="13" fill="hold" display="0">
                  <p:stCondLst>
                    <p:cond delay="indefinite"/>
                  </p:stCondLst>
                </p:cTn>
                <p:tgtEl>
                  <p:spTgt spid="8"/>
                </p:tgtEl>
              </p:cMediaNode>
            </p:video>
            <p:seq concurrent="1" nextAc="seek">
              <p:cTn id="14" restart="whenNotActive" fill="hold" evtFilter="cancelBubble" nodeType="interactiveSeq">
                <p:stCondLst>
                  <p:cond evt="onClick" delay="0">
                    <p:tgtEl>
                      <p:spTgt spid="18"/>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18"/>
                                        </p:tgtEl>
                                      </p:cBhvr>
                                    </p:cmd>
                                  </p:childTnLst>
                                </p:cTn>
                              </p:par>
                            </p:childTnLst>
                          </p:cTn>
                        </p:par>
                      </p:childTnLst>
                    </p:cTn>
                  </p:par>
                </p:childTnLst>
              </p:cTn>
              <p:nextCondLst>
                <p:cond evt="onClick" delay="0">
                  <p:tgtEl>
                    <p:spTgt spid="18"/>
                  </p:tgtEl>
                </p:cond>
              </p:nextCondLst>
            </p:seq>
            <p:video>
              <p:cMediaNode vol="80000">
                <p:cTn id="19" fill="hold" display="0">
                  <p:stCondLst>
                    <p:cond delay="indefinite"/>
                  </p:stCondLst>
                </p:cTn>
                <p:tgtEl>
                  <p:spTgt spid="18"/>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err="1"/>
              <a:t>conclusion</a:t>
            </a:r>
            <a:endParaRPr lang="de-AT" altLang="de-DE" dirty="0"/>
          </a:p>
        </p:txBody>
      </p:sp>
      <p:sp>
        <p:nvSpPr>
          <p:cNvPr id="3" name="Inhaltsplatzhalter 5"/>
          <p:cNvSpPr txBox="1">
            <a:spLocks/>
          </p:cNvSpPr>
          <p:nvPr/>
        </p:nvSpPr>
        <p:spPr bwMode="auto">
          <a:xfrm>
            <a:off x="185339" y="1353065"/>
            <a:ext cx="8775781" cy="3122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spcAft>
                <a:spcPts val="1200"/>
              </a:spcAft>
            </a:pPr>
            <a:r>
              <a:rPr lang="de-AT" kern="0" noProof="0" dirty="0">
                <a:solidFill>
                  <a:srgbClr val="2F2F2F">
                    <a:lumMod val="90000"/>
                    <a:lumOff val="10000"/>
                  </a:srgbClr>
                </a:solidFill>
                <a:latin typeface="Arial" panose="020B0604020202020204"/>
              </a:rPr>
              <a:t>First FE </a:t>
            </a:r>
            <a:r>
              <a:rPr lang="de-AT" kern="0" noProof="0" dirty="0" err="1">
                <a:solidFill>
                  <a:srgbClr val="2F2F2F">
                    <a:lumMod val="90000"/>
                    <a:lumOff val="10000"/>
                  </a:srgbClr>
                </a:solidFill>
                <a:latin typeface="Arial" panose="020B0604020202020204"/>
              </a:rPr>
              <a:t>model</a:t>
            </a:r>
            <a:r>
              <a:rPr lang="de-AT" kern="0" noProof="0" dirty="0">
                <a:solidFill>
                  <a:srgbClr val="2F2F2F">
                    <a:lumMod val="90000"/>
                    <a:lumOff val="10000"/>
                  </a:srgbClr>
                </a:solidFill>
                <a:latin typeface="Arial" panose="020B0604020202020204"/>
              </a:rPr>
              <a:t> </a:t>
            </a:r>
            <a:r>
              <a:rPr lang="de-AT" kern="0" noProof="0" dirty="0" err="1">
                <a:solidFill>
                  <a:srgbClr val="2F2F2F">
                    <a:lumMod val="90000"/>
                    <a:lumOff val="10000"/>
                  </a:srgbClr>
                </a:solidFill>
                <a:latin typeface="Arial" panose="020B0604020202020204"/>
              </a:rPr>
              <a:t>for</a:t>
            </a:r>
            <a:r>
              <a:rPr lang="de-AT" kern="0" noProof="0" dirty="0">
                <a:solidFill>
                  <a:srgbClr val="2F2F2F">
                    <a:lumMod val="90000"/>
                    <a:lumOff val="10000"/>
                  </a:srgbClr>
                </a:solidFill>
                <a:latin typeface="Arial" panose="020B0604020202020204"/>
              </a:rPr>
              <a:t> </a:t>
            </a:r>
            <a:r>
              <a:rPr lang="de-AT" kern="0" noProof="0" dirty="0" err="1">
                <a:solidFill>
                  <a:srgbClr val="2F2F2F">
                    <a:lumMod val="90000"/>
                    <a:lumOff val="10000"/>
                  </a:srgbClr>
                </a:solidFill>
                <a:latin typeface="Arial" panose="020B0604020202020204"/>
              </a:rPr>
              <a:t>studying</a:t>
            </a:r>
            <a:r>
              <a:rPr lang="de-AT" kern="0" noProof="0" dirty="0">
                <a:solidFill>
                  <a:srgbClr val="2F2F2F">
                    <a:lumMod val="90000"/>
                    <a:lumOff val="10000"/>
                  </a:srgbClr>
                </a:solidFill>
                <a:latin typeface="Arial" panose="020B0604020202020204"/>
              </a:rPr>
              <a:t> FSI </a:t>
            </a:r>
            <a:r>
              <a:rPr lang="de-AT" kern="0" noProof="0" dirty="0" err="1">
                <a:solidFill>
                  <a:srgbClr val="2F2F2F">
                    <a:lumMod val="90000"/>
                    <a:lumOff val="10000"/>
                  </a:srgbClr>
                </a:solidFill>
                <a:latin typeface="Arial" panose="020B0604020202020204"/>
              </a:rPr>
              <a:t>of</a:t>
            </a:r>
            <a:r>
              <a:rPr lang="de-AT" kern="0" noProof="0" dirty="0">
                <a:solidFill>
                  <a:srgbClr val="2F2F2F">
                    <a:lumMod val="90000"/>
                    <a:lumOff val="10000"/>
                  </a:srgbClr>
                </a:solidFill>
                <a:latin typeface="Arial" panose="020B0604020202020204"/>
              </a:rPr>
              <a:t> a pair </a:t>
            </a:r>
            <a:r>
              <a:rPr lang="de-AT" kern="0" noProof="0" dirty="0" err="1">
                <a:solidFill>
                  <a:srgbClr val="2F2F2F">
                    <a:lumMod val="90000"/>
                    <a:lumOff val="10000"/>
                  </a:srgbClr>
                </a:solidFill>
                <a:latin typeface="Arial" panose="020B0604020202020204"/>
              </a:rPr>
              <a:t>of</a:t>
            </a:r>
            <a:r>
              <a:rPr lang="de-AT" kern="0" noProof="0" dirty="0">
                <a:solidFill>
                  <a:srgbClr val="2F2F2F">
                    <a:lumMod val="90000"/>
                    <a:lumOff val="10000"/>
                  </a:srgbClr>
                </a:solidFill>
                <a:latin typeface="Arial" panose="020B0604020202020204"/>
              </a:rPr>
              <a:t> </a:t>
            </a:r>
            <a:r>
              <a:rPr lang="de-AT" kern="0" noProof="0" dirty="0" err="1">
                <a:solidFill>
                  <a:srgbClr val="2F2F2F">
                    <a:lumMod val="90000"/>
                    <a:lumOff val="10000"/>
                  </a:srgbClr>
                </a:solidFill>
                <a:latin typeface="Arial" panose="020B0604020202020204"/>
              </a:rPr>
              <a:t>coupled</a:t>
            </a:r>
            <a:r>
              <a:rPr lang="de-AT" kern="0" noProof="0" dirty="0">
                <a:solidFill>
                  <a:srgbClr val="2F2F2F">
                    <a:lumMod val="90000"/>
                    <a:lumOff val="10000"/>
                  </a:srgbClr>
                </a:solidFill>
                <a:latin typeface="Arial" panose="020B0604020202020204"/>
              </a:rPr>
              <a:t> ball check </a:t>
            </a:r>
            <a:r>
              <a:rPr lang="de-AT" kern="0" noProof="0" dirty="0" err="1">
                <a:solidFill>
                  <a:srgbClr val="2F2F2F">
                    <a:lumMod val="90000"/>
                    <a:lumOff val="10000"/>
                  </a:srgbClr>
                </a:solidFill>
                <a:latin typeface="Arial" panose="020B0604020202020204"/>
              </a:rPr>
              <a:t>valves</a:t>
            </a:r>
            <a:endParaRPr lang="de-DE" kern="0" dirty="0">
              <a:solidFill>
                <a:srgbClr val="2F2F2F">
                  <a:lumMod val="90000"/>
                  <a:lumOff val="10000"/>
                </a:srgbClr>
              </a:solidFill>
            </a:endParaRPr>
          </a:p>
          <a:p>
            <a:pPr lvl="0">
              <a:spcAft>
                <a:spcPts val="1200"/>
              </a:spcAft>
            </a:pPr>
            <a:r>
              <a:rPr lang="de-DE" kern="0" dirty="0" err="1">
                <a:solidFill>
                  <a:srgbClr val="2F2F2F">
                    <a:lumMod val="90000"/>
                    <a:lumOff val="10000"/>
                  </a:srgbClr>
                </a:solidFill>
              </a:rPr>
              <a:t>Moving</a:t>
            </a:r>
            <a:r>
              <a:rPr lang="de-DE" kern="0" dirty="0">
                <a:solidFill>
                  <a:srgbClr val="2F2F2F">
                    <a:lumMod val="90000"/>
                    <a:lumOff val="10000"/>
                  </a:srgbClr>
                </a:solidFill>
              </a:rPr>
              <a:t> </a:t>
            </a:r>
            <a:r>
              <a:rPr lang="de-DE" kern="0" dirty="0" err="1">
                <a:solidFill>
                  <a:srgbClr val="2F2F2F">
                    <a:lumMod val="90000"/>
                    <a:lumOff val="10000"/>
                  </a:srgbClr>
                </a:solidFill>
              </a:rPr>
              <a:t>boundaries</a:t>
            </a:r>
            <a:endParaRPr lang="de-AT" kern="0" dirty="0">
              <a:solidFill>
                <a:srgbClr val="2F2F2F">
                  <a:lumMod val="90000"/>
                  <a:lumOff val="10000"/>
                </a:srgbClr>
              </a:solidFill>
            </a:endParaRPr>
          </a:p>
          <a:p>
            <a:pPr lvl="1">
              <a:spcAft>
                <a:spcPts val="1200"/>
              </a:spcAft>
            </a:pPr>
            <a:r>
              <a:rPr lang="de-DE" kern="0" dirty="0" err="1">
                <a:solidFill>
                  <a:srgbClr val="2F2F2F">
                    <a:lumMod val="90000"/>
                    <a:lumOff val="10000"/>
                  </a:srgbClr>
                </a:solidFill>
              </a:rPr>
              <a:t>Implemented</a:t>
            </a:r>
            <a:r>
              <a:rPr lang="de-DE" kern="0" dirty="0">
                <a:solidFill>
                  <a:srgbClr val="2F2F2F">
                    <a:lumMod val="90000"/>
                    <a:lumOff val="10000"/>
                  </a:srgbClr>
                </a:solidFill>
              </a:rPr>
              <a:t> </a:t>
            </a:r>
            <a:r>
              <a:rPr lang="de-DE" kern="0" dirty="0" err="1">
                <a:solidFill>
                  <a:srgbClr val="2F2F2F">
                    <a:lumMod val="90000"/>
                    <a:lumOff val="10000"/>
                  </a:srgbClr>
                </a:solidFill>
              </a:rPr>
              <a:t>using</a:t>
            </a:r>
            <a:r>
              <a:rPr lang="de-DE" kern="0" dirty="0">
                <a:solidFill>
                  <a:srgbClr val="2F2F2F">
                    <a:lumMod val="90000"/>
                    <a:lumOff val="10000"/>
                  </a:srgbClr>
                </a:solidFill>
              </a:rPr>
              <a:t> ALE </a:t>
            </a:r>
            <a:r>
              <a:rPr lang="de-DE" kern="0" dirty="0" err="1">
                <a:solidFill>
                  <a:srgbClr val="2F2F2F">
                    <a:lumMod val="90000"/>
                    <a:lumOff val="10000"/>
                  </a:srgbClr>
                </a:solidFill>
              </a:rPr>
              <a:t>and</a:t>
            </a:r>
            <a:r>
              <a:rPr lang="de-DE" kern="0" dirty="0">
                <a:solidFill>
                  <a:srgbClr val="2F2F2F">
                    <a:lumMod val="90000"/>
                    <a:lumOff val="10000"/>
                  </a:srgbClr>
                </a:solidFill>
              </a:rPr>
              <a:t> Global </a:t>
            </a:r>
            <a:r>
              <a:rPr lang="de-DE" kern="0" dirty="0" err="1">
                <a:solidFill>
                  <a:srgbClr val="2F2F2F">
                    <a:lumMod val="90000"/>
                    <a:lumOff val="10000"/>
                  </a:srgbClr>
                </a:solidFill>
              </a:rPr>
              <a:t>Equations</a:t>
            </a:r>
            <a:r>
              <a:rPr lang="de-DE" kern="0" dirty="0">
                <a:solidFill>
                  <a:srgbClr val="2F2F2F">
                    <a:lumMod val="90000"/>
                    <a:lumOff val="10000"/>
                  </a:srgbClr>
                </a:solidFill>
              </a:rPr>
              <a:t> </a:t>
            </a:r>
            <a:r>
              <a:rPr lang="de-DE" kern="0" dirty="0" err="1">
                <a:solidFill>
                  <a:srgbClr val="2F2F2F">
                    <a:lumMod val="90000"/>
                    <a:lumOff val="10000"/>
                  </a:srgbClr>
                </a:solidFill>
              </a:rPr>
              <a:t>node</a:t>
            </a:r>
            <a:endParaRPr lang="de-DE" kern="0" dirty="0">
              <a:solidFill>
                <a:srgbClr val="2F2F2F">
                  <a:lumMod val="90000"/>
                  <a:lumOff val="10000"/>
                </a:srgbClr>
              </a:solidFill>
            </a:endParaRPr>
          </a:p>
          <a:p>
            <a:pPr lvl="1">
              <a:spcAft>
                <a:spcPts val="1200"/>
              </a:spcAft>
            </a:pPr>
            <a:r>
              <a:rPr lang="de-DE" kern="0" dirty="0">
                <a:solidFill>
                  <a:srgbClr val="2F2F2F">
                    <a:lumMod val="90000"/>
                    <a:lumOff val="10000"/>
                  </a:srgbClr>
                </a:solidFill>
              </a:rPr>
              <a:t>Large  </a:t>
            </a:r>
            <a:r>
              <a:rPr lang="de-DE" kern="0" dirty="0" err="1">
                <a:solidFill>
                  <a:srgbClr val="2F2F2F">
                    <a:lumMod val="90000"/>
                    <a:lumOff val="10000"/>
                  </a:srgbClr>
                </a:solidFill>
              </a:rPr>
              <a:t>variations</a:t>
            </a:r>
            <a:r>
              <a:rPr lang="de-DE" kern="0" dirty="0">
                <a:solidFill>
                  <a:srgbClr val="2F2F2F">
                    <a:lumMod val="90000"/>
                    <a:lumOff val="10000"/>
                  </a:srgbClr>
                </a:solidFill>
              </a:rPr>
              <a:t> (&gt; 60 </a:t>
            </a:r>
            <a:r>
              <a:rPr lang="de-DE" kern="0" dirty="0" err="1">
                <a:solidFill>
                  <a:srgbClr val="2F2F2F">
                    <a:lumMod val="90000"/>
                    <a:lumOff val="10000"/>
                  </a:srgbClr>
                </a:solidFill>
              </a:rPr>
              <a:t>times</a:t>
            </a:r>
            <a:r>
              <a:rPr lang="de-DE" kern="0" dirty="0">
                <a:solidFill>
                  <a:srgbClr val="2F2F2F">
                    <a:lumMod val="90000"/>
                    <a:lumOff val="10000"/>
                  </a:srgbClr>
                </a:solidFill>
              </a:rPr>
              <a:t>) in </a:t>
            </a:r>
            <a:r>
              <a:rPr lang="de-DE" kern="0" dirty="0" err="1">
                <a:solidFill>
                  <a:srgbClr val="2F2F2F">
                    <a:lumMod val="90000"/>
                    <a:lumOff val="10000"/>
                  </a:srgbClr>
                </a:solidFill>
              </a:rPr>
              <a:t>geometry</a:t>
            </a:r>
            <a:r>
              <a:rPr lang="de-DE" kern="0" dirty="0">
                <a:solidFill>
                  <a:srgbClr val="2F2F2F">
                    <a:lumMod val="90000"/>
                    <a:lumOff val="10000"/>
                  </a:srgbClr>
                </a:solidFill>
              </a:rPr>
              <a:t> in time </a:t>
            </a:r>
            <a:r>
              <a:rPr lang="de-DE" kern="0" dirty="0" err="1">
                <a:solidFill>
                  <a:srgbClr val="2F2F2F">
                    <a:lumMod val="90000"/>
                    <a:lumOff val="10000"/>
                  </a:srgbClr>
                </a:solidFill>
              </a:rPr>
              <a:t>handled</a:t>
            </a:r>
            <a:r>
              <a:rPr lang="de-DE" kern="0" dirty="0">
                <a:solidFill>
                  <a:srgbClr val="2F2F2F">
                    <a:lumMod val="90000"/>
                    <a:lumOff val="10000"/>
                  </a:srgbClr>
                </a:solidFill>
              </a:rPr>
              <a:t> </a:t>
            </a:r>
            <a:r>
              <a:rPr lang="de-DE" kern="0" dirty="0" err="1">
                <a:solidFill>
                  <a:srgbClr val="2F2F2F">
                    <a:lumMod val="90000"/>
                    <a:lumOff val="10000"/>
                  </a:srgbClr>
                </a:solidFill>
              </a:rPr>
              <a:t>by</a:t>
            </a:r>
            <a:r>
              <a:rPr lang="de-DE" kern="0" dirty="0">
                <a:solidFill>
                  <a:srgbClr val="2F2F2F">
                    <a:lumMod val="90000"/>
                    <a:lumOff val="10000"/>
                  </a:srgbClr>
                </a:solidFill>
              </a:rPr>
              <a:t> COMSOL</a:t>
            </a:r>
          </a:p>
          <a:p>
            <a:pPr>
              <a:spcAft>
                <a:spcPts val="1200"/>
              </a:spcAft>
            </a:pPr>
            <a:r>
              <a:rPr lang="de-DE" kern="0" dirty="0">
                <a:solidFill>
                  <a:srgbClr val="2F2F2F">
                    <a:lumMod val="90000"/>
                    <a:lumOff val="10000"/>
                  </a:srgbClr>
                </a:solidFill>
              </a:rPr>
              <a:t>Real </a:t>
            </a:r>
            <a:r>
              <a:rPr lang="de-DE" kern="0" dirty="0" err="1">
                <a:solidFill>
                  <a:srgbClr val="2F2F2F">
                    <a:lumMod val="90000"/>
                    <a:lumOff val="10000"/>
                  </a:srgbClr>
                </a:solidFill>
              </a:rPr>
              <a:t>case</a:t>
            </a:r>
            <a:r>
              <a:rPr lang="de-DE" kern="0" dirty="0">
                <a:solidFill>
                  <a:srgbClr val="2F2F2F">
                    <a:lumMod val="90000"/>
                    <a:lumOff val="10000"/>
                  </a:srgbClr>
                </a:solidFill>
              </a:rPr>
              <a:t> </a:t>
            </a:r>
            <a:r>
              <a:rPr lang="de-DE" kern="0" dirty="0" err="1">
                <a:solidFill>
                  <a:srgbClr val="2F2F2F">
                    <a:lumMod val="90000"/>
                    <a:lumOff val="10000"/>
                  </a:srgbClr>
                </a:solidFill>
              </a:rPr>
              <a:t>pumping</a:t>
            </a:r>
            <a:r>
              <a:rPr lang="de-DE" kern="0" dirty="0">
                <a:solidFill>
                  <a:srgbClr val="2F2F2F">
                    <a:lumMod val="90000"/>
                    <a:lumOff val="10000"/>
                  </a:srgbClr>
                </a:solidFill>
              </a:rPr>
              <a:t> </a:t>
            </a:r>
            <a:r>
              <a:rPr lang="de-DE" kern="0" dirty="0" err="1">
                <a:solidFill>
                  <a:srgbClr val="2F2F2F">
                    <a:lumMod val="90000"/>
                    <a:lumOff val="10000"/>
                  </a:srgbClr>
                </a:solidFill>
              </a:rPr>
              <a:t>scenarios</a:t>
            </a:r>
            <a:r>
              <a:rPr lang="de-DE" kern="0" dirty="0">
                <a:solidFill>
                  <a:srgbClr val="2F2F2F">
                    <a:lumMod val="90000"/>
                    <a:lumOff val="10000"/>
                  </a:srgbClr>
                </a:solidFill>
              </a:rPr>
              <a:t> </a:t>
            </a:r>
            <a:r>
              <a:rPr lang="de-DE" kern="0" dirty="0" err="1">
                <a:solidFill>
                  <a:srgbClr val="2F2F2F">
                    <a:lumMod val="90000"/>
                    <a:lumOff val="10000"/>
                  </a:srgbClr>
                </a:solidFill>
              </a:rPr>
              <a:t>can</a:t>
            </a:r>
            <a:r>
              <a:rPr lang="de-DE" kern="0" dirty="0">
                <a:solidFill>
                  <a:srgbClr val="2F2F2F">
                    <a:lumMod val="90000"/>
                    <a:lumOff val="10000"/>
                  </a:srgbClr>
                </a:solidFill>
              </a:rPr>
              <a:t> </a:t>
            </a:r>
            <a:r>
              <a:rPr lang="de-DE" kern="0" dirty="0" err="1">
                <a:solidFill>
                  <a:srgbClr val="2F2F2F">
                    <a:lumMod val="90000"/>
                    <a:lumOff val="10000"/>
                  </a:srgbClr>
                </a:solidFill>
              </a:rPr>
              <a:t>be</a:t>
            </a:r>
            <a:r>
              <a:rPr lang="de-DE" kern="0" dirty="0">
                <a:solidFill>
                  <a:srgbClr val="2F2F2F">
                    <a:lumMod val="90000"/>
                    <a:lumOff val="10000"/>
                  </a:srgbClr>
                </a:solidFill>
              </a:rPr>
              <a:t> </a:t>
            </a:r>
            <a:r>
              <a:rPr lang="de-DE" kern="0" dirty="0" err="1">
                <a:solidFill>
                  <a:srgbClr val="2F2F2F">
                    <a:lumMod val="90000"/>
                    <a:lumOff val="10000"/>
                  </a:srgbClr>
                </a:solidFill>
              </a:rPr>
              <a:t>simulated</a:t>
            </a:r>
            <a:endParaRPr lang="de-DE" kern="0" dirty="0">
              <a:solidFill>
                <a:srgbClr val="2F2F2F">
                  <a:lumMod val="90000"/>
                  <a:lumOff val="10000"/>
                </a:srgbClr>
              </a:solidFill>
            </a:endParaRPr>
          </a:p>
          <a:p>
            <a:pPr>
              <a:spcAft>
                <a:spcPts val="1200"/>
              </a:spcAft>
            </a:pPr>
            <a:r>
              <a:rPr lang="de-DE" kern="0" dirty="0">
                <a:solidFill>
                  <a:srgbClr val="2F2F2F">
                    <a:lumMod val="90000"/>
                    <a:lumOff val="10000"/>
                  </a:srgbClr>
                </a:solidFill>
              </a:rPr>
              <a:t>The </a:t>
            </a:r>
            <a:r>
              <a:rPr lang="de-DE" kern="0" dirty="0" err="1">
                <a:solidFill>
                  <a:srgbClr val="2F2F2F">
                    <a:lumMod val="90000"/>
                    <a:lumOff val="10000"/>
                  </a:srgbClr>
                </a:solidFill>
              </a:rPr>
              <a:t>model</a:t>
            </a:r>
            <a:r>
              <a:rPr lang="de-DE" kern="0" dirty="0">
                <a:solidFill>
                  <a:srgbClr val="2F2F2F">
                    <a:lumMod val="90000"/>
                    <a:lumOff val="10000"/>
                  </a:srgbClr>
                </a:solidFill>
              </a:rPr>
              <a:t> </a:t>
            </a:r>
            <a:r>
              <a:rPr lang="de-DE" kern="0" dirty="0" err="1">
                <a:solidFill>
                  <a:srgbClr val="2F2F2F">
                    <a:lumMod val="90000"/>
                    <a:lumOff val="10000"/>
                  </a:srgbClr>
                </a:solidFill>
              </a:rPr>
              <a:t>is</a:t>
            </a:r>
            <a:r>
              <a:rPr lang="de-DE" kern="0" dirty="0">
                <a:solidFill>
                  <a:srgbClr val="2F2F2F">
                    <a:lumMod val="90000"/>
                    <a:lumOff val="10000"/>
                  </a:srgbClr>
                </a:solidFill>
              </a:rPr>
              <a:t> a </a:t>
            </a:r>
            <a:r>
              <a:rPr lang="de-DE" kern="0" dirty="0" err="1">
                <a:solidFill>
                  <a:srgbClr val="2F2F2F">
                    <a:lumMod val="90000"/>
                    <a:lumOff val="10000"/>
                  </a:srgbClr>
                </a:solidFill>
              </a:rPr>
              <a:t>helpful</a:t>
            </a:r>
            <a:r>
              <a:rPr lang="de-DE" kern="0" dirty="0">
                <a:solidFill>
                  <a:srgbClr val="2F2F2F">
                    <a:lumMod val="90000"/>
                    <a:lumOff val="10000"/>
                  </a:srgbClr>
                </a:solidFill>
              </a:rPr>
              <a:t> </a:t>
            </a:r>
            <a:r>
              <a:rPr lang="de-DE" kern="0" dirty="0" err="1">
                <a:solidFill>
                  <a:srgbClr val="2F2F2F">
                    <a:lumMod val="90000"/>
                    <a:lumOff val="10000"/>
                  </a:srgbClr>
                </a:solidFill>
              </a:rPr>
              <a:t>tool</a:t>
            </a:r>
            <a:r>
              <a:rPr lang="de-DE" kern="0" dirty="0">
                <a:solidFill>
                  <a:srgbClr val="2F2F2F">
                    <a:lumMod val="90000"/>
                    <a:lumOff val="10000"/>
                  </a:srgbClr>
                </a:solidFill>
              </a:rPr>
              <a:t> </a:t>
            </a:r>
            <a:r>
              <a:rPr lang="de-DE" kern="0" dirty="0" err="1">
                <a:solidFill>
                  <a:srgbClr val="2F2F2F">
                    <a:lumMod val="90000"/>
                    <a:lumOff val="10000"/>
                  </a:srgbClr>
                </a:solidFill>
              </a:rPr>
              <a:t>for</a:t>
            </a:r>
            <a:r>
              <a:rPr lang="de-DE" kern="0" dirty="0">
                <a:solidFill>
                  <a:srgbClr val="2F2F2F">
                    <a:lumMod val="90000"/>
                    <a:lumOff val="10000"/>
                  </a:srgbClr>
                </a:solidFill>
              </a:rPr>
              <a:t> pump design</a:t>
            </a:r>
          </a:p>
        </p:txBody>
      </p:sp>
    </p:spTree>
    <p:extLst>
      <p:ext uri="{BB962C8B-B14F-4D97-AF65-F5344CB8AC3E}">
        <p14:creationId xmlns:p14="http://schemas.microsoft.com/office/powerpoint/2010/main" val="74654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127540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a:lnSpc>
                <a:spcPct val="150000"/>
              </a:lnSpc>
              <a:spcBef>
                <a:spcPct val="70000"/>
              </a:spcBef>
              <a:buNone/>
            </a:pPr>
            <a:r>
              <a:rPr lang="en-GB" altLang="de-DE" sz="1600" dirty="0">
                <a:solidFill>
                  <a:schemeClr val="bg2">
                    <a:lumMod val="90000"/>
                    <a:lumOff val="10000"/>
                  </a:schemeClr>
                </a:solidFill>
              </a:rPr>
              <a:t>The topics presented are based on research projects carried out at the “Excellence Centre of Tribology” (AC2T research GmbH, Wiener Neustadt, Austria)  with the support  by  the  </a:t>
            </a:r>
            <a:r>
              <a:rPr lang="en-GB" altLang="de-DE" sz="1600" b="1" dirty="0">
                <a:solidFill>
                  <a:schemeClr val="bg2">
                    <a:lumMod val="90000"/>
                    <a:lumOff val="10000"/>
                  </a:schemeClr>
                </a:solidFill>
              </a:rPr>
              <a:t>Austrian               program</a:t>
            </a:r>
            <a:r>
              <a:rPr lang="en-GB" altLang="de-DE" sz="1600" dirty="0">
                <a:solidFill>
                  <a:schemeClr val="bg2">
                    <a:lumMod val="90000"/>
                    <a:lumOff val="10000"/>
                  </a:schemeClr>
                </a:solidFill>
              </a:rPr>
              <a:t> (Project </a:t>
            </a:r>
            <a:r>
              <a:rPr lang="en-GB" altLang="de-DE" sz="1600" dirty="0" err="1">
                <a:solidFill>
                  <a:schemeClr val="bg2">
                    <a:lumMod val="90000"/>
                    <a:lumOff val="10000"/>
                  </a:schemeClr>
                </a:solidFill>
              </a:rPr>
              <a:t>XTribology</a:t>
            </a:r>
            <a:r>
              <a:rPr lang="en-GB" altLang="de-DE" sz="1600" dirty="0">
                <a:solidFill>
                  <a:schemeClr val="bg2">
                    <a:lumMod val="90000"/>
                    <a:lumOff val="10000"/>
                  </a:schemeClr>
                </a:solidFill>
              </a:rPr>
              <a:t>, no. 849109) and by the concerned program management institutions, </a:t>
            </a:r>
            <a:r>
              <a:rPr lang="en-GB" altLang="de-DE" sz="1600" dirty="0" err="1">
                <a:solidFill>
                  <a:schemeClr val="bg2">
                    <a:lumMod val="90000"/>
                    <a:lumOff val="10000"/>
                  </a:schemeClr>
                </a:solidFill>
              </a:rPr>
              <a:t>viz</a:t>
            </a:r>
            <a:r>
              <a:rPr lang="en-GB" altLang="de-DE" sz="1600" dirty="0">
                <a:solidFill>
                  <a:schemeClr val="bg2">
                    <a:lumMod val="90000"/>
                    <a:lumOff val="10000"/>
                  </a:schemeClr>
                </a:solidFill>
              </a:rPr>
              <a:t> the </a:t>
            </a:r>
            <a:r>
              <a:rPr lang="en-GB" altLang="de-DE" sz="1600" b="1" dirty="0">
                <a:solidFill>
                  <a:schemeClr val="bg2">
                    <a:lumMod val="90000"/>
                    <a:lumOff val="10000"/>
                  </a:schemeClr>
                </a:solidFill>
              </a:rPr>
              <a:t>Austrian Research Promotion Agency</a:t>
            </a:r>
            <a:r>
              <a:rPr lang="en-GB" altLang="de-DE" sz="1600" dirty="0">
                <a:solidFill>
                  <a:schemeClr val="bg2">
                    <a:lumMod val="90000"/>
                    <a:lumOff val="10000"/>
                  </a:schemeClr>
                </a:solidFill>
              </a:rPr>
              <a:t> (</a:t>
            </a:r>
            <a:r>
              <a:rPr lang="en-GB" altLang="de-DE" sz="1600" dirty="0" err="1">
                <a:solidFill>
                  <a:schemeClr val="bg2">
                    <a:lumMod val="90000"/>
                    <a:lumOff val="10000"/>
                  </a:schemeClr>
                </a:solidFill>
              </a:rPr>
              <a:t>Österreichische</a:t>
            </a:r>
            <a:r>
              <a:rPr lang="en-GB" altLang="de-DE" sz="1600" dirty="0">
                <a:solidFill>
                  <a:schemeClr val="bg2">
                    <a:lumMod val="90000"/>
                    <a:lumOff val="10000"/>
                  </a:schemeClr>
                </a:solidFill>
              </a:rPr>
              <a:t> </a:t>
            </a:r>
            <a:r>
              <a:rPr lang="en-GB" altLang="de-DE" sz="1600" dirty="0" err="1">
                <a:solidFill>
                  <a:schemeClr val="bg2">
                    <a:lumMod val="90000"/>
                    <a:lumOff val="10000"/>
                  </a:schemeClr>
                </a:solidFill>
              </a:rPr>
              <a:t>Forschungsförderungs-Gesellschaft</a:t>
            </a:r>
            <a:r>
              <a:rPr lang="en-GB" altLang="de-DE" sz="1600" dirty="0">
                <a:solidFill>
                  <a:schemeClr val="bg2">
                    <a:lumMod val="90000"/>
                    <a:lumOff val="10000"/>
                  </a:schemeClr>
                </a:solidFill>
              </a:rPr>
              <a:t> </a:t>
            </a:r>
            <a:r>
              <a:rPr lang="en-GB" altLang="de-DE" sz="1600" dirty="0" err="1">
                <a:solidFill>
                  <a:schemeClr val="bg2">
                    <a:lumMod val="90000"/>
                    <a:lumOff val="10000"/>
                  </a:schemeClr>
                </a:solidFill>
              </a:rPr>
              <a:t>mbH</a:t>
            </a:r>
            <a:r>
              <a:rPr lang="en-GB" altLang="de-DE" sz="1600" dirty="0">
                <a:solidFill>
                  <a:schemeClr val="bg2">
                    <a:lumMod val="90000"/>
                    <a:lumOff val="10000"/>
                  </a:schemeClr>
                </a:solidFill>
              </a:rPr>
              <a:t>), on behalf of the </a:t>
            </a:r>
            <a:r>
              <a:rPr lang="en-GB" altLang="de-DE" sz="1600" b="1" dirty="0">
                <a:solidFill>
                  <a:schemeClr val="bg2">
                    <a:lumMod val="90000"/>
                    <a:lumOff val="10000"/>
                  </a:schemeClr>
                </a:solidFill>
              </a:rPr>
              <a:t>Federal Government</a:t>
            </a:r>
            <a:r>
              <a:rPr lang="en-GB" altLang="de-DE" sz="1600" dirty="0">
                <a:solidFill>
                  <a:schemeClr val="bg2">
                    <a:lumMod val="90000"/>
                    <a:lumOff val="10000"/>
                  </a:schemeClr>
                </a:solidFill>
              </a:rPr>
              <a:t>, as well as by the </a:t>
            </a:r>
            <a:r>
              <a:rPr lang="en-GB" altLang="de-DE" sz="1600" b="1" dirty="0">
                <a:solidFill>
                  <a:schemeClr val="bg2">
                    <a:lumMod val="90000"/>
                    <a:lumOff val="10000"/>
                  </a:schemeClr>
                </a:solidFill>
              </a:rPr>
              <a:t>Government of Niederösterreich</a:t>
            </a:r>
            <a:r>
              <a:rPr lang="en-GB" altLang="de-DE" sz="1600" dirty="0">
                <a:solidFill>
                  <a:schemeClr val="bg2">
                    <a:lumMod val="90000"/>
                    <a:lumOff val="10000"/>
                  </a:schemeClr>
                </a:solidFill>
              </a:rPr>
              <a:t>, </a:t>
            </a:r>
            <a:r>
              <a:rPr lang="en-GB" altLang="de-DE" sz="1600" b="1" dirty="0">
                <a:solidFill>
                  <a:schemeClr val="bg2">
                    <a:lumMod val="90000"/>
                    <a:lumOff val="10000"/>
                  </a:schemeClr>
                </a:solidFill>
              </a:rPr>
              <a:t>Wien</a:t>
            </a:r>
            <a:r>
              <a:rPr lang="en-GB" altLang="de-DE" sz="1600" dirty="0">
                <a:solidFill>
                  <a:schemeClr val="bg2">
                    <a:lumMod val="90000"/>
                    <a:lumOff val="10000"/>
                  </a:schemeClr>
                </a:solidFill>
              </a:rPr>
              <a:t>, and </a:t>
            </a:r>
            <a:r>
              <a:rPr lang="en-GB" altLang="de-DE" sz="1600" b="1" dirty="0">
                <a:solidFill>
                  <a:schemeClr val="bg2">
                    <a:lumMod val="90000"/>
                    <a:lumOff val="10000"/>
                  </a:schemeClr>
                </a:solidFill>
              </a:rPr>
              <a:t>Vorarlberg</a:t>
            </a:r>
            <a:r>
              <a:rPr lang="en-GB" altLang="de-DE" sz="1600" dirty="0">
                <a:solidFill>
                  <a:schemeClr val="bg2">
                    <a:lumMod val="90000"/>
                    <a:lumOff val="10000"/>
                  </a:schemeClr>
                </a:solidFill>
              </a:rPr>
              <a:t>. </a:t>
            </a:r>
          </a:p>
          <a:p>
            <a:pPr>
              <a:lnSpc>
                <a:spcPct val="150000"/>
              </a:lnSpc>
              <a:spcBef>
                <a:spcPct val="70000"/>
              </a:spcBef>
              <a:buNone/>
            </a:pPr>
            <a:r>
              <a:rPr lang="en-GB" altLang="de-DE" sz="1600" dirty="0">
                <a:solidFill>
                  <a:schemeClr val="bg2">
                    <a:lumMod val="90000"/>
                    <a:lumOff val="10000"/>
                  </a:schemeClr>
                </a:solidFill>
              </a:rPr>
              <a:t>We are as well grateful to the involved company partners and scientific partners for their financial support and for the fruitful cooperation.</a:t>
            </a:r>
          </a:p>
          <a:p>
            <a:pPr marL="0" indent="0">
              <a:buNone/>
            </a:pPr>
            <a:endParaRPr lang="de-AT" sz="1600" dirty="0"/>
          </a:p>
        </p:txBody>
      </p:sp>
      <p:pic>
        <p:nvPicPr>
          <p:cNvPr id="9" name="Picture 12" descr="Komet_5-Acronym-DUNKEL"/>
          <p:cNvPicPr>
            <a:picLocks noChangeAspect="1" noChangeArrowheads="1"/>
          </p:cNvPicPr>
          <p:nvPr/>
        </p:nvPicPr>
        <p:blipFill>
          <a:blip r:embed="rId2" cstate="print">
            <a:clrChange>
              <a:clrFrom>
                <a:srgbClr val="CCCCCC"/>
              </a:clrFrom>
              <a:clrTo>
                <a:srgbClr val="CCCCCC">
                  <a:alpha val="0"/>
                </a:srgbClr>
              </a:clrTo>
            </a:clrChange>
            <a:lum bright="12000"/>
            <a:extLst>
              <a:ext uri="{28A0092B-C50C-407E-A947-70E740481C1C}">
                <a14:useLocalDpi xmlns:a14="http://schemas.microsoft.com/office/drawing/2010/main"/>
              </a:ext>
            </a:extLst>
          </a:blip>
          <a:srcRect b="-22272"/>
          <a:stretch>
            <a:fillRect/>
          </a:stretch>
        </p:blipFill>
        <p:spPr bwMode="auto">
          <a:xfrm>
            <a:off x="1515537" y="2071080"/>
            <a:ext cx="722975" cy="198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4"/>
          <p:cNvSpPr/>
          <p:nvPr/>
        </p:nvSpPr>
        <p:spPr>
          <a:xfrm>
            <a:off x="266821" y="-2941"/>
            <a:ext cx="2296654" cy="461665"/>
          </a:xfrm>
          <a:prstGeom prst="rect">
            <a:avLst/>
          </a:prstGeom>
        </p:spPr>
        <p:txBody>
          <a:bodyPr wrap="none">
            <a:spAutoFit/>
          </a:bodyPr>
          <a:lstStyle/>
          <a:p>
            <a:r>
              <a:rPr lang="en-US" sz="2400" b="1" dirty="0">
                <a:solidFill>
                  <a:schemeClr val="bg2">
                    <a:lumMod val="90000"/>
                    <a:lumOff val="10000"/>
                  </a:schemeClr>
                </a:solidFill>
              </a:rPr>
              <a:t>XTRIBOLOGY </a:t>
            </a:r>
            <a:endParaRPr lang="de-AT" sz="2400" b="1" dirty="0">
              <a:solidFill>
                <a:schemeClr val="bg2">
                  <a:lumMod val="90000"/>
                  <a:lumOff val="10000"/>
                </a:schemeClr>
              </a:solidFill>
            </a:endParaRPr>
          </a:p>
        </p:txBody>
      </p:sp>
      <p:sp>
        <p:nvSpPr>
          <p:cNvPr id="11" name="Rectangle 20"/>
          <p:cNvSpPr/>
          <p:nvPr/>
        </p:nvSpPr>
        <p:spPr>
          <a:xfrm>
            <a:off x="266821" y="349484"/>
            <a:ext cx="3536546" cy="461665"/>
          </a:xfrm>
          <a:prstGeom prst="rect">
            <a:avLst/>
          </a:prstGeom>
          <a:noFill/>
        </p:spPr>
        <p:txBody>
          <a:bodyPr wrap="none">
            <a:spAutoFit/>
          </a:bodyPr>
          <a:lstStyle/>
          <a:p>
            <a:r>
              <a:rPr lang="en-US" sz="2400" b="1" dirty="0">
                <a:solidFill>
                  <a:srgbClr val="4D6AB9"/>
                </a:solidFill>
              </a:rPr>
              <a:t>ACKNOWLEDGEMENT</a:t>
            </a:r>
            <a:endParaRPr lang="de-AT" sz="2400" b="1" dirty="0">
              <a:solidFill>
                <a:srgbClr val="4D6AB9"/>
              </a:solidFill>
            </a:endParaRPr>
          </a:p>
        </p:txBody>
      </p:sp>
    </p:spTree>
    <p:extLst>
      <p:ext uri="{BB962C8B-B14F-4D97-AF65-F5344CB8AC3E}">
        <p14:creationId xmlns:p14="http://schemas.microsoft.com/office/powerpoint/2010/main" val="333661854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Introduction</a:t>
            </a:r>
            <a:endParaRPr lang="de-AT" altLang="de-DE" dirty="0"/>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442" y="874294"/>
            <a:ext cx="4148451" cy="2772548"/>
          </a:xfrm>
          <a:prstGeom prst="rect">
            <a:avLst/>
          </a:prstGeom>
        </p:spPr>
      </p:pic>
      <p:cxnSp>
        <p:nvCxnSpPr>
          <p:cNvPr id="5" name="Gerader Verbinder 4"/>
          <p:cNvCxnSpPr/>
          <p:nvPr/>
        </p:nvCxnSpPr>
        <p:spPr>
          <a:xfrm flipH="1">
            <a:off x="3463962" y="1929111"/>
            <a:ext cx="189" cy="2352433"/>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Pfeil nach unten 23"/>
          <p:cNvSpPr/>
          <p:nvPr/>
        </p:nvSpPr>
        <p:spPr>
          <a:xfrm>
            <a:off x="3420930" y="3872751"/>
            <a:ext cx="96819" cy="451821"/>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5" name="Textfeld 24"/>
          <p:cNvSpPr txBox="1"/>
          <p:nvPr/>
        </p:nvSpPr>
        <p:spPr>
          <a:xfrm rot="16200000">
            <a:off x="3396365" y="4172957"/>
            <a:ext cx="1065646" cy="523220"/>
          </a:xfrm>
          <a:prstGeom prst="rect">
            <a:avLst/>
          </a:prstGeom>
          <a:noFill/>
        </p:spPr>
        <p:txBody>
          <a:bodyPr wrap="square" rtlCol="0">
            <a:spAutoFit/>
          </a:bodyPr>
          <a:lstStyle/>
          <a:p>
            <a:pPr algn="ctr"/>
            <a:r>
              <a:rPr lang="de-DE" sz="1400" dirty="0"/>
              <a:t>Down-hole pump</a:t>
            </a:r>
            <a:endParaRPr lang="de-AT" sz="1400" dirty="0"/>
          </a:p>
        </p:txBody>
      </p:sp>
      <p:sp>
        <p:nvSpPr>
          <p:cNvPr id="26" name="Freihandform 25"/>
          <p:cNvSpPr/>
          <p:nvPr/>
        </p:nvSpPr>
        <p:spPr>
          <a:xfrm>
            <a:off x="268941" y="3775934"/>
            <a:ext cx="4109421" cy="118334"/>
          </a:xfrm>
          <a:custGeom>
            <a:avLst/>
            <a:gdLst>
              <a:gd name="connsiteX0" fmla="*/ 0 w 4109421"/>
              <a:gd name="connsiteY0" fmla="*/ 118334 h 118334"/>
              <a:gd name="connsiteX1" fmla="*/ 172123 w 4109421"/>
              <a:gd name="connsiteY1" fmla="*/ 32273 h 118334"/>
              <a:gd name="connsiteX2" fmla="*/ 301214 w 4109421"/>
              <a:gd name="connsiteY2" fmla="*/ 86061 h 118334"/>
              <a:gd name="connsiteX3" fmla="*/ 559398 w 4109421"/>
              <a:gd name="connsiteY3" fmla="*/ 43031 h 118334"/>
              <a:gd name="connsiteX4" fmla="*/ 903643 w 4109421"/>
              <a:gd name="connsiteY4" fmla="*/ 118334 h 118334"/>
              <a:gd name="connsiteX5" fmla="*/ 1333948 w 4109421"/>
              <a:gd name="connsiteY5" fmla="*/ 43031 h 118334"/>
              <a:gd name="connsiteX6" fmla="*/ 1699708 w 4109421"/>
              <a:gd name="connsiteY6" fmla="*/ 86061 h 118334"/>
              <a:gd name="connsiteX7" fmla="*/ 2162287 w 4109421"/>
              <a:gd name="connsiteY7" fmla="*/ 32273 h 118334"/>
              <a:gd name="connsiteX8" fmla="*/ 2667897 w 4109421"/>
              <a:gd name="connsiteY8" fmla="*/ 107577 h 118334"/>
              <a:gd name="connsiteX9" fmla="*/ 3205779 w 4109421"/>
              <a:gd name="connsiteY9" fmla="*/ 0 h 118334"/>
              <a:gd name="connsiteX10" fmla="*/ 3689873 w 4109421"/>
              <a:gd name="connsiteY10" fmla="*/ 107577 h 118334"/>
              <a:gd name="connsiteX11" fmla="*/ 4109421 w 4109421"/>
              <a:gd name="connsiteY11" fmla="*/ 3227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09421" h="118334">
                <a:moveTo>
                  <a:pt x="0" y="118334"/>
                </a:moveTo>
                <a:cubicBezTo>
                  <a:pt x="60960" y="77993"/>
                  <a:pt x="121921" y="37652"/>
                  <a:pt x="172123" y="32273"/>
                </a:cubicBezTo>
                <a:cubicBezTo>
                  <a:pt x="222325" y="26894"/>
                  <a:pt x="236668" y="84268"/>
                  <a:pt x="301214" y="86061"/>
                </a:cubicBezTo>
                <a:cubicBezTo>
                  <a:pt x="365760" y="87854"/>
                  <a:pt x="458993" y="37652"/>
                  <a:pt x="559398" y="43031"/>
                </a:cubicBezTo>
                <a:cubicBezTo>
                  <a:pt x="659803" y="48410"/>
                  <a:pt x="774551" y="118334"/>
                  <a:pt x="903643" y="118334"/>
                </a:cubicBezTo>
                <a:cubicBezTo>
                  <a:pt x="1032735" y="118334"/>
                  <a:pt x="1201271" y="48410"/>
                  <a:pt x="1333948" y="43031"/>
                </a:cubicBezTo>
                <a:cubicBezTo>
                  <a:pt x="1466625" y="37652"/>
                  <a:pt x="1561652" y="87854"/>
                  <a:pt x="1699708" y="86061"/>
                </a:cubicBezTo>
                <a:cubicBezTo>
                  <a:pt x="1837765" y="84268"/>
                  <a:pt x="2000922" y="28687"/>
                  <a:pt x="2162287" y="32273"/>
                </a:cubicBezTo>
                <a:cubicBezTo>
                  <a:pt x="2323652" y="35859"/>
                  <a:pt x="2493982" y="112956"/>
                  <a:pt x="2667897" y="107577"/>
                </a:cubicBezTo>
                <a:cubicBezTo>
                  <a:pt x="2841812" y="102198"/>
                  <a:pt x="3035450" y="0"/>
                  <a:pt x="3205779" y="0"/>
                </a:cubicBezTo>
                <a:cubicBezTo>
                  <a:pt x="3376108" y="0"/>
                  <a:pt x="3539266" y="102198"/>
                  <a:pt x="3689873" y="107577"/>
                </a:cubicBezTo>
                <a:cubicBezTo>
                  <a:pt x="3840480" y="112956"/>
                  <a:pt x="3974950" y="72614"/>
                  <a:pt x="4109421" y="3227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7" name="Textfeld 26"/>
          <p:cNvSpPr txBox="1"/>
          <p:nvPr/>
        </p:nvSpPr>
        <p:spPr>
          <a:xfrm>
            <a:off x="1715849" y="3869471"/>
            <a:ext cx="1151065" cy="307777"/>
          </a:xfrm>
          <a:prstGeom prst="rect">
            <a:avLst/>
          </a:prstGeom>
          <a:noFill/>
        </p:spPr>
        <p:txBody>
          <a:bodyPr wrap="square" rtlCol="0">
            <a:spAutoFit/>
          </a:bodyPr>
          <a:lstStyle/>
          <a:p>
            <a:r>
              <a:rPr lang="de-DE" sz="1400" dirty="0" err="1"/>
              <a:t>Oil</a:t>
            </a:r>
            <a:r>
              <a:rPr lang="de-DE" sz="1400" dirty="0"/>
              <a:t> </a:t>
            </a:r>
            <a:r>
              <a:rPr lang="de-DE" sz="1400" dirty="0" err="1"/>
              <a:t>reservoir</a:t>
            </a:r>
            <a:endParaRPr lang="de-AT" sz="1400" dirty="0"/>
          </a:p>
        </p:txBody>
      </p:sp>
      <p:sp>
        <p:nvSpPr>
          <p:cNvPr id="28" name="Inhaltsplatzhalter 5"/>
          <p:cNvSpPr txBox="1">
            <a:spLocks/>
          </p:cNvSpPr>
          <p:nvPr/>
        </p:nvSpPr>
        <p:spPr bwMode="auto">
          <a:xfrm>
            <a:off x="4611331" y="960584"/>
            <a:ext cx="4188424" cy="366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3"/>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4"/>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marL="0" lvl="0" indent="0">
              <a:buNone/>
            </a:pPr>
            <a:r>
              <a:rPr lang="de-AT" sz="1800" u="sng" kern="0" dirty="0">
                <a:solidFill>
                  <a:srgbClr val="2F2F2F">
                    <a:lumMod val="90000"/>
                    <a:lumOff val="10000"/>
                  </a:srgbClr>
                </a:solidFill>
                <a:latin typeface="Arial" panose="020B0604020202020204"/>
              </a:rPr>
              <a:t>Down hole </a:t>
            </a:r>
            <a:r>
              <a:rPr lang="de-AT" sz="1800" u="sng" kern="0" dirty="0" err="1">
                <a:solidFill>
                  <a:srgbClr val="2F2F2F">
                    <a:lumMod val="90000"/>
                    <a:lumOff val="10000"/>
                  </a:srgbClr>
                </a:solidFill>
                <a:latin typeface="Arial" panose="020B0604020202020204"/>
              </a:rPr>
              <a:t>pumps</a:t>
            </a:r>
            <a:endParaRPr lang="de-AT" sz="1800" u="sng" kern="0" dirty="0">
              <a:solidFill>
                <a:srgbClr val="2F2F2F">
                  <a:lumMod val="90000"/>
                  <a:lumOff val="10000"/>
                </a:srgbClr>
              </a:solidFill>
              <a:latin typeface="Arial" panose="020B0604020202020204"/>
            </a:endParaRPr>
          </a:p>
          <a:p>
            <a:pPr lvl="0">
              <a:spcAft>
                <a:spcPts val="1200"/>
              </a:spcAft>
            </a:pPr>
            <a:r>
              <a:rPr lang="de-DE" sz="1600" kern="0" dirty="0">
                <a:solidFill>
                  <a:srgbClr val="0070C0"/>
                </a:solidFill>
                <a:latin typeface="Arial" panose="020B0604020202020204"/>
              </a:rPr>
              <a:t>Most </a:t>
            </a:r>
            <a:r>
              <a:rPr lang="de-DE" sz="1600" kern="0" dirty="0" err="1">
                <a:solidFill>
                  <a:srgbClr val="0070C0"/>
                </a:solidFill>
                <a:latin typeface="Arial" panose="020B0604020202020204"/>
              </a:rPr>
              <a:t>widely</a:t>
            </a:r>
            <a:r>
              <a:rPr lang="de-DE" sz="1600" kern="0" dirty="0">
                <a:solidFill>
                  <a:srgbClr val="0070C0"/>
                </a:solidFill>
                <a:latin typeface="Arial" panose="020B0604020202020204"/>
              </a:rPr>
              <a:t> </a:t>
            </a:r>
            <a:r>
              <a:rPr lang="de-DE" sz="1600" kern="0" dirty="0" err="1">
                <a:solidFill>
                  <a:srgbClr val="0070C0"/>
                </a:solidFill>
                <a:latin typeface="Arial" panose="020B0604020202020204"/>
              </a:rPr>
              <a:t>used</a:t>
            </a:r>
            <a:r>
              <a:rPr lang="de-DE" sz="1600" kern="0" dirty="0">
                <a:solidFill>
                  <a:srgbClr val="0070C0"/>
                </a:solidFill>
                <a:latin typeface="Arial" panose="020B0604020202020204"/>
              </a:rPr>
              <a:t> type </a:t>
            </a:r>
            <a:r>
              <a:rPr lang="de-DE" sz="1600" kern="0" dirty="0" err="1">
                <a:solidFill>
                  <a:srgbClr val="2F2F2F">
                    <a:lumMod val="90000"/>
                    <a:lumOff val="10000"/>
                  </a:srgbClr>
                </a:solidFill>
                <a:latin typeface="Arial" panose="020B0604020202020204"/>
              </a:rPr>
              <a:t>of</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pumps</a:t>
            </a:r>
            <a:r>
              <a:rPr lang="de-DE" sz="1600" kern="0" dirty="0">
                <a:solidFill>
                  <a:srgbClr val="2F2F2F">
                    <a:lumMod val="90000"/>
                    <a:lumOff val="10000"/>
                  </a:srgbClr>
                </a:solidFill>
                <a:latin typeface="Arial" panose="020B0604020202020204"/>
              </a:rPr>
              <a:t> in </a:t>
            </a:r>
            <a:r>
              <a:rPr lang="de-DE" sz="1600" kern="0" dirty="0" err="1">
                <a:solidFill>
                  <a:srgbClr val="2F2F2F">
                    <a:lumMod val="90000"/>
                    <a:lumOff val="10000"/>
                  </a:srgbClr>
                </a:solidFill>
                <a:latin typeface="Arial" panose="020B0604020202020204"/>
              </a:rPr>
              <a:t>oil</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industry</a:t>
            </a:r>
            <a:endParaRPr lang="de-DE" sz="1600" kern="0" dirty="0">
              <a:solidFill>
                <a:srgbClr val="2F2F2F">
                  <a:lumMod val="90000"/>
                  <a:lumOff val="10000"/>
                </a:srgbClr>
              </a:solidFill>
              <a:latin typeface="Arial" panose="020B0604020202020204"/>
            </a:endParaRPr>
          </a:p>
          <a:p>
            <a:pPr lvl="0">
              <a:spcAft>
                <a:spcPts val="1200"/>
              </a:spcAft>
            </a:pPr>
            <a:r>
              <a:rPr lang="de-DE" sz="1600" kern="0" dirty="0" err="1">
                <a:solidFill>
                  <a:srgbClr val="2F2F2F">
                    <a:lumMod val="90000"/>
                    <a:lumOff val="10000"/>
                  </a:srgbClr>
                </a:solidFill>
                <a:latin typeface="Arial" panose="020B0604020202020204"/>
              </a:rPr>
              <a:t>Usually</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more</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than</a:t>
            </a:r>
            <a:r>
              <a:rPr lang="de-DE" sz="1600" kern="0" dirty="0">
                <a:solidFill>
                  <a:srgbClr val="2F2F2F">
                    <a:lumMod val="90000"/>
                    <a:lumOff val="10000"/>
                  </a:srgbClr>
                </a:solidFill>
                <a:latin typeface="Arial" panose="020B0604020202020204"/>
              </a:rPr>
              <a:t> </a:t>
            </a:r>
            <a:r>
              <a:rPr lang="de-DE" sz="1600" kern="0" dirty="0">
                <a:solidFill>
                  <a:srgbClr val="0070C0"/>
                </a:solidFill>
                <a:latin typeface="Arial" panose="020B0604020202020204"/>
              </a:rPr>
              <a:t>1000m </a:t>
            </a:r>
            <a:r>
              <a:rPr lang="de-DE" sz="1600" kern="0" dirty="0" err="1">
                <a:solidFill>
                  <a:srgbClr val="0070C0"/>
                </a:solidFill>
                <a:latin typeface="Arial" panose="020B0604020202020204"/>
              </a:rPr>
              <a:t>underground</a:t>
            </a:r>
            <a:endParaRPr lang="de-AT" sz="1600" kern="0" dirty="0">
              <a:solidFill>
                <a:srgbClr val="0070C0"/>
              </a:solidFill>
              <a:latin typeface="Arial" panose="020B0604020202020204"/>
            </a:endParaRPr>
          </a:p>
          <a:p>
            <a:pPr lvl="0">
              <a:spcAft>
                <a:spcPts val="1200"/>
              </a:spcAft>
            </a:pPr>
            <a:r>
              <a:rPr lang="de-AT" sz="1600" kern="0" dirty="0" err="1">
                <a:solidFill>
                  <a:srgbClr val="0070C0"/>
                </a:solidFill>
                <a:latin typeface="Arial" panose="020B0604020202020204"/>
              </a:rPr>
              <a:t>Scarce</a:t>
            </a:r>
            <a:r>
              <a:rPr lang="de-AT" sz="1600" kern="0" dirty="0">
                <a:solidFill>
                  <a:srgbClr val="0070C0"/>
                </a:solidFill>
                <a:latin typeface="Arial" panose="020B0604020202020204"/>
              </a:rPr>
              <a:t> </a:t>
            </a:r>
            <a:r>
              <a:rPr lang="de-AT" sz="1600" kern="0" dirty="0" err="1">
                <a:solidFill>
                  <a:srgbClr val="0070C0"/>
                </a:solidFill>
                <a:latin typeface="Arial" panose="020B0604020202020204"/>
              </a:rPr>
              <a:t>measurement</a:t>
            </a:r>
            <a:r>
              <a:rPr lang="de-AT" sz="1600" kern="0" dirty="0">
                <a:solidFill>
                  <a:srgbClr val="0070C0"/>
                </a:solidFill>
                <a:latin typeface="Arial" panose="020B0604020202020204"/>
              </a:rPr>
              <a:t> </a:t>
            </a:r>
            <a:r>
              <a:rPr lang="de-AT" sz="1600" kern="0" dirty="0" err="1">
                <a:solidFill>
                  <a:srgbClr val="2F2F2F">
                    <a:lumMod val="90000"/>
                    <a:lumOff val="10000"/>
                  </a:srgbClr>
                </a:solidFill>
                <a:latin typeface="Arial" panose="020B0604020202020204"/>
              </a:rPr>
              <a:t>data</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from</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pumps</a:t>
            </a:r>
            <a:endParaRPr lang="de-AT" sz="1600" kern="0" dirty="0">
              <a:solidFill>
                <a:srgbClr val="2F2F2F">
                  <a:lumMod val="90000"/>
                  <a:lumOff val="10000"/>
                </a:srgbClr>
              </a:solidFill>
              <a:latin typeface="Arial" panose="020B0604020202020204"/>
            </a:endParaRPr>
          </a:p>
          <a:p>
            <a:pPr lvl="0">
              <a:spcAft>
                <a:spcPts val="1200"/>
              </a:spcAft>
            </a:pPr>
            <a:r>
              <a:rPr lang="de-DE" sz="1600" kern="0" dirty="0">
                <a:solidFill>
                  <a:srgbClr val="2F2F2F">
                    <a:lumMod val="90000"/>
                    <a:lumOff val="10000"/>
                  </a:srgbClr>
                </a:solidFill>
                <a:latin typeface="Arial" panose="020B0604020202020204"/>
              </a:rPr>
              <a:t>Multiple </a:t>
            </a:r>
            <a:r>
              <a:rPr lang="de-DE" sz="1600" kern="0" dirty="0" err="1">
                <a:solidFill>
                  <a:srgbClr val="2F2F2F">
                    <a:lumMod val="90000"/>
                    <a:lumOff val="10000"/>
                  </a:srgbClr>
                </a:solidFill>
                <a:latin typeface="Arial" panose="020B0604020202020204"/>
              </a:rPr>
              <a:t>damage</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mechanisms</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corrosion</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impact</a:t>
            </a:r>
            <a:r>
              <a:rPr lang="de-DE" sz="1600" kern="0" dirty="0">
                <a:solidFill>
                  <a:srgbClr val="2F2F2F">
                    <a:lumMod val="90000"/>
                    <a:lumOff val="10000"/>
                  </a:srgbClr>
                </a:solidFill>
                <a:latin typeface="Arial" panose="020B0604020202020204"/>
              </a:rPr>
              <a:t>, etc.</a:t>
            </a:r>
          </a:p>
          <a:p>
            <a:pPr lvl="0">
              <a:spcAft>
                <a:spcPts val="1200"/>
              </a:spcAft>
            </a:pPr>
            <a:r>
              <a:rPr lang="de-DE" sz="1600" kern="0" dirty="0" err="1">
                <a:solidFill>
                  <a:srgbClr val="2F2F2F">
                    <a:lumMod val="90000"/>
                    <a:lumOff val="10000"/>
                  </a:srgbClr>
                </a:solidFill>
                <a:latin typeface="Arial" panose="020B0604020202020204"/>
              </a:rPr>
              <a:t>Realistic</a:t>
            </a:r>
            <a:r>
              <a:rPr lang="de-DE" sz="1600" kern="0" dirty="0">
                <a:solidFill>
                  <a:srgbClr val="2F2F2F">
                    <a:lumMod val="90000"/>
                    <a:lumOff val="10000"/>
                  </a:srgbClr>
                </a:solidFill>
                <a:latin typeface="Arial" panose="020B0604020202020204"/>
              </a:rPr>
              <a:t> pump </a:t>
            </a:r>
            <a:r>
              <a:rPr lang="de-DE" sz="1600" kern="0" dirty="0" err="1">
                <a:solidFill>
                  <a:srgbClr val="2F2F2F">
                    <a:lumMod val="90000"/>
                    <a:lumOff val="10000"/>
                  </a:srgbClr>
                </a:solidFill>
                <a:latin typeface="Arial" panose="020B0604020202020204"/>
              </a:rPr>
              <a:t>operation</a:t>
            </a:r>
            <a:r>
              <a:rPr lang="de-DE" sz="1600" kern="0" dirty="0">
                <a:solidFill>
                  <a:srgbClr val="2F2F2F">
                    <a:lumMod val="90000"/>
                    <a:lumOff val="10000"/>
                  </a:srgbClr>
                </a:solidFill>
                <a:latin typeface="Arial" panose="020B0604020202020204"/>
              </a:rPr>
              <a:t> </a:t>
            </a:r>
            <a:r>
              <a:rPr lang="de-DE" sz="1600" kern="0" dirty="0" err="1">
                <a:solidFill>
                  <a:srgbClr val="0070C0"/>
                </a:solidFill>
                <a:latin typeface="Arial" panose="020B0604020202020204"/>
              </a:rPr>
              <a:t>hard</a:t>
            </a:r>
            <a:r>
              <a:rPr lang="de-DE" sz="1600" kern="0" dirty="0">
                <a:solidFill>
                  <a:srgbClr val="0070C0"/>
                </a:solidFill>
                <a:latin typeface="Arial" panose="020B0604020202020204"/>
              </a:rPr>
              <a:t> </a:t>
            </a:r>
            <a:r>
              <a:rPr lang="de-DE" sz="1600" kern="0" dirty="0" err="1">
                <a:solidFill>
                  <a:srgbClr val="0070C0"/>
                </a:solidFill>
                <a:latin typeface="Arial" panose="020B0604020202020204"/>
              </a:rPr>
              <a:t>to</a:t>
            </a:r>
            <a:r>
              <a:rPr lang="de-DE" sz="1600" kern="0" dirty="0">
                <a:solidFill>
                  <a:srgbClr val="0070C0"/>
                </a:solidFill>
                <a:latin typeface="Arial" panose="020B0604020202020204"/>
              </a:rPr>
              <a:t> </a:t>
            </a:r>
            <a:r>
              <a:rPr lang="de-DE" sz="1600" kern="0" dirty="0" err="1">
                <a:solidFill>
                  <a:srgbClr val="0070C0"/>
                </a:solidFill>
                <a:latin typeface="Arial" panose="020B0604020202020204"/>
              </a:rPr>
              <a:t>predict</a:t>
            </a:r>
            <a:endParaRPr lang="de-DE" sz="1600" kern="0" dirty="0">
              <a:solidFill>
                <a:srgbClr val="0070C0"/>
              </a:solidFill>
              <a:latin typeface="Arial" panose="020B0604020202020204"/>
            </a:endParaRPr>
          </a:p>
          <a:p>
            <a:pPr lvl="0">
              <a:spcAft>
                <a:spcPts val="1200"/>
              </a:spcAft>
            </a:pPr>
            <a:r>
              <a:rPr lang="de-DE" sz="1600" kern="0" dirty="0">
                <a:solidFill>
                  <a:srgbClr val="0070C0"/>
                </a:solidFill>
                <a:latin typeface="Arial" panose="020B0604020202020204"/>
              </a:rPr>
              <a:t>Fluid </a:t>
            </a:r>
            <a:r>
              <a:rPr lang="de-DE" sz="1600" kern="0" dirty="0" err="1">
                <a:solidFill>
                  <a:srgbClr val="0070C0"/>
                </a:solidFill>
                <a:latin typeface="Arial" panose="020B0604020202020204"/>
              </a:rPr>
              <a:t>dynamic</a:t>
            </a:r>
            <a:r>
              <a:rPr lang="de-DE" sz="1600" kern="0" dirty="0">
                <a:solidFill>
                  <a:srgbClr val="0070C0"/>
                </a:solidFill>
                <a:latin typeface="Arial" panose="020B0604020202020204"/>
              </a:rPr>
              <a:t> </a:t>
            </a:r>
            <a:r>
              <a:rPr lang="de-DE" sz="1600" kern="0" dirty="0" err="1">
                <a:solidFill>
                  <a:srgbClr val="2F2F2F">
                    <a:lumMod val="90000"/>
                    <a:lumOff val="10000"/>
                  </a:srgbClr>
                </a:solidFill>
                <a:latin typeface="Arial" panose="020B0604020202020204"/>
              </a:rPr>
              <a:t>related</a:t>
            </a:r>
            <a:r>
              <a:rPr lang="de-DE" sz="1600" kern="0" dirty="0">
                <a:solidFill>
                  <a:srgbClr val="2F2F2F">
                    <a:lumMod val="90000"/>
                    <a:lumOff val="10000"/>
                  </a:srgbClr>
                </a:solidFill>
                <a:latin typeface="Arial" panose="020B0604020202020204"/>
              </a:rPr>
              <a:t> pump </a:t>
            </a:r>
            <a:r>
              <a:rPr lang="de-DE" sz="1600" kern="0" dirty="0" err="1">
                <a:solidFill>
                  <a:srgbClr val="0070C0"/>
                </a:solidFill>
                <a:latin typeface="Arial" panose="020B0604020202020204"/>
              </a:rPr>
              <a:t>damage</a:t>
            </a:r>
            <a:r>
              <a:rPr lang="de-DE" sz="1600" kern="0" dirty="0">
                <a:solidFill>
                  <a:srgbClr val="0070C0"/>
                </a:solidFill>
                <a:latin typeface="Arial" panose="020B0604020202020204"/>
              </a:rPr>
              <a:t> not </a:t>
            </a:r>
            <a:r>
              <a:rPr lang="de-DE" sz="1600" kern="0" dirty="0" err="1">
                <a:solidFill>
                  <a:srgbClr val="0070C0"/>
                </a:solidFill>
                <a:latin typeface="Arial" panose="020B0604020202020204"/>
              </a:rPr>
              <a:t>well</a:t>
            </a:r>
            <a:r>
              <a:rPr lang="de-DE" sz="1600" kern="0" dirty="0">
                <a:solidFill>
                  <a:srgbClr val="0070C0"/>
                </a:solidFill>
                <a:latin typeface="Arial" panose="020B0604020202020204"/>
              </a:rPr>
              <a:t> </a:t>
            </a:r>
            <a:r>
              <a:rPr lang="de-DE" sz="1600" kern="0" dirty="0" err="1">
                <a:solidFill>
                  <a:srgbClr val="0070C0"/>
                </a:solidFill>
                <a:latin typeface="Arial" panose="020B0604020202020204"/>
              </a:rPr>
              <a:t>understood</a:t>
            </a:r>
            <a:endParaRPr lang="de-DE" sz="1600" kern="0" dirty="0">
              <a:solidFill>
                <a:srgbClr val="0070C0"/>
              </a:solidFill>
              <a:latin typeface="Arial" panose="020B0604020202020204"/>
            </a:endParaRPr>
          </a:p>
          <a:p>
            <a:pPr lvl="0"/>
            <a:endParaRPr lang="de-DE" sz="1600" kern="0" dirty="0">
              <a:solidFill>
                <a:srgbClr val="2F2F2F">
                  <a:lumMod val="90000"/>
                  <a:lumOff val="10000"/>
                </a:srgbClr>
              </a:solidFill>
            </a:endParaRPr>
          </a:p>
        </p:txBody>
      </p:sp>
      <p:sp>
        <p:nvSpPr>
          <p:cNvPr id="29" name="Rechteck 28"/>
          <p:cNvSpPr/>
          <p:nvPr/>
        </p:nvSpPr>
        <p:spPr>
          <a:xfrm>
            <a:off x="3256951" y="3862562"/>
            <a:ext cx="419548" cy="9681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 name="Textfeld 3"/>
          <p:cNvSpPr txBox="1"/>
          <p:nvPr/>
        </p:nvSpPr>
        <p:spPr>
          <a:xfrm rot="16200000">
            <a:off x="-370782" y="3014618"/>
            <a:ext cx="1018227" cy="246221"/>
          </a:xfrm>
          <a:prstGeom prst="rect">
            <a:avLst/>
          </a:prstGeom>
          <a:noFill/>
        </p:spPr>
        <p:txBody>
          <a:bodyPr wrap="none" rtlCol="0">
            <a:spAutoFit/>
          </a:bodyPr>
          <a:lstStyle/>
          <a:p>
            <a:r>
              <a:rPr lang="de-AT" sz="1000" dirty="0"/>
              <a:t>www.omv.com</a:t>
            </a:r>
          </a:p>
        </p:txBody>
      </p:sp>
    </p:spTree>
    <p:extLst>
      <p:ext uri="{BB962C8B-B14F-4D97-AF65-F5344CB8AC3E}">
        <p14:creationId xmlns:p14="http://schemas.microsoft.com/office/powerpoint/2010/main" val="1389120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a:t>Non-ideal pump </a:t>
            </a:r>
            <a:r>
              <a:rPr lang="de-DE" altLang="de-DE" dirty="0" err="1"/>
              <a:t>operation</a:t>
            </a:r>
            <a:endParaRPr lang="de-AT" altLang="de-DE" dirty="0"/>
          </a:p>
        </p:txBody>
      </p:sp>
      <p:pic>
        <p:nvPicPr>
          <p:cNvPr id="49" name="Grafik 48"/>
          <p:cNvPicPr>
            <a:picLocks noChangeAspect="1"/>
          </p:cNvPicPr>
          <p:nvPr/>
        </p:nvPicPr>
        <p:blipFill>
          <a:blip r:embed="rId2"/>
          <a:stretch>
            <a:fillRect/>
          </a:stretch>
        </p:blipFill>
        <p:spPr>
          <a:xfrm>
            <a:off x="4105393" y="2488905"/>
            <a:ext cx="1143614" cy="1111593"/>
          </a:xfrm>
          <a:prstGeom prst="rect">
            <a:avLst/>
          </a:prstGeom>
        </p:spPr>
      </p:pic>
      <p:pic>
        <p:nvPicPr>
          <p:cNvPr id="50" name="Grafik 49"/>
          <p:cNvPicPr>
            <a:picLocks noChangeAspect="1"/>
          </p:cNvPicPr>
          <p:nvPr/>
        </p:nvPicPr>
        <p:blipFill>
          <a:blip r:embed="rId3"/>
          <a:stretch>
            <a:fillRect/>
          </a:stretch>
        </p:blipFill>
        <p:spPr>
          <a:xfrm>
            <a:off x="4256684" y="3723565"/>
            <a:ext cx="946252" cy="999813"/>
          </a:xfrm>
          <a:prstGeom prst="rect">
            <a:avLst/>
          </a:prstGeom>
        </p:spPr>
      </p:pic>
      <p:sp>
        <p:nvSpPr>
          <p:cNvPr id="6" name="Textfeld 5"/>
          <p:cNvSpPr txBox="1"/>
          <p:nvPr/>
        </p:nvSpPr>
        <p:spPr>
          <a:xfrm>
            <a:off x="3573154" y="949730"/>
            <a:ext cx="420308" cy="261610"/>
          </a:xfrm>
          <a:prstGeom prst="rect">
            <a:avLst/>
          </a:prstGeom>
          <a:noFill/>
        </p:spPr>
        <p:txBody>
          <a:bodyPr wrap="none" rtlCol="0">
            <a:spAutoFit/>
          </a:bodyPr>
          <a:lstStyle/>
          <a:p>
            <a:r>
              <a:rPr lang="de-AT" sz="1100" dirty="0">
                <a:solidFill>
                  <a:schemeClr val="bg1"/>
                </a:solidFill>
              </a:rPr>
              <a:t>WC</a:t>
            </a:r>
          </a:p>
        </p:txBody>
      </p:sp>
      <p:pic>
        <p:nvPicPr>
          <p:cNvPr id="3" name="Grafik 2"/>
          <p:cNvPicPr>
            <a:picLocks noChangeAspect="1"/>
          </p:cNvPicPr>
          <p:nvPr/>
        </p:nvPicPr>
        <p:blipFill rotWithShape="1">
          <a:blip r:embed="rId4" cstate="print">
            <a:extLst>
              <a:ext uri="{28A0092B-C50C-407E-A947-70E740481C1C}">
                <a14:useLocalDpi xmlns:a14="http://schemas.microsoft.com/office/drawing/2010/main" val="0"/>
              </a:ext>
            </a:extLst>
          </a:blip>
          <a:srcRect t="49141" r="46854" b="4123"/>
          <a:stretch/>
        </p:blipFill>
        <p:spPr>
          <a:xfrm>
            <a:off x="981291" y="976988"/>
            <a:ext cx="2374754" cy="1564106"/>
          </a:xfrm>
          <a:prstGeom prst="rect">
            <a:avLst/>
          </a:prstGeom>
        </p:spPr>
      </p:pic>
      <p:pic>
        <p:nvPicPr>
          <p:cNvPr id="4" name="Grafik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1442" y="2541094"/>
            <a:ext cx="2578155" cy="2335706"/>
          </a:xfrm>
          <a:prstGeom prst="rect">
            <a:avLst/>
          </a:prstGeom>
        </p:spPr>
      </p:pic>
      <p:sp>
        <p:nvSpPr>
          <p:cNvPr id="5" name="Textfeld 4"/>
          <p:cNvSpPr txBox="1"/>
          <p:nvPr/>
        </p:nvSpPr>
        <p:spPr>
          <a:xfrm>
            <a:off x="1316307" y="742637"/>
            <a:ext cx="1994200" cy="307777"/>
          </a:xfrm>
          <a:prstGeom prst="rect">
            <a:avLst/>
          </a:prstGeom>
          <a:noFill/>
        </p:spPr>
        <p:txBody>
          <a:bodyPr wrap="none" rtlCol="0">
            <a:spAutoFit/>
          </a:bodyPr>
          <a:lstStyle/>
          <a:p>
            <a:r>
              <a:rPr lang="de-DE" sz="1400" dirty="0" err="1"/>
              <a:t>Typical</a:t>
            </a:r>
            <a:r>
              <a:rPr lang="de-DE" sz="1400" dirty="0"/>
              <a:t> real pump-card</a:t>
            </a:r>
            <a:endParaRPr lang="de-AT" sz="1400" dirty="0"/>
          </a:p>
        </p:txBody>
      </p:sp>
      <p:sp>
        <p:nvSpPr>
          <p:cNvPr id="8" name="Pfeil nach rechts 7"/>
          <p:cNvSpPr/>
          <p:nvPr/>
        </p:nvSpPr>
        <p:spPr>
          <a:xfrm>
            <a:off x="2935705" y="3679945"/>
            <a:ext cx="1169688" cy="266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Textfeld 8"/>
          <p:cNvSpPr txBox="1"/>
          <p:nvPr/>
        </p:nvSpPr>
        <p:spPr>
          <a:xfrm>
            <a:off x="2887650" y="3443819"/>
            <a:ext cx="1142097" cy="738664"/>
          </a:xfrm>
          <a:prstGeom prst="rect">
            <a:avLst/>
          </a:prstGeom>
          <a:noFill/>
        </p:spPr>
        <p:txBody>
          <a:bodyPr wrap="square" rtlCol="0">
            <a:spAutoFit/>
          </a:bodyPr>
          <a:lstStyle/>
          <a:p>
            <a:r>
              <a:rPr lang="de-DE" sz="1400" dirty="0"/>
              <a:t>Pump/</a:t>
            </a:r>
            <a:r>
              <a:rPr lang="de-DE" sz="1400" dirty="0" err="1"/>
              <a:t>Valve</a:t>
            </a:r>
            <a:endParaRPr lang="de-DE" sz="1400" dirty="0"/>
          </a:p>
          <a:p>
            <a:endParaRPr lang="de-DE" sz="1400" dirty="0"/>
          </a:p>
          <a:p>
            <a:r>
              <a:rPr lang="de-DE" sz="1400" dirty="0" err="1"/>
              <a:t>Damage</a:t>
            </a:r>
            <a:endParaRPr lang="de-AT" sz="1400" dirty="0"/>
          </a:p>
        </p:txBody>
      </p:sp>
      <p:sp>
        <p:nvSpPr>
          <p:cNvPr id="10" name="Textfeld 9"/>
          <p:cNvSpPr txBox="1"/>
          <p:nvPr/>
        </p:nvSpPr>
        <p:spPr>
          <a:xfrm>
            <a:off x="4183867" y="4654273"/>
            <a:ext cx="1091885" cy="261610"/>
          </a:xfrm>
          <a:prstGeom prst="rect">
            <a:avLst/>
          </a:prstGeom>
          <a:noFill/>
        </p:spPr>
        <p:txBody>
          <a:bodyPr wrap="square" rtlCol="0">
            <a:spAutoFit/>
          </a:bodyPr>
          <a:lstStyle/>
          <a:p>
            <a:r>
              <a:rPr lang="de-DE" sz="1100" dirty="0" err="1"/>
              <a:t>Damaged</a:t>
            </a:r>
            <a:r>
              <a:rPr lang="de-DE" sz="1100" dirty="0"/>
              <a:t> </a:t>
            </a:r>
            <a:r>
              <a:rPr lang="de-DE" sz="1100" dirty="0" err="1"/>
              <a:t>seat</a:t>
            </a:r>
            <a:endParaRPr lang="de-AT" sz="1100" dirty="0"/>
          </a:p>
        </p:txBody>
      </p:sp>
      <p:sp>
        <p:nvSpPr>
          <p:cNvPr id="13" name="Textfeld 12"/>
          <p:cNvSpPr txBox="1"/>
          <p:nvPr/>
        </p:nvSpPr>
        <p:spPr>
          <a:xfrm>
            <a:off x="4151347" y="3476333"/>
            <a:ext cx="1367137" cy="261610"/>
          </a:xfrm>
          <a:prstGeom prst="rect">
            <a:avLst/>
          </a:prstGeom>
          <a:noFill/>
        </p:spPr>
        <p:txBody>
          <a:bodyPr wrap="square" rtlCol="0">
            <a:spAutoFit/>
          </a:bodyPr>
          <a:lstStyle/>
          <a:p>
            <a:r>
              <a:rPr lang="de-DE" sz="1100" dirty="0" err="1"/>
              <a:t>Undamaged</a:t>
            </a:r>
            <a:r>
              <a:rPr lang="de-DE" sz="1100" dirty="0"/>
              <a:t> </a:t>
            </a:r>
            <a:r>
              <a:rPr lang="de-DE" sz="1100" dirty="0" err="1"/>
              <a:t>valve</a:t>
            </a:r>
            <a:endParaRPr lang="de-AT" sz="1100" dirty="0"/>
          </a:p>
        </p:txBody>
      </p:sp>
      <p:sp>
        <p:nvSpPr>
          <p:cNvPr id="12" name="Textfeld 11"/>
          <p:cNvSpPr txBox="1"/>
          <p:nvPr/>
        </p:nvSpPr>
        <p:spPr>
          <a:xfrm rot="16200000">
            <a:off x="-617395" y="3601224"/>
            <a:ext cx="1652337" cy="215444"/>
          </a:xfrm>
          <a:prstGeom prst="rect">
            <a:avLst/>
          </a:prstGeom>
          <a:noFill/>
        </p:spPr>
        <p:txBody>
          <a:bodyPr wrap="square" rtlCol="0">
            <a:spAutoFit/>
          </a:bodyPr>
          <a:lstStyle/>
          <a:p>
            <a:r>
              <a:rPr lang="de-DE" sz="800" dirty="0"/>
              <a:t>www.downholediagnostics.com</a:t>
            </a:r>
            <a:endParaRPr lang="de-AT" sz="800" dirty="0"/>
          </a:p>
        </p:txBody>
      </p:sp>
      <p:sp>
        <p:nvSpPr>
          <p:cNvPr id="7" name="Textfeld 6"/>
          <p:cNvSpPr txBox="1"/>
          <p:nvPr/>
        </p:nvSpPr>
        <p:spPr>
          <a:xfrm>
            <a:off x="5518484" y="1029949"/>
            <a:ext cx="3411507" cy="646331"/>
          </a:xfrm>
          <a:prstGeom prst="rect">
            <a:avLst/>
          </a:prstGeom>
          <a:noFill/>
        </p:spPr>
        <p:txBody>
          <a:bodyPr wrap="square" rtlCol="0">
            <a:spAutoFit/>
          </a:bodyPr>
          <a:lstStyle/>
          <a:p>
            <a:r>
              <a:rPr lang="de-DE" dirty="0"/>
              <a:t>A </a:t>
            </a:r>
            <a:r>
              <a:rPr lang="de-DE" dirty="0" err="1"/>
              <a:t>good</a:t>
            </a:r>
            <a:r>
              <a:rPr lang="de-DE" dirty="0"/>
              <a:t> </a:t>
            </a:r>
            <a:r>
              <a:rPr lang="de-DE" dirty="0" err="1"/>
              <a:t>model</a:t>
            </a:r>
            <a:r>
              <a:rPr lang="de-DE" dirty="0"/>
              <a:t> </a:t>
            </a:r>
            <a:r>
              <a:rPr lang="de-DE" dirty="0" err="1"/>
              <a:t>should</a:t>
            </a:r>
            <a:r>
              <a:rPr lang="de-DE" dirty="0"/>
              <a:t> </a:t>
            </a:r>
            <a:r>
              <a:rPr lang="de-DE" dirty="0" err="1">
                <a:solidFill>
                  <a:srgbClr val="0070C0"/>
                </a:solidFill>
              </a:rPr>
              <a:t>capture</a:t>
            </a:r>
            <a:r>
              <a:rPr lang="de-DE" dirty="0">
                <a:solidFill>
                  <a:srgbClr val="0070C0"/>
                </a:solidFill>
              </a:rPr>
              <a:t> non-ideal </a:t>
            </a:r>
            <a:r>
              <a:rPr lang="de-DE" dirty="0" err="1">
                <a:solidFill>
                  <a:srgbClr val="0070C0"/>
                </a:solidFill>
              </a:rPr>
              <a:t>scenarios</a:t>
            </a:r>
            <a:endParaRPr lang="de-AT" dirty="0"/>
          </a:p>
        </p:txBody>
      </p:sp>
      <p:sp>
        <p:nvSpPr>
          <p:cNvPr id="11" name="Pfeil nach unten 10"/>
          <p:cNvSpPr/>
          <p:nvPr/>
        </p:nvSpPr>
        <p:spPr>
          <a:xfrm>
            <a:off x="6945549" y="1916340"/>
            <a:ext cx="437745" cy="7037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Textfeld 13"/>
          <p:cNvSpPr txBox="1"/>
          <p:nvPr/>
        </p:nvSpPr>
        <p:spPr>
          <a:xfrm>
            <a:off x="5836596" y="2789024"/>
            <a:ext cx="3093395" cy="646331"/>
          </a:xfrm>
          <a:prstGeom prst="rect">
            <a:avLst/>
          </a:prstGeom>
          <a:noFill/>
        </p:spPr>
        <p:txBody>
          <a:bodyPr wrap="square" rtlCol="0">
            <a:spAutoFit/>
          </a:bodyPr>
          <a:lstStyle/>
          <a:p>
            <a:r>
              <a:rPr lang="de-AT" dirty="0"/>
              <a:t>Relative </a:t>
            </a:r>
            <a:r>
              <a:rPr lang="de-AT" dirty="0" err="1"/>
              <a:t>valve</a:t>
            </a:r>
            <a:r>
              <a:rPr lang="de-AT" dirty="0"/>
              <a:t> </a:t>
            </a:r>
            <a:r>
              <a:rPr lang="de-AT" dirty="0" err="1"/>
              <a:t>opening</a:t>
            </a:r>
            <a:r>
              <a:rPr lang="en-US" dirty="0"/>
              <a:t>/closing states</a:t>
            </a:r>
            <a:endParaRPr lang="de-AT" dirty="0"/>
          </a:p>
        </p:txBody>
      </p:sp>
      <p:sp>
        <p:nvSpPr>
          <p:cNvPr id="15" name="Textfeld 14"/>
          <p:cNvSpPr txBox="1"/>
          <p:nvPr/>
        </p:nvSpPr>
        <p:spPr>
          <a:xfrm>
            <a:off x="5836596" y="4299626"/>
            <a:ext cx="2850204" cy="369332"/>
          </a:xfrm>
          <a:prstGeom prst="rect">
            <a:avLst/>
          </a:prstGeom>
          <a:noFill/>
        </p:spPr>
        <p:txBody>
          <a:bodyPr wrap="square" rtlCol="0">
            <a:spAutoFit/>
          </a:bodyPr>
          <a:lstStyle/>
          <a:p>
            <a:r>
              <a:rPr lang="en-US" dirty="0">
                <a:solidFill>
                  <a:srgbClr val="0070C0"/>
                </a:solidFill>
              </a:rPr>
              <a:t>Coupled valves </a:t>
            </a:r>
            <a:r>
              <a:rPr lang="en-US" dirty="0"/>
              <a:t>model</a:t>
            </a:r>
            <a:endParaRPr lang="de-AT" dirty="0"/>
          </a:p>
        </p:txBody>
      </p:sp>
      <p:sp>
        <p:nvSpPr>
          <p:cNvPr id="19" name="Pfeil nach unten 18"/>
          <p:cNvSpPr/>
          <p:nvPr/>
        </p:nvSpPr>
        <p:spPr>
          <a:xfrm>
            <a:off x="6945549" y="3521322"/>
            <a:ext cx="437745" cy="7037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1599966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a:t>Dynamics </a:t>
            </a:r>
            <a:r>
              <a:rPr lang="de-DE" altLang="de-DE" dirty="0" err="1"/>
              <a:t>of</a:t>
            </a:r>
            <a:r>
              <a:rPr lang="de-DE" altLang="de-DE" dirty="0"/>
              <a:t> </a:t>
            </a:r>
            <a:r>
              <a:rPr lang="de-DE" altLang="de-DE" dirty="0" err="1"/>
              <a:t>the</a:t>
            </a:r>
            <a:r>
              <a:rPr lang="de-DE" altLang="de-DE" dirty="0"/>
              <a:t> </a:t>
            </a:r>
            <a:r>
              <a:rPr lang="de-DE" altLang="de-DE" dirty="0" err="1"/>
              <a:t>valve</a:t>
            </a:r>
            <a:r>
              <a:rPr lang="de-DE" altLang="de-DE" dirty="0"/>
              <a:t> </a:t>
            </a:r>
            <a:r>
              <a:rPr lang="de-DE" altLang="de-DE" dirty="0" err="1"/>
              <a:t>balls</a:t>
            </a:r>
            <a:endParaRPr lang="de-AT" alt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5795" y="1107617"/>
            <a:ext cx="2682240" cy="1804416"/>
          </a:xfrm>
          <a:prstGeom prst="rect">
            <a:avLst/>
          </a:prstGeom>
        </p:spPr>
      </p:pic>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315" y="2908754"/>
            <a:ext cx="2850720" cy="805305"/>
          </a:xfrm>
          <a:prstGeom prst="rect">
            <a:avLst/>
          </a:prstGeom>
        </p:spPr>
      </p:pic>
      <p:sp>
        <p:nvSpPr>
          <p:cNvPr id="20" name="Textfeld 19"/>
          <p:cNvSpPr txBox="1"/>
          <p:nvPr/>
        </p:nvSpPr>
        <p:spPr>
          <a:xfrm>
            <a:off x="1129422" y="830618"/>
            <a:ext cx="2340798" cy="276999"/>
          </a:xfrm>
          <a:prstGeom prst="rect">
            <a:avLst/>
          </a:prstGeom>
          <a:noFill/>
        </p:spPr>
        <p:txBody>
          <a:bodyPr wrap="square" rtlCol="0">
            <a:spAutoFit/>
          </a:bodyPr>
          <a:lstStyle/>
          <a:p>
            <a:r>
              <a:rPr lang="de-DE" sz="1200" dirty="0" err="1"/>
              <a:t>Artificial</a:t>
            </a:r>
            <a:r>
              <a:rPr lang="de-DE" sz="1200" dirty="0"/>
              <a:t> repulsive </a:t>
            </a:r>
            <a:r>
              <a:rPr lang="de-DE" sz="1200" dirty="0" err="1"/>
              <a:t>force</a:t>
            </a:r>
            <a:r>
              <a:rPr lang="de-DE" sz="1200" dirty="0"/>
              <a:t> </a:t>
            </a:r>
            <a:r>
              <a:rPr lang="de-DE" sz="1200" dirty="0" err="1"/>
              <a:t>model</a:t>
            </a:r>
            <a:endParaRPr lang="de-AT" sz="1200" dirty="0"/>
          </a:p>
        </p:txBody>
      </p:sp>
      <mc:AlternateContent xmlns:mc="http://schemas.openxmlformats.org/markup-compatibility/2006" xmlns:a14="http://schemas.microsoft.com/office/drawing/2010/main">
        <mc:Choice Requires="a14">
          <p:sp>
            <p:nvSpPr>
              <p:cNvPr id="9" name="Textfeld 8"/>
              <p:cNvSpPr txBox="1"/>
              <p:nvPr/>
            </p:nvSpPr>
            <p:spPr>
              <a:xfrm>
                <a:off x="637315" y="3655691"/>
                <a:ext cx="1662506" cy="369332"/>
              </a:xfrm>
              <a:prstGeom prst="rect">
                <a:avLst/>
              </a:prstGeom>
              <a:noFill/>
            </p:spPr>
            <p:txBody>
              <a:bodyPr wrap="none" lIns="0" tIns="0" rIns="0" bIns="0" rtlCol="0">
                <a:spAutoFit/>
              </a:bodyPr>
              <a:lstStyle/>
              <a:p>
                <a14:m>
                  <m:oMath xmlns:m="http://schemas.openxmlformats.org/officeDocument/2006/math">
                    <m:sSub>
                      <m:sSubPr>
                        <m:ctrlPr>
                          <a:rPr lang="de-AT" sz="1200" i="1" smtClean="0">
                            <a:latin typeface="Cambria Math" panose="02040503050406030204" pitchFamily="18" charset="0"/>
                          </a:rPr>
                        </m:ctrlPr>
                      </m:sSubPr>
                      <m:e>
                        <m:r>
                          <a:rPr lang="de-AT" sz="1200" i="1" smtClean="0">
                            <a:latin typeface="Cambria Math" panose="02040503050406030204" pitchFamily="18" charset="0"/>
                            <a:ea typeface="Cambria Math" panose="02040503050406030204" pitchFamily="18" charset="0"/>
                          </a:rPr>
                          <m:t>𝜀</m:t>
                        </m:r>
                      </m:e>
                      <m:sub>
                        <m:r>
                          <a:rPr lang="en-US" sz="1200" b="0" i="1" smtClean="0">
                            <a:latin typeface="Cambria Math" panose="02040503050406030204" pitchFamily="18" charset="0"/>
                          </a:rPr>
                          <m:t>𝑅</m:t>
                        </m:r>
                      </m:sub>
                    </m:sSub>
                  </m:oMath>
                </a14:m>
                <a:r>
                  <a:rPr lang="de-AT" sz="1200" dirty="0"/>
                  <a:t>: </a:t>
                </a:r>
                <a:r>
                  <a:rPr lang="de-AT" sz="1200" dirty="0" err="1"/>
                  <a:t>critical</a:t>
                </a:r>
                <a:r>
                  <a:rPr lang="de-AT" sz="1200" dirty="0"/>
                  <a:t> </a:t>
                </a:r>
                <a:r>
                  <a:rPr lang="de-AT" sz="1200" dirty="0" err="1"/>
                  <a:t>cut</a:t>
                </a:r>
                <a:r>
                  <a:rPr lang="de-AT" sz="1200" dirty="0"/>
                  <a:t>-off </a:t>
                </a:r>
                <a:r>
                  <a:rPr lang="de-AT" sz="1200" dirty="0" err="1"/>
                  <a:t>gap</a:t>
                </a:r>
                <a:endParaRPr lang="de-AT" sz="1200" dirty="0"/>
              </a:p>
              <a:p>
                <a14:m>
                  <m:oMath xmlns:m="http://schemas.openxmlformats.org/officeDocument/2006/math">
                    <m:sSub>
                      <m:sSubPr>
                        <m:ctrlPr>
                          <a:rPr lang="de-AT" sz="1200" i="1" smtClean="0">
                            <a:latin typeface="Cambria Math" panose="02040503050406030204" pitchFamily="18" charset="0"/>
                          </a:rPr>
                        </m:ctrlPr>
                      </m:sSubPr>
                      <m:e>
                        <m:r>
                          <a:rPr lang="en-US" sz="1200" b="0" i="1" smtClean="0">
                            <a:latin typeface="Cambria Math" panose="02040503050406030204" pitchFamily="18" charset="0"/>
                          </a:rPr>
                          <m:t>𝑘</m:t>
                        </m:r>
                      </m:e>
                      <m:sub>
                        <m:r>
                          <a:rPr lang="en-US" sz="1200" b="0" i="1" smtClean="0">
                            <a:latin typeface="Cambria Math" panose="02040503050406030204" pitchFamily="18" charset="0"/>
                          </a:rPr>
                          <m:t>𝑅</m:t>
                        </m:r>
                      </m:sub>
                    </m:sSub>
                  </m:oMath>
                </a14:m>
                <a:r>
                  <a:rPr lang="de-AT" sz="1200" dirty="0"/>
                  <a:t>: </a:t>
                </a:r>
                <a:r>
                  <a:rPr lang="de-AT" sz="1200" dirty="0" err="1"/>
                  <a:t>sensitivity</a:t>
                </a:r>
                <a:r>
                  <a:rPr lang="de-AT" sz="1200" dirty="0"/>
                  <a:t> </a:t>
                </a:r>
                <a:r>
                  <a:rPr lang="de-AT" sz="1200" dirty="0" err="1"/>
                  <a:t>parameter</a:t>
                </a:r>
                <a:endParaRPr lang="de-AT" sz="1200" dirty="0"/>
              </a:p>
            </p:txBody>
          </p:sp>
        </mc:Choice>
        <mc:Fallback xmlns="">
          <p:sp>
            <p:nvSpPr>
              <p:cNvPr id="9" name="Textfeld 8"/>
              <p:cNvSpPr txBox="1">
                <a:spLocks noRot="1" noChangeAspect="1" noMove="1" noResize="1" noEditPoints="1" noAdjustHandles="1" noChangeArrowheads="1" noChangeShapeType="1" noTextEdit="1"/>
              </p:cNvSpPr>
              <p:nvPr/>
            </p:nvSpPr>
            <p:spPr>
              <a:xfrm>
                <a:off x="637315" y="3655691"/>
                <a:ext cx="1662506" cy="369332"/>
              </a:xfrm>
              <a:prstGeom prst="rect">
                <a:avLst/>
              </a:prstGeom>
              <a:blipFill rotWithShape="0">
                <a:blip r:embed="rId4"/>
                <a:stretch>
                  <a:fillRect l="-3676" t="-15000" r="-5147" b="-23333"/>
                </a:stretch>
              </a:blipFill>
            </p:spPr>
            <p:txBody>
              <a:bodyPr/>
              <a:lstStyle/>
              <a:p>
                <a:r>
                  <a:rPr lang="de-AT">
                    <a:noFill/>
                  </a:rPr>
                  <a:t> </a:t>
                </a:r>
              </a:p>
            </p:txBody>
          </p:sp>
        </mc:Fallback>
      </mc:AlternateContent>
      <mc:AlternateContent xmlns:mc="http://schemas.openxmlformats.org/markup-compatibility/2006" xmlns:a14="http://schemas.microsoft.com/office/drawing/2010/main">
        <mc:Choice Requires="a14">
          <p:sp>
            <p:nvSpPr>
              <p:cNvPr id="16" name="Inhaltsplatzhalter 5"/>
              <p:cNvSpPr txBox="1">
                <a:spLocks/>
              </p:cNvSpPr>
              <p:nvPr/>
            </p:nvSpPr>
            <p:spPr bwMode="auto">
              <a:xfrm>
                <a:off x="536757" y="4108275"/>
                <a:ext cx="3526127" cy="9115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5"/>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6"/>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marL="0" lvl="0" indent="0">
                  <a:buNone/>
                </a:pPr>
                <a:r>
                  <a:rPr lang="de-AT" sz="1200" u="sng" kern="0" dirty="0">
                    <a:solidFill>
                      <a:srgbClr val="2F2F2F">
                        <a:lumMod val="90000"/>
                        <a:lumOff val="10000"/>
                      </a:srgbClr>
                    </a:solidFill>
                    <a:latin typeface="Arial" panose="020B0604020202020204"/>
                  </a:rPr>
                  <a:t>Force </a:t>
                </a:r>
                <a14:m>
                  <m:oMath xmlns:m="http://schemas.openxmlformats.org/officeDocument/2006/math">
                    <m:r>
                      <a:rPr lang="en-US" sz="1200" b="0" i="1" u="sng" kern="0" smtClean="0">
                        <a:solidFill>
                          <a:srgbClr val="2F2F2F">
                            <a:lumMod val="90000"/>
                            <a:lumOff val="10000"/>
                          </a:srgbClr>
                        </a:solidFill>
                        <a:latin typeface="Cambria Math" panose="02040503050406030204" pitchFamily="18" charset="0"/>
                      </a:rPr>
                      <m:t>𝑅</m:t>
                    </m:r>
                  </m:oMath>
                </a14:m>
                <a:r>
                  <a:rPr lang="de-AT" sz="1200" u="sng" kern="0" dirty="0">
                    <a:solidFill>
                      <a:srgbClr val="2F2F2F">
                        <a:lumMod val="90000"/>
                        <a:lumOff val="10000"/>
                      </a:srgbClr>
                    </a:solidFill>
                    <a:latin typeface="Arial" panose="020B0604020202020204"/>
                  </a:rPr>
                  <a:t> </a:t>
                </a:r>
                <a:r>
                  <a:rPr lang="de-AT" sz="1200" u="sng" kern="0" dirty="0" err="1">
                    <a:solidFill>
                      <a:srgbClr val="2F2F2F">
                        <a:lumMod val="90000"/>
                        <a:lumOff val="10000"/>
                      </a:srgbClr>
                    </a:solidFill>
                    <a:latin typeface="Arial" panose="020B0604020202020204"/>
                  </a:rPr>
                  <a:t>is</a:t>
                </a:r>
                <a:r>
                  <a:rPr lang="de-AT" sz="1200" u="sng" kern="0" dirty="0">
                    <a:solidFill>
                      <a:srgbClr val="2F2F2F">
                        <a:lumMod val="90000"/>
                        <a:lumOff val="10000"/>
                      </a:srgbClr>
                    </a:solidFill>
                    <a:latin typeface="Arial" panose="020B0604020202020204"/>
                  </a:rPr>
                  <a:t> </a:t>
                </a:r>
                <a:r>
                  <a:rPr lang="de-AT" sz="1200" u="sng" kern="0" dirty="0" err="1">
                    <a:solidFill>
                      <a:srgbClr val="2F2F2F">
                        <a:lumMod val="90000"/>
                        <a:lumOff val="10000"/>
                      </a:srgbClr>
                    </a:solidFill>
                    <a:latin typeface="Arial" panose="020B0604020202020204"/>
                  </a:rPr>
                  <a:t>similar</a:t>
                </a:r>
                <a:r>
                  <a:rPr lang="de-AT" sz="1200" u="sng" kern="0" dirty="0">
                    <a:solidFill>
                      <a:srgbClr val="2F2F2F">
                        <a:lumMod val="90000"/>
                        <a:lumOff val="10000"/>
                      </a:srgbClr>
                    </a:solidFill>
                    <a:latin typeface="Arial" panose="020B0604020202020204"/>
                  </a:rPr>
                  <a:t> </a:t>
                </a:r>
                <a:r>
                  <a:rPr lang="de-AT" sz="1200" u="sng" kern="0" dirty="0" err="1">
                    <a:solidFill>
                      <a:srgbClr val="2F2F2F">
                        <a:lumMod val="90000"/>
                        <a:lumOff val="10000"/>
                      </a:srgbClr>
                    </a:solidFill>
                    <a:latin typeface="Arial" panose="020B0604020202020204"/>
                  </a:rPr>
                  <a:t>to</a:t>
                </a:r>
                <a:r>
                  <a:rPr lang="de-AT" sz="1200" u="sng" kern="0" dirty="0">
                    <a:solidFill>
                      <a:srgbClr val="2F2F2F">
                        <a:lumMod val="90000"/>
                        <a:lumOff val="10000"/>
                      </a:srgbClr>
                    </a:solidFill>
                    <a:latin typeface="Arial" panose="020B0604020202020204"/>
                  </a:rPr>
                  <a:t> …</a:t>
                </a:r>
              </a:p>
              <a:p>
                <a:pPr lvl="0"/>
                <a:r>
                  <a:rPr lang="en-US" sz="1200" kern="0" dirty="0">
                    <a:solidFill>
                      <a:srgbClr val="2F2F2F">
                        <a:lumMod val="90000"/>
                        <a:lumOff val="10000"/>
                      </a:srgbClr>
                    </a:solidFill>
                    <a:latin typeface="Arial" panose="020B0604020202020204"/>
                  </a:rPr>
                  <a:t>Penalty factor in contact mechanics</a:t>
                </a:r>
              </a:p>
              <a:p>
                <a:pPr lvl="0"/>
                <a:r>
                  <a:rPr lang="en-US" sz="1200" kern="0" dirty="0" err="1">
                    <a:solidFill>
                      <a:srgbClr val="2F2F2F">
                        <a:lumMod val="90000"/>
                        <a:lumOff val="10000"/>
                      </a:srgbClr>
                    </a:solidFill>
                    <a:latin typeface="Arial" panose="020B0604020202020204"/>
                  </a:rPr>
                  <a:t>Regularising</a:t>
                </a:r>
                <a:r>
                  <a:rPr lang="en-US" sz="1200" kern="0" dirty="0">
                    <a:solidFill>
                      <a:srgbClr val="2F2F2F">
                        <a:lumMod val="90000"/>
                        <a:lumOff val="10000"/>
                      </a:srgbClr>
                    </a:solidFill>
                    <a:latin typeface="Arial" panose="020B0604020202020204"/>
                  </a:rPr>
                  <a:t> force in </a:t>
                </a:r>
                <a:r>
                  <a:rPr lang="en-US" sz="1200" kern="0" dirty="0" err="1">
                    <a:solidFill>
                      <a:srgbClr val="2F2F2F">
                        <a:lumMod val="90000"/>
                        <a:lumOff val="10000"/>
                      </a:srgbClr>
                    </a:solidFill>
                    <a:latin typeface="Arial" panose="020B0604020202020204"/>
                  </a:rPr>
                  <a:t>elasto</a:t>
                </a:r>
                <a:r>
                  <a:rPr lang="en-US" sz="1200" kern="0" dirty="0">
                    <a:solidFill>
                      <a:srgbClr val="2F2F2F">
                        <a:lumMod val="90000"/>
                        <a:lumOff val="10000"/>
                      </a:srgbClr>
                    </a:solidFill>
                    <a:latin typeface="Arial" panose="020B0604020202020204"/>
                  </a:rPr>
                  <a:t>-hydrodynamic lubrication theory</a:t>
                </a:r>
                <a:endParaRPr lang="de-DE" sz="1200" kern="0" dirty="0">
                  <a:solidFill>
                    <a:srgbClr val="2F2F2F">
                      <a:lumMod val="90000"/>
                      <a:lumOff val="10000"/>
                    </a:srgbClr>
                  </a:solidFill>
                </a:endParaRPr>
              </a:p>
            </p:txBody>
          </p:sp>
        </mc:Choice>
        <mc:Fallback xmlns="">
          <p:sp>
            <p:nvSpPr>
              <p:cNvPr id="16" name="Inhaltsplatzhalter 5"/>
              <p:cNvSpPr txBox="1">
                <a:spLocks noRot="1" noChangeAspect="1" noMove="1" noResize="1" noEditPoints="1" noAdjustHandles="1" noChangeArrowheads="1" noChangeShapeType="1" noTextEdit="1"/>
              </p:cNvSpPr>
              <p:nvPr/>
            </p:nvSpPr>
            <p:spPr bwMode="auto">
              <a:xfrm>
                <a:off x="536757" y="4108275"/>
                <a:ext cx="3526127" cy="911507"/>
              </a:xfrm>
              <a:prstGeom prst="rect">
                <a:avLst/>
              </a:prstGeom>
              <a:blipFill rotWithShape="0">
                <a:blip r:embed="rId7"/>
                <a:stretch>
                  <a:fillRect t="-2013" b="-201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a:noFill/>
                  </a:rPr>
                  <a:t> </a:t>
                </a:r>
              </a:p>
            </p:txBody>
          </p:sp>
        </mc:Fallback>
      </mc:AlternateContent>
      <p:sp>
        <p:nvSpPr>
          <p:cNvPr id="10" name="Rechteck 9"/>
          <p:cNvSpPr/>
          <p:nvPr/>
        </p:nvSpPr>
        <p:spPr>
          <a:xfrm>
            <a:off x="536758" y="830618"/>
            <a:ext cx="3354310" cy="41207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Kreuz 10"/>
          <p:cNvSpPr/>
          <p:nvPr/>
        </p:nvSpPr>
        <p:spPr>
          <a:xfrm>
            <a:off x="4059548" y="2579743"/>
            <a:ext cx="554476" cy="541286"/>
          </a:xfrm>
          <a:prstGeom prst="plus">
            <a:avLst>
              <a:gd name="adj" fmla="val 421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Rechteck 13"/>
          <p:cNvSpPr/>
          <p:nvPr/>
        </p:nvSpPr>
        <p:spPr>
          <a:xfrm>
            <a:off x="4691848" y="830618"/>
            <a:ext cx="2924916" cy="41207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1" name="Textfeld 20"/>
          <p:cNvSpPr txBox="1"/>
          <p:nvPr/>
        </p:nvSpPr>
        <p:spPr>
          <a:xfrm>
            <a:off x="4643208" y="839009"/>
            <a:ext cx="3099781" cy="276999"/>
          </a:xfrm>
          <a:prstGeom prst="rect">
            <a:avLst/>
          </a:prstGeom>
          <a:noFill/>
        </p:spPr>
        <p:txBody>
          <a:bodyPr wrap="square" rtlCol="0">
            <a:spAutoFit/>
          </a:bodyPr>
          <a:lstStyle/>
          <a:p>
            <a:r>
              <a:rPr lang="de-DE" sz="1200" dirty="0" err="1"/>
              <a:t>Hydrodynamic</a:t>
            </a:r>
            <a:r>
              <a:rPr lang="de-DE" sz="1200" dirty="0"/>
              <a:t> </a:t>
            </a:r>
            <a:r>
              <a:rPr lang="de-DE" sz="1200" dirty="0" err="1"/>
              <a:t>drag</a:t>
            </a:r>
            <a:r>
              <a:rPr lang="de-DE" sz="1200" dirty="0"/>
              <a:t> </a:t>
            </a:r>
            <a:r>
              <a:rPr lang="de-DE" sz="1200" dirty="0" err="1"/>
              <a:t>and</a:t>
            </a:r>
            <a:r>
              <a:rPr lang="de-DE" sz="1200" dirty="0"/>
              <a:t> </a:t>
            </a:r>
            <a:r>
              <a:rPr lang="de-DE" sz="1200" dirty="0" err="1"/>
              <a:t>gravitational</a:t>
            </a:r>
            <a:r>
              <a:rPr lang="de-DE" sz="1200" dirty="0"/>
              <a:t> </a:t>
            </a:r>
            <a:r>
              <a:rPr lang="de-DE" sz="1200" dirty="0" err="1"/>
              <a:t>force</a:t>
            </a:r>
            <a:endParaRPr lang="de-AT" sz="1200" dirty="0"/>
          </a:p>
        </p:txBody>
      </p:sp>
      <p:sp>
        <p:nvSpPr>
          <p:cNvPr id="22" name="Ellipse 21"/>
          <p:cNvSpPr/>
          <p:nvPr/>
        </p:nvSpPr>
        <p:spPr>
          <a:xfrm>
            <a:off x="5671229" y="1437906"/>
            <a:ext cx="813698" cy="8171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4" name="Freihandform 23"/>
          <p:cNvSpPr/>
          <p:nvPr/>
        </p:nvSpPr>
        <p:spPr>
          <a:xfrm>
            <a:off x="5616068" y="1118681"/>
            <a:ext cx="210803" cy="1468876"/>
          </a:xfrm>
          <a:custGeom>
            <a:avLst/>
            <a:gdLst>
              <a:gd name="connsiteX0" fmla="*/ 201076 w 210803"/>
              <a:gd name="connsiteY0" fmla="*/ 0 h 1468876"/>
              <a:gd name="connsiteX1" fmla="*/ 191348 w 210803"/>
              <a:gd name="connsiteY1" fmla="*/ 282102 h 1468876"/>
              <a:gd name="connsiteX2" fmla="*/ 25978 w 210803"/>
              <a:gd name="connsiteY2" fmla="*/ 573932 h 1468876"/>
              <a:gd name="connsiteX3" fmla="*/ 16250 w 210803"/>
              <a:gd name="connsiteY3" fmla="*/ 885217 h 1468876"/>
              <a:gd name="connsiteX4" fmla="*/ 181620 w 210803"/>
              <a:gd name="connsiteY4" fmla="*/ 1108953 h 1468876"/>
              <a:gd name="connsiteX5" fmla="*/ 191348 w 210803"/>
              <a:gd name="connsiteY5" fmla="*/ 1468876 h 1468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803" h="1468876">
                <a:moveTo>
                  <a:pt x="201076" y="0"/>
                </a:moveTo>
                <a:cubicBezTo>
                  <a:pt x="210803" y="93223"/>
                  <a:pt x="220531" y="186447"/>
                  <a:pt x="191348" y="282102"/>
                </a:cubicBezTo>
                <a:cubicBezTo>
                  <a:pt x="162165" y="377757"/>
                  <a:pt x="55161" y="473413"/>
                  <a:pt x="25978" y="573932"/>
                </a:cubicBezTo>
                <a:cubicBezTo>
                  <a:pt x="-3205" y="674451"/>
                  <a:pt x="-9690" y="796047"/>
                  <a:pt x="16250" y="885217"/>
                </a:cubicBezTo>
                <a:cubicBezTo>
                  <a:pt x="42190" y="974387"/>
                  <a:pt x="152437" y="1011676"/>
                  <a:pt x="181620" y="1108953"/>
                </a:cubicBezTo>
                <a:cubicBezTo>
                  <a:pt x="210803" y="1206230"/>
                  <a:pt x="201075" y="1337553"/>
                  <a:pt x="191348" y="14688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5" name="Freihandform 24"/>
          <p:cNvSpPr/>
          <p:nvPr/>
        </p:nvSpPr>
        <p:spPr>
          <a:xfrm flipH="1">
            <a:off x="6426564" y="1107617"/>
            <a:ext cx="113535" cy="1468876"/>
          </a:xfrm>
          <a:custGeom>
            <a:avLst/>
            <a:gdLst>
              <a:gd name="connsiteX0" fmla="*/ 201076 w 210803"/>
              <a:gd name="connsiteY0" fmla="*/ 0 h 1468876"/>
              <a:gd name="connsiteX1" fmla="*/ 191348 w 210803"/>
              <a:gd name="connsiteY1" fmla="*/ 282102 h 1468876"/>
              <a:gd name="connsiteX2" fmla="*/ 25978 w 210803"/>
              <a:gd name="connsiteY2" fmla="*/ 573932 h 1468876"/>
              <a:gd name="connsiteX3" fmla="*/ 16250 w 210803"/>
              <a:gd name="connsiteY3" fmla="*/ 885217 h 1468876"/>
              <a:gd name="connsiteX4" fmla="*/ 181620 w 210803"/>
              <a:gd name="connsiteY4" fmla="*/ 1108953 h 1468876"/>
              <a:gd name="connsiteX5" fmla="*/ 191348 w 210803"/>
              <a:gd name="connsiteY5" fmla="*/ 1468876 h 1468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803" h="1468876">
                <a:moveTo>
                  <a:pt x="201076" y="0"/>
                </a:moveTo>
                <a:cubicBezTo>
                  <a:pt x="210803" y="93223"/>
                  <a:pt x="220531" y="186447"/>
                  <a:pt x="191348" y="282102"/>
                </a:cubicBezTo>
                <a:cubicBezTo>
                  <a:pt x="162165" y="377757"/>
                  <a:pt x="55161" y="473413"/>
                  <a:pt x="25978" y="573932"/>
                </a:cubicBezTo>
                <a:cubicBezTo>
                  <a:pt x="-3205" y="674451"/>
                  <a:pt x="-9690" y="796047"/>
                  <a:pt x="16250" y="885217"/>
                </a:cubicBezTo>
                <a:cubicBezTo>
                  <a:pt x="42190" y="974387"/>
                  <a:pt x="152437" y="1011676"/>
                  <a:pt x="181620" y="1108953"/>
                </a:cubicBezTo>
                <a:cubicBezTo>
                  <a:pt x="210803" y="1206230"/>
                  <a:pt x="201075" y="1337553"/>
                  <a:pt x="191348" y="14688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6" name="Freihandform 25"/>
          <p:cNvSpPr/>
          <p:nvPr/>
        </p:nvSpPr>
        <p:spPr>
          <a:xfrm>
            <a:off x="5520382" y="1116008"/>
            <a:ext cx="210803" cy="1468876"/>
          </a:xfrm>
          <a:custGeom>
            <a:avLst/>
            <a:gdLst>
              <a:gd name="connsiteX0" fmla="*/ 201076 w 210803"/>
              <a:gd name="connsiteY0" fmla="*/ 0 h 1468876"/>
              <a:gd name="connsiteX1" fmla="*/ 191348 w 210803"/>
              <a:gd name="connsiteY1" fmla="*/ 282102 h 1468876"/>
              <a:gd name="connsiteX2" fmla="*/ 25978 w 210803"/>
              <a:gd name="connsiteY2" fmla="*/ 573932 h 1468876"/>
              <a:gd name="connsiteX3" fmla="*/ 16250 w 210803"/>
              <a:gd name="connsiteY3" fmla="*/ 885217 h 1468876"/>
              <a:gd name="connsiteX4" fmla="*/ 181620 w 210803"/>
              <a:gd name="connsiteY4" fmla="*/ 1108953 h 1468876"/>
              <a:gd name="connsiteX5" fmla="*/ 191348 w 210803"/>
              <a:gd name="connsiteY5" fmla="*/ 1468876 h 1468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803" h="1468876">
                <a:moveTo>
                  <a:pt x="201076" y="0"/>
                </a:moveTo>
                <a:cubicBezTo>
                  <a:pt x="210803" y="93223"/>
                  <a:pt x="220531" y="186447"/>
                  <a:pt x="191348" y="282102"/>
                </a:cubicBezTo>
                <a:cubicBezTo>
                  <a:pt x="162165" y="377757"/>
                  <a:pt x="55161" y="473413"/>
                  <a:pt x="25978" y="573932"/>
                </a:cubicBezTo>
                <a:cubicBezTo>
                  <a:pt x="-3205" y="674451"/>
                  <a:pt x="-9690" y="796047"/>
                  <a:pt x="16250" y="885217"/>
                </a:cubicBezTo>
                <a:cubicBezTo>
                  <a:pt x="42190" y="974387"/>
                  <a:pt x="152437" y="1011676"/>
                  <a:pt x="181620" y="1108953"/>
                </a:cubicBezTo>
                <a:cubicBezTo>
                  <a:pt x="210803" y="1206230"/>
                  <a:pt x="201075" y="1337553"/>
                  <a:pt x="191348" y="14688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7" name="Freihandform 26"/>
          <p:cNvSpPr/>
          <p:nvPr/>
        </p:nvSpPr>
        <p:spPr>
          <a:xfrm>
            <a:off x="5425383" y="1116008"/>
            <a:ext cx="210803" cy="1468876"/>
          </a:xfrm>
          <a:custGeom>
            <a:avLst/>
            <a:gdLst>
              <a:gd name="connsiteX0" fmla="*/ 201076 w 210803"/>
              <a:gd name="connsiteY0" fmla="*/ 0 h 1468876"/>
              <a:gd name="connsiteX1" fmla="*/ 191348 w 210803"/>
              <a:gd name="connsiteY1" fmla="*/ 282102 h 1468876"/>
              <a:gd name="connsiteX2" fmla="*/ 25978 w 210803"/>
              <a:gd name="connsiteY2" fmla="*/ 573932 h 1468876"/>
              <a:gd name="connsiteX3" fmla="*/ 16250 w 210803"/>
              <a:gd name="connsiteY3" fmla="*/ 885217 h 1468876"/>
              <a:gd name="connsiteX4" fmla="*/ 181620 w 210803"/>
              <a:gd name="connsiteY4" fmla="*/ 1108953 h 1468876"/>
              <a:gd name="connsiteX5" fmla="*/ 191348 w 210803"/>
              <a:gd name="connsiteY5" fmla="*/ 1468876 h 1468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803" h="1468876">
                <a:moveTo>
                  <a:pt x="201076" y="0"/>
                </a:moveTo>
                <a:cubicBezTo>
                  <a:pt x="210803" y="93223"/>
                  <a:pt x="220531" y="186447"/>
                  <a:pt x="191348" y="282102"/>
                </a:cubicBezTo>
                <a:cubicBezTo>
                  <a:pt x="162165" y="377757"/>
                  <a:pt x="55161" y="473413"/>
                  <a:pt x="25978" y="573932"/>
                </a:cubicBezTo>
                <a:cubicBezTo>
                  <a:pt x="-3205" y="674451"/>
                  <a:pt x="-9690" y="796047"/>
                  <a:pt x="16250" y="885217"/>
                </a:cubicBezTo>
                <a:cubicBezTo>
                  <a:pt x="42190" y="974387"/>
                  <a:pt x="152437" y="1011676"/>
                  <a:pt x="181620" y="1108953"/>
                </a:cubicBezTo>
                <a:cubicBezTo>
                  <a:pt x="210803" y="1206230"/>
                  <a:pt x="201075" y="1337553"/>
                  <a:pt x="191348" y="14688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8" name="Freihandform 27"/>
          <p:cNvSpPr/>
          <p:nvPr/>
        </p:nvSpPr>
        <p:spPr>
          <a:xfrm flipH="1">
            <a:off x="6519970" y="1087173"/>
            <a:ext cx="115977" cy="1468876"/>
          </a:xfrm>
          <a:custGeom>
            <a:avLst/>
            <a:gdLst>
              <a:gd name="connsiteX0" fmla="*/ 201076 w 210803"/>
              <a:gd name="connsiteY0" fmla="*/ 0 h 1468876"/>
              <a:gd name="connsiteX1" fmla="*/ 191348 w 210803"/>
              <a:gd name="connsiteY1" fmla="*/ 282102 h 1468876"/>
              <a:gd name="connsiteX2" fmla="*/ 25978 w 210803"/>
              <a:gd name="connsiteY2" fmla="*/ 573932 h 1468876"/>
              <a:gd name="connsiteX3" fmla="*/ 16250 w 210803"/>
              <a:gd name="connsiteY3" fmla="*/ 885217 h 1468876"/>
              <a:gd name="connsiteX4" fmla="*/ 181620 w 210803"/>
              <a:gd name="connsiteY4" fmla="*/ 1108953 h 1468876"/>
              <a:gd name="connsiteX5" fmla="*/ 191348 w 210803"/>
              <a:gd name="connsiteY5" fmla="*/ 1468876 h 1468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803" h="1468876">
                <a:moveTo>
                  <a:pt x="201076" y="0"/>
                </a:moveTo>
                <a:cubicBezTo>
                  <a:pt x="210803" y="93223"/>
                  <a:pt x="220531" y="186447"/>
                  <a:pt x="191348" y="282102"/>
                </a:cubicBezTo>
                <a:cubicBezTo>
                  <a:pt x="162165" y="377757"/>
                  <a:pt x="55161" y="473413"/>
                  <a:pt x="25978" y="573932"/>
                </a:cubicBezTo>
                <a:cubicBezTo>
                  <a:pt x="-3205" y="674451"/>
                  <a:pt x="-9690" y="796047"/>
                  <a:pt x="16250" y="885217"/>
                </a:cubicBezTo>
                <a:cubicBezTo>
                  <a:pt x="42190" y="974387"/>
                  <a:pt x="152437" y="1011676"/>
                  <a:pt x="181620" y="1108953"/>
                </a:cubicBezTo>
                <a:cubicBezTo>
                  <a:pt x="210803" y="1206230"/>
                  <a:pt x="201075" y="1337553"/>
                  <a:pt x="191348" y="14688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9" name="Freihandform 28"/>
          <p:cNvSpPr/>
          <p:nvPr/>
        </p:nvSpPr>
        <p:spPr>
          <a:xfrm flipH="1">
            <a:off x="6605840" y="1114289"/>
            <a:ext cx="115977" cy="1468876"/>
          </a:xfrm>
          <a:custGeom>
            <a:avLst/>
            <a:gdLst>
              <a:gd name="connsiteX0" fmla="*/ 201076 w 210803"/>
              <a:gd name="connsiteY0" fmla="*/ 0 h 1468876"/>
              <a:gd name="connsiteX1" fmla="*/ 191348 w 210803"/>
              <a:gd name="connsiteY1" fmla="*/ 282102 h 1468876"/>
              <a:gd name="connsiteX2" fmla="*/ 25978 w 210803"/>
              <a:gd name="connsiteY2" fmla="*/ 573932 h 1468876"/>
              <a:gd name="connsiteX3" fmla="*/ 16250 w 210803"/>
              <a:gd name="connsiteY3" fmla="*/ 885217 h 1468876"/>
              <a:gd name="connsiteX4" fmla="*/ 181620 w 210803"/>
              <a:gd name="connsiteY4" fmla="*/ 1108953 h 1468876"/>
              <a:gd name="connsiteX5" fmla="*/ 191348 w 210803"/>
              <a:gd name="connsiteY5" fmla="*/ 1468876 h 1468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803" h="1468876">
                <a:moveTo>
                  <a:pt x="201076" y="0"/>
                </a:moveTo>
                <a:cubicBezTo>
                  <a:pt x="210803" y="93223"/>
                  <a:pt x="220531" y="186447"/>
                  <a:pt x="191348" y="282102"/>
                </a:cubicBezTo>
                <a:cubicBezTo>
                  <a:pt x="162165" y="377757"/>
                  <a:pt x="55161" y="473413"/>
                  <a:pt x="25978" y="573932"/>
                </a:cubicBezTo>
                <a:cubicBezTo>
                  <a:pt x="-3205" y="674451"/>
                  <a:pt x="-9690" y="796047"/>
                  <a:pt x="16250" y="885217"/>
                </a:cubicBezTo>
                <a:cubicBezTo>
                  <a:pt x="42190" y="974387"/>
                  <a:pt x="152437" y="1011676"/>
                  <a:pt x="181620" y="1108953"/>
                </a:cubicBezTo>
                <a:cubicBezTo>
                  <a:pt x="210803" y="1206230"/>
                  <a:pt x="201075" y="1337553"/>
                  <a:pt x="191348" y="14688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2" name="Freihandform 31"/>
          <p:cNvSpPr/>
          <p:nvPr/>
        </p:nvSpPr>
        <p:spPr>
          <a:xfrm>
            <a:off x="5885237" y="1147864"/>
            <a:ext cx="103944" cy="282102"/>
          </a:xfrm>
          <a:custGeom>
            <a:avLst/>
            <a:gdLst>
              <a:gd name="connsiteX0" fmla="*/ 87549 w 103944"/>
              <a:gd name="connsiteY0" fmla="*/ 0 h 282102"/>
              <a:gd name="connsiteX1" fmla="*/ 97277 w 103944"/>
              <a:gd name="connsiteY1" fmla="*/ 223736 h 282102"/>
              <a:gd name="connsiteX2" fmla="*/ 0 w 103944"/>
              <a:gd name="connsiteY2" fmla="*/ 282102 h 282102"/>
            </a:gdLst>
            <a:ahLst/>
            <a:cxnLst>
              <a:cxn ang="0">
                <a:pos x="connsiteX0" y="connsiteY0"/>
              </a:cxn>
              <a:cxn ang="0">
                <a:pos x="connsiteX1" y="connsiteY1"/>
              </a:cxn>
              <a:cxn ang="0">
                <a:pos x="connsiteX2" y="connsiteY2"/>
              </a:cxn>
            </a:cxnLst>
            <a:rect l="l" t="t" r="r" b="b"/>
            <a:pathLst>
              <a:path w="103944" h="282102">
                <a:moveTo>
                  <a:pt x="87549" y="0"/>
                </a:moveTo>
                <a:cubicBezTo>
                  <a:pt x="99708" y="88359"/>
                  <a:pt x="111868" y="176719"/>
                  <a:pt x="97277" y="223736"/>
                </a:cubicBezTo>
                <a:cubicBezTo>
                  <a:pt x="82686" y="270753"/>
                  <a:pt x="41343" y="276427"/>
                  <a:pt x="0" y="28210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3" name="Freihandform 32"/>
          <p:cNvSpPr/>
          <p:nvPr/>
        </p:nvSpPr>
        <p:spPr>
          <a:xfrm flipH="1">
            <a:off x="6170948" y="1144116"/>
            <a:ext cx="93305" cy="282102"/>
          </a:xfrm>
          <a:custGeom>
            <a:avLst/>
            <a:gdLst>
              <a:gd name="connsiteX0" fmla="*/ 87549 w 103944"/>
              <a:gd name="connsiteY0" fmla="*/ 0 h 282102"/>
              <a:gd name="connsiteX1" fmla="*/ 97277 w 103944"/>
              <a:gd name="connsiteY1" fmla="*/ 223736 h 282102"/>
              <a:gd name="connsiteX2" fmla="*/ 0 w 103944"/>
              <a:gd name="connsiteY2" fmla="*/ 282102 h 282102"/>
            </a:gdLst>
            <a:ahLst/>
            <a:cxnLst>
              <a:cxn ang="0">
                <a:pos x="connsiteX0" y="connsiteY0"/>
              </a:cxn>
              <a:cxn ang="0">
                <a:pos x="connsiteX1" y="connsiteY1"/>
              </a:cxn>
              <a:cxn ang="0">
                <a:pos x="connsiteX2" y="connsiteY2"/>
              </a:cxn>
            </a:cxnLst>
            <a:rect l="l" t="t" r="r" b="b"/>
            <a:pathLst>
              <a:path w="103944" h="282102">
                <a:moveTo>
                  <a:pt x="87549" y="0"/>
                </a:moveTo>
                <a:cubicBezTo>
                  <a:pt x="99708" y="88359"/>
                  <a:pt x="111868" y="176719"/>
                  <a:pt x="97277" y="223736"/>
                </a:cubicBezTo>
                <a:cubicBezTo>
                  <a:pt x="82686" y="270753"/>
                  <a:pt x="41343" y="276427"/>
                  <a:pt x="0" y="28210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4" name="Freihandform 33"/>
          <p:cNvSpPr/>
          <p:nvPr/>
        </p:nvSpPr>
        <p:spPr>
          <a:xfrm flipH="1" flipV="1">
            <a:off x="6178777" y="2287435"/>
            <a:ext cx="122790" cy="295730"/>
          </a:xfrm>
          <a:custGeom>
            <a:avLst/>
            <a:gdLst>
              <a:gd name="connsiteX0" fmla="*/ 87549 w 103944"/>
              <a:gd name="connsiteY0" fmla="*/ 0 h 282102"/>
              <a:gd name="connsiteX1" fmla="*/ 97277 w 103944"/>
              <a:gd name="connsiteY1" fmla="*/ 223736 h 282102"/>
              <a:gd name="connsiteX2" fmla="*/ 0 w 103944"/>
              <a:gd name="connsiteY2" fmla="*/ 282102 h 282102"/>
            </a:gdLst>
            <a:ahLst/>
            <a:cxnLst>
              <a:cxn ang="0">
                <a:pos x="connsiteX0" y="connsiteY0"/>
              </a:cxn>
              <a:cxn ang="0">
                <a:pos x="connsiteX1" y="connsiteY1"/>
              </a:cxn>
              <a:cxn ang="0">
                <a:pos x="connsiteX2" y="connsiteY2"/>
              </a:cxn>
            </a:cxnLst>
            <a:rect l="l" t="t" r="r" b="b"/>
            <a:pathLst>
              <a:path w="103944" h="282102">
                <a:moveTo>
                  <a:pt x="87549" y="0"/>
                </a:moveTo>
                <a:cubicBezTo>
                  <a:pt x="99708" y="88359"/>
                  <a:pt x="111868" y="176719"/>
                  <a:pt x="97277" y="223736"/>
                </a:cubicBezTo>
                <a:cubicBezTo>
                  <a:pt x="82686" y="270753"/>
                  <a:pt x="41343" y="276427"/>
                  <a:pt x="0" y="28210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5" name="Freihandform 34"/>
          <p:cNvSpPr/>
          <p:nvPr/>
        </p:nvSpPr>
        <p:spPr>
          <a:xfrm flipV="1">
            <a:off x="5915430" y="2300431"/>
            <a:ext cx="116059" cy="295730"/>
          </a:xfrm>
          <a:custGeom>
            <a:avLst/>
            <a:gdLst>
              <a:gd name="connsiteX0" fmla="*/ 87549 w 103944"/>
              <a:gd name="connsiteY0" fmla="*/ 0 h 282102"/>
              <a:gd name="connsiteX1" fmla="*/ 97277 w 103944"/>
              <a:gd name="connsiteY1" fmla="*/ 223736 h 282102"/>
              <a:gd name="connsiteX2" fmla="*/ 0 w 103944"/>
              <a:gd name="connsiteY2" fmla="*/ 282102 h 282102"/>
            </a:gdLst>
            <a:ahLst/>
            <a:cxnLst>
              <a:cxn ang="0">
                <a:pos x="connsiteX0" y="connsiteY0"/>
              </a:cxn>
              <a:cxn ang="0">
                <a:pos x="connsiteX1" y="connsiteY1"/>
              </a:cxn>
              <a:cxn ang="0">
                <a:pos x="connsiteX2" y="connsiteY2"/>
              </a:cxn>
            </a:cxnLst>
            <a:rect l="l" t="t" r="r" b="b"/>
            <a:pathLst>
              <a:path w="103944" h="282102">
                <a:moveTo>
                  <a:pt x="87549" y="0"/>
                </a:moveTo>
                <a:cubicBezTo>
                  <a:pt x="99708" y="88359"/>
                  <a:pt x="111868" y="176719"/>
                  <a:pt x="97277" y="223736"/>
                </a:cubicBezTo>
                <a:cubicBezTo>
                  <a:pt x="82686" y="270753"/>
                  <a:pt x="41343" y="276427"/>
                  <a:pt x="0" y="28210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37" name="Gerade Verbindung mit Pfeil 36"/>
          <p:cNvCxnSpPr/>
          <p:nvPr/>
        </p:nvCxnSpPr>
        <p:spPr>
          <a:xfrm flipV="1">
            <a:off x="6078078" y="1186773"/>
            <a:ext cx="0" cy="63277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mit Pfeil 37"/>
          <p:cNvCxnSpPr/>
          <p:nvPr/>
        </p:nvCxnSpPr>
        <p:spPr>
          <a:xfrm flipH="1">
            <a:off x="6068691" y="1834751"/>
            <a:ext cx="4520" cy="342920"/>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4" name="Textfeld 43"/>
              <p:cNvSpPr txBox="1"/>
              <p:nvPr/>
            </p:nvSpPr>
            <p:spPr>
              <a:xfrm>
                <a:off x="6078078" y="1504896"/>
                <a:ext cx="21422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𝐹</m:t>
                      </m:r>
                    </m:oMath>
                  </m:oMathPara>
                </a14:m>
                <a:endParaRPr lang="de-AT" dirty="0"/>
              </a:p>
            </p:txBody>
          </p:sp>
        </mc:Choice>
        <mc:Fallback xmlns="">
          <p:sp>
            <p:nvSpPr>
              <p:cNvPr id="44" name="Textfeld 43"/>
              <p:cNvSpPr txBox="1">
                <a:spLocks noRot="1" noChangeAspect="1" noMove="1" noResize="1" noEditPoints="1" noAdjustHandles="1" noChangeArrowheads="1" noChangeShapeType="1" noTextEdit="1"/>
              </p:cNvSpPr>
              <p:nvPr/>
            </p:nvSpPr>
            <p:spPr>
              <a:xfrm>
                <a:off x="6078078" y="1504896"/>
                <a:ext cx="214226" cy="276999"/>
              </a:xfrm>
              <a:prstGeom prst="rect">
                <a:avLst/>
              </a:prstGeom>
              <a:blipFill rotWithShape="0">
                <a:blip r:embed="rId8"/>
                <a:stretch>
                  <a:fillRect l="-22857" r="-20000" b="-8889"/>
                </a:stretch>
              </a:blipFill>
            </p:spPr>
            <p:txBody>
              <a:bodyPr/>
              <a:lstStyle/>
              <a:p>
                <a:r>
                  <a:rPr lang="de-AT">
                    <a:noFill/>
                  </a:rPr>
                  <a:t> </a:t>
                </a:r>
              </a:p>
            </p:txBody>
          </p:sp>
        </mc:Fallback>
      </mc:AlternateContent>
      <mc:AlternateContent xmlns:mc="http://schemas.openxmlformats.org/markup-compatibility/2006" xmlns:a14="http://schemas.microsoft.com/office/drawing/2010/main">
        <mc:Choice Requires="a14">
          <p:sp>
            <p:nvSpPr>
              <p:cNvPr id="45" name="Textfeld 44"/>
              <p:cNvSpPr txBox="1"/>
              <p:nvPr/>
            </p:nvSpPr>
            <p:spPr>
              <a:xfrm>
                <a:off x="6127391" y="1810271"/>
                <a:ext cx="345479"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solidFill>
                                <a:srgbClr val="FFFF00"/>
                              </a:solidFill>
                              <a:latin typeface="Cambria Math" panose="02040503050406030204" pitchFamily="18" charset="0"/>
                            </a:rPr>
                          </m:ctrlPr>
                        </m:sSubPr>
                        <m:e>
                          <m:r>
                            <a:rPr lang="en-US" sz="1200" b="0" i="1" smtClean="0">
                              <a:solidFill>
                                <a:srgbClr val="FFFF00"/>
                              </a:solidFill>
                              <a:latin typeface="Cambria Math" panose="02040503050406030204" pitchFamily="18" charset="0"/>
                            </a:rPr>
                            <m:t>𝑚</m:t>
                          </m:r>
                        </m:e>
                        <m:sub>
                          <m:r>
                            <a:rPr lang="en-US" sz="1200" b="0" i="1" smtClean="0">
                              <a:solidFill>
                                <a:srgbClr val="FFFF00"/>
                              </a:solidFill>
                              <a:latin typeface="Cambria Math" panose="02040503050406030204" pitchFamily="18" charset="0"/>
                            </a:rPr>
                            <m:t>𝑏</m:t>
                          </m:r>
                        </m:sub>
                      </m:sSub>
                      <m:r>
                        <a:rPr lang="en-US" sz="1200" b="0" i="1" smtClean="0">
                          <a:solidFill>
                            <a:srgbClr val="FFFF00"/>
                          </a:solidFill>
                          <a:latin typeface="Cambria Math" panose="02040503050406030204" pitchFamily="18" charset="0"/>
                        </a:rPr>
                        <m:t>𝑔</m:t>
                      </m:r>
                    </m:oMath>
                  </m:oMathPara>
                </a14:m>
                <a:endParaRPr lang="de-AT" sz="1200" dirty="0">
                  <a:solidFill>
                    <a:srgbClr val="FFFF00"/>
                  </a:solidFill>
                </a:endParaRPr>
              </a:p>
            </p:txBody>
          </p:sp>
        </mc:Choice>
        <mc:Fallback xmlns="">
          <p:sp>
            <p:nvSpPr>
              <p:cNvPr id="45" name="Textfeld 44"/>
              <p:cNvSpPr txBox="1">
                <a:spLocks noRot="1" noChangeAspect="1" noMove="1" noResize="1" noEditPoints="1" noAdjustHandles="1" noChangeArrowheads="1" noChangeShapeType="1" noTextEdit="1"/>
              </p:cNvSpPr>
              <p:nvPr/>
            </p:nvSpPr>
            <p:spPr>
              <a:xfrm>
                <a:off x="6127391" y="1810271"/>
                <a:ext cx="345479" cy="184666"/>
              </a:xfrm>
              <a:prstGeom prst="rect">
                <a:avLst/>
              </a:prstGeom>
              <a:blipFill rotWithShape="0">
                <a:blip r:embed="rId9"/>
                <a:stretch>
                  <a:fillRect l="-3509" r="-7018" b="-26667"/>
                </a:stretch>
              </a:blipFill>
            </p:spPr>
            <p:txBody>
              <a:bodyPr/>
              <a:lstStyle/>
              <a:p>
                <a:r>
                  <a:rPr lang="de-AT">
                    <a:noFill/>
                  </a:rPr>
                  <a:t> </a:t>
                </a:r>
              </a:p>
            </p:txBody>
          </p:sp>
        </mc:Fallback>
      </mc:AlternateContent>
      <mc:AlternateContent xmlns:mc="http://schemas.openxmlformats.org/markup-compatibility/2006" xmlns:a14="http://schemas.microsoft.com/office/drawing/2010/main">
        <mc:Choice Requires="a14">
          <p:sp>
            <p:nvSpPr>
              <p:cNvPr id="46" name="Textfeld 45"/>
              <p:cNvSpPr txBox="1"/>
              <p:nvPr/>
            </p:nvSpPr>
            <p:spPr>
              <a:xfrm>
                <a:off x="4934013" y="2890998"/>
                <a:ext cx="2614653" cy="1815882"/>
              </a:xfrm>
              <a:prstGeom prst="rect">
                <a:avLst/>
              </a:prstGeom>
              <a:noFill/>
            </p:spPr>
            <p:txBody>
              <a:bodyPr wrap="square" lIns="0" tIns="0" rIns="0" bIns="0" rtlCol="0">
                <a:spAutoFit/>
              </a:bodyPr>
              <a:lstStyle/>
              <a:p>
                <a14:m>
                  <m:oMath xmlns:m="http://schemas.openxmlformats.org/officeDocument/2006/math">
                    <m:r>
                      <a:rPr lang="en-US" b="0" i="1" smtClean="0">
                        <a:solidFill>
                          <a:schemeClr val="tx2"/>
                        </a:solidFill>
                        <a:latin typeface="Cambria Math" panose="02040503050406030204" pitchFamily="18" charset="0"/>
                      </a:rPr>
                      <m:t>𝐹</m:t>
                    </m:r>
                  </m:oMath>
                </a14:m>
                <a:r>
                  <a:rPr lang="de-AT" dirty="0">
                    <a:solidFill>
                      <a:schemeClr val="tx2"/>
                    </a:solidFill>
                  </a:rPr>
                  <a:t>: </a:t>
                </a:r>
                <a:r>
                  <a:rPr lang="de-AT" dirty="0" err="1">
                    <a:solidFill>
                      <a:schemeClr val="tx2"/>
                    </a:solidFill>
                  </a:rPr>
                  <a:t>hydrodynamic</a:t>
                </a:r>
                <a:r>
                  <a:rPr lang="de-AT" dirty="0">
                    <a:solidFill>
                      <a:schemeClr val="tx2"/>
                    </a:solidFill>
                  </a:rPr>
                  <a:t> </a:t>
                </a:r>
                <a:r>
                  <a:rPr lang="de-AT" dirty="0" err="1">
                    <a:solidFill>
                      <a:schemeClr val="tx2"/>
                    </a:solidFill>
                  </a:rPr>
                  <a:t>drag</a:t>
                </a:r>
                <a:endParaRPr lang="de-AT" dirty="0">
                  <a:solidFill>
                    <a:schemeClr val="tx2"/>
                  </a:solidFill>
                </a:endParaRPr>
              </a:p>
              <a:p>
                <a:r>
                  <a:rPr lang="en-US" dirty="0">
                    <a:solidFill>
                      <a:schemeClr val="tx2"/>
                    </a:solidFill>
                  </a:rPr>
                  <a:t>(</a:t>
                </a:r>
                <a:r>
                  <a:rPr lang="en-US" sz="1000" dirty="0">
                    <a:solidFill>
                      <a:schemeClr val="tx2"/>
                    </a:solidFill>
                  </a:rPr>
                  <a:t>surface integral of stress in vertical direction</a:t>
                </a:r>
                <a:r>
                  <a:rPr lang="en-US" dirty="0">
                    <a:solidFill>
                      <a:schemeClr val="tx2"/>
                    </a:solidFill>
                  </a:rPr>
                  <a:t>)</a:t>
                </a:r>
              </a:p>
              <a:p>
                <a:endParaRPr lang="en-US" dirty="0">
                  <a:solidFill>
                    <a:schemeClr val="tx2"/>
                  </a:solidFill>
                </a:endParaRPr>
              </a:p>
              <a:p>
                <a14:m>
                  <m:oMath xmlns:m="http://schemas.openxmlformats.org/officeDocument/2006/math">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𝑚</m:t>
                        </m:r>
                      </m:e>
                      <m:sub>
                        <m:r>
                          <a:rPr lang="en-US" b="0" i="1" smtClean="0">
                            <a:solidFill>
                              <a:schemeClr val="tx2"/>
                            </a:solidFill>
                            <a:latin typeface="Cambria Math" panose="02040503050406030204" pitchFamily="18" charset="0"/>
                          </a:rPr>
                          <m:t>𝑏</m:t>
                        </m:r>
                      </m:sub>
                    </m:sSub>
                    <m:r>
                      <a:rPr lang="en-US" b="0" i="1" smtClean="0">
                        <a:solidFill>
                          <a:schemeClr val="tx2"/>
                        </a:solidFill>
                        <a:latin typeface="Cambria Math" panose="02040503050406030204" pitchFamily="18" charset="0"/>
                      </a:rPr>
                      <m:t>𝑔</m:t>
                    </m:r>
                  </m:oMath>
                </a14:m>
                <a:r>
                  <a:rPr lang="de-AT" dirty="0">
                    <a:solidFill>
                      <a:schemeClr val="tx2"/>
                    </a:solidFill>
                  </a:rPr>
                  <a:t>: </a:t>
                </a:r>
                <a:r>
                  <a:rPr lang="de-AT" dirty="0" err="1">
                    <a:solidFill>
                      <a:schemeClr val="tx2"/>
                    </a:solidFill>
                  </a:rPr>
                  <a:t>force</a:t>
                </a:r>
                <a:r>
                  <a:rPr lang="de-AT" dirty="0">
                    <a:solidFill>
                      <a:schemeClr val="tx2"/>
                    </a:solidFill>
                  </a:rPr>
                  <a:t> due </a:t>
                </a:r>
                <a:r>
                  <a:rPr lang="de-AT" dirty="0" err="1">
                    <a:solidFill>
                      <a:schemeClr val="tx2"/>
                    </a:solidFill>
                  </a:rPr>
                  <a:t>to</a:t>
                </a:r>
                <a:r>
                  <a:rPr lang="de-AT" dirty="0">
                    <a:solidFill>
                      <a:schemeClr val="tx2"/>
                    </a:solidFill>
                  </a:rPr>
                  <a:t> </a:t>
                </a:r>
                <a:r>
                  <a:rPr lang="de-AT" dirty="0" err="1">
                    <a:solidFill>
                      <a:schemeClr val="tx2"/>
                    </a:solidFill>
                  </a:rPr>
                  <a:t>gravity</a:t>
                </a:r>
                <a:endParaRPr lang="de-AT" dirty="0">
                  <a:solidFill>
                    <a:schemeClr val="tx2"/>
                  </a:solidFill>
                </a:endParaRPr>
              </a:p>
              <a:p>
                <a:endParaRPr lang="en-US" dirty="0">
                  <a:solidFill>
                    <a:schemeClr val="tx2"/>
                  </a:solidFill>
                </a:endParaRPr>
              </a:p>
              <a:p>
                <a:r>
                  <a:rPr lang="en-US" sz="1400" dirty="0">
                    <a:solidFill>
                      <a:schemeClr val="tx2"/>
                    </a:solidFill>
                  </a:rPr>
                  <a:t>Ref: COMSOL</a:t>
                </a:r>
              </a:p>
              <a:p>
                <a:r>
                  <a:rPr lang="en-US" sz="1400" dirty="0">
                    <a:solidFill>
                      <a:schemeClr val="tx2"/>
                    </a:solidFill>
                  </a:rPr>
                  <a:t>        </a:t>
                </a:r>
                <a:r>
                  <a:rPr lang="en-US" sz="1400" dirty="0">
                    <a:solidFill>
                      <a:srgbClr val="FF0000"/>
                    </a:solidFill>
                  </a:rPr>
                  <a:t>Application ID: 12655</a:t>
                </a:r>
                <a:endParaRPr lang="de-AT" sz="1400" dirty="0">
                  <a:solidFill>
                    <a:srgbClr val="FF0000"/>
                  </a:solidFill>
                </a:endParaRPr>
              </a:p>
            </p:txBody>
          </p:sp>
        </mc:Choice>
        <mc:Fallback xmlns="">
          <p:sp>
            <p:nvSpPr>
              <p:cNvPr id="46" name="Textfeld 45"/>
              <p:cNvSpPr txBox="1">
                <a:spLocks noRot="1" noChangeAspect="1" noMove="1" noResize="1" noEditPoints="1" noAdjustHandles="1" noChangeArrowheads="1" noChangeShapeType="1" noTextEdit="1"/>
              </p:cNvSpPr>
              <p:nvPr/>
            </p:nvSpPr>
            <p:spPr>
              <a:xfrm>
                <a:off x="4934013" y="2890998"/>
                <a:ext cx="2614653" cy="1815882"/>
              </a:xfrm>
              <a:prstGeom prst="rect">
                <a:avLst/>
              </a:prstGeom>
              <a:blipFill rotWithShape="0">
                <a:blip r:embed="rId10"/>
                <a:stretch>
                  <a:fillRect l="-5361" t="-4362" r="-5594" b="-5034"/>
                </a:stretch>
              </a:blipFill>
            </p:spPr>
            <p:txBody>
              <a:bodyPr/>
              <a:lstStyle/>
              <a:p>
                <a:r>
                  <a:rPr lang="de-AT">
                    <a:noFill/>
                  </a:rPr>
                  <a:t> </a:t>
                </a:r>
              </a:p>
            </p:txBody>
          </p:sp>
        </mc:Fallback>
      </mc:AlternateContent>
      <p:sp>
        <p:nvSpPr>
          <p:cNvPr id="49" name="Gleichschenkliges Dreieck 48"/>
          <p:cNvSpPr/>
          <p:nvPr/>
        </p:nvSpPr>
        <p:spPr>
          <a:xfrm>
            <a:off x="5572246" y="2349868"/>
            <a:ext cx="77821" cy="16775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0" name="Gleichschenkliges Dreieck 49"/>
          <p:cNvSpPr/>
          <p:nvPr/>
        </p:nvSpPr>
        <p:spPr>
          <a:xfrm>
            <a:off x="6564611" y="2308190"/>
            <a:ext cx="77821" cy="16775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1" name="Gleichschenkliges Dreieck 50"/>
          <p:cNvSpPr/>
          <p:nvPr/>
        </p:nvSpPr>
        <p:spPr>
          <a:xfrm>
            <a:off x="6578338" y="1186045"/>
            <a:ext cx="77821" cy="16775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2" name="Gleichschenkliges Dreieck 51"/>
          <p:cNvSpPr/>
          <p:nvPr/>
        </p:nvSpPr>
        <p:spPr>
          <a:xfrm>
            <a:off x="5583680" y="1170968"/>
            <a:ext cx="77821" cy="16775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3" name="Gleich 52"/>
          <p:cNvSpPr/>
          <p:nvPr/>
        </p:nvSpPr>
        <p:spPr>
          <a:xfrm>
            <a:off x="7697024" y="2684255"/>
            <a:ext cx="515566" cy="332261"/>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solidFill>
                <a:schemeClr val="tx1"/>
              </a:solidFill>
            </a:endParaRPr>
          </a:p>
        </p:txBody>
      </p:sp>
      <p:sp>
        <p:nvSpPr>
          <p:cNvPr id="54" name="Textfeld 53"/>
          <p:cNvSpPr txBox="1"/>
          <p:nvPr/>
        </p:nvSpPr>
        <p:spPr>
          <a:xfrm rot="16200000">
            <a:off x="7691995" y="2595819"/>
            <a:ext cx="1663430" cy="369332"/>
          </a:xfrm>
          <a:prstGeom prst="rect">
            <a:avLst/>
          </a:prstGeom>
          <a:noFill/>
        </p:spPr>
        <p:txBody>
          <a:bodyPr wrap="square" rtlCol="0">
            <a:spAutoFit/>
          </a:bodyPr>
          <a:lstStyle/>
          <a:p>
            <a:r>
              <a:rPr lang="en-US" dirty="0"/>
              <a:t>Ball dynamics</a:t>
            </a:r>
            <a:endParaRPr lang="de-AT" dirty="0"/>
          </a:p>
        </p:txBody>
      </p:sp>
    </p:spTree>
    <p:extLst>
      <p:ext uri="{BB962C8B-B14F-4D97-AF65-F5344CB8AC3E}">
        <p14:creationId xmlns:p14="http://schemas.microsoft.com/office/powerpoint/2010/main" val="3663589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Coupled</a:t>
            </a:r>
            <a:r>
              <a:rPr lang="de-DE" altLang="de-DE" dirty="0"/>
              <a:t> </a:t>
            </a:r>
            <a:r>
              <a:rPr lang="de-DE" altLang="de-DE" dirty="0" err="1"/>
              <a:t>equations</a:t>
            </a:r>
            <a:r>
              <a:rPr lang="de-DE" altLang="de-DE" dirty="0"/>
              <a:t> </a:t>
            </a:r>
            <a:r>
              <a:rPr lang="de-DE" altLang="de-DE" dirty="0" err="1"/>
              <a:t>for</a:t>
            </a:r>
            <a:r>
              <a:rPr lang="de-DE" altLang="de-DE" dirty="0"/>
              <a:t> pump </a:t>
            </a:r>
            <a:r>
              <a:rPr lang="de-DE" altLang="de-DE" dirty="0" err="1"/>
              <a:t>kinematics</a:t>
            </a:r>
            <a:endParaRPr lang="de-AT" alt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5216" y="1529409"/>
            <a:ext cx="5461039" cy="3250477"/>
          </a:xfrm>
          <a:prstGeom prst="rect">
            <a:avLst/>
          </a:prstGeom>
        </p:spPr>
      </p:pic>
      <p:sp>
        <p:nvSpPr>
          <p:cNvPr id="5" name="Ellipse 4"/>
          <p:cNvSpPr/>
          <p:nvPr/>
        </p:nvSpPr>
        <p:spPr>
          <a:xfrm>
            <a:off x="1585216" y="1182280"/>
            <a:ext cx="5729980" cy="24860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Ellipse 5"/>
          <p:cNvSpPr/>
          <p:nvPr/>
        </p:nvSpPr>
        <p:spPr>
          <a:xfrm>
            <a:off x="4943395" y="3399288"/>
            <a:ext cx="2194560" cy="1581502"/>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12" name="Gerade Verbindung mit Pfeil 11"/>
          <p:cNvCxnSpPr/>
          <p:nvPr/>
        </p:nvCxnSpPr>
        <p:spPr>
          <a:xfrm flipV="1">
            <a:off x="4152448" y="4668819"/>
            <a:ext cx="871369" cy="11106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1355187" y="4513538"/>
            <a:ext cx="2886073" cy="369332"/>
          </a:xfrm>
          <a:prstGeom prst="rect">
            <a:avLst/>
          </a:prstGeom>
          <a:noFill/>
        </p:spPr>
        <p:txBody>
          <a:bodyPr wrap="square" rtlCol="0">
            <a:spAutoFit/>
          </a:bodyPr>
          <a:lstStyle/>
          <a:p>
            <a:r>
              <a:rPr lang="de-DE" dirty="0" err="1"/>
              <a:t>Solves</a:t>
            </a:r>
            <a:r>
              <a:rPr lang="de-DE" dirty="0"/>
              <a:t> </a:t>
            </a:r>
            <a:r>
              <a:rPr lang="de-DE" dirty="0" err="1">
                <a:solidFill>
                  <a:srgbClr val="0070C0"/>
                </a:solidFill>
              </a:rPr>
              <a:t>plunger</a:t>
            </a:r>
            <a:r>
              <a:rPr lang="de-DE" dirty="0">
                <a:solidFill>
                  <a:srgbClr val="0070C0"/>
                </a:solidFill>
              </a:rPr>
              <a:t> </a:t>
            </a:r>
            <a:r>
              <a:rPr lang="de-DE" dirty="0" err="1"/>
              <a:t>kinematics</a:t>
            </a:r>
            <a:endParaRPr lang="de-AT" dirty="0"/>
          </a:p>
        </p:txBody>
      </p:sp>
      <p:cxnSp>
        <p:nvCxnSpPr>
          <p:cNvPr id="17" name="Gerade Verbindung mit Pfeil 16"/>
          <p:cNvCxnSpPr/>
          <p:nvPr/>
        </p:nvCxnSpPr>
        <p:spPr>
          <a:xfrm flipV="1">
            <a:off x="3539262" y="3668358"/>
            <a:ext cx="268941" cy="165856"/>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1649763" y="3834214"/>
            <a:ext cx="2502686" cy="369332"/>
          </a:xfrm>
          <a:prstGeom prst="rect">
            <a:avLst/>
          </a:prstGeom>
          <a:noFill/>
        </p:spPr>
        <p:txBody>
          <a:bodyPr wrap="square" rtlCol="0">
            <a:spAutoFit/>
          </a:bodyPr>
          <a:lstStyle/>
          <a:p>
            <a:r>
              <a:rPr lang="de-DE" dirty="0" err="1"/>
              <a:t>Solves</a:t>
            </a:r>
            <a:r>
              <a:rPr lang="de-DE" dirty="0"/>
              <a:t> </a:t>
            </a:r>
            <a:r>
              <a:rPr lang="de-DE" dirty="0">
                <a:solidFill>
                  <a:srgbClr val="0070C0"/>
                </a:solidFill>
              </a:rPr>
              <a:t>ball</a:t>
            </a:r>
            <a:r>
              <a:rPr lang="de-DE" dirty="0"/>
              <a:t> </a:t>
            </a:r>
            <a:r>
              <a:rPr lang="de-DE" dirty="0" err="1"/>
              <a:t>kinematics</a:t>
            </a:r>
            <a:endParaRPr lang="de-AT" dirty="0"/>
          </a:p>
        </p:txBody>
      </p:sp>
      <p:sp>
        <p:nvSpPr>
          <p:cNvPr id="19" name="Textfeld 18"/>
          <p:cNvSpPr txBox="1"/>
          <p:nvPr/>
        </p:nvSpPr>
        <p:spPr>
          <a:xfrm>
            <a:off x="1649762" y="829822"/>
            <a:ext cx="6368715" cy="338554"/>
          </a:xfrm>
          <a:prstGeom prst="rect">
            <a:avLst/>
          </a:prstGeom>
          <a:noFill/>
        </p:spPr>
        <p:txBody>
          <a:bodyPr wrap="square" rtlCol="0">
            <a:spAutoFit/>
          </a:bodyPr>
          <a:lstStyle/>
          <a:p>
            <a:r>
              <a:rPr lang="de-DE" sz="1600" dirty="0" err="1">
                <a:solidFill>
                  <a:srgbClr val="0070C0"/>
                </a:solidFill>
              </a:rPr>
              <a:t>Coupled</a:t>
            </a:r>
            <a:r>
              <a:rPr lang="de-DE" sz="1600" dirty="0"/>
              <a:t> </a:t>
            </a:r>
            <a:r>
              <a:rPr lang="de-DE" sz="1600" dirty="0" err="1"/>
              <a:t>system</a:t>
            </a:r>
            <a:r>
              <a:rPr lang="de-DE" sz="1600" dirty="0"/>
              <a:t> </a:t>
            </a:r>
            <a:r>
              <a:rPr lang="de-DE" sz="1600" dirty="0" err="1"/>
              <a:t>of</a:t>
            </a:r>
            <a:r>
              <a:rPr lang="de-DE" sz="1600" dirty="0"/>
              <a:t> ODEs </a:t>
            </a:r>
            <a:r>
              <a:rPr lang="de-DE" sz="1600" dirty="0" err="1"/>
              <a:t>solved</a:t>
            </a:r>
            <a:r>
              <a:rPr lang="de-DE" sz="1600" dirty="0"/>
              <a:t> </a:t>
            </a:r>
            <a:r>
              <a:rPr lang="de-DE" sz="1600" dirty="0" err="1"/>
              <a:t>by</a:t>
            </a:r>
            <a:r>
              <a:rPr lang="de-DE" sz="1600" dirty="0"/>
              <a:t> </a:t>
            </a:r>
            <a:r>
              <a:rPr lang="de-DE" sz="1600" dirty="0">
                <a:solidFill>
                  <a:srgbClr val="FF0000"/>
                </a:solidFill>
              </a:rPr>
              <a:t>Global </a:t>
            </a:r>
            <a:r>
              <a:rPr lang="de-DE" sz="1600" dirty="0" err="1">
                <a:solidFill>
                  <a:srgbClr val="FF0000"/>
                </a:solidFill>
              </a:rPr>
              <a:t>Equations</a:t>
            </a:r>
            <a:r>
              <a:rPr lang="de-DE" sz="1600" dirty="0">
                <a:solidFill>
                  <a:srgbClr val="FF0000"/>
                </a:solidFill>
              </a:rPr>
              <a:t> </a:t>
            </a:r>
            <a:r>
              <a:rPr lang="de-DE" sz="1600" dirty="0" err="1">
                <a:solidFill>
                  <a:srgbClr val="FF0000"/>
                </a:solidFill>
              </a:rPr>
              <a:t>node</a:t>
            </a:r>
            <a:endParaRPr lang="de-AT" sz="1600" dirty="0">
              <a:solidFill>
                <a:srgbClr val="FF0000"/>
              </a:solidFill>
            </a:endParaRPr>
          </a:p>
        </p:txBody>
      </p:sp>
    </p:spTree>
    <p:extLst>
      <p:ext uri="{BB962C8B-B14F-4D97-AF65-F5344CB8AC3E}">
        <p14:creationId xmlns:p14="http://schemas.microsoft.com/office/powerpoint/2010/main" val="1043363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1" y="116380"/>
            <a:ext cx="8054219" cy="626257"/>
          </a:xfrm>
        </p:spPr>
        <p:txBody>
          <a:bodyPr/>
          <a:lstStyle/>
          <a:p>
            <a:r>
              <a:rPr lang="de-DE" altLang="de-DE" dirty="0" err="1"/>
              <a:t>Parametric</a:t>
            </a:r>
            <a:r>
              <a:rPr lang="de-DE" altLang="de-DE" dirty="0"/>
              <a:t> </a:t>
            </a:r>
            <a:r>
              <a:rPr lang="de-DE" altLang="de-DE" dirty="0" err="1"/>
              <a:t>study</a:t>
            </a:r>
            <a:r>
              <a:rPr lang="de-DE" altLang="de-DE" dirty="0"/>
              <a:t> </a:t>
            </a:r>
            <a:r>
              <a:rPr lang="de-DE" altLang="de-DE" dirty="0" err="1"/>
              <a:t>of</a:t>
            </a:r>
            <a:r>
              <a:rPr lang="de-DE" altLang="de-DE" dirty="0"/>
              <a:t> </a:t>
            </a:r>
            <a:r>
              <a:rPr lang="de-DE" altLang="de-DE" dirty="0" err="1"/>
              <a:t>critical</a:t>
            </a:r>
            <a:r>
              <a:rPr lang="de-DE" altLang="de-DE" dirty="0"/>
              <a:t> </a:t>
            </a:r>
            <a:r>
              <a:rPr lang="de-DE" altLang="de-DE" dirty="0" err="1"/>
              <a:t>plunger</a:t>
            </a:r>
            <a:r>
              <a:rPr lang="de-DE" altLang="de-DE" dirty="0"/>
              <a:t> </a:t>
            </a:r>
            <a:r>
              <a:rPr lang="de-DE" altLang="de-DE" dirty="0" err="1"/>
              <a:t>speed</a:t>
            </a:r>
            <a:endParaRPr lang="de-AT" altLang="de-DE" dirty="0"/>
          </a:p>
        </p:txBody>
      </p:sp>
      <p:sp>
        <p:nvSpPr>
          <p:cNvPr id="8" name="Textfeld 7"/>
          <p:cNvSpPr txBox="1"/>
          <p:nvPr/>
        </p:nvSpPr>
        <p:spPr>
          <a:xfrm>
            <a:off x="254668" y="771014"/>
            <a:ext cx="1696298" cy="523220"/>
          </a:xfrm>
          <a:prstGeom prst="rect">
            <a:avLst/>
          </a:prstGeom>
          <a:noFill/>
        </p:spPr>
        <p:txBody>
          <a:bodyPr wrap="none" rtlCol="0">
            <a:spAutoFit/>
          </a:bodyPr>
          <a:lstStyle/>
          <a:p>
            <a:r>
              <a:rPr lang="de-DE" sz="1400" dirty="0"/>
              <a:t>Constant </a:t>
            </a:r>
            <a:r>
              <a:rPr lang="de-DE" sz="1400" dirty="0" err="1"/>
              <a:t>flow</a:t>
            </a:r>
            <a:r>
              <a:rPr lang="de-DE" sz="1400" dirty="0"/>
              <a:t> rate </a:t>
            </a:r>
            <a:br>
              <a:rPr lang="de-DE" sz="1400" dirty="0"/>
            </a:br>
            <a:r>
              <a:rPr lang="de-DE" sz="1400" dirty="0" err="1"/>
              <a:t>boundary</a:t>
            </a:r>
            <a:r>
              <a:rPr lang="de-DE" sz="1400" dirty="0"/>
              <a:t> </a:t>
            </a:r>
            <a:r>
              <a:rPr lang="de-DE" sz="1400" dirty="0" err="1"/>
              <a:t>condition</a:t>
            </a:r>
            <a:endParaRPr lang="de-AT" sz="1400" dirty="0"/>
          </a:p>
        </p:txBody>
      </p:sp>
      <p:grpSp>
        <p:nvGrpSpPr>
          <p:cNvPr id="4" name="Gruppieren 3"/>
          <p:cNvGrpSpPr/>
          <p:nvPr/>
        </p:nvGrpSpPr>
        <p:grpSpPr>
          <a:xfrm>
            <a:off x="247422" y="1309913"/>
            <a:ext cx="1613646" cy="3560603"/>
            <a:chOff x="247422" y="1208317"/>
            <a:chExt cx="1613646" cy="3560603"/>
          </a:xfrm>
        </p:grpSpPr>
        <p:pic>
          <p:nvPicPr>
            <p:cNvPr id="3" name="Grafik 2"/>
            <p:cNvPicPr>
              <a:picLocks noChangeAspect="1"/>
            </p:cNvPicPr>
            <p:nvPr/>
          </p:nvPicPr>
          <p:blipFill rotWithShape="1">
            <a:blip r:embed="rId2">
              <a:extLst>
                <a:ext uri="{28A0092B-C50C-407E-A947-70E740481C1C}">
                  <a14:useLocalDpi xmlns:a14="http://schemas.microsoft.com/office/drawing/2010/main" val="0"/>
                </a:ext>
              </a:extLst>
            </a:blip>
            <a:srcRect l="46309" t="18614" r="44761" b="18222"/>
            <a:stretch/>
          </p:blipFill>
          <p:spPr>
            <a:xfrm>
              <a:off x="1054245" y="1520110"/>
              <a:ext cx="806823" cy="3248810"/>
            </a:xfrm>
            <a:prstGeom prst="rect">
              <a:avLst/>
            </a:prstGeom>
          </p:spPr>
        </p:pic>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46309" t="18614" r="44761" b="18222"/>
            <a:stretch/>
          </p:blipFill>
          <p:spPr>
            <a:xfrm flipH="1">
              <a:off x="247422" y="1520110"/>
              <a:ext cx="806823" cy="3248810"/>
            </a:xfrm>
            <a:prstGeom prst="rect">
              <a:avLst/>
            </a:prstGeom>
          </p:spPr>
        </p:pic>
        <p:sp>
          <p:nvSpPr>
            <p:cNvPr id="15" name="Pfeil nach rechts 14"/>
            <p:cNvSpPr/>
            <p:nvPr/>
          </p:nvSpPr>
          <p:spPr>
            <a:xfrm rot="16200000">
              <a:off x="907140" y="1016555"/>
              <a:ext cx="358754" cy="7422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16" name="Gerade Verbindung mit Pfeil 15"/>
            <p:cNvCxnSpPr/>
            <p:nvPr/>
          </p:nvCxnSpPr>
          <p:spPr>
            <a:xfrm flipH="1" flipV="1">
              <a:off x="1054245" y="2861534"/>
              <a:ext cx="569" cy="8942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1123692" y="2861534"/>
              <a:ext cx="387927" cy="215444"/>
            </a:xfrm>
            <a:prstGeom prst="rect">
              <a:avLst/>
            </a:prstGeom>
            <a:noFill/>
          </p:spPr>
          <p:txBody>
            <a:bodyPr wrap="none" lIns="0" tIns="0" rIns="0" bIns="0" rtlCol="0">
              <a:spAutoFit/>
            </a:bodyPr>
            <a:lstStyle/>
            <a:p>
              <a:r>
                <a:rPr lang="de-DE" sz="1400" dirty="0"/>
                <a:t>Drag</a:t>
              </a:r>
              <a:endParaRPr lang="de-AT" sz="1400" dirty="0"/>
            </a:p>
          </p:txBody>
        </p:sp>
      </p:grpSp>
      <p:pic>
        <p:nvPicPr>
          <p:cNvPr id="19" name="Grafik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8182" y="1208316"/>
            <a:ext cx="4941426" cy="3378970"/>
          </a:xfrm>
          <a:prstGeom prst="rect">
            <a:avLst/>
          </a:prstGeom>
        </p:spPr>
      </p:pic>
      <p:sp>
        <p:nvSpPr>
          <p:cNvPr id="20" name="Textfeld 19"/>
          <p:cNvSpPr txBox="1"/>
          <p:nvPr/>
        </p:nvSpPr>
        <p:spPr>
          <a:xfrm>
            <a:off x="6314744" y="2969256"/>
            <a:ext cx="2185214"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de-DE" dirty="0" err="1"/>
              <a:t>Partially</a:t>
            </a:r>
            <a:r>
              <a:rPr lang="de-DE" dirty="0"/>
              <a:t> open </a:t>
            </a:r>
            <a:r>
              <a:rPr lang="de-DE" dirty="0" err="1"/>
              <a:t>valve</a:t>
            </a:r>
            <a:endParaRPr lang="de-AT" dirty="0"/>
          </a:p>
        </p:txBody>
      </p:sp>
      <p:sp>
        <p:nvSpPr>
          <p:cNvPr id="21" name="Textfeld 20"/>
          <p:cNvSpPr txBox="1"/>
          <p:nvPr/>
        </p:nvSpPr>
        <p:spPr>
          <a:xfrm>
            <a:off x="4776400" y="1567071"/>
            <a:ext cx="1915909"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de-DE" dirty="0" err="1"/>
              <a:t>Fully</a:t>
            </a:r>
            <a:r>
              <a:rPr lang="de-DE" dirty="0"/>
              <a:t> open </a:t>
            </a:r>
            <a:r>
              <a:rPr lang="de-DE" dirty="0" err="1"/>
              <a:t>valve</a:t>
            </a:r>
            <a:endParaRPr lang="de-AT" dirty="0"/>
          </a:p>
        </p:txBody>
      </p:sp>
      <p:sp>
        <p:nvSpPr>
          <p:cNvPr id="23" name="Inhaltsplatzhalter 5"/>
          <p:cNvSpPr txBox="1">
            <a:spLocks/>
          </p:cNvSpPr>
          <p:nvPr/>
        </p:nvSpPr>
        <p:spPr bwMode="auto">
          <a:xfrm>
            <a:off x="1813407" y="1469295"/>
            <a:ext cx="2184775" cy="3397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4"/>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5"/>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DE" sz="1200" kern="0" dirty="0">
                <a:solidFill>
                  <a:srgbClr val="2F2F2F">
                    <a:lumMod val="90000"/>
                    <a:lumOff val="10000"/>
                  </a:srgbClr>
                </a:solidFill>
                <a:latin typeface="Arial" panose="020B0604020202020204"/>
                <a:sym typeface="Wingdings" panose="05000000000000000000" pitchFamily="2" charset="2"/>
              </a:rPr>
              <a:t>A </a:t>
            </a:r>
            <a:r>
              <a:rPr lang="de-DE" sz="1200" kern="0" dirty="0" err="1">
                <a:solidFill>
                  <a:srgbClr val="0070C0"/>
                </a:solidFill>
                <a:latin typeface="Arial" panose="020B0604020202020204"/>
                <a:sym typeface="Wingdings" panose="05000000000000000000" pitchFamily="2" charset="2"/>
              </a:rPr>
              <a:t>constant</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flow</a:t>
            </a:r>
            <a:r>
              <a:rPr lang="de-DE" sz="1200" kern="0" dirty="0">
                <a:solidFill>
                  <a:srgbClr val="0070C0"/>
                </a:solidFill>
                <a:latin typeface="Arial" panose="020B0604020202020204"/>
                <a:sym typeface="Wingdings" panose="05000000000000000000" pitchFamily="2" charset="2"/>
              </a:rPr>
              <a:t> rate </a:t>
            </a:r>
            <a:r>
              <a:rPr lang="de-DE" sz="1200" kern="0" dirty="0">
                <a:solidFill>
                  <a:srgbClr val="2F2F2F">
                    <a:lumMod val="90000"/>
                    <a:lumOff val="10000"/>
                  </a:srgbClr>
                </a:solidFill>
                <a:latin typeface="Arial" panose="020B0604020202020204"/>
                <a:sym typeface="Wingdings" panose="05000000000000000000" pitchFamily="2" charset="2"/>
              </a:rPr>
              <a:t>was </a:t>
            </a:r>
            <a:r>
              <a:rPr lang="de-DE" sz="1200" kern="0" dirty="0" err="1">
                <a:solidFill>
                  <a:srgbClr val="2F2F2F">
                    <a:lumMod val="90000"/>
                    <a:lumOff val="10000"/>
                  </a:srgbClr>
                </a:solidFill>
                <a:latin typeface="Arial" panose="020B0604020202020204"/>
                <a:sym typeface="Wingdings" panose="05000000000000000000" pitchFamily="2" charset="2"/>
              </a:rPr>
              <a:t>imposed</a:t>
            </a:r>
            <a:endParaRPr lang="de-DE" sz="1200" kern="0" dirty="0">
              <a:solidFill>
                <a:srgbClr val="2F2F2F">
                  <a:lumMod val="90000"/>
                  <a:lumOff val="10000"/>
                </a:srgbClr>
              </a:solidFill>
              <a:latin typeface="Arial" panose="020B0604020202020204"/>
              <a:sym typeface="Wingdings" panose="05000000000000000000" pitchFamily="2" charset="2"/>
            </a:endParaRPr>
          </a:p>
          <a:p>
            <a:pPr marL="0" lvl="0" indent="0">
              <a:buNone/>
            </a:pP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2F2F2F">
                    <a:lumMod val="90000"/>
                    <a:lumOff val="10000"/>
                  </a:srgbClr>
                </a:solidFill>
                <a:latin typeface="Arial" panose="020B0604020202020204"/>
                <a:sym typeface="Wingdings" panose="05000000000000000000" pitchFamily="2" charset="2"/>
              </a:rPr>
              <a:t>Simulation was </a:t>
            </a:r>
            <a:r>
              <a:rPr lang="de-DE" sz="1200" kern="0" dirty="0" err="1">
                <a:solidFill>
                  <a:srgbClr val="2F2F2F">
                    <a:lumMod val="90000"/>
                    <a:lumOff val="10000"/>
                  </a:srgbClr>
                </a:solidFill>
                <a:latin typeface="Arial" panose="020B0604020202020204"/>
                <a:sym typeface="Wingdings" panose="05000000000000000000" pitchFamily="2" charset="2"/>
              </a:rPr>
              <a:t>carried</a:t>
            </a:r>
            <a:r>
              <a:rPr lang="de-DE" sz="1200" kern="0" dirty="0">
                <a:solidFill>
                  <a:srgbClr val="2F2F2F">
                    <a:lumMod val="90000"/>
                    <a:lumOff val="10000"/>
                  </a:srgbClr>
                </a:solidFill>
                <a:latin typeface="Arial" panose="020B0604020202020204"/>
                <a:sym typeface="Wingdings" panose="05000000000000000000" pitchFamily="2" charset="2"/>
              </a:rPr>
              <a:t> out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find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final </a:t>
            </a:r>
            <a:r>
              <a:rPr lang="de-DE" sz="1200" kern="0" dirty="0" err="1">
                <a:solidFill>
                  <a:srgbClr val="2F2F2F">
                    <a:lumMod val="90000"/>
                    <a:lumOff val="10000"/>
                  </a:srgbClr>
                </a:solidFill>
                <a:latin typeface="Arial" panose="020B0604020202020204"/>
                <a:sym typeface="Wingdings" panose="05000000000000000000" pitchFamily="2" charset="2"/>
              </a:rPr>
              <a:t>position</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of</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ball </a:t>
            </a:r>
            <a:r>
              <a:rPr lang="de-DE" sz="1200" kern="0" dirty="0" err="1">
                <a:solidFill>
                  <a:srgbClr val="2F2F2F">
                    <a:lumMod val="90000"/>
                    <a:lumOff val="10000"/>
                  </a:srgbClr>
                </a:solidFill>
                <a:latin typeface="Arial" panose="020B0604020202020204"/>
                <a:sym typeface="Wingdings" panose="05000000000000000000" pitchFamily="2" charset="2"/>
              </a:rPr>
              <a:t>starting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from</a:t>
            </a:r>
            <a:r>
              <a:rPr lang="de-DE" sz="1200" kern="0" dirty="0">
                <a:solidFill>
                  <a:srgbClr val="2F2F2F">
                    <a:lumMod val="90000"/>
                    <a:lumOff val="10000"/>
                  </a:srgbClr>
                </a:solidFill>
                <a:latin typeface="Arial" panose="020B0604020202020204"/>
                <a:sym typeface="Wingdings" panose="05000000000000000000" pitchFamily="2" charset="2"/>
              </a:rPr>
              <a:t> an </a:t>
            </a:r>
            <a:r>
              <a:rPr lang="de-DE" sz="1200" kern="0" dirty="0" err="1">
                <a:solidFill>
                  <a:srgbClr val="2F2F2F">
                    <a:lumMod val="90000"/>
                    <a:lumOff val="10000"/>
                  </a:srgbClr>
                </a:solidFill>
                <a:latin typeface="Arial" panose="020B0604020202020204"/>
                <a:sym typeface="Wingdings" panose="05000000000000000000" pitchFamily="2" charset="2"/>
              </a:rPr>
              <a:t>almost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closed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valve</a:t>
            </a:r>
            <a:endParaRPr lang="de-DE" sz="1200" kern="0" dirty="0">
              <a:solidFill>
                <a:srgbClr val="2F2F2F">
                  <a:lumMod val="90000"/>
                  <a:lumOff val="10000"/>
                </a:srgbClr>
              </a:solidFill>
              <a:latin typeface="Arial" panose="020B0604020202020204"/>
              <a:sym typeface="Wingdings" panose="05000000000000000000" pitchFamily="2" charset="2"/>
            </a:endParaRPr>
          </a:p>
          <a:p>
            <a:pPr marL="0" lvl="0" indent="0">
              <a:buNone/>
            </a:pP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0070C0"/>
                </a:solidFill>
                <a:latin typeface="Arial" panose="020B0604020202020204"/>
                <a:sym typeface="Wingdings" panose="05000000000000000000" pitchFamily="2" charset="2"/>
              </a:rPr>
              <a:t>Critical </a:t>
            </a:r>
            <a:r>
              <a:rPr lang="de-DE" sz="1200" kern="0" dirty="0" err="1">
                <a:solidFill>
                  <a:srgbClr val="0070C0"/>
                </a:solidFill>
                <a:latin typeface="Arial" panose="020B0604020202020204"/>
                <a:sym typeface="Wingdings" panose="05000000000000000000" pitchFamily="2" charset="2"/>
              </a:rPr>
              <a:t>plunger</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speeds</a:t>
            </a:r>
            <a:r>
              <a:rPr lang="de-DE" sz="1200" kern="0" dirty="0">
                <a:solidFill>
                  <a:srgbClr val="0070C0"/>
                </a:solidFill>
                <a:latin typeface="Arial" panose="020B0604020202020204"/>
                <a:sym typeface="Wingdings" panose="05000000000000000000" pitchFamily="2" charset="2"/>
              </a:rPr>
              <a:t> </a:t>
            </a:r>
            <a:r>
              <a:rPr lang="de-DE" sz="1200" kern="0" dirty="0">
                <a:solidFill>
                  <a:srgbClr val="2F2F2F">
                    <a:lumMod val="90000"/>
                    <a:lumOff val="10000"/>
                  </a:srgbClr>
                </a:solidFill>
                <a:latin typeface="Arial" panose="020B0604020202020204"/>
                <a:sym typeface="Wingdings" panose="05000000000000000000" pitchFamily="2" charset="2"/>
              </a:rPr>
              <a:t>(</a:t>
            </a:r>
            <a:r>
              <a:rPr lang="de-DE" sz="1200" kern="0" dirty="0" err="1">
                <a:solidFill>
                  <a:srgbClr val="2F2F2F">
                    <a:lumMod val="90000"/>
                    <a:lumOff val="10000"/>
                  </a:srgbClr>
                </a:solidFill>
                <a:latin typeface="Arial" panose="020B0604020202020204"/>
                <a:sym typeface="Wingdings" panose="05000000000000000000" pitchFamily="2" charset="2"/>
              </a:rPr>
              <a:t>boundary</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between</a:t>
            </a:r>
            <a:r>
              <a:rPr lang="de-DE" sz="1200" kern="0" dirty="0">
                <a:solidFill>
                  <a:srgbClr val="2F2F2F">
                    <a:lumMod val="90000"/>
                    <a:lumOff val="10000"/>
                  </a:srgbClr>
                </a:solidFill>
                <a:latin typeface="Arial" panose="020B0604020202020204"/>
                <a:sym typeface="Wingdings" panose="05000000000000000000" pitchFamily="2" charset="2"/>
              </a:rPr>
              <a:t> partial </a:t>
            </a:r>
            <a:r>
              <a:rPr lang="de-DE" sz="1200" kern="0" dirty="0" err="1">
                <a:solidFill>
                  <a:srgbClr val="2F2F2F">
                    <a:lumMod val="90000"/>
                    <a:lumOff val="10000"/>
                  </a:srgbClr>
                </a:solidFill>
                <a:latin typeface="Arial" panose="020B0604020202020204"/>
                <a:sym typeface="Wingdings" panose="05000000000000000000" pitchFamily="2" charset="2"/>
              </a:rPr>
              <a:t>opening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and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full</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opening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for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various</a:t>
            </a:r>
            <a:r>
              <a:rPr lang="de-DE" sz="1200" kern="0" dirty="0">
                <a:solidFill>
                  <a:srgbClr val="0070C0"/>
                </a:solidFill>
                <a:latin typeface="Arial" panose="020B0604020202020204"/>
                <a:sym typeface="Wingdings" panose="05000000000000000000" pitchFamily="2" charset="2"/>
              </a:rPr>
              <a:t> ball </a:t>
            </a:r>
            <a:r>
              <a:rPr lang="de-DE" sz="1200" kern="0" dirty="0" err="1">
                <a:solidFill>
                  <a:srgbClr val="0070C0"/>
                </a:solidFill>
                <a:latin typeface="Arial" panose="020B0604020202020204"/>
                <a:sym typeface="Wingdings" panose="05000000000000000000" pitchFamily="2" charset="2"/>
              </a:rPr>
              <a:t>densities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were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computed</a:t>
            </a:r>
            <a:r>
              <a:rPr lang="de-DE" sz="1200" kern="0" dirty="0">
                <a:solidFill>
                  <a:srgbClr val="2F2F2F">
                    <a:lumMod val="90000"/>
                    <a:lumOff val="10000"/>
                  </a:srgbClr>
                </a:solidFill>
                <a:latin typeface="Arial" panose="020B0604020202020204"/>
                <a:sym typeface="Wingdings" panose="05000000000000000000" pitchFamily="2" charset="2"/>
              </a:rPr>
              <a:t>.</a:t>
            </a:r>
          </a:p>
        </p:txBody>
      </p:sp>
      <p:sp>
        <p:nvSpPr>
          <p:cNvPr id="24" name="Rechteck 23"/>
          <p:cNvSpPr/>
          <p:nvPr/>
        </p:nvSpPr>
        <p:spPr>
          <a:xfrm>
            <a:off x="1861068" y="1361715"/>
            <a:ext cx="2137114" cy="3124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1001942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err="1"/>
              <a:t>conclusion</a:t>
            </a:r>
            <a:endParaRPr lang="de-AT" altLang="de-DE" dirty="0"/>
          </a:p>
        </p:txBody>
      </p:sp>
      <p:sp>
        <p:nvSpPr>
          <p:cNvPr id="3" name="Inhaltsplatzhalter 5"/>
          <p:cNvSpPr txBox="1">
            <a:spLocks/>
          </p:cNvSpPr>
          <p:nvPr/>
        </p:nvSpPr>
        <p:spPr bwMode="auto">
          <a:xfrm>
            <a:off x="185339" y="1353065"/>
            <a:ext cx="8775781" cy="3122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AT" kern="0" noProof="0" dirty="0">
                <a:solidFill>
                  <a:srgbClr val="2F2F2F">
                    <a:lumMod val="90000"/>
                    <a:lumOff val="10000"/>
                  </a:srgbClr>
                </a:solidFill>
                <a:latin typeface="Arial" panose="020B0604020202020204"/>
              </a:rPr>
              <a:t>First FE </a:t>
            </a:r>
            <a:r>
              <a:rPr lang="de-AT" kern="0" noProof="0" dirty="0" err="1">
                <a:solidFill>
                  <a:srgbClr val="2F2F2F">
                    <a:lumMod val="90000"/>
                    <a:lumOff val="10000"/>
                  </a:srgbClr>
                </a:solidFill>
                <a:latin typeface="Arial" panose="020B0604020202020204"/>
              </a:rPr>
              <a:t>model</a:t>
            </a:r>
            <a:r>
              <a:rPr lang="de-AT" kern="0" noProof="0" dirty="0">
                <a:solidFill>
                  <a:srgbClr val="2F2F2F">
                    <a:lumMod val="90000"/>
                    <a:lumOff val="10000"/>
                  </a:srgbClr>
                </a:solidFill>
                <a:latin typeface="Arial" panose="020B0604020202020204"/>
              </a:rPr>
              <a:t> </a:t>
            </a:r>
            <a:r>
              <a:rPr lang="de-AT" kern="0" noProof="0" dirty="0" err="1">
                <a:solidFill>
                  <a:srgbClr val="2F2F2F">
                    <a:lumMod val="90000"/>
                    <a:lumOff val="10000"/>
                  </a:srgbClr>
                </a:solidFill>
                <a:latin typeface="Arial" panose="020B0604020202020204"/>
              </a:rPr>
              <a:t>for</a:t>
            </a:r>
            <a:r>
              <a:rPr lang="de-AT" kern="0" noProof="0" dirty="0">
                <a:solidFill>
                  <a:srgbClr val="2F2F2F">
                    <a:lumMod val="90000"/>
                    <a:lumOff val="10000"/>
                  </a:srgbClr>
                </a:solidFill>
                <a:latin typeface="Arial" panose="020B0604020202020204"/>
              </a:rPr>
              <a:t> </a:t>
            </a:r>
            <a:r>
              <a:rPr lang="de-AT" kern="0" noProof="0" dirty="0" err="1">
                <a:solidFill>
                  <a:srgbClr val="2F2F2F">
                    <a:lumMod val="90000"/>
                    <a:lumOff val="10000"/>
                  </a:srgbClr>
                </a:solidFill>
                <a:latin typeface="Arial" panose="020B0604020202020204"/>
              </a:rPr>
              <a:t>coupled</a:t>
            </a:r>
            <a:r>
              <a:rPr lang="de-AT" kern="0" noProof="0" dirty="0">
                <a:solidFill>
                  <a:srgbClr val="2F2F2F">
                    <a:lumMod val="90000"/>
                    <a:lumOff val="10000"/>
                  </a:srgbClr>
                </a:solidFill>
                <a:latin typeface="Arial" panose="020B0604020202020204"/>
              </a:rPr>
              <a:t> </a:t>
            </a:r>
            <a:r>
              <a:rPr lang="de-AT" kern="0" noProof="0" dirty="0" err="1">
                <a:solidFill>
                  <a:srgbClr val="2F2F2F">
                    <a:lumMod val="90000"/>
                    <a:lumOff val="10000"/>
                  </a:srgbClr>
                </a:solidFill>
                <a:latin typeface="Arial" panose="020B0604020202020204"/>
              </a:rPr>
              <a:t>valves</a:t>
            </a:r>
            <a:endParaRPr kumimoji="0" lang="de-AT" sz="2000" b="0" i="0" u="none" strike="noStrike" kern="0" cap="none" spc="0" normalizeH="0" baseline="0" noProof="0" dirty="0">
              <a:ln>
                <a:noFill/>
              </a:ln>
              <a:solidFill>
                <a:srgbClr val="2F2F2F">
                  <a:lumMod val="90000"/>
                  <a:lumOff val="10000"/>
                </a:srgbClr>
              </a:solidFill>
              <a:effectLst/>
              <a:uLnTx/>
              <a:uFillTx/>
              <a:latin typeface="Arial" panose="020B0604020202020204"/>
              <a:ea typeface="+mn-ea"/>
              <a:cs typeface="+mn-cs"/>
            </a:endParaRPr>
          </a:p>
          <a:p>
            <a:pPr lvl="1"/>
            <a:r>
              <a:rPr lang="de-DE" sz="1600" kern="0" dirty="0" err="1">
                <a:solidFill>
                  <a:srgbClr val="2F2F2F">
                    <a:lumMod val="90000"/>
                    <a:lumOff val="10000"/>
                  </a:srgbClr>
                </a:solidFill>
                <a:latin typeface="Arial" panose="020B0604020202020204"/>
              </a:rPr>
              <a:t>Fluctuation</a:t>
            </a:r>
            <a:r>
              <a:rPr lang="de-DE" sz="1600" kern="0" dirty="0">
                <a:solidFill>
                  <a:srgbClr val="2F2F2F">
                    <a:lumMod val="90000"/>
                    <a:lumOff val="10000"/>
                  </a:srgbClr>
                </a:solidFill>
                <a:latin typeface="Arial" panose="020B0604020202020204"/>
              </a:rPr>
              <a:t> in </a:t>
            </a:r>
            <a:r>
              <a:rPr lang="de-DE" sz="1600" kern="0" dirty="0" err="1">
                <a:solidFill>
                  <a:srgbClr val="2F2F2F">
                    <a:lumMod val="90000"/>
                    <a:lumOff val="10000"/>
                  </a:srgbClr>
                </a:solidFill>
                <a:latin typeface="Arial" panose="020B0604020202020204"/>
              </a:rPr>
              <a:t>plunger</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speed</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can</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lead</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to</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sudden</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pressure</a:t>
            </a:r>
            <a:r>
              <a:rPr lang="de-DE" sz="1600" kern="0" dirty="0">
                <a:solidFill>
                  <a:srgbClr val="2F2F2F">
                    <a:lumMod val="90000"/>
                    <a:lumOff val="10000"/>
                  </a:srgbClr>
                </a:solidFill>
                <a:latin typeface="Arial" panose="020B0604020202020204"/>
              </a:rPr>
              <a:t> </a:t>
            </a:r>
            <a:r>
              <a:rPr lang="de-DE" sz="1600" kern="0" dirty="0" err="1">
                <a:solidFill>
                  <a:srgbClr val="2F2F2F">
                    <a:lumMod val="90000"/>
                    <a:lumOff val="10000"/>
                  </a:srgbClr>
                </a:solidFill>
                <a:latin typeface="Arial" panose="020B0604020202020204"/>
              </a:rPr>
              <a:t>drop</a:t>
            </a:r>
            <a:r>
              <a:rPr lang="de-DE" sz="1600" kern="0" dirty="0">
                <a:solidFill>
                  <a:srgbClr val="2F2F2F">
                    <a:lumMod val="90000"/>
                    <a:lumOff val="10000"/>
                  </a:srgbClr>
                </a:solidFill>
                <a:latin typeface="Arial" panose="020B0604020202020204"/>
              </a:rPr>
              <a:t> </a:t>
            </a:r>
            <a:r>
              <a:rPr lang="de-DE" sz="1600" kern="0" dirty="0">
                <a:solidFill>
                  <a:srgbClr val="2F2F2F">
                    <a:lumMod val="90000"/>
                    <a:lumOff val="10000"/>
                  </a:srgbClr>
                </a:solidFill>
                <a:latin typeface="Arial" panose="020B0604020202020204"/>
                <a:sym typeface="Wingdings" panose="05000000000000000000" pitchFamily="2" charset="2"/>
              </a:rPr>
              <a:t> </a:t>
            </a:r>
            <a:r>
              <a:rPr lang="de-DE" sz="1600" kern="0" dirty="0" err="1">
                <a:solidFill>
                  <a:srgbClr val="2F2F2F">
                    <a:lumMod val="90000"/>
                    <a:lumOff val="10000"/>
                  </a:srgbClr>
                </a:solidFill>
                <a:latin typeface="Arial" panose="020B0604020202020204"/>
                <a:sym typeface="Wingdings" panose="05000000000000000000" pitchFamily="2" charset="2"/>
              </a:rPr>
              <a:t>danger</a:t>
            </a:r>
            <a:r>
              <a:rPr lang="de-DE" sz="1600" kern="0" dirty="0">
                <a:solidFill>
                  <a:srgbClr val="2F2F2F">
                    <a:lumMod val="90000"/>
                    <a:lumOff val="10000"/>
                  </a:srgbClr>
                </a:solidFill>
                <a:latin typeface="Arial" panose="020B0604020202020204"/>
                <a:sym typeface="Wingdings" panose="05000000000000000000" pitchFamily="2" charset="2"/>
              </a:rPr>
              <a:t> </a:t>
            </a:r>
            <a:r>
              <a:rPr lang="de-DE" sz="1600" kern="0" dirty="0" err="1">
                <a:solidFill>
                  <a:srgbClr val="2F2F2F">
                    <a:lumMod val="90000"/>
                    <a:lumOff val="10000"/>
                  </a:srgbClr>
                </a:solidFill>
                <a:latin typeface="Arial" panose="020B0604020202020204"/>
                <a:sym typeface="Wingdings" panose="05000000000000000000" pitchFamily="2" charset="2"/>
              </a:rPr>
              <a:t>of</a:t>
            </a:r>
            <a:r>
              <a:rPr lang="de-DE" sz="1600" kern="0" dirty="0">
                <a:solidFill>
                  <a:srgbClr val="2F2F2F">
                    <a:lumMod val="90000"/>
                    <a:lumOff val="10000"/>
                  </a:srgbClr>
                </a:solidFill>
                <a:latin typeface="Arial" panose="020B0604020202020204"/>
                <a:sym typeface="Wingdings" panose="05000000000000000000" pitchFamily="2" charset="2"/>
              </a:rPr>
              <a:t> </a:t>
            </a:r>
          </a:p>
          <a:p>
            <a:pPr lvl="2"/>
            <a:r>
              <a:rPr lang="de-DE" sz="1400" kern="0" dirty="0">
                <a:solidFill>
                  <a:srgbClr val="2F2F2F">
                    <a:lumMod val="90000"/>
                    <a:lumOff val="10000"/>
                  </a:srgbClr>
                </a:solidFill>
                <a:latin typeface="Arial" panose="020B0604020202020204"/>
                <a:sym typeface="Wingdings" panose="05000000000000000000" pitchFamily="2" charset="2"/>
              </a:rPr>
              <a:t>gas </a:t>
            </a:r>
            <a:r>
              <a:rPr lang="de-DE" sz="1400" kern="0" dirty="0" err="1">
                <a:solidFill>
                  <a:srgbClr val="2F2F2F">
                    <a:lumMod val="90000"/>
                    <a:lumOff val="10000"/>
                  </a:srgbClr>
                </a:solidFill>
                <a:latin typeface="Arial" panose="020B0604020202020204"/>
                <a:sym typeface="Wingdings" panose="05000000000000000000" pitchFamily="2" charset="2"/>
              </a:rPr>
              <a:t>formation</a:t>
            </a:r>
            <a:r>
              <a:rPr lang="de-DE" sz="1400" kern="0" dirty="0">
                <a:solidFill>
                  <a:srgbClr val="2F2F2F">
                    <a:lumMod val="90000"/>
                    <a:lumOff val="10000"/>
                  </a:srgbClr>
                </a:solidFill>
                <a:latin typeface="Arial" panose="020B0604020202020204"/>
                <a:sym typeface="Wingdings" panose="05000000000000000000" pitchFamily="2" charset="2"/>
              </a:rPr>
              <a:t>/</a:t>
            </a:r>
            <a:r>
              <a:rPr lang="de-DE" sz="1400" kern="0" dirty="0" err="1">
                <a:solidFill>
                  <a:srgbClr val="2F2F2F">
                    <a:lumMod val="90000"/>
                    <a:lumOff val="10000"/>
                  </a:srgbClr>
                </a:solidFill>
                <a:latin typeface="Arial" panose="020B0604020202020204"/>
                <a:sym typeface="Wingdings" panose="05000000000000000000" pitchFamily="2" charset="2"/>
              </a:rPr>
              <a:t>cavitation</a:t>
            </a:r>
            <a:r>
              <a:rPr lang="de-DE" sz="1400" kern="0" dirty="0">
                <a:solidFill>
                  <a:srgbClr val="2F2F2F">
                    <a:lumMod val="90000"/>
                    <a:lumOff val="10000"/>
                  </a:srgbClr>
                </a:solidFill>
                <a:latin typeface="Arial" panose="020B0604020202020204"/>
                <a:sym typeface="Wingdings" panose="05000000000000000000" pitchFamily="2" charset="2"/>
              </a:rPr>
              <a:t> </a:t>
            </a:r>
            <a:r>
              <a:rPr lang="de-DE" sz="1400" kern="0" dirty="0" err="1">
                <a:solidFill>
                  <a:srgbClr val="2F2F2F">
                    <a:lumMod val="90000"/>
                    <a:lumOff val="10000"/>
                  </a:srgbClr>
                </a:solidFill>
                <a:latin typeface="Arial" panose="020B0604020202020204"/>
                <a:sym typeface="Wingdings" panose="05000000000000000000" pitchFamily="2" charset="2"/>
              </a:rPr>
              <a:t>and</a:t>
            </a:r>
            <a:r>
              <a:rPr lang="de-DE" sz="1400" kern="0" dirty="0">
                <a:solidFill>
                  <a:srgbClr val="2F2F2F">
                    <a:lumMod val="90000"/>
                    <a:lumOff val="10000"/>
                  </a:srgbClr>
                </a:solidFill>
                <a:latin typeface="Arial" panose="020B0604020202020204"/>
                <a:sym typeface="Wingdings" panose="05000000000000000000" pitchFamily="2" charset="2"/>
              </a:rPr>
              <a:t> </a:t>
            </a:r>
          </a:p>
          <a:p>
            <a:pPr lvl="2"/>
            <a:r>
              <a:rPr lang="de-DE" sz="1400" kern="0" dirty="0" err="1">
                <a:solidFill>
                  <a:srgbClr val="2F2F2F">
                    <a:lumMod val="90000"/>
                    <a:lumOff val="10000"/>
                  </a:srgbClr>
                </a:solidFill>
                <a:latin typeface="Arial" panose="020B0604020202020204"/>
                <a:sym typeface="Wingdings" panose="05000000000000000000" pitchFamily="2" charset="2"/>
              </a:rPr>
              <a:t>mid-cycle</a:t>
            </a:r>
            <a:r>
              <a:rPr lang="de-DE" sz="1400" kern="0" dirty="0">
                <a:solidFill>
                  <a:srgbClr val="2F2F2F">
                    <a:lumMod val="90000"/>
                    <a:lumOff val="10000"/>
                  </a:srgbClr>
                </a:solidFill>
                <a:latin typeface="Arial" panose="020B0604020202020204"/>
                <a:sym typeface="Wingdings" panose="05000000000000000000" pitchFamily="2" charset="2"/>
              </a:rPr>
              <a:t> </a:t>
            </a:r>
            <a:r>
              <a:rPr lang="de-DE" sz="1400" kern="0" dirty="0" err="1">
                <a:solidFill>
                  <a:srgbClr val="2F2F2F">
                    <a:lumMod val="90000"/>
                    <a:lumOff val="10000"/>
                  </a:srgbClr>
                </a:solidFill>
                <a:latin typeface="Arial" panose="020B0604020202020204"/>
                <a:sym typeface="Wingdings" panose="05000000000000000000" pitchFamily="2" charset="2"/>
              </a:rPr>
              <a:t>valve</a:t>
            </a:r>
            <a:r>
              <a:rPr lang="de-DE" sz="1400" kern="0" dirty="0">
                <a:solidFill>
                  <a:srgbClr val="2F2F2F">
                    <a:lumMod val="90000"/>
                    <a:lumOff val="10000"/>
                  </a:srgbClr>
                </a:solidFill>
                <a:latin typeface="Arial" panose="020B0604020202020204"/>
                <a:sym typeface="Wingdings" panose="05000000000000000000" pitchFamily="2" charset="2"/>
              </a:rPr>
              <a:t> c</a:t>
            </a:r>
            <a:endParaRPr lang="de-DE" sz="1600" kern="0" dirty="0">
              <a:solidFill>
                <a:srgbClr val="2F2F2F">
                  <a:lumMod val="90000"/>
                  <a:lumOff val="10000"/>
                </a:srgbClr>
              </a:solidFill>
              <a:latin typeface="Arial" panose="020B0604020202020204"/>
            </a:endParaRPr>
          </a:p>
          <a:p>
            <a:pPr lvl="0"/>
            <a:endParaRPr lang="de-DE" kern="0" dirty="0">
              <a:solidFill>
                <a:srgbClr val="2F2F2F">
                  <a:lumMod val="90000"/>
                  <a:lumOff val="10000"/>
                </a:srgbClr>
              </a:solidFill>
            </a:endParaRPr>
          </a:p>
          <a:p>
            <a:pPr lvl="0"/>
            <a:r>
              <a:rPr lang="de-DE" kern="0" dirty="0">
                <a:solidFill>
                  <a:srgbClr val="2F2F2F">
                    <a:lumMod val="90000"/>
                    <a:lumOff val="10000"/>
                  </a:srgbClr>
                </a:solidFill>
              </a:rPr>
              <a:t>Constant </a:t>
            </a:r>
            <a:r>
              <a:rPr lang="de-DE" kern="0" dirty="0" err="1">
                <a:solidFill>
                  <a:srgbClr val="2F2F2F">
                    <a:lumMod val="90000"/>
                    <a:lumOff val="10000"/>
                  </a:srgbClr>
                </a:solidFill>
              </a:rPr>
              <a:t>flow</a:t>
            </a:r>
            <a:r>
              <a:rPr lang="de-DE" kern="0" dirty="0">
                <a:solidFill>
                  <a:srgbClr val="2F2F2F">
                    <a:lumMod val="90000"/>
                    <a:lumOff val="10000"/>
                  </a:srgbClr>
                </a:solidFill>
              </a:rPr>
              <a:t> rate </a:t>
            </a:r>
            <a:r>
              <a:rPr lang="de-DE" kern="0" dirty="0" err="1">
                <a:solidFill>
                  <a:srgbClr val="2F2F2F">
                    <a:lumMod val="90000"/>
                    <a:lumOff val="10000"/>
                  </a:srgbClr>
                </a:solidFill>
              </a:rPr>
              <a:t>simulations</a:t>
            </a:r>
            <a:endParaRPr lang="de-AT" kern="0" dirty="0">
              <a:solidFill>
                <a:srgbClr val="2F2F2F">
                  <a:lumMod val="90000"/>
                  <a:lumOff val="10000"/>
                </a:srgbClr>
              </a:solidFill>
            </a:endParaRPr>
          </a:p>
          <a:p>
            <a:pPr lvl="1"/>
            <a:r>
              <a:rPr lang="de-DE" kern="0" dirty="0" err="1">
                <a:solidFill>
                  <a:srgbClr val="2F2F2F">
                    <a:lumMod val="90000"/>
                    <a:lumOff val="10000"/>
                  </a:srgbClr>
                </a:solidFill>
              </a:rPr>
              <a:t>Boundary</a:t>
            </a:r>
            <a:r>
              <a:rPr lang="de-DE" kern="0" dirty="0">
                <a:solidFill>
                  <a:srgbClr val="2F2F2F">
                    <a:lumMod val="90000"/>
                    <a:lumOff val="10000"/>
                  </a:srgbClr>
                </a:solidFill>
              </a:rPr>
              <a:t> </a:t>
            </a:r>
            <a:r>
              <a:rPr lang="de-DE" kern="0" dirty="0" err="1">
                <a:solidFill>
                  <a:srgbClr val="2F2F2F">
                    <a:lumMod val="90000"/>
                    <a:lumOff val="10000"/>
                  </a:srgbClr>
                </a:solidFill>
              </a:rPr>
              <a:t>between</a:t>
            </a:r>
            <a:r>
              <a:rPr lang="de-DE" kern="0" dirty="0">
                <a:solidFill>
                  <a:srgbClr val="2F2F2F">
                    <a:lumMod val="90000"/>
                    <a:lumOff val="10000"/>
                  </a:srgbClr>
                </a:solidFill>
              </a:rPr>
              <a:t> partial </a:t>
            </a:r>
            <a:r>
              <a:rPr lang="de-DE" kern="0" dirty="0" err="1">
                <a:solidFill>
                  <a:srgbClr val="2F2F2F">
                    <a:lumMod val="90000"/>
                    <a:lumOff val="10000"/>
                  </a:srgbClr>
                </a:solidFill>
              </a:rPr>
              <a:t>and</a:t>
            </a:r>
            <a:r>
              <a:rPr lang="de-DE" kern="0" dirty="0">
                <a:solidFill>
                  <a:srgbClr val="2F2F2F">
                    <a:lumMod val="90000"/>
                    <a:lumOff val="10000"/>
                  </a:srgbClr>
                </a:solidFill>
              </a:rPr>
              <a:t> </a:t>
            </a:r>
            <a:r>
              <a:rPr lang="de-DE" kern="0" dirty="0" err="1">
                <a:solidFill>
                  <a:srgbClr val="2F2F2F">
                    <a:lumMod val="90000"/>
                    <a:lumOff val="10000"/>
                  </a:srgbClr>
                </a:solidFill>
              </a:rPr>
              <a:t>complete</a:t>
            </a:r>
            <a:r>
              <a:rPr lang="de-DE" kern="0" dirty="0">
                <a:solidFill>
                  <a:srgbClr val="2F2F2F">
                    <a:lumMod val="90000"/>
                    <a:lumOff val="10000"/>
                  </a:srgbClr>
                </a:solidFill>
              </a:rPr>
              <a:t> </a:t>
            </a:r>
            <a:r>
              <a:rPr lang="de-DE" kern="0" dirty="0" err="1">
                <a:solidFill>
                  <a:srgbClr val="2F2F2F">
                    <a:lumMod val="90000"/>
                    <a:lumOff val="10000"/>
                  </a:srgbClr>
                </a:solidFill>
              </a:rPr>
              <a:t>opening</a:t>
            </a:r>
            <a:r>
              <a:rPr lang="de-DE" kern="0" dirty="0">
                <a:solidFill>
                  <a:srgbClr val="2F2F2F">
                    <a:lumMod val="90000"/>
                    <a:lumOff val="10000"/>
                  </a:srgbClr>
                </a:solidFill>
              </a:rPr>
              <a:t> </a:t>
            </a:r>
            <a:r>
              <a:rPr lang="de-DE" kern="0" dirty="0" err="1">
                <a:solidFill>
                  <a:srgbClr val="2F2F2F">
                    <a:lumMod val="90000"/>
                    <a:lumOff val="10000"/>
                  </a:srgbClr>
                </a:solidFill>
              </a:rPr>
              <a:t>of</a:t>
            </a:r>
            <a:r>
              <a:rPr lang="de-DE" kern="0" dirty="0">
                <a:solidFill>
                  <a:srgbClr val="2F2F2F">
                    <a:lumMod val="90000"/>
                    <a:lumOff val="10000"/>
                  </a:srgbClr>
                </a:solidFill>
              </a:rPr>
              <a:t> </a:t>
            </a:r>
            <a:r>
              <a:rPr lang="de-DE" kern="0" dirty="0" err="1">
                <a:solidFill>
                  <a:srgbClr val="2F2F2F">
                    <a:lumMod val="90000"/>
                    <a:lumOff val="10000"/>
                  </a:srgbClr>
                </a:solidFill>
              </a:rPr>
              <a:t>valve</a:t>
            </a:r>
            <a:endParaRPr lang="de-DE" kern="0" dirty="0">
              <a:solidFill>
                <a:srgbClr val="2F2F2F">
                  <a:lumMod val="90000"/>
                  <a:lumOff val="10000"/>
                </a:srgbClr>
              </a:solidFill>
            </a:endParaRPr>
          </a:p>
        </p:txBody>
      </p:sp>
    </p:spTree>
    <p:extLst>
      <p:ext uri="{BB962C8B-B14F-4D97-AF65-F5344CB8AC3E}">
        <p14:creationId xmlns:p14="http://schemas.microsoft.com/office/powerpoint/2010/main" val="42210222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uppieren 19"/>
          <p:cNvGrpSpPr/>
          <p:nvPr/>
        </p:nvGrpSpPr>
        <p:grpSpPr>
          <a:xfrm>
            <a:off x="247422" y="1309913"/>
            <a:ext cx="1613646" cy="3560603"/>
            <a:chOff x="247422" y="1208317"/>
            <a:chExt cx="1613646" cy="3560603"/>
          </a:xfrm>
        </p:grpSpPr>
        <p:pic>
          <p:nvPicPr>
            <p:cNvPr id="21" name="Grafik 20"/>
            <p:cNvPicPr>
              <a:picLocks noChangeAspect="1"/>
            </p:cNvPicPr>
            <p:nvPr/>
          </p:nvPicPr>
          <p:blipFill rotWithShape="1">
            <a:blip r:embed="rId2">
              <a:extLst>
                <a:ext uri="{28A0092B-C50C-407E-A947-70E740481C1C}">
                  <a14:useLocalDpi xmlns:a14="http://schemas.microsoft.com/office/drawing/2010/main" val="0"/>
                </a:ext>
              </a:extLst>
            </a:blip>
            <a:srcRect l="46309" t="18614" r="44761" b="18222"/>
            <a:stretch/>
          </p:blipFill>
          <p:spPr>
            <a:xfrm>
              <a:off x="1054245" y="1520110"/>
              <a:ext cx="806823" cy="3248810"/>
            </a:xfrm>
            <a:prstGeom prst="rect">
              <a:avLst/>
            </a:prstGeom>
          </p:spPr>
        </p:pic>
        <p:pic>
          <p:nvPicPr>
            <p:cNvPr id="22" name="Grafik 21"/>
            <p:cNvPicPr>
              <a:picLocks noChangeAspect="1"/>
            </p:cNvPicPr>
            <p:nvPr/>
          </p:nvPicPr>
          <p:blipFill rotWithShape="1">
            <a:blip r:embed="rId2">
              <a:extLst>
                <a:ext uri="{28A0092B-C50C-407E-A947-70E740481C1C}">
                  <a14:useLocalDpi xmlns:a14="http://schemas.microsoft.com/office/drawing/2010/main" val="0"/>
                </a:ext>
              </a:extLst>
            </a:blip>
            <a:srcRect l="46309" t="18614" r="44761" b="18222"/>
            <a:stretch/>
          </p:blipFill>
          <p:spPr>
            <a:xfrm flipH="1">
              <a:off x="247422" y="1520110"/>
              <a:ext cx="806823" cy="3248810"/>
            </a:xfrm>
            <a:prstGeom prst="rect">
              <a:avLst/>
            </a:prstGeom>
          </p:spPr>
        </p:pic>
        <p:sp>
          <p:nvSpPr>
            <p:cNvPr id="25" name="Pfeil nach rechts 24"/>
            <p:cNvSpPr/>
            <p:nvPr/>
          </p:nvSpPr>
          <p:spPr>
            <a:xfrm rot="16200000">
              <a:off x="907140" y="1016555"/>
              <a:ext cx="358754" cy="7422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6" name="Gerade Verbindung mit Pfeil 25"/>
            <p:cNvCxnSpPr/>
            <p:nvPr/>
          </p:nvCxnSpPr>
          <p:spPr>
            <a:xfrm flipH="1" flipV="1">
              <a:off x="1054245" y="2861534"/>
              <a:ext cx="569" cy="8942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1123692" y="2861534"/>
              <a:ext cx="387927" cy="215444"/>
            </a:xfrm>
            <a:prstGeom prst="rect">
              <a:avLst/>
            </a:prstGeom>
            <a:noFill/>
          </p:spPr>
          <p:txBody>
            <a:bodyPr wrap="none" lIns="0" tIns="0" rIns="0" bIns="0" rtlCol="0">
              <a:spAutoFit/>
            </a:bodyPr>
            <a:lstStyle/>
            <a:p>
              <a:r>
                <a:rPr lang="de-DE" sz="1400" dirty="0"/>
                <a:t>Drag</a:t>
              </a:r>
              <a:endParaRPr lang="de-AT" sz="1400" dirty="0"/>
            </a:p>
          </p:txBody>
        </p:sp>
      </p:grpSp>
      <p:sp>
        <p:nvSpPr>
          <p:cNvPr id="2" name="Titel 1"/>
          <p:cNvSpPr>
            <a:spLocks noGrp="1"/>
          </p:cNvSpPr>
          <p:nvPr>
            <p:ph type="title"/>
          </p:nvPr>
        </p:nvSpPr>
        <p:spPr>
          <a:xfrm>
            <a:off x="261441" y="116380"/>
            <a:ext cx="8054219" cy="626257"/>
          </a:xfrm>
        </p:spPr>
        <p:txBody>
          <a:bodyPr/>
          <a:lstStyle/>
          <a:p>
            <a:r>
              <a:rPr lang="de-DE" altLang="de-DE" dirty="0" err="1"/>
              <a:t>Parametric</a:t>
            </a:r>
            <a:r>
              <a:rPr lang="de-DE" altLang="de-DE" dirty="0"/>
              <a:t> </a:t>
            </a:r>
            <a:r>
              <a:rPr lang="de-DE" altLang="de-DE" dirty="0" err="1"/>
              <a:t>study</a:t>
            </a:r>
            <a:r>
              <a:rPr lang="de-DE" altLang="de-DE" dirty="0"/>
              <a:t> </a:t>
            </a:r>
            <a:r>
              <a:rPr lang="de-DE" altLang="de-DE" dirty="0" err="1"/>
              <a:t>of</a:t>
            </a:r>
            <a:r>
              <a:rPr lang="de-DE" altLang="de-DE" dirty="0"/>
              <a:t> </a:t>
            </a:r>
            <a:r>
              <a:rPr lang="de-DE" altLang="de-DE" dirty="0" err="1"/>
              <a:t>critical</a:t>
            </a:r>
            <a:r>
              <a:rPr lang="de-DE" altLang="de-DE" dirty="0"/>
              <a:t> </a:t>
            </a:r>
            <a:r>
              <a:rPr lang="de-DE" altLang="de-DE" dirty="0" err="1"/>
              <a:t>plunger</a:t>
            </a:r>
            <a:r>
              <a:rPr lang="de-DE" altLang="de-DE" dirty="0"/>
              <a:t> </a:t>
            </a:r>
            <a:r>
              <a:rPr lang="de-DE" altLang="de-DE" dirty="0" err="1"/>
              <a:t>speed</a:t>
            </a:r>
            <a:endParaRPr lang="de-AT" altLang="de-DE" dirty="0"/>
          </a:p>
        </p:txBody>
      </p:sp>
      <p:pic>
        <p:nvPicPr>
          <p:cNvPr id="19" name="Grafik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8182" y="1208316"/>
            <a:ext cx="4941426" cy="3378970"/>
          </a:xfrm>
          <a:prstGeom prst="rect">
            <a:avLst/>
          </a:prstGeom>
        </p:spPr>
      </p:pic>
      <p:sp>
        <p:nvSpPr>
          <p:cNvPr id="23" name="Inhaltsplatzhalter 5"/>
          <p:cNvSpPr txBox="1">
            <a:spLocks/>
          </p:cNvSpPr>
          <p:nvPr/>
        </p:nvSpPr>
        <p:spPr bwMode="auto">
          <a:xfrm>
            <a:off x="1813407" y="1469295"/>
            <a:ext cx="2184775" cy="3397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4"/>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5"/>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DE" sz="1200" kern="0" dirty="0">
                <a:solidFill>
                  <a:srgbClr val="2F2F2F">
                    <a:lumMod val="90000"/>
                    <a:lumOff val="10000"/>
                  </a:srgbClr>
                </a:solidFill>
                <a:latin typeface="Arial" panose="020B0604020202020204"/>
                <a:sym typeface="Wingdings" panose="05000000000000000000" pitchFamily="2" charset="2"/>
              </a:rPr>
              <a:t>A </a:t>
            </a:r>
            <a:r>
              <a:rPr lang="de-DE" sz="1200" kern="0" dirty="0" err="1">
                <a:solidFill>
                  <a:srgbClr val="0070C0"/>
                </a:solidFill>
                <a:latin typeface="Arial" panose="020B0604020202020204"/>
                <a:sym typeface="Wingdings" panose="05000000000000000000" pitchFamily="2" charset="2"/>
              </a:rPr>
              <a:t>constant</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flow</a:t>
            </a:r>
            <a:r>
              <a:rPr lang="de-DE" sz="1200" kern="0" dirty="0">
                <a:solidFill>
                  <a:srgbClr val="0070C0"/>
                </a:solidFill>
                <a:latin typeface="Arial" panose="020B0604020202020204"/>
                <a:sym typeface="Wingdings" panose="05000000000000000000" pitchFamily="2" charset="2"/>
              </a:rPr>
              <a:t> rate </a:t>
            </a:r>
            <a:r>
              <a:rPr lang="de-DE" sz="1200" kern="0" dirty="0">
                <a:solidFill>
                  <a:srgbClr val="2F2F2F">
                    <a:lumMod val="90000"/>
                    <a:lumOff val="10000"/>
                  </a:srgbClr>
                </a:solidFill>
                <a:latin typeface="Arial" panose="020B0604020202020204"/>
                <a:sym typeface="Wingdings" panose="05000000000000000000" pitchFamily="2" charset="2"/>
              </a:rPr>
              <a:t>was </a:t>
            </a:r>
            <a:r>
              <a:rPr lang="de-DE" sz="1200" kern="0" dirty="0" err="1">
                <a:solidFill>
                  <a:srgbClr val="2F2F2F">
                    <a:lumMod val="90000"/>
                    <a:lumOff val="10000"/>
                  </a:srgbClr>
                </a:solidFill>
                <a:latin typeface="Arial" panose="020B0604020202020204"/>
                <a:sym typeface="Wingdings" panose="05000000000000000000" pitchFamily="2" charset="2"/>
              </a:rPr>
              <a:t>imposed</a:t>
            </a:r>
            <a:endParaRPr lang="de-DE" sz="1200" kern="0" dirty="0">
              <a:solidFill>
                <a:srgbClr val="2F2F2F">
                  <a:lumMod val="90000"/>
                  <a:lumOff val="10000"/>
                </a:srgbClr>
              </a:solidFill>
              <a:latin typeface="Arial" panose="020B0604020202020204"/>
              <a:sym typeface="Wingdings" panose="05000000000000000000" pitchFamily="2" charset="2"/>
            </a:endParaRPr>
          </a:p>
          <a:p>
            <a:pPr marL="0" lvl="0" indent="0">
              <a:buNone/>
            </a:pP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2F2F2F">
                    <a:lumMod val="90000"/>
                    <a:lumOff val="10000"/>
                  </a:srgbClr>
                </a:solidFill>
                <a:latin typeface="Arial" panose="020B0604020202020204"/>
                <a:sym typeface="Wingdings" panose="05000000000000000000" pitchFamily="2" charset="2"/>
              </a:rPr>
              <a:t>Simulation was </a:t>
            </a:r>
            <a:r>
              <a:rPr lang="de-DE" sz="1200" kern="0" dirty="0" err="1">
                <a:solidFill>
                  <a:srgbClr val="2F2F2F">
                    <a:lumMod val="90000"/>
                    <a:lumOff val="10000"/>
                  </a:srgbClr>
                </a:solidFill>
                <a:latin typeface="Arial" panose="020B0604020202020204"/>
                <a:sym typeface="Wingdings" panose="05000000000000000000" pitchFamily="2" charset="2"/>
              </a:rPr>
              <a:t>carried</a:t>
            </a:r>
            <a:r>
              <a:rPr lang="de-DE" sz="1200" kern="0" dirty="0">
                <a:solidFill>
                  <a:srgbClr val="2F2F2F">
                    <a:lumMod val="90000"/>
                    <a:lumOff val="10000"/>
                  </a:srgbClr>
                </a:solidFill>
                <a:latin typeface="Arial" panose="020B0604020202020204"/>
                <a:sym typeface="Wingdings" panose="05000000000000000000" pitchFamily="2" charset="2"/>
              </a:rPr>
              <a:t> out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find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final </a:t>
            </a:r>
            <a:r>
              <a:rPr lang="de-DE" sz="1200" kern="0" dirty="0" err="1">
                <a:solidFill>
                  <a:srgbClr val="2F2F2F">
                    <a:lumMod val="90000"/>
                    <a:lumOff val="10000"/>
                  </a:srgbClr>
                </a:solidFill>
                <a:latin typeface="Arial" panose="020B0604020202020204"/>
                <a:sym typeface="Wingdings" panose="05000000000000000000" pitchFamily="2" charset="2"/>
              </a:rPr>
              <a:t>position</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of</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ball </a:t>
            </a:r>
            <a:r>
              <a:rPr lang="de-DE" sz="1200" kern="0" dirty="0" err="1">
                <a:solidFill>
                  <a:srgbClr val="2F2F2F">
                    <a:lumMod val="90000"/>
                    <a:lumOff val="10000"/>
                  </a:srgbClr>
                </a:solidFill>
                <a:latin typeface="Arial" panose="020B0604020202020204"/>
                <a:sym typeface="Wingdings" panose="05000000000000000000" pitchFamily="2" charset="2"/>
              </a:rPr>
              <a:t>starting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from</a:t>
            </a:r>
            <a:r>
              <a:rPr lang="de-DE" sz="1200" kern="0" dirty="0">
                <a:solidFill>
                  <a:srgbClr val="2F2F2F">
                    <a:lumMod val="90000"/>
                    <a:lumOff val="10000"/>
                  </a:srgbClr>
                </a:solidFill>
                <a:latin typeface="Arial" panose="020B0604020202020204"/>
                <a:sym typeface="Wingdings" panose="05000000000000000000" pitchFamily="2" charset="2"/>
              </a:rPr>
              <a:t> an </a:t>
            </a:r>
            <a:r>
              <a:rPr lang="de-DE" sz="1200" kern="0" dirty="0" err="1">
                <a:solidFill>
                  <a:srgbClr val="2F2F2F">
                    <a:lumMod val="90000"/>
                    <a:lumOff val="10000"/>
                  </a:srgbClr>
                </a:solidFill>
                <a:latin typeface="Arial" panose="020B0604020202020204"/>
                <a:sym typeface="Wingdings" panose="05000000000000000000" pitchFamily="2" charset="2"/>
              </a:rPr>
              <a:t>almost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closed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valve</a:t>
            </a:r>
            <a:endParaRPr lang="de-DE" sz="1200" kern="0" dirty="0">
              <a:solidFill>
                <a:srgbClr val="2F2F2F">
                  <a:lumMod val="90000"/>
                  <a:lumOff val="10000"/>
                </a:srgbClr>
              </a:solidFill>
              <a:latin typeface="Arial" panose="020B0604020202020204"/>
              <a:sym typeface="Wingdings" panose="05000000000000000000" pitchFamily="2" charset="2"/>
            </a:endParaRPr>
          </a:p>
          <a:p>
            <a:pPr marL="0" lvl="0" indent="0">
              <a:buNone/>
            </a:pP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0070C0"/>
                </a:solidFill>
                <a:latin typeface="Arial" panose="020B0604020202020204"/>
                <a:sym typeface="Wingdings" panose="05000000000000000000" pitchFamily="2" charset="2"/>
              </a:rPr>
              <a:t>Critical </a:t>
            </a:r>
            <a:r>
              <a:rPr lang="de-DE" sz="1200" kern="0" dirty="0" err="1">
                <a:solidFill>
                  <a:srgbClr val="0070C0"/>
                </a:solidFill>
                <a:latin typeface="Arial" panose="020B0604020202020204"/>
                <a:sym typeface="Wingdings" panose="05000000000000000000" pitchFamily="2" charset="2"/>
              </a:rPr>
              <a:t>plunger</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speeds</a:t>
            </a:r>
            <a:r>
              <a:rPr lang="de-DE" sz="1200" kern="0" dirty="0">
                <a:solidFill>
                  <a:srgbClr val="0070C0"/>
                </a:solidFill>
                <a:latin typeface="Arial" panose="020B0604020202020204"/>
                <a:sym typeface="Wingdings" panose="05000000000000000000" pitchFamily="2" charset="2"/>
              </a:rPr>
              <a:t> </a:t>
            </a:r>
            <a:r>
              <a:rPr lang="de-DE" sz="1200" kern="0" dirty="0">
                <a:solidFill>
                  <a:srgbClr val="2F2F2F">
                    <a:lumMod val="90000"/>
                    <a:lumOff val="10000"/>
                  </a:srgbClr>
                </a:solidFill>
                <a:latin typeface="Arial" panose="020B0604020202020204"/>
                <a:sym typeface="Wingdings" panose="05000000000000000000" pitchFamily="2" charset="2"/>
              </a:rPr>
              <a:t>(</a:t>
            </a:r>
            <a:r>
              <a:rPr lang="de-DE" sz="1200" kern="0" dirty="0" err="1">
                <a:solidFill>
                  <a:srgbClr val="2F2F2F">
                    <a:lumMod val="90000"/>
                    <a:lumOff val="10000"/>
                  </a:srgbClr>
                </a:solidFill>
                <a:latin typeface="Arial" panose="020B0604020202020204"/>
                <a:sym typeface="Wingdings" panose="05000000000000000000" pitchFamily="2" charset="2"/>
              </a:rPr>
              <a:t>boundary</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between</a:t>
            </a:r>
            <a:r>
              <a:rPr lang="de-DE" sz="1200" kern="0" dirty="0">
                <a:solidFill>
                  <a:srgbClr val="2F2F2F">
                    <a:lumMod val="90000"/>
                    <a:lumOff val="10000"/>
                  </a:srgbClr>
                </a:solidFill>
                <a:latin typeface="Arial" panose="020B0604020202020204"/>
                <a:sym typeface="Wingdings" panose="05000000000000000000" pitchFamily="2" charset="2"/>
              </a:rPr>
              <a:t> partial </a:t>
            </a:r>
            <a:r>
              <a:rPr lang="de-DE" sz="1200" kern="0" dirty="0" err="1">
                <a:solidFill>
                  <a:srgbClr val="2F2F2F">
                    <a:lumMod val="90000"/>
                    <a:lumOff val="10000"/>
                  </a:srgbClr>
                </a:solidFill>
                <a:latin typeface="Arial" panose="020B0604020202020204"/>
                <a:sym typeface="Wingdings" panose="05000000000000000000" pitchFamily="2" charset="2"/>
              </a:rPr>
              <a:t>opening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and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full</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opening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for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various</a:t>
            </a:r>
            <a:r>
              <a:rPr lang="de-DE" sz="1200" kern="0" dirty="0">
                <a:solidFill>
                  <a:srgbClr val="0070C0"/>
                </a:solidFill>
                <a:latin typeface="Arial" panose="020B0604020202020204"/>
                <a:sym typeface="Wingdings" panose="05000000000000000000" pitchFamily="2" charset="2"/>
              </a:rPr>
              <a:t> ball </a:t>
            </a:r>
            <a:r>
              <a:rPr lang="de-DE" sz="1200" kern="0" dirty="0" err="1">
                <a:solidFill>
                  <a:srgbClr val="0070C0"/>
                </a:solidFill>
                <a:latin typeface="Arial" panose="020B0604020202020204"/>
                <a:sym typeface="Wingdings" panose="05000000000000000000" pitchFamily="2" charset="2"/>
              </a:rPr>
              <a:t>densities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were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computed</a:t>
            </a:r>
            <a:r>
              <a:rPr lang="de-DE" sz="1200" kern="0" dirty="0">
                <a:solidFill>
                  <a:srgbClr val="2F2F2F">
                    <a:lumMod val="90000"/>
                    <a:lumOff val="10000"/>
                  </a:srgbClr>
                </a:solidFill>
                <a:latin typeface="Arial" panose="020B0604020202020204"/>
                <a:sym typeface="Wingdings" panose="05000000000000000000" pitchFamily="2" charset="2"/>
              </a:rPr>
              <a:t>.</a:t>
            </a:r>
          </a:p>
        </p:txBody>
      </p:sp>
      <p:sp>
        <p:nvSpPr>
          <p:cNvPr id="24" name="Rechteck 23"/>
          <p:cNvSpPr/>
          <p:nvPr/>
        </p:nvSpPr>
        <p:spPr>
          <a:xfrm>
            <a:off x="1861068" y="1361715"/>
            <a:ext cx="2137114" cy="3124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 name="Textfeld 3"/>
          <p:cNvSpPr txBox="1"/>
          <p:nvPr/>
        </p:nvSpPr>
        <p:spPr>
          <a:xfrm>
            <a:off x="4610804" y="1567071"/>
            <a:ext cx="1975221" cy="307777"/>
          </a:xfrm>
          <a:prstGeom prst="rect">
            <a:avLst/>
          </a:prstGeom>
          <a:noFill/>
        </p:spPr>
        <p:txBody>
          <a:bodyPr wrap="none" rtlCol="0">
            <a:spAutoFit/>
          </a:bodyPr>
          <a:lstStyle/>
          <a:p>
            <a:r>
              <a:rPr lang="de-DE" sz="1400" dirty="0" err="1"/>
              <a:t>Actual</a:t>
            </a:r>
            <a:r>
              <a:rPr lang="de-DE" sz="1400" dirty="0"/>
              <a:t> pump </a:t>
            </a:r>
            <a:r>
              <a:rPr lang="de-DE" sz="1400" dirty="0" err="1"/>
              <a:t>card</a:t>
            </a:r>
            <a:r>
              <a:rPr lang="de-DE" sz="1400" dirty="0"/>
              <a:t> </a:t>
            </a:r>
            <a:r>
              <a:rPr lang="de-DE" sz="1400" dirty="0" err="1"/>
              <a:t>data</a:t>
            </a:r>
            <a:endParaRPr lang="de-AT" sz="1400" dirty="0"/>
          </a:p>
        </p:txBody>
      </p:sp>
      <p:cxnSp>
        <p:nvCxnSpPr>
          <p:cNvPr id="6" name="Gerade Verbindung mit Pfeil 5"/>
          <p:cNvCxnSpPr>
            <a:stCxn id="4" idx="3"/>
          </p:cNvCxnSpPr>
          <p:nvPr/>
        </p:nvCxnSpPr>
        <p:spPr>
          <a:xfrm>
            <a:off x="6586025" y="1720960"/>
            <a:ext cx="376249" cy="91798"/>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254668" y="771014"/>
            <a:ext cx="1696298" cy="523220"/>
          </a:xfrm>
          <a:prstGeom prst="rect">
            <a:avLst/>
          </a:prstGeom>
          <a:noFill/>
        </p:spPr>
        <p:txBody>
          <a:bodyPr wrap="none" rtlCol="0">
            <a:spAutoFit/>
          </a:bodyPr>
          <a:lstStyle/>
          <a:p>
            <a:r>
              <a:rPr lang="de-DE" sz="1400" dirty="0"/>
              <a:t>Constant </a:t>
            </a:r>
            <a:r>
              <a:rPr lang="de-DE" sz="1400" dirty="0" err="1"/>
              <a:t>flow</a:t>
            </a:r>
            <a:r>
              <a:rPr lang="de-DE" sz="1400" dirty="0"/>
              <a:t> rate </a:t>
            </a:r>
            <a:br>
              <a:rPr lang="de-DE" sz="1400" dirty="0"/>
            </a:br>
            <a:r>
              <a:rPr lang="de-DE" sz="1400" dirty="0" err="1"/>
              <a:t>boundary</a:t>
            </a:r>
            <a:r>
              <a:rPr lang="de-DE" sz="1400" dirty="0"/>
              <a:t> </a:t>
            </a:r>
            <a:r>
              <a:rPr lang="de-DE" sz="1400" dirty="0" err="1"/>
              <a:t>condition</a:t>
            </a:r>
            <a:endParaRPr lang="de-AT" sz="1400" dirty="0"/>
          </a:p>
        </p:txBody>
      </p:sp>
    </p:spTree>
    <p:extLst>
      <p:ext uri="{BB962C8B-B14F-4D97-AF65-F5344CB8AC3E}">
        <p14:creationId xmlns:p14="http://schemas.microsoft.com/office/powerpoint/2010/main" val="8641534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Results</a:t>
            </a:r>
            <a:r>
              <a:rPr lang="de-DE" altLang="de-DE" dirty="0"/>
              <a:t> (real pump </a:t>
            </a:r>
            <a:r>
              <a:rPr lang="de-DE" altLang="de-DE" dirty="0" err="1"/>
              <a:t>card</a:t>
            </a:r>
            <a:r>
              <a:rPr lang="de-DE" altLang="de-DE" dirty="0"/>
              <a:t>)</a:t>
            </a:r>
            <a:endParaRPr lang="de-AT" altLang="de-DE" dirty="0"/>
          </a:p>
        </p:txBody>
      </p:sp>
      <p:pic>
        <p:nvPicPr>
          <p:cNvPr id="3" name="Grafik 2"/>
          <p:cNvPicPr>
            <a:picLocks noChangeAspect="1"/>
          </p:cNvPicPr>
          <p:nvPr/>
        </p:nvPicPr>
        <p:blipFill rotWithShape="1">
          <a:blip r:embed="rId2" cstate="print">
            <a:extLst>
              <a:ext uri="{28A0092B-C50C-407E-A947-70E740481C1C}">
                <a14:useLocalDpi xmlns:a14="http://schemas.microsoft.com/office/drawing/2010/main" val="0"/>
              </a:ext>
            </a:extLst>
          </a:blip>
          <a:srcRect t="49310"/>
          <a:stretch/>
        </p:blipFill>
        <p:spPr>
          <a:xfrm>
            <a:off x="411739" y="953310"/>
            <a:ext cx="4468368" cy="1696455"/>
          </a:xfrm>
          <a:prstGeom prst="rect">
            <a:avLst/>
          </a:prstGeom>
        </p:spPr>
      </p:pic>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7914" y="953310"/>
            <a:ext cx="3880239" cy="2914783"/>
          </a:xfrm>
          <a:prstGeom prst="rect">
            <a:avLst/>
          </a:prstGeom>
        </p:spPr>
      </p:pic>
    </p:spTree>
    <p:extLst>
      <p:ext uri="{BB962C8B-B14F-4D97-AF65-F5344CB8AC3E}">
        <p14:creationId xmlns:p14="http://schemas.microsoft.com/office/powerpoint/2010/main" val="305149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Results</a:t>
            </a:r>
            <a:r>
              <a:rPr lang="de-DE" altLang="de-DE" dirty="0"/>
              <a:t> (real pump </a:t>
            </a:r>
            <a:r>
              <a:rPr lang="de-DE" altLang="de-DE" dirty="0" err="1"/>
              <a:t>card</a:t>
            </a:r>
            <a:r>
              <a:rPr lang="de-DE" altLang="de-DE" dirty="0"/>
              <a:t>)</a:t>
            </a:r>
            <a:endParaRPr lang="de-AT" altLang="de-DE" dirty="0"/>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964" y="1149501"/>
            <a:ext cx="4474464" cy="1969008"/>
          </a:xfrm>
          <a:prstGeom prst="rect">
            <a:avLst/>
          </a:prstGeom>
        </p:spPr>
      </p:pic>
    </p:spTree>
    <p:extLst>
      <p:ext uri="{BB962C8B-B14F-4D97-AF65-F5344CB8AC3E}">
        <p14:creationId xmlns:p14="http://schemas.microsoft.com/office/powerpoint/2010/main" val="12652066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a:t>Gap </a:t>
            </a:r>
            <a:r>
              <a:rPr lang="de-DE" altLang="de-DE" dirty="0" err="1"/>
              <a:t>pressure</a:t>
            </a:r>
            <a:endParaRPr lang="de-AT" altLang="de-DE" dirty="0"/>
          </a:p>
        </p:txBody>
      </p:sp>
      <p:sp>
        <p:nvSpPr>
          <p:cNvPr id="3" name="Ellipse 2"/>
          <p:cNvSpPr/>
          <p:nvPr/>
        </p:nvSpPr>
        <p:spPr>
          <a:xfrm rot="10800000">
            <a:off x="6617637" y="1447217"/>
            <a:ext cx="994492" cy="99294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 name="Textfeld 3"/>
          <p:cNvSpPr txBox="1"/>
          <p:nvPr/>
        </p:nvSpPr>
        <p:spPr>
          <a:xfrm>
            <a:off x="7814718" y="2625310"/>
            <a:ext cx="445956" cy="246221"/>
          </a:xfrm>
          <a:prstGeom prst="rect">
            <a:avLst/>
          </a:prstGeom>
          <a:noFill/>
        </p:spPr>
        <p:txBody>
          <a:bodyPr wrap="none" rtlCol="0">
            <a:spAutoFit/>
          </a:bodyPr>
          <a:lstStyle/>
          <a:p>
            <a:r>
              <a:rPr lang="de-DE" sz="1000" dirty="0"/>
              <a:t>Seat</a:t>
            </a:r>
            <a:endParaRPr lang="de-AT" sz="1000" dirty="0"/>
          </a:p>
        </p:txBody>
      </p:sp>
      <p:sp>
        <p:nvSpPr>
          <p:cNvPr id="5" name="Textfeld 4"/>
          <p:cNvSpPr txBox="1"/>
          <p:nvPr/>
        </p:nvSpPr>
        <p:spPr>
          <a:xfrm>
            <a:off x="7569819" y="1658985"/>
            <a:ext cx="397866" cy="246221"/>
          </a:xfrm>
          <a:prstGeom prst="rect">
            <a:avLst/>
          </a:prstGeom>
          <a:noFill/>
        </p:spPr>
        <p:txBody>
          <a:bodyPr wrap="none" rtlCol="0">
            <a:spAutoFit/>
          </a:bodyPr>
          <a:lstStyle/>
          <a:p>
            <a:r>
              <a:rPr lang="de-DE" sz="1000" dirty="0"/>
              <a:t>Ball</a:t>
            </a:r>
            <a:endParaRPr lang="de-AT" sz="1000" dirty="0"/>
          </a:p>
        </p:txBody>
      </p:sp>
      <p:cxnSp>
        <p:nvCxnSpPr>
          <p:cNvPr id="6" name="Gerader Verbinder 5"/>
          <p:cNvCxnSpPr/>
          <p:nvPr/>
        </p:nvCxnSpPr>
        <p:spPr>
          <a:xfrm flipH="1">
            <a:off x="7669302" y="2598307"/>
            <a:ext cx="1" cy="378431"/>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Gerader Verbinder 6"/>
          <p:cNvCxnSpPr/>
          <p:nvPr/>
        </p:nvCxnSpPr>
        <p:spPr>
          <a:xfrm flipV="1">
            <a:off x="7823615" y="2372396"/>
            <a:ext cx="470531" cy="23695"/>
          </a:xfrm>
          <a:prstGeom prst="line">
            <a:avLst/>
          </a:prstGeom>
        </p:spPr>
        <p:style>
          <a:lnRef idx="1">
            <a:schemeClr val="accent1"/>
          </a:lnRef>
          <a:fillRef idx="0">
            <a:schemeClr val="accent1"/>
          </a:fillRef>
          <a:effectRef idx="0">
            <a:schemeClr val="accent1"/>
          </a:effectRef>
          <a:fontRef idx="minor">
            <a:schemeClr val="tx1"/>
          </a:fontRef>
        </p:style>
      </p:cxnSp>
      <p:sp>
        <p:nvSpPr>
          <p:cNvPr id="8" name="Bogen 7"/>
          <p:cNvSpPr/>
          <p:nvPr/>
        </p:nvSpPr>
        <p:spPr>
          <a:xfrm rot="16200000">
            <a:off x="7724648" y="2317050"/>
            <a:ext cx="457858" cy="568550"/>
          </a:xfrm>
          <a:prstGeom prst="arc">
            <a:avLst>
              <a:gd name="adj1" fmla="val 16200000"/>
              <a:gd name="adj2" fmla="val 1972690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cxnSp>
        <p:nvCxnSpPr>
          <p:cNvPr id="9" name="Gerader Verbinder 8"/>
          <p:cNvCxnSpPr/>
          <p:nvPr/>
        </p:nvCxnSpPr>
        <p:spPr>
          <a:xfrm flipV="1">
            <a:off x="7675437" y="2901432"/>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Gerader Verbinder 9"/>
          <p:cNvCxnSpPr/>
          <p:nvPr/>
        </p:nvCxnSpPr>
        <p:spPr>
          <a:xfrm flipV="1">
            <a:off x="7666468" y="2806406"/>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Gerader Verbinder 10"/>
          <p:cNvCxnSpPr/>
          <p:nvPr/>
        </p:nvCxnSpPr>
        <p:spPr>
          <a:xfrm flipV="1">
            <a:off x="7666473" y="2698830"/>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flipV="1">
            <a:off x="7666469" y="2569738"/>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Gerader Verbinder 12"/>
          <p:cNvCxnSpPr/>
          <p:nvPr/>
        </p:nvCxnSpPr>
        <p:spPr>
          <a:xfrm flipV="1">
            <a:off x="7784805" y="2408366"/>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Gerader Verbinder 13"/>
          <p:cNvCxnSpPr/>
          <p:nvPr/>
        </p:nvCxnSpPr>
        <p:spPr>
          <a:xfrm flipV="1">
            <a:off x="7881627" y="2397609"/>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Gerader Verbinder 14"/>
          <p:cNvCxnSpPr/>
          <p:nvPr/>
        </p:nvCxnSpPr>
        <p:spPr>
          <a:xfrm flipV="1">
            <a:off x="7967685" y="2386859"/>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Gerader Verbinder 15"/>
          <p:cNvCxnSpPr/>
          <p:nvPr/>
        </p:nvCxnSpPr>
        <p:spPr>
          <a:xfrm flipV="1">
            <a:off x="8064504" y="2386855"/>
            <a:ext cx="76228" cy="959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flipV="1">
            <a:off x="8161321" y="2376093"/>
            <a:ext cx="76228" cy="95944"/>
          </a:xfrm>
          <a:prstGeom prst="line">
            <a:avLst/>
          </a:prstGeom>
        </p:spPr>
        <p:style>
          <a:lnRef idx="1">
            <a:schemeClr val="accent1"/>
          </a:lnRef>
          <a:fillRef idx="0">
            <a:schemeClr val="accent1"/>
          </a:fillRef>
          <a:effectRef idx="0">
            <a:schemeClr val="accent1"/>
          </a:effectRef>
          <a:fontRef idx="minor">
            <a:schemeClr val="tx1"/>
          </a:fontRef>
        </p:style>
      </p:cxnSp>
      <p:sp>
        <p:nvSpPr>
          <p:cNvPr id="18" name="Ellipse 17"/>
          <p:cNvSpPr/>
          <p:nvPr/>
        </p:nvSpPr>
        <p:spPr>
          <a:xfrm>
            <a:off x="7558339" y="2350879"/>
            <a:ext cx="63308" cy="677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19" name="Gerade Verbindung mit Pfeil 18"/>
          <p:cNvCxnSpPr/>
          <p:nvPr/>
        </p:nvCxnSpPr>
        <p:spPr>
          <a:xfrm flipV="1">
            <a:off x="6827336" y="2481011"/>
            <a:ext cx="688490" cy="5163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5547176" y="3038226"/>
            <a:ext cx="1882071" cy="830997"/>
          </a:xfrm>
          <a:prstGeom prst="rect">
            <a:avLst/>
          </a:prstGeom>
          <a:noFill/>
        </p:spPr>
        <p:txBody>
          <a:bodyPr wrap="square" rtlCol="0">
            <a:spAutoFit/>
          </a:bodyPr>
          <a:lstStyle/>
          <a:p>
            <a:r>
              <a:rPr lang="de-DE" sz="1200" dirty="0"/>
              <a:t>Gap </a:t>
            </a:r>
            <a:r>
              <a:rPr lang="de-DE" sz="1200" dirty="0" err="1"/>
              <a:t>pressure</a:t>
            </a:r>
            <a:r>
              <a:rPr lang="de-DE" sz="1200" dirty="0"/>
              <a:t> </a:t>
            </a:r>
            <a:r>
              <a:rPr lang="de-DE" sz="1200" dirty="0" err="1"/>
              <a:t>computed</a:t>
            </a:r>
            <a:r>
              <a:rPr lang="de-DE" sz="1200" dirty="0"/>
              <a:t> at </a:t>
            </a:r>
            <a:r>
              <a:rPr lang="de-DE" sz="1200" dirty="0" err="1"/>
              <a:t>the</a:t>
            </a:r>
            <a:r>
              <a:rPr lang="de-DE" sz="1200" dirty="0"/>
              <a:t> </a:t>
            </a:r>
            <a:r>
              <a:rPr lang="de-DE" sz="1200" dirty="0" err="1">
                <a:solidFill>
                  <a:srgbClr val="0070C0"/>
                </a:solidFill>
              </a:rPr>
              <a:t>mid-distance</a:t>
            </a:r>
            <a:r>
              <a:rPr lang="de-DE" sz="1200" dirty="0"/>
              <a:t> </a:t>
            </a:r>
            <a:r>
              <a:rPr lang="de-DE" sz="1200" dirty="0" err="1"/>
              <a:t>of</a:t>
            </a:r>
            <a:r>
              <a:rPr lang="de-DE" sz="1200" dirty="0"/>
              <a:t> </a:t>
            </a:r>
            <a:r>
              <a:rPr lang="de-DE" sz="1200" dirty="0" err="1"/>
              <a:t>the</a:t>
            </a:r>
            <a:r>
              <a:rPr lang="de-DE" sz="1200" dirty="0"/>
              <a:t> </a:t>
            </a:r>
            <a:r>
              <a:rPr lang="de-DE" sz="1200" dirty="0" err="1"/>
              <a:t>shortest</a:t>
            </a:r>
            <a:r>
              <a:rPr lang="de-DE" sz="1200" dirty="0"/>
              <a:t> </a:t>
            </a:r>
            <a:r>
              <a:rPr lang="de-DE" sz="1200" dirty="0" err="1"/>
              <a:t>line</a:t>
            </a:r>
            <a:r>
              <a:rPr lang="de-DE" sz="1200" dirty="0"/>
              <a:t> </a:t>
            </a:r>
            <a:r>
              <a:rPr lang="de-DE" sz="1200" dirty="0" err="1"/>
              <a:t>joining</a:t>
            </a:r>
            <a:r>
              <a:rPr lang="de-DE" sz="1200" dirty="0"/>
              <a:t> </a:t>
            </a:r>
            <a:r>
              <a:rPr lang="de-DE" sz="1200" dirty="0" err="1"/>
              <a:t>the</a:t>
            </a:r>
            <a:r>
              <a:rPr lang="de-DE" sz="1200" dirty="0"/>
              <a:t> ball </a:t>
            </a:r>
            <a:r>
              <a:rPr lang="de-DE" sz="1200" dirty="0" err="1"/>
              <a:t>and</a:t>
            </a:r>
            <a:r>
              <a:rPr lang="de-DE" sz="1200" dirty="0"/>
              <a:t> </a:t>
            </a:r>
            <a:r>
              <a:rPr lang="de-DE" sz="1200" dirty="0" err="1"/>
              <a:t>the</a:t>
            </a:r>
            <a:r>
              <a:rPr lang="de-DE" sz="1200" dirty="0"/>
              <a:t> </a:t>
            </a:r>
            <a:r>
              <a:rPr lang="de-DE" sz="1200" dirty="0" err="1"/>
              <a:t>seat</a:t>
            </a:r>
            <a:endParaRPr lang="de-AT" sz="1200" dirty="0"/>
          </a:p>
        </p:txBody>
      </p:sp>
      <p:pic>
        <p:nvPicPr>
          <p:cNvPr id="21" name="Grafik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678856">
            <a:off x="919754" y="2041931"/>
            <a:ext cx="2489273" cy="2090989"/>
          </a:xfrm>
          <a:prstGeom prst="rect">
            <a:avLst/>
          </a:prstGeom>
        </p:spPr>
      </p:pic>
      <p:sp>
        <p:nvSpPr>
          <p:cNvPr id="22" name="Textfeld 21"/>
          <p:cNvSpPr txBox="1"/>
          <p:nvPr/>
        </p:nvSpPr>
        <p:spPr>
          <a:xfrm>
            <a:off x="261442" y="1021404"/>
            <a:ext cx="3668532" cy="646331"/>
          </a:xfrm>
          <a:prstGeom prst="rect">
            <a:avLst/>
          </a:prstGeom>
          <a:noFill/>
        </p:spPr>
        <p:txBody>
          <a:bodyPr wrap="square" rtlCol="0">
            <a:spAutoFit/>
          </a:bodyPr>
          <a:lstStyle/>
          <a:p>
            <a:r>
              <a:rPr lang="en-US" dirty="0"/>
              <a:t>Time dependent </a:t>
            </a:r>
            <a:r>
              <a:rPr lang="en-US" dirty="0">
                <a:solidFill>
                  <a:srgbClr val="0070C0"/>
                </a:solidFill>
              </a:rPr>
              <a:t>gap</a:t>
            </a:r>
            <a:r>
              <a:rPr lang="en-US" dirty="0"/>
              <a:t> between ball and seat using </a:t>
            </a:r>
            <a:r>
              <a:rPr lang="en-US" dirty="0">
                <a:solidFill>
                  <a:srgbClr val="FF0000"/>
                </a:solidFill>
              </a:rPr>
              <a:t>General Extrusion</a:t>
            </a:r>
            <a:endParaRPr lang="de-AT" dirty="0">
              <a:solidFill>
                <a:srgbClr val="FF0000"/>
              </a:solidFill>
            </a:endParaRPr>
          </a:p>
        </p:txBody>
      </p:sp>
    </p:spTree>
    <p:extLst>
      <p:ext uri="{BB962C8B-B14F-4D97-AF65-F5344CB8AC3E}">
        <p14:creationId xmlns:p14="http://schemas.microsoft.com/office/powerpoint/2010/main" val="24788845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Valve</a:t>
            </a:r>
            <a:r>
              <a:rPr lang="de-DE" altLang="de-DE" dirty="0"/>
              <a:t> </a:t>
            </a:r>
            <a:r>
              <a:rPr lang="de-DE" altLang="de-DE" dirty="0" err="1"/>
              <a:t>closure</a:t>
            </a:r>
            <a:r>
              <a:rPr lang="de-DE" altLang="de-DE" dirty="0"/>
              <a:t> </a:t>
            </a:r>
            <a:r>
              <a:rPr lang="de-DE" altLang="de-DE" dirty="0" err="1"/>
              <a:t>model</a:t>
            </a:r>
            <a:endParaRPr lang="de-AT" altLang="de-DE" dirty="0"/>
          </a:p>
        </p:txBody>
      </p:sp>
    </p:spTree>
    <p:extLst>
      <p:ext uri="{BB962C8B-B14F-4D97-AF65-F5344CB8AC3E}">
        <p14:creationId xmlns:p14="http://schemas.microsoft.com/office/powerpoint/2010/main" val="2247464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253" y="116380"/>
            <a:ext cx="8333873" cy="626257"/>
          </a:xfrm>
        </p:spPr>
        <p:txBody>
          <a:bodyPr/>
          <a:lstStyle/>
          <a:p>
            <a:r>
              <a:rPr lang="de-DE" altLang="de-DE" dirty="0" err="1"/>
              <a:t>Sucker-rod</a:t>
            </a:r>
            <a:r>
              <a:rPr lang="de-DE" altLang="de-DE" dirty="0"/>
              <a:t> pump </a:t>
            </a:r>
            <a:r>
              <a:rPr lang="de-DE" altLang="de-DE" dirty="0" err="1"/>
              <a:t>operation</a:t>
            </a:r>
            <a:r>
              <a:rPr lang="de-DE" altLang="de-DE" dirty="0"/>
              <a:t> (ideal </a:t>
            </a:r>
            <a:r>
              <a:rPr lang="de-DE" altLang="de-DE" dirty="0" err="1"/>
              <a:t>conditions</a:t>
            </a:r>
            <a:r>
              <a:rPr lang="de-DE" altLang="de-DE" dirty="0"/>
              <a:t>)</a:t>
            </a:r>
            <a:endParaRPr lang="de-AT" altLang="de-DE" dirty="0"/>
          </a:p>
        </p:txBody>
      </p:sp>
      <p:pic>
        <p:nvPicPr>
          <p:cNvPr id="5" name="Grafik 4"/>
          <p:cNvPicPr>
            <a:picLocks noChangeAspect="1"/>
          </p:cNvPicPr>
          <p:nvPr/>
        </p:nvPicPr>
        <p:blipFill rotWithShape="1">
          <a:blip r:embed="rId4" cstate="print">
            <a:extLst>
              <a:ext uri="{28A0092B-C50C-407E-A947-70E740481C1C}">
                <a14:useLocalDpi xmlns:a14="http://schemas.microsoft.com/office/drawing/2010/main" val="0"/>
              </a:ext>
            </a:extLst>
          </a:blip>
          <a:srcRect r="42792"/>
          <a:stretch/>
        </p:blipFill>
        <p:spPr>
          <a:xfrm>
            <a:off x="6087973" y="930441"/>
            <a:ext cx="1588260" cy="3304675"/>
          </a:xfrm>
          <a:prstGeom prst="rect">
            <a:avLst/>
          </a:prstGeom>
        </p:spPr>
      </p:pic>
      <p:grpSp>
        <p:nvGrpSpPr>
          <p:cNvPr id="10" name="Gruppieren 9"/>
          <p:cNvGrpSpPr/>
          <p:nvPr/>
        </p:nvGrpSpPr>
        <p:grpSpPr>
          <a:xfrm>
            <a:off x="496095" y="930441"/>
            <a:ext cx="4882498" cy="3369787"/>
            <a:chOff x="157169" y="930441"/>
            <a:chExt cx="4648200" cy="3486150"/>
          </a:xfrm>
        </p:grpSpPr>
        <p:pic>
          <p:nvPicPr>
            <p:cNvPr id="4" name="suckerrodpump">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57169" y="930441"/>
              <a:ext cx="4648200" cy="3486150"/>
            </a:xfrm>
            <a:prstGeom prst="rect">
              <a:avLst/>
            </a:prstGeom>
          </p:spPr>
        </p:pic>
        <p:pic>
          <p:nvPicPr>
            <p:cNvPr id="3" name="Grafik 2"/>
            <p:cNvPicPr>
              <a:picLocks noChangeAspect="1"/>
            </p:cNvPicPr>
            <p:nvPr/>
          </p:nvPicPr>
          <p:blipFill rotWithShape="1">
            <a:blip r:embed="rId6" cstate="print">
              <a:extLst>
                <a:ext uri="{28A0092B-C50C-407E-A947-70E740481C1C}">
                  <a14:useLocalDpi xmlns:a14="http://schemas.microsoft.com/office/drawing/2010/main" val="0"/>
                </a:ext>
              </a:extLst>
            </a:blip>
            <a:srcRect r="47290" b="54224"/>
            <a:stretch/>
          </p:blipFill>
          <p:spPr>
            <a:xfrm>
              <a:off x="3164804" y="930441"/>
              <a:ext cx="1640565" cy="1067097"/>
            </a:xfrm>
            <a:prstGeom prst="rect">
              <a:avLst/>
            </a:prstGeom>
          </p:spPr>
        </p:pic>
        <p:pic>
          <p:nvPicPr>
            <p:cNvPr id="8" name="Grafik 7"/>
            <p:cNvPicPr>
              <a:picLocks noChangeAspect="1"/>
            </p:cNvPicPr>
            <p:nvPr/>
          </p:nvPicPr>
          <p:blipFill rotWithShape="1">
            <a:blip r:embed="rId7" cstate="print">
              <a:extLst>
                <a:ext uri="{28A0092B-C50C-407E-A947-70E740481C1C}">
                  <a14:useLocalDpi xmlns:a14="http://schemas.microsoft.com/office/drawing/2010/main" val="0"/>
                </a:ext>
              </a:extLst>
            </a:blip>
            <a:srcRect l="51808" b="54224"/>
            <a:stretch/>
          </p:blipFill>
          <p:spPr>
            <a:xfrm>
              <a:off x="3272442" y="1997538"/>
              <a:ext cx="1532927" cy="1090567"/>
            </a:xfrm>
            <a:prstGeom prst="rect">
              <a:avLst/>
            </a:prstGeom>
          </p:spPr>
        </p:pic>
        <p:pic>
          <p:nvPicPr>
            <p:cNvPr id="9" name="Grafik 8"/>
            <p:cNvPicPr>
              <a:picLocks noChangeAspect="1"/>
            </p:cNvPicPr>
            <p:nvPr/>
          </p:nvPicPr>
          <p:blipFill rotWithShape="1">
            <a:blip r:embed="rId8" cstate="print">
              <a:extLst>
                <a:ext uri="{28A0092B-C50C-407E-A947-70E740481C1C}">
                  <a14:useLocalDpi xmlns:a14="http://schemas.microsoft.com/office/drawing/2010/main" val="0"/>
                </a:ext>
              </a:extLst>
            </a:blip>
            <a:srcRect r="94842" b="54224"/>
            <a:stretch/>
          </p:blipFill>
          <p:spPr>
            <a:xfrm>
              <a:off x="3164804" y="1997538"/>
              <a:ext cx="164078" cy="1090567"/>
            </a:xfrm>
            <a:prstGeom prst="rect">
              <a:avLst/>
            </a:prstGeom>
          </p:spPr>
        </p:pic>
      </p:grpSp>
      <p:sp>
        <p:nvSpPr>
          <p:cNvPr id="12" name="Textfeld 11"/>
          <p:cNvSpPr txBox="1"/>
          <p:nvPr/>
        </p:nvSpPr>
        <p:spPr>
          <a:xfrm>
            <a:off x="4221520" y="1145061"/>
            <a:ext cx="842210" cy="400110"/>
          </a:xfrm>
          <a:prstGeom prst="rect">
            <a:avLst/>
          </a:prstGeom>
          <a:noFill/>
        </p:spPr>
        <p:txBody>
          <a:bodyPr wrap="square" rtlCol="0">
            <a:spAutoFit/>
          </a:bodyPr>
          <a:lstStyle/>
          <a:p>
            <a:pPr algn="ctr"/>
            <a:r>
              <a:rPr lang="de-DE" sz="1000" dirty="0"/>
              <a:t>Ideal pump-card</a:t>
            </a:r>
            <a:endParaRPr lang="de-AT" sz="1000" dirty="0"/>
          </a:p>
        </p:txBody>
      </p:sp>
      <p:sp>
        <p:nvSpPr>
          <p:cNvPr id="13" name="Rechteck 12"/>
          <p:cNvSpPr/>
          <p:nvPr/>
        </p:nvSpPr>
        <p:spPr>
          <a:xfrm>
            <a:off x="6077327" y="930441"/>
            <a:ext cx="1679032" cy="3369787"/>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Textfeld 13"/>
          <p:cNvSpPr txBox="1"/>
          <p:nvPr/>
        </p:nvSpPr>
        <p:spPr>
          <a:xfrm rot="16200000">
            <a:off x="4313280" y="2504083"/>
            <a:ext cx="2967788" cy="338554"/>
          </a:xfrm>
          <a:prstGeom prst="rect">
            <a:avLst/>
          </a:prstGeom>
          <a:noFill/>
        </p:spPr>
        <p:txBody>
          <a:bodyPr wrap="square" rtlCol="0">
            <a:spAutoFit/>
          </a:bodyPr>
          <a:lstStyle/>
          <a:p>
            <a:r>
              <a:rPr lang="de-DE" sz="1600" dirty="0" err="1"/>
              <a:t>Schematic</a:t>
            </a:r>
            <a:r>
              <a:rPr lang="de-DE" sz="1600" dirty="0"/>
              <a:t> </a:t>
            </a:r>
            <a:r>
              <a:rPr lang="de-DE" sz="1600" dirty="0" err="1"/>
              <a:t>of</a:t>
            </a:r>
            <a:r>
              <a:rPr lang="de-DE" sz="1600" dirty="0"/>
              <a:t> down-hole pump</a:t>
            </a:r>
            <a:endParaRPr lang="de-AT" sz="1600" dirty="0"/>
          </a:p>
        </p:txBody>
      </p:sp>
      <p:grpSp>
        <p:nvGrpSpPr>
          <p:cNvPr id="17" name="Gruppieren 16"/>
          <p:cNvGrpSpPr/>
          <p:nvPr/>
        </p:nvGrpSpPr>
        <p:grpSpPr>
          <a:xfrm>
            <a:off x="496095" y="930441"/>
            <a:ext cx="1855157" cy="1515033"/>
            <a:chOff x="201185" y="1027788"/>
            <a:chExt cx="1855157" cy="1515033"/>
          </a:xfrm>
        </p:grpSpPr>
        <p:pic>
          <p:nvPicPr>
            <p:cNvPr id="11" name="Grafik 10"/>
            <p:cNvPicPr>
              <a:picLocks noChangeAspect="1"/>
            </p:cNvPicPr>
            <p:nvPr/>
          </p:nvPicPr>
          <p:blipFill rotWithShape="1">
            <a:blip r:embed="rId9" cstate="print">
              <a:extLst>
                <a:ext uri="{28A0092B-C50C-407E-A947-70E740481C1C}">
                  <a14:useLocalDpi xmlns:a14="http://schemas.microsoft.com/office/drawing/2010/main" val="0"/>
                </a:ext>
              </a:extLst>
            </a:blip>
            <a:srcRect l="53585" b="7481"/>
            <a:stretch/>
          </p:blipFill>
          <p:spPr>
            <a:xfrm>
              <a:off x="329145" y="1027788"/>
              <a:ext cx="1727197" cy="1515033"/>
            </a:xfrm>
            <a:prstGeom prst="rect">
              <a:avLst/>
            </a:prstGeom>
          </p:spPr>
        </p:pic>
        <p:pic>
          <p:nvPicPr>
            <p:cNvPr id="15" name="Grafik 14"/>
            <p:cNvPicPr>
              <a:picLocks noChangeAspect="1"/>
            </p:cNvPicPr>
            <p:nvPr/>
          </p:nvPicPr>
          <p:blipFill rotWithShape="1">
            <a:blip r:embed="rId10" cstate="print">
              <a:extLst>
                <a:ext uri="{28A0092B-C50C-407E-A947-70E740481C1C}">
                  <a14:useLocalDpi xmlns:a14="http://schemas.microsoft.com/office/drawing/2010/main" val="0"/>
                </a:ext>
              </a:extLst>
            </a:blip>
            <a:srcRect r="95354"/>
            <a:stretch/>
          </p:blipFill>
          <p:spPr>
            <a:xfrm>
              <a:off x="201185" y="1027788"/>
              <a:ext cx="159971" cy="1515033"/>
            </a:xfrm>
            <a:prstGeom prst="rect">
              <a:avLst/>
            </a:prstGeom>
          </p:spPr>
        </p:pic>
      </p:grpSp>
      <p:sp>
        <p:nvSpPr>
          <p:cNvPr id="18" name="Textfeld 17"/>
          <p:cNvSpPr txBox="1"/>
          <p:nvPr/>
        </p:nvSpPr>
        <p:spPr>
          <a:xfrm>
            <a:off x="225249" y="4499811"/>
            <a:ext cx="4057994" cy="369332"/>
          </a:xfrm>
          <a:prstGeom prst="rect">
            <a:avLst/>
          </a:prstGeom>
          <a:noFill/>
        </p:spPr>
        <p:txBody>
          <a:bodyPr wrap="square" rtlCol="0">
            <a:spAutoFit/>
          </a:bodyPr>
          <a:lstStyle/>
          <a:p>
            <a:r>
              <a:rPr lang="de-DE" dirty="0" err="1"/>
              <a:t>Opening</a:t>
            </a:r>
            <a:r>
              <a:rPr lang="de-DE" dirty="0"/>
              <a:t>/</a:t>
            </a:r>
            <a:r>
              <a:rPr lang="de-DE" dirty="0" err="1"/>
              <a:t>Closing</a:t>
            </a:r>
            <a:r>
              <a:rPr lang="de-DE" dirty="0"/>
              <a:t> </a:t>
            </a:r>
            <a:r>
              <a:rPr lang="de-DE" dirty="0" err="1"/>
              <a:t>driven</a:t>
            </a:r>
            <a:r>
              <a:rPr lang="de-DE" dirty="0"/>
              <a:t> </a:t>
            </a:r>
            <a:r>
              <a:rPr lang="de-DE" dirty="0" err="1"/>
              <a:t>by</a:t>
            </a:r>
            <a:r>
              <a:rPr lang="de-DE" dirty="0"/>
              <a:t> </a:t>
            </a:r>
            <a:r>
              <a:rPr lang="de-DE" dirty="0">
                <a:solidFill>
                  <a:srgbClr val="0070C0"/>
                </a:solidFill>
              </a:rPr>
              <a:t>fluid </a:t>
            </a:r>
            <a:r>
              <a:rPr lang="de-DE" dirty="0" err="1">
                <a:solidFill>
                  <a:srgbClr val="0070C0"/>
                </a:solidFill>
              </a:rPr>
              <a:t>forces</a:t>
            </a:r>
            <a:r>
              <a:rPr lang="de-DE" dirty="0">
                <a:solidFill>
                  <a:srgbClr val="0070C0"/>
                </a:solidFill>
              </a:rPr>
              <a:t> </a:t>
            </a:r>
            <a:endParaRPr lang="de-AT" dirty="0">
              <a:solidFill>
                <a:srgbClr val="0070C0"/>
              </a:solidFill>
            </a:endParaRPr>
          </a:p>
        </p:txBody>
      </p:sp>
      <p:sp>
        <p:nvSpPr>
          <p:cNvPr id="19" name="Pfeil nach rechts 18"/>
          <p:cNvSpPr/>
          <p:nvPr/>
        </p:nvSpPr>
        <p:spPr>
          <a:xfrm>
            <a:off x="4432855" y="4580273"/>
            <a:ext cx="529389" cy="2650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0" name="Textfeld 19"/>
          <p:cNvSpPr txBox="1"/>
          <p:nvPr/>
        </p:nvSpPr>
        <p:spPr>
          <a:xfrm>
            <a:off x="5063730" y="4528137"/>
            <a:ext cx="3441031" cy="369332"/>
          </a:xfrm>
          <a:prstGeom prst="rect">
            <a:avLst/>
          </a:prstGeom>
          <a:noFill/>
        </p:spPr>
        <p:txBody>
          <a:bodyPr wrap="square" rtlCol="0">
            <a:spAutoFit/>
          </a:bodyPr>
          <a:lstStyle/>
          <a:p>
            <a:r>
              <a:rPr lang="de-DE" dirty="0"/>
              <a:t>Fluid </a:t>
            </a:r>
            <a:r>
              <a:rPr lang="de-DE" dirty="0" err="1"/>
              <a:t>structure</a:t>
            </a:r>
            <a:r>
              <a:rPr lang="de-DE" dirty="0"/>
              <a:t> </a:t>
            </a:r>
            <a:r>
              <a:rPr lang="de-DE" dirty="0" err="1"/>
              <a:t>interaction</a:t>
            </a:r>
            <a:r>
              <a:rPr lang="de-DE" dirty="0"/>
              <a:t> (</a:t>
            </a:r>
            <a:r>
              <a:rPr lang="de-DE" dirty="0">
                <a:solidFill>
                  <a:srgbClr val="0070C0"/>
                </a:solidFill>
              </a:rPr>
              <a:t>FSI</a:t>
            </a:r>
            <a:r>
              <a:rPr lang="de-DE" dirty="0"/>
              <a:t>)</a:t>
            </a:r>
            <a:endParaRPr lang="de-AT" dirty="0"/>
          </a:p>
        </p:txBody>
      </p:sp>
      <p:sp>
        <p:nvSpPr>
          <p:cNvPr id="6" name="Textfeld 5"/>
          <p:cNvSpPr txBox="1"/>
          <p:nvPr/>
        </p:nvSpPr>
        <p:spPr>
          <a:xfrm rot="16200000">
            <a:off x="96253" y="3258766"/>
            <a:ext cx="527802" cy="246221"/>
          </a:xfrm>
          <a:prstGeom prst="rect">
            <a:avLst/>
          </a:prstGeom>
          <a:noFill/>
        </p:spPr>
        <p:txBody>
          <a:bodyPr wrap="square" rtlCol="0">
            <a:spAutoFit/>
          </a:bodyPr>
          <a:lstStyle/>
          <a:p>
            <a:r>
              <a:rPr lang="de-AT" sz="1000" dirty="0"/>
              <a:t>OMV</a:t>
            </a:r>
          </a:p>
        </p:txBody>
      </p:sp>
    </p:spTree>
    <p:extLst>
      <p:ext uri="{BB962C8B-B14F-4D97-AF65-F5344CB8AC3E}">
        <p14:creationId xmlns:p14="http://schemas.microsoft.com/office/powerpoint/2010/main" val="3256073375"/>
      </p:ext>
    </p:extLst>
  </p:cSld>
  <p:clrMapOvr>
    <a:masterClrMapping/>
  </p:clrMapOvr>
  <p:timing>
    <p:tnLst>
      <p:par>
        <p:cTn id="1" dur="indefinite" restart="never" nodeType="tmRoot">
          <p:childTnLst>
            <p:video>
              <p:cMediaNode vol="80000">
                <p:cTn id="2" fill="hold" display="0">
                  <p:stCondLst>
                    <p:cond delay="indefinite"/>
                  </p:stCondLst>
                </p:cTn>
                <p:tgtEl>
                  <p:spTgt spid="4"/>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a:t>Simulation </a:t>
            </a:r>
            <a:r>
              <a:rPr lang="de-DE" altLang="de-DE" dirty="0" err="1"/>
              <a:t>flow</a:t>
            </a:r>
            <a:r>
              <a:rPr lang="de-DE" altLang="de-DE" dirty="0"/>
              <a:t> </a:t>
            </a:r>
            <a:r>
              <a:rPr lang="de-DE" altLang="de-DE" dirty="0" err="1"/>
              <a:t>chart</a:t>
            </a:r>
            <a:endParaRPr lang="de-AT" altLang="de-DE" dirty="0"/>
          </a:p>
        </p:txBody>
      </p:sp>
      <p:sp>
        <p:nvSpPr>
          <p:cNvPr id="4" name="Rechteck 3"/>
          <p:cNvSpPr/>
          <p:nvPr/>
        </p:nvSpPr>
        <p:spPr>
          <a:xfrm>
            <a:off x="622570" y="1926077"/>
            <a:ext cx="97278" cy="1819072"/>
          </a:xfrm>
          <a:prstGeom prst="rect">
            <a:avLst/>
          </a:prstGeom>
          <a:solidFill>
            <a:srgbClr val="F8F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dirty="0"/>
              <a:t>00</a:t>
            </a:r>
          </a:p>
        </p:txBody>
      </p:sp>
      <p:sp>
        <p:nvSpPr>
          <p:cNvPr id="7" name="Abgerundetes Rechteck 6"/>
          <p:cNvSpPr/>
          <p:nvPr/>
        </p:nvSpPr>
        <p:spPr>
          <a:xfrm>
            <a:off x="3226751" y="2949083"/>
            <a:ext cx="2479991" cy="791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Textfeld 8"/>
          <p:cNvSpPr txBox="1"/>
          <p:nvPr/>
        </p:nvSpPr>
        <p:spPr>
          <a:xfrm>
            <a:off x="3323071" y="3052275"/>
            <a:ext cx="2283822" cy="584775"/>
          </a:xfrm>
          <a:prstGeom prst="rect">
            <a:avLst/>
          </a:prstGeom>
          <a:noFill/>
        </p:spPr>
        <p:txBody>
          <a:bodyPr wrap="square" rtlCol="0">
            <a:spAutoFit/>
          </a:bodyPr>
          <a:lstStyle/>
          <a:p>
            <a:pPr algn="ctr"/>
            <a:r>
              <a:rPr lang="de-AT" sz="1600" dirty="0"/>
              <a:t>Simulation </a:t>
            </a:r>
            <a:r>
              <a:rPr lang="de-AT" sz="1600" dirty="0" err="1"/>
              <a:t>of</a:t>
            </a:r>
            <a:r>
              <a:rPr lang="de-AT" sz="1600" dirty="0"/>
              <a:t> fluid </a:t>
            </a:r>
            <a:r>
              <a:rPr lang="de-AT" sz="1600" dirty="0" err="1"/>
              <a:t>flow</a:t>
            </a:r>
            <a:r>
              <a:rPr lang="de-AT" sz="1600" dirty="0"/>
              <a:t> in down hole pump</a:t>
            </a: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4003" y="1380751"/>
            <a:ext cx="1045538" cy="800230"/>
          </a:xfrm>
          <a:prstGeom prst="rect">
            <a:avLst/>
          </a:prstGeom>
        </p:spPr>
      </p:pic>
      <p:sp>
        <p:nvSpPr>
          <p:cNvPr id="11" name="Textfeld 10"/>
          <p:cNvSpPr txBox="1"/>
          <p:nvPr/>
        </p:nvSpPr>
        <p:spPr>
          <a:xfrm>
            <a:off x="914401" y="1072974"/>
            <a:ext cx="1420238" cy="307777"/>
          </a:xfrm>
          <a:prstGeom prst="rect">
            <a:avLst/>
          </a:prstGeom>
          <a:noFill/>
        </p:spPr>
        <p:txBody>
          <a:bodyPr wrap="square" rtlCol="0">
            <a:spAutoFit/>
          </a:bodyPr>
          <a:lstStyle/>
          <a:p>
            <a:r>
              <a:rPr lang="de-AT" sz="1400" dirty="0"/>
              <a:t>Plunger </a:t>
            </a:r>
            <a:r>
              <a:rPr lang="de-AT" sz="1400" dirty="0" err="1"/>
              <a:t>motion</a:t>
            </a:r>
            <a:endParaRPr lang="de-AT" sz="1400" dirty="0"/>
          </a:p>
        </p:txBody>
      </p:sp>
      <p:sp>
        <p:nvSpPr>
          <p:cNvPr id="12" name="Textfeld 11"/>
          <p:cNvSpPr txBox="1"/>
          <p:nvPr/>
        </p:nvSpPr>
        <p:spPr>
          <a:xfrm>
            <a:off x="3715953" y="1124714"/>
            <a:ext cx="1498059" cy="307777"/>
          </a:xfrm>
          <a:prstGeom prst="rect">
            <a:avLst/>
          </a:prstGeom>
          <a:noFill/>
        </p:spPr>
        <p:txBody>
          <a:bodyPr wrap="square" rtlCol="0">
            <a:spAutoFit/>
          </a:bodyPr>
          <a:lstStyle/>
          <a:p>
            <a:r>
              <a:rPr lang="de-AT" sz="1400" dirty="0"/>
              <a:t>Liquid </a:t>
            </a:r>
            <a:r>
              <a:rPr lang="de-AT" sz="1400" dirty="0" err="1"/>
              <a:t>properties</a:t>
            </a:r>
            <a:endParaRPr lang="de-AT" sz="1400" dirty="0"/>
          </a:p>
        </p:txBody>
      </p:sp>
      <p:sp>
        <p:nvSpPr>
          <p:cNvPr id="13" name="Textfeld 12"/>
          <p:cNvSpPr txBox="1"/>
          <p:nvPr/>
        </p:nvSpPr>
        <p:spPr>
          <a:xfrm>
            <a:off x="6682903" y="1076644"/>
            <a:ext cx="1611244" cy="307777"/>
          </a:xfrm>
          <a:prstGeom prst="rect">
            <a:avLst/>
          </a:prstGeom>
          <a:noFill/>
        </p:spPr>
        <p:txBody>
          <a:bodyPr wrap="square" rtlCol="0">
            <a:spAutoFit/>
          </a:bodyPr>
          <a:lstStyle/>
          <a:p>
            <a:r>
              <a:rPr lang="de-AT" sz="1400" dirty="0"/>
              <a:t>Pump geometries</a:t>
            </a:r>
          </a:p>
        </p:txBody>
      </p:sp>
      <p:grpSp>
        <p:nvGrpSpPr>
          <p:cNvPr id="34" name="Gruppieren 33"/>
          <p:cNvGrpSpPr/>
          <p:nvPr/>
        </p:nvGrpSpPr>
        <p:grpSpPr>
          <a:xfrm>
            <a:off x="6887678" y="1464393"/>
            <a:ext cx="1201693" cy="972768"/>
            <a:chOff x="6887678" y="1555068"/>
            <a:chExt cx="1201693" cy="972768"/>
          </a:xfrm>
        </p:grpSpPr>
        <p:sp>
          <p:nvSpPr>
            <p:cNvPr id="15" name="Bogen 14"/>
            <p:cNvSpPr/>
            <p:nvPr/>
          </p:nvSpPr>
          <p:spPr>
            <a:xfrm>
              <a:off x="6887678" y="2101804"/>
              <a:ext cx="428017" cy="426032"/>
            </a:xfrm>
            <a:prstGeom prst="arc">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16" name="Bogen 15"/>
            <p:cNvSpPr/>
            <p:nvPr/>
          </p:nvSpPr>
          <p:spPr>
            <a:xfrm rot="16200000">
              <a:off x="7662346" y="2097382"/>
              <a:ext cx="428017" cy="426032"/>
            </a:xfrm>
            <a:prstGeom prst="arc">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cxnSp>
          <p:nvCxnSpPr>
            <p:cNvPr id="18" name="Gerader Verbinder 17"/>
            <p:cNvCxnSpPr/>
            <p:nvPr/>
          </p:nvCxnSpPr>
          <p:spPr>
            <a:xfrm>
              <a:off x="7090188" y="1603708"/>
              <a:ext cx="0" cy="49809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Gerader Verbinder 18"/>
            <p:cNvCxnSpPr/>
            <p:nvPr/>
          </p:nvCxnSpPr>
          <p:spPr>
            <a:xfrm>
              <a:off x="7884617" y="1610188"/>
              <a:ext cx="0" cy="49809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Ellipse 19"/>
            <p:cNvSpPr/>
            <p:nvPr/>
          </p:nvSpPr>
          <p:spPr>
            <a:xfrm>
              <a:off x="7210535" y="1555068"/>
              <a:ext cx="560658" cy="5836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2" name="Gerade Verbindung mit Pfeil 21"/>
            <p:cNvCxnSpPr/>
            <p:nvPr/>
          </p:nvCxnSpPr>
          <p:spPr>
            <a:xfrm>
              <a:off x="6887678" y="1846900"/>
              <a:ext cx="20251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flipH="1">
              <a:off x="7884617" y="1846900"/>
              <a:ext cx="20475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p:nvPr/>
          </p:nvCxnSpPr>
          <p:spPr>
            <a:xfrm>
              <a:off x="7315695" y="2372194"/>
              <a:ext cx="347643"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p:cNvCxnSpPr>
              <a:endCxn id="20" idx="7"/>
            </p:cNvCxnSpPr>
            <p:nvPr/>
          </p:nvCxnSpPr>
          <p:spPr>
            <a:xfrm flipV="1">
              <a:off x="7476141" y="1640543"/>
              <a:ext cx="212946" cy="20635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32"/>
            <p:cNvCxnSpPr/>
            <p:nvPr/>
          </p:nvCxnSpPr>
          <p:spPr>
            <a:xfrm flipH="1" flipV="1">
              <a:off x="7771193" y="2180981"/>
              <a:ext cx="105161" cy="12941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35" name="Abgerundetes Rechteck 34"/>
          <p:cNvSpPr/>
          <p:nvPr/>
        </p:nvSpPr>
        <p:spPr>
          <a:xfrm>
            <a:off x="6597570" y="1034039"/>
            <a:ext cx="1696576" cy="139969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6" name="Abgerundetes Rechteck 35"/>
          <p:cNvSpPr/>
          <p:nvPr/>
        </p:nvSpPr>
        <p:spPr>
          <a:xfrm>
            <a:off x="754278" y="1034039"/>
            <a:ext cx="1696576" cy="139969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7" name="Pfeil nach rechts 36"/>
          <p:cNvSpPr/>
          <p:nvPr/>
        </p:nvSpPr>
        <p:spPr>
          <a:xfrm rot="2104304">
            <a:off x="2441576" y="2531964"/>
            <a:ext cx="866952" cy="2094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8" name="Pfeil nach rechts 37"/>
          <p:cNvSpPr/>
          <p:nvPr/>
        </p:nvSpPr>
        <p:spPr>
          <a:xfrm rot="9234420">
            <a:off x="5706151" y="2579848"/>
            <a:ext cx="896161" cy="2049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39" name="Grafik 38"/>
          <p:cNvPicPr>
            <a:picLocks noChangeAspect="1"/>
          </p:cNvPicPr>
          <p:nvPr/>
        </p:nvPicPr>
        <p:blipFill rotWithShape="1">
          <a:blip r:embed="rId3" cstate="print">
            <a:extLst>
              <a:ext uri="{28A0092B-C50C-407E-A947-70E740481C1C}">
                <a14:useLocalDpi xmlns:a14="http://schemas.microsoft.com/office/drawing/2010/main" val="0"/>
              </a:ext>
            </a:extLst>
          </a:blip>
          <a:srcRect l="26540" t="53333" r="23502" b="3235"/>
          <a:stretch/>
        </p:blipFill>
        <p:spPr>
          <a:xfrm>
            <a:off x="3920169" y="1503746"/>
            <a:ext cx="1038662" cy="677235"/>
          </a:xfrm>
          <a:prstGeom prst="rect">
            <a:avLst/>
          </a:prstGeom>
        </p:spPr>
      </p:pic>
      <p:sp>
        <p:nvSpPr>
          <p:cNvPr id="40" name="Abgerundetes Rechteck 39"/>
          <p:cNvSpPr/>
          <p:nvPr/>
        </p:nvSpPr>
        <p:spPr>
          <a:xfrm>
            <a:off x="3636714" y="1034039"/>
            <a:ext cx="1696576" cy="139969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1" name="Pfeil nach rechts 40"/>
          <p:cNvSpPr/>
          <p:nvPr/>
        </p:nvSpPr>
        <p:spPr>
          <a:xfrm rot="5400000">
            <a:off x="4282447" y="2605232"/>
            <a:ext cx="448589" cy="1626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2" name="Pfeil nach rechts 41"/>
          <p:cNvSpPr/>
          <p:nvPr/>
        </p:nvSpPr>
        <p:spPr>
          <a:xfrm rot="8839612">
            <a:off x="2620769" y="3886677"/>
            <a:ext cx="648171" cy="1726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3" name="Pfeil nach rechts 42"/>
          <p:cNvSpPr/>
          <p:nvPr/>
        </p:nvSpPr>
        <p:spPr>
          <a:xfrm rot="2003525">
            <a:off x="5700746" y="3863580"/>
            <a:ext cx="648171" cy="1726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5" name="Abgerundetes Rechteck 44"/>
          <p:cNvSpPr/>
          <p:nvPr/>
        </p:nvSpPr>
        <p:spPr>
          <a:xfrm>
            <a:off x="860387" y="3740243"/>
            <a:ext cx="1585542" cy="935929"/>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6" name="Textfeld 45"/>
          <p:cNvSpPr txBox="1"/>
          <p:nvPr/>
        </p:nvSpPr>
        <p:spPr>
          <a:xfrm>
            <a:off x="6493944" y="3870299"/>
            <a:ext cx="1493050" cy="523220"/>
          </a:xfrm>
          <a:prstGeom prst="rect">
            <a:avLst/>
          </a:prstGeom>
          <a:noFill/>
        </p:spPr>
        <p:txBody>
          <a:bodyPr wrap="square" rtlCol="0">
            <a:spAutoFit/>
          </a:bodyPr>
          <a:lstStyle/>
          <a:p>
            <a:r>
              <a:rPr lang="de-AT" sz="1400" dirty="0" err="1"/>
              <a:t>Opening</a:t>
            </a:r>
            <a:r>
              <a:rPr lang="de-AT" sz="1400" dirty="0"/>
              <a:t>/</a:t>
            </a:r>
            <a:r>
              <a:rPr lang="de-AT" sz="1400" dirty="0" err="1"/>
              <a:t>closing</a:t>
            </a:r>
            <a:r>
              <a:rPr lang="de-AT" sz="1400" dirty="0"/>
              <a:t> </a:t>
            </a:r>
            <a:r>
              <a:rPr lang="de-AT" sz="1400" dirty="0" err="1"/>
              <a:t>of</a:t>
            </a:r>
            <a:r>
              <a:rPr lang="de-AT" sz="1400" dirty="0"/>
              <a:t> pump </a:t>
            </a:r>
            <a:r>
              <a:rPr lang="de-AT" sz="1400" dirty="0" err="1"/>
              <a:t>valves</a:t>
            </a:r>
            <a:endParaRPr lang="de-AT" sz="1400" dirty="0"/>
          </a:p>
        </p:txBody>
      </p:sp>
      <p:sp>
        <p:nvSpPr>
          <p:cNvPr id="47" name="Abgerundetes Rechteck 46"/>
          <p:cNvSpPr/>
          <p:nvPr/>
        </p:nvSpPr>
        <p:spPr>
          <a:xfrm>
            <a:off x="6383446" y="3792905"/>
            <a:ext cx="1603548" cy="74437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8" name="Textfeld 47"/>
          <p:cNvSpPr txBox="1"/>
          <p:nvPr/>
        </p:nvSpPr>
        <p:spPr>
          <a:xfrm>
            <a:off x="990966" y="3738814"/>
            <a:ext cx="1420238" cy="954107"/>
          </a:xfrm>
          <a:prstGeom prst="rect">
            <a:avLst/>
          </a:prstGeom>
          <a:noFill/>
        </p:spPr>
        <p:txBody>
          <a:bodyPr wrap="square" rtlCol="0">
            <a:spAutoFit/>
          </a:bodyPr>
          <a:lstStyle/>
          <a:p>
            <a:r>
              <a:rPr lang="de-AT" sz="1400" dirty="0" err="1"/>
              <a:t>Hydrodynamic</a:t>
            </a:r>
            <a:r>
              <a:rPr lang="de-AT" sz="1400" dirty="0"/>
              <a:t> </a:t>
            </a:r>
            <a:r>
              <a:rPr lang="de-AT" sz="1400" dirty="0" err="1"/>
              <a:t>pressure</a:t>
            </a:r>
            <a:r>
              <a:rPr lang="de-AT" sz="1400" dirty="0"/>
              <a:t> </a:t>
            </a:r>
            <a:r>
              <a:rPr lang="de-AT" sz="1400" dirty="0" err="1"/>
              <a:t>and</a:t>
            </a:r>
            <a:r>
              <a:rPr lang="de-AT" sz="1400" dirty="0"/>
              <a:t> </a:t>
            </a:r>
            <a:r>
              <a:rPr lang="de-AT" sz="1400" dirty="0" err="1"/>
              <a:t>forces</a:t>
            </a:r>
            <a:r>
              <a:rPr lang="de-AT" sz="1400" dirty="0"/>
              <a:t> on ball </a:t>
            </a:r>
            <a:r>
              <a:rPr lang="de-AT" sz="1400" dirty="0" err="1"/>
              <a:t>and</a:t>
            </a:r>
            <a:r>
              <a:rPr lang="de-AT" sz="1400" dirty="0"/>
              <a:t> pump</a:t>
            </a:r>
          </a:p>
        </p:txBody>
      </p:sp>
    </p:spTree>
    <p:extLst>
      <p:ext uri="{BB962C8B-B14F-4D97-AF65-F5344CB8AC3E}">
        <p14:creationId xmlns:p14="http://schemas.microsoft.com/office/powerpoint/2010/main" val="14563356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a:t>Plunger </a:t>
            </a:r>
            <a:r>
              <a:rPr lang="de-DE" altLang="de-DE" dirty="0" err="1"/>
              <a:t>motion</a:t>
            </a:r>
            <a:endParaRPr lang="de-AT" alt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4003" y="1380751"/>
            <a:ext cx="1045538" cy="800230"/>
          </a:xfrm>
          <a:prstGeom prst="rect">
            <a:avLst/>
          </a:prstGeom>
        </p:spPr>
      </p:pic>
      <p:sp>
        <p:nvSpPr>
          <p:cNvPr id="11" name="Textfeld 10"/>
          <p:cNvSpPr txBox="1"/>
          <p:nvPr/>
        </p:nvSpPr>
        <p:spPr>
          <a:xfrm>
            <a:off x="914401" y="1072974"/>
            <a:ext cx="1420238" cy="307777"/>
          </a:xfrm>
          <a:prstGeom prst="rect">
            <a:avLst/>
          </a:prstGeom>
          <a:noFill/>
        </p:spPr>
        <p:txBody>
          <a:bodyPr wrap="square" rtlCol="0">
            <a:spAutoFit/>
          </a:bodyPr>
          <a:lstStyle/>
          <a:p>
            <a:r>
              <a:rPr lang="de-AT" sz="1400" dirty="0"/>
              <a:t>Plunger </a:t>
            </a:r>
            <a:r>
              <a:rPr lang="de-AT" sz="1400" dirty="0" err="1"/>
              <a:t>motion</a:t>
            </a:r>
            <a:endParaRPr lang="de-AT" sz="1400" dirty="0"/>
          </a:p>
        </p:txBody>
      </p:sp>
      <p:sp>
        <p:nvSpPr>
          <p:cNvPr id="36" name="Abgerundetes Rechteck 35"/>
          <p:cNvSpPr/>
          <p:nvPr/>
        </p:nvSpPr>
        <p:spPr>
          <a:xfrm>
            <a:off x="754278" y="1034039"/>
            <a:ext cx="1696576" cy="139969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3" name="Grafik 2"/>
          <p:cNvPicPr>
            <a:picLocks noChangeAspect="1"/>
          </p:cNvPicPr>
          <p:nvPr/>
        </p:nvPicPr>
        <p:blipFill>
          <a:blip r:embed="rId3"/>
          <a:stretch>
            <a:fillRect/>
          </a:stretch>
        </p:blipFill>
        <p:spPr>
          <a:xfrm>
            <a:off x="3192543" y="1034039"/>
            <a:ext cx="5598179" cy="3290282"/>
          </a:xfrm>
          <a:prstGeom prst="rect">
            <a:avLst/>
          </a:prstGeom>
        </p:spPr>
      </p:pic>
      <p:sp>
        <p:nvSpPr>
          <p:cNvPr id="48" name="Inhaltsplatzhalter 5"/>
          <p:cNvSpPr txBox="1">
            <a:spLocks/>
          </p:cNvSpPr>
          <p:nvPr/>
        </p:nvSpPr>
        <p:spPr bwMode="auto">
          <a:xfrm>
            <a:off x="101040" y="2741509"/>
            <a:ext cx="3003051" cy="2004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4"/>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5"/>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AT" sz="1600" kern="0" dirty="0" err="1">
                <a:solidFill>
                  <a:srgbClr val="2F2F2F">
                    <a:lumMod val="90000"/>
                    <a:lumOff val="10000"/>
                  </a:srgbClr>
                </a:solidFill>
                <a:latin typeface="Arial" panose="020B0604020202020204"/>
              </a:rPr>
              <a:t>Any</a:t>
            </a:r>
            <a:r>
              <a:rPr lang="de-AT" sz="1600" kern="0" dirty="0">
                <a:solidFill>
                  <a:srgbClr val="2F2F2F">
                    <a:lumMod val="90000"/>
                    <a:lumOff val="10000"/>
                  </a:srgbClr>
                </a:solidFill>
                <a:latin typeface="Arial" panose="020B0604020202020204"/>
              </a:rPr>
              <a:t> pump </a:t>
            </a:r>
            <a:r>
              <a:rPr lang="de-AT" sz="1600" kern="0" dirty="0" err="1">
                <a:solidFill>
                  <a:srgbClr val="2F2F2F">
                    <a:lumMod val="90000"/>
                    <a:lumOff val="10000"/>
                  </a:srgbClr>
                </a:solidFill>
                <a:latin typeface="Arial" panose="020B0604020202020204"/>
              </a:rPr>
              <a:t>card</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can</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be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given</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as</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input</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to</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the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model</a:t>
            </a:r>
            <a:endParaRPr lang="de-AT" sz="1600" kern="0" dirty="0">
              <a:solidFill>
                <a:srgbClr val="2F2F2F">
                  <a:lumMod val="90000"/>
                  <a:lumOff val="10000"/>
                </a:srgbClr>
              </a:solidFill>
              <a:latin typeface="Arial" panose="020B0604020202020204"/>
            </a:endParaRPr>
          </a:p>
          <a:p>
            <a:pPr marL="0" lvl="0" indent="0">
              <a:buNone/>
            </a:pPr>
            <a:endParaRPr lang="de-AT" sz="1600" kern="0" dirty="0">
              <a:solidFill>
                <a:srgbClr val="2F2F2F">
                  <a:lumMod val="90000"/>
                  <a:lumOff val="10000"/>
                </a:srgbClr>
              </a:solidFill>
              <a:latin typeface="Arial" panose="020B0604020202020204"/>
            </a:endParaRPr>
          </a:p>
          <a:p>
            <a:pPr lvl="0"/>
            <a:r>
              <a:rPr lang="de-AT" sz="1600" kern="0" dirty="0">
                <a:solidFill>
                  <a:srgbClr val="2F2F2F">
                    <a:lumMod val="90000"/>
                    <a:lumOff val="10000"/>
                  </a:srgbClr>
                </a:solidFill>
                <a:latin typeface="Arial" panose="020B0604020202020204"/>
              </a:rPr>
              <a:t>Ideal </a:t>
            </a:r>
            <a:r>
              <a:rPr lang="de-AT" sz="1600" kern="0" dirty="0" err="1">
                <a:solidFill>
                  <a:srgbClr val="2F2F2F">
                    <a:lumMod val="90000"/>
                    <a:lumOff val="10000"/>
                  </a:srgbClr>
                </a:solidFill>
                <a:latin typeface="Arial" panose="020B0604020202020204"/>
              </a:rPr>
              <a:t>motion</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of</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the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plunger</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can</a:t>
            </a:r>
            <a:r>
              <a:rPr lang="de-AT" sz="1600" kern="0" dirty="0">
                <a:solidFill>
                  <a:srgbClr val="2F2F2F">
                    <a:lumMod val="90000"/>
                    <a:lumOff val="10000"/>
                  </a:srgbClr>
                </a:solidFill>
                <a:latin typeface="Arial" panose="020B0604020202020204"/>
              </a:rPr>
              <a:t> also </a:t>
            </a:r>
            <a:r>
              <a:rPr lang="de-AT" sz="1600" kern="0" dirty="0" err="1">
                <a:solidFill>
                  <a:srgbClr val="2F2F2F">
                    <a:lumMod val="90000"/>
                    <a:lumOff val="10000"/>
                  </a:srgbClr>
                </a:solidFill>
                <a:latin typeface="Arial" panose="020B0604020202020204"/>
              </a:rPr>
              <a:t>be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used</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for</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certain</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parametric</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studies</a:t>
            </a:r>
            <a:endParaRPr lang="de-DE" sz="1600" kern="0" dirty="0">
              <a:solidFill>
                <a:srgbClr val="2F2F2F">
                  <a:lumMod val="90000"/>
                  <a:lumOff val="10000"/>
                </a:srgbClr>
              </a:solidFill>
            </a:endParaRPr>
          </a:p>
        </p:txBody>
      </p:sp>
    </p:spTree>
    <p:extLst>
      <p:ext uri="{BB962C8B-B14F-4D97-AF65-F5344CB8AC3E}">
        <p14:creationId xmlns:p14="http://schemas.microsoft.com/office/powerpoint/2010/main" val="34871041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Assumptions</a:t>
            </a:r>
            <a:r>
              <a:rPr lang="de-DE" altLang="de-DE" dirty="0"/>
              <a:t> </a:t>
            </a:r>
            <a:r>
              <a:rPr lang="de-DE" altLang="de-DE" dirty="0" err="1"/>
              <a:t>of</a:t>
            </a:r>
            <a:r>
              <a:rPr lang="de-DE" altLang="de-DE" dirty="0"/>
              <a:t> liquid</a:t>
            </a:r>
            <a:endParaRPr lang="de-AT" altLang="de-DE" dirty="0"/>
          </a:p>
        </p:txBody>
      </p:sp>
      <p:sp>
        <p:nvSpPr>
          <p:cNvPr id="12" name="Textfeld 11"/>
          <p:cNvSpPr txBox="1"/>
          <p:nvPr/>
        </p:nvSpPr>
        <p:spPr>
          <a:xfrm>
            <a:off x="3715953" y="1124714"/>
            <a:ext cx="1498059" cy="307777"/>
          </a:xfrm>
          <a:prstGeom prst="rect">
            <a:avLst/>
          </a:prstGeom>
          <a:noFill/>
        </p:spPr>
        <p:txBody>
          <a:bodyPr wrap="square" rtlCol="0">
            <a:spAutoFit/>
          </a:bodyPr>
          <a:lstStyle/>
          <a:p>
            <a:r>
              <a:rPr lang="de-AT" sz="1400" dirty="0"/>
              <a:t>Liquid </a:t>
            </a:r>
            <a:r>
              <a:rPr lang="de-AT" sz="1400" dirty="0" err="1"/>
              <a:t>properties</a:t>
            </a:r>
            <a:endParaRPr lang="de-AT" sz="1400" dirty="0"/>
          </a:p>
        </p:txBody>
      </p:sp>
      <p:pic>
        <p:nvPicPr>
          <p:cNvPr id="39" name="Grafik 38"/>
          <p:cNvPicPr>
            <a:picLocks noChangeAspect="1"/>
          </p:cNvPicPr>
          <p:nvPr/>
        </p:nvPicPr>
        <p:blipFill rotWithShape="1">
          <a:blip r:embed="rId2" cstate="print">
            <a:extLst>
              <a:ext uri="{28A0092B-C50C-407E-A947-70E740481C1C}">
                <a14:useLocalDpi xmlns:a14="http://schemas.microsoft.com/office/drawing/2010/main" val="0"/>
              </a:ext>
            </a:extLst>
          </a:blip>
          <a:srcRect l="26540" t="53333" r="23502" b="3235"/>
          <a:stretch/>
        </p:blipFill>
        <p:spPr>
          <a:xfrm>
            <a:off x="3920169" y="1503746"/>
            <a:ext cx="1038662" cy="677235"/>
          </a:xfrm>
          <a:prstGeom prst="rect">
            <a:avLst/>
          </a:prstGeom>
        </p:spPr>
      </p:pic>
      <p:sp>
        <p:nvSpPr>
          <p:cNvPr id="40" name="Abgerundetes Rechteck 39"/>
          <p:cNvSpPr/>
          <p:nvPr/>
        </p:nvSpPr>
        <p:spPr>
          <a:xfrm>
            <a:off x="3636714" y="1034039"/>
            <a:ext cx="1696576" cy="139969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8" name="Inhaltsplatzhalter 5"/>
          <p:cNvSpPr txBox="1">
            <a:spLocks/>
          </p:cNvSpPr>
          <p:nvPr/>
        </p:nvSpPr>
        <p:spPr bwMode="auto">
          <a:xfrm>
            <a:off x="1733070" y="2725134"/>
            <a:ext cx="5408510" cy="2004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3"/>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4"/>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AT" sz="1600" kern="0" dirty="0">
                <a:solidFill>
                  <a:srgbClr val="2F2F2F">
                    <a:lumMod val="90000"/>
                    <a:lumOff val="10000"/>
                  </a:srgbClr>
                </a:solidFill>
                <a:latin typeface="Arial" panose="020B0604020202020204"/>
              </a:rPr>
              <a:t>Constant </a:t>
            </a:r>
            <a:r>
              <a:rPr lang="de-AT" sz="1600" kern="0" dirty="0" err="1">
                <a:solidFill>
                  <a:srgbClr val="2F2F2F">
                    <a:lumMod val="90000"/>
                    <a:lumOff val="10000"/>
                  </a:srgbClr>
                </a:solidFill>
                <a:latin typeface="Arial" panose="020B0604020202020204"/>
              </a:rPr>
              <a:t>density</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and</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viscosity</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of</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the</a:t>
            </a:r>
            <a:r>
              <a:rPr lang="de-AT" sz="1600" kern="0" dirty="0">
                <a:solidFill>
                  <a:srgbClr val="2F2F2F">
                    <a:lumMod val="90000"/>
                    <a:lumOff val="10000"/>
                  </a:srgbClr>
                </a:solidFill>
                <a:latin typeface="Arial" panose="020B0604020202020204"/>
              </a:rPr>
              <a:t> liquid</a:t>
            </a:r>
          </a:p>
          <a:p>
            <a:pPr marL="0" lvl="0" indent="0">
              <a:buNone/>
            </a:pPr>
            <a:endParaRPr lang="de-AT" sz="1600" kern="0" dirty="0">
              <a:solidFill>
                <a:srgbClr val="2F2F2F">
                  <a:lumMod val="90000"/>
                  <a:lumOff val="10000"/>
                </a:srgbClr>
              </a:solidFill>
              <a:latin typeface="Arial" panose="020B0604020202020204"/>
            </a:endParaRPr>
          </a:p>
          <a:p>
            <a:pPr lvl="0"/>
            <a:r>
              <a:rPr lang="de-AT" sz="1600" kern="0" dirty="0">
                <a:solidFill>
                  <a:srgbClr val="2F2F2F">
                    <a:lumMod val="90000"/>
                    <a:lumOff val="10000"/>
                  </a:srgbClr>
                </a:solidFill>
                <a:latin typeface="Arial" panose="020B0604020202020204"/>
              </a:rPr>
              <a:t>Single </a:t>
            </a:r>
            <a:r>
              <a:rPr lang="de-AT" sz="1600" kern="0" dirty="0" err="1">
                <a:solidFill>
                  <a:srgbClr val="2F2F2F">
                    <a:lumMod val="90000"/>
                    <a:lumOff val="10000"/>
                  </a:srgbClr>
                </a:solidFill>
                <a:latin typeface="Arial" panose="020B0604020202020204"/>
              </a:rPr>
              <a:t>phase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of</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the</a:t>
            </a:r>
            <a:r>
              <a:rPr lang="de-AT" sz="1600" kern="0" dirty="0">
                <a:solidFill>
                  <a:srgbClr val="2F2F2F">
                    <a:lumMod val="90000"/>
                    <a:lumOff val="10000"/>
                  </a:srgbClr>
                </a:solidFill>
                <a:latin typeface="Arial" panose="020B0604020202020204"/>
              </a:rPr>
              <a:t> fluid</a:t>
            </a:r>
          </a:p>
          <a:p>
            <a:pPr lvl="0"/>
            <a:endParaRPr lang="de-AT" sz="1600" kern="0" dirty="0">
              <a:solidFill>
                <a:srgbClr val="2F2F2F">
                  <a:lumMod val="90000"/>
                  <a:lumOff val="10000"/>
                </a:srgbClr>
              </a:solidFill>
              <a:latin typeface="Arial" panose="020B0604020202020204"/>
            </a:endParaRPr>
          </a:p>
          <a:p>
            <a:pPr lvl="0"/>
            <a:r>
              <a:rPr lang="de-AT" sz="1600" kern="0" dirty="0" err="1">
                <a:solidFill>
                  <a:srgbClr val="2F2F2F">
                    <a:lumMod val="90000"/>
                    <a:lumOff val="10000"/>
                  </a:srgbClr>
                </a:solidFill>
                <a:latin typeface="Arial" panose="020B0604020202020204"/>
              </a:rPr>
              <a:t>Newtonian</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fluids</a:t>
            </a:r>
            <a:endParaRPr lang="de-DE" sz="1600" kern="0" dirty="0">
              <a:solidFill>
                <a:srgbClr val="2F2F2F">
                  <a:lumMod val="90000"/>
                  <a:lumOff val="10000"/>
                </a:srgbClr>
              </a:solidFill>
            </a:endParaRPr>
          </a:p>
        </p:txBody>
      </p:sp>
    </p:spTree>
    <p:extLst>
      <p:ext uri="{BB962C8B-B14F-4D97-AF65-F5344CB8AC3E}">
        <p14:creationId xmlns:p14="http://schemas.microsoft.com/office/powerpoint/2010/main" val="42191667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Simplification</a:t>
            </a:r>
            <a:r>
              <a:rPr lang="de-DE" altLang="de-DE" dirty="0"/>
              <a:t> </a:t>
            </a:r>
            <a:r>
              <a:rPr lang="de-DE" altLang="de-DE" dirty="0" err="1"/>
              <a:t>from</a:t>
            </a:r>
            <a:r>
              <a:rPr lang="de-DE" altLang="de-DE" dirty="0"/>
              <a:t> 3D </a:t>
            </a:r>
            <a:r>
              <a:rPr lang="de-DE" altLang="de-DE" dirty="0" err="1"/>
              <a:t>to</a:t>
            </a:r>
            <a:r>
              <a:rPr lang="de-DE" altLang="de-DE" dirty="0"/>
              <a:t> 2D</a:t>
            </a:r>
            <a:endParaRPr lang="de-AT" altLang="de-DE" dirty="0"/>
          </a:p>
        </p:txBody>
      </p:sp>
      <p:sp>
        <p:nvSpPr>
          <p:cNvPr id="13" name="Textfeld 12"/>
          <p:cNvSpPr txBox="1"/>
          <p:nvPr/>
        </p:nvSpPr>
        <p:spPr>
          <a:xfrm>
            <a:off x="6682903" y="1076644"/>
            <a:ext cx="1611244" cy="307777"/>
          </a:xfrm>
          <a:prstGeom prst="rect">
            <a:avLst/>
          </a:prstGeom>
          <a:noFill/>
        </p:spPr>
        <p:txBody>
          <a:bodyPr wrap="square" rtlCol="0">
            <a:spAutoFit/>
          </a:bodyPr>
          <a:lstStyle/>
          <a:p>
            <a:r>
              <a:rPr lang="de-AT" sz="1400" dirty="0"/>
              <a:t>Pump geometries</a:t>
            </a:r>
          </a:p>
        </p:txBody>
      </p:sp>
      <p:grpSp>
        <p:nvGrpSpPr>
          <p:cNvPr id="34" name="Gruppieren 33"/>
          <p:cNvGrpSpPr/>
          <p:nvPr/>
        </p:nvGrpSpPr>
        <p:grpSpPr>
          <a:xfrm>
            <a:off x="6887678" y="1464393"/>
            <a:ext cx="1201693" cy="972768"/>
            <a:chOff x="6887678" y="1555068"/>
            <a:chExt cx="1201693" cy="972768"/>
          </a:xfrm>
        </p:grpSpPr>
        <p:sp>
          <p:nvSpPr>
            <p:cNvPr id="15" name="Bogen 14"/>
            <p:cNvSpPr/>
            <p:nvPr/>
          </p:nvSpPr>
          <p:spPr>
            <a:xfrm>
              <a:off x="6887678" y="2101804"/>
              <a:ext cx="428017" cy="426032"/>
            </a:xfrm>
            <a:prstGeom prst="arc">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
          <p:nvSpPr>
            <p:cNvPr id="16" name="Bogen 15"/>
            <p:cNvSpPr/>
            <p:nvPr/>
          </p:nvSpPr>
          <p:spPr>
            <a:xfrm rot="16200000">
              <a:off x="7662346" y="2097382"/>
              <a:ext cx="428017" cy="426032"/>
            </a:xfrm>
            <a:prstGeom prst="arc">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cxnSp>
          <p:nvCxnSpPr>
            <p:cNvPr id="18" name="Gerader Verbinder 17"/>
            <p:cNvCxnSpPr/>
            <p:nvPr/>
          </p:nvCxnSpPr>
          <p:spPr>
            <a:xfrm>
              <a:off x="7090188" y="1603708"/>
              <a:ext cx="0" cy="49809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Gerader Verbinder 18"/>
            <p:cNvCxnSpPr/>
            <p:nvPr/>
          </p:nvCxnSpPr>
          <p:spPr>
            <a:xfrm>
              <a:off x="7884617" y="1610188"/>
              <a:ext cx="0" cy="49809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Ellipse 19"/>
            <p:cNvSpPr/>
            <p:nvPr/>
          </p:nvSpPr>
          <p:spPr>
            <a:xfrm>
              <a:off x="7210535" y="1555068"/>
              <a:ext cx="560658" cy="5836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22" name="Gerade Verbindung mit Pfeil 21"/>
            <p:cNvCxnSpPr/>
            <p:nvPr/>
          </p:nvCxnSpPr>
          <p:spPr>
            <a:xfrm>
              <a:off x="6887678" y="1846900"/>
              <a:ext cx="20251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flipH="1">
              <a:off x="7884617" y="1846900"/>
              <a:ext cx="20475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p:nvPr/>
          </p:nvCxnSpPr>
          <p:spPr>
            <a:xfrm>
              <a:off x="7315695" y="2372194"/>
              <a:ext cx="347643"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p:cNvCxnSpPr>
              <a:endCxn id="20" idx="7"/>
            </p:cNvCxnSpPr>
            <p:nvPr/>
          </p:nvCxnSpPr>
          <p:spPr>
            <a:xfrm flipV="1">
              <a:off x="7476141" y="1640543"/>
              <a:ext cx="212946" cy="20635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32"/>
            <p:cNvCxnSpPr/>
            <p:nvPr/>
          </p:nvCxnSpPr>
          <p:spPr>
            <a:xfrm flipH="1" flipV="1">
              <a:off x="7771193" y="2180981"/>
              <a:ext cx="105161" cy="12941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35" name="Abgerundetes Rechteck 34"/>
          <p:cNvSpPr/>
          <p:nvPr/>
        </p:nvSpPr>
        <p:spPr>
          <a:xfrm>
            <a:off x="6597570" y="1034039"/>
            <a:ext cx="1696576" cy="139969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48" name="Inhaltsplatzhalter 6"/>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11520" b="5436"/>
          <a:stretch/>
        </p:blipFill>
        <p:spPr>
          <a:xfrm>
            <a:off x="261442" y="1138214"/>
            <a:ext cx="2141890" cy="2668092"/>
          </a:xfrm>
        </p:spPr>
      </p:pic>
      <p:pic>
        <p:nvPicPr>
          <p:cNvPr id="49" name="Grafik 48"/>
          <p:cNvPicPr>
            <a:picLocks noChangeAspect="1"/>
          </p:cNvPicPr>
          <p:nvPr/>
        </p:nvPicPr>
        <p:blipFill rotWithShape="1">
          <a:blip r:embed="rId3" cstate="print">
            <a:extLst>
              <a:ext uri="{28A0092B-C50C-407E-A947-70E740481C1C}">
                <a14:useLocalDpi xmlns:a14="http://schemas.microsoft.com/office/drawing/2010/main" val="0"/>
              </a:ext>
            </a:extLst>
          </a:blip>
          <a:srcRect l="2501" t="8720"/>
          <a:stretch/>
        </p:blipFill>
        <p:spPr>
          <a:xfrm>
            <a:off x="1906180" y="1138214"/>
            <a:ext cx="1899909" cy="2668092"/>
          </a:xfrm>
          <a:prstGeom prst="rect">
            <a:avLst/>
          </a:prstGeom>
        </p:spPr>
      </p:pic>
      <p:pic>
        <p:nvPicPr>
          <p:cNvPr id="50"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17319" t="11731" r="19082" b="8645"/>
          <a:stretch/>
        </p:blipFill>
        <p:spPr>
          <a:xfrm>
            <a:off x="4892954" y="1138214"/>
            <a:ext cx="1028792" cy="2576030"/>
          </a:xfrm>
          <a:prstGeom prst="rect">
            <a:avLst/>
          </a:prstGeom>
        </p:spPr>
      </p:pic>
      <p:sp>
        <p:nvSpPr>
          <p:cNvPr id="5" name="Pfeil nach rechts 4"/>
          <p:cNvSpPr/>
          <p:nvPr/>
        </p:nvSpPr>
        <p:spPr>
          <a:xfrm>
            <a:off x="4109013" y="2259189"/>
            <a:ext cx="636607" cy="2130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Textfeld 5"/>
          <p:cNvSpPr txBox="1"/>
          <p:nvPr/>
        </p:nvSpPr>
        <p:spPr>
          <a:xfrm>
            <a:off x="1835367" y="849373"/>
            <a:ext cx="479618" cy="369332"/>
          </a:xfrm>
          <a:prstGeom prst="rect">
            <a:avLst/>
          </a:prstGeom>
          <a:noFill/>
        </p:spPr>
        <p:txBody>
          <a:bodyPr wrap="none" rtlCol="0">
            <a:spAutoFit/>
          </a:bodyPr>
          <a:lstStyle/>
          <a:p>
            <a:r>
              <a:rPr lang="de-AT" dirty="0"/>
              <a:t>3D</a:t>
            </a:r>
          </a:p>
        </p:txBody>
      </p:sp>
      <p:sp>
        <p:nvSpPr>
          <p:cNvPr id="51" name="Textfeld 50"/>
          <p:cNvSpPr txBox="1"/>
          <p:nvPr/>
        </p:nvSpPr>
        <p:spPr>
          <a:xfrm>
            <a:off x="5167541" y="849373"/>
            <a:ext cx="479618" cy="369332"/>
          </a:xfrm>
          <a:prstGeom prst="rect">
            <a:avLst/>
          </a:prstGeom>
          <a:noFill/>
        </p:spPr>
        <p:txBody>
          <a:bodyPr wrap="none" rtlCol="0">
            <a:spAutoFit/>
          </a:bodyPr>
          <a:lstStyle/>
          <a:p>
            <a:r>
              <a:rPr lang="de-AT" dirty="0"/>
              <a:t>2D</a:t>
            </a:r>
          </a:p>
        </p:txBody>
      </p:sp>
      <p:sp>
        <p:nvSpPr>
          <p:cNvPr id="52" name="Inhaltsplatzhalter 5"/>
          <p:cNvSpPr txBox="1">
            <a:spLocks/>
          </p:cNvSpPr>
          <p:nvPr/>
        </p:nvSpPr>
        <p:spPr bwMode="auto">
          <a:xfrm>
            <a:off x="656623" y="4003085"/>
            <a:ext cx="7920217" cy="869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5"/>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6"/>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AT" sz="1600" kern="0" dirty="0" err="1">
                <a:solidFill>
                  <a:srgbClr val="2F2F2F">
                    <a:lumMod val="90000"/>
                    <a:lumOff val="10000"/>
                  </a:srgbClr>
                </a:solidFill>
                <a:latin typeface="Arial" panose="020B0604020202020204"/>
              </a:rPr>
              <a:t>Full</a:t>
            </a:r>
            <a:r>
              <a:rPr lang="de-AT" sz="1600" kern="0" dirty="0">
                <a:solidFill>
                  <a:srgbClr val="2F2F2F">
                    <a:lumMod val="90000"/>
                    <a:lumOff val="10000"/>
                  </a:srgbClr>
                </a:solidFill>
                <a:latin typeface="Arial" panose="020B0604020202020204"/>
              </a:rPr>
              <a:t> 3D </a:t>
            </a:r>
            <a:r>
              <a:rPr lang="de-AT" sz="1600" kern="0" dirty="0" err="1">
                <a:solidFill>
                  <a:srgbClr val="2F2F2F">
                    <a:lumMod val="90000"/>
                    <a:lumOff val="10000"/>
                  </a:srgbClr>
                </a:solidFill>
                <a:latin typeface="Arial" panose="020B0604020202020204"/>
              </a:rPr>
              <a:t>geometry</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is</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used</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to</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develop</a:t>
            </a:r>
            <a:r>
              <a:rPr lang="de-AT" sz="1600" kern="0" dirty="0">
                <a:solidFill>
                  <a:srgbClr val="2F2F2F">
                    <a:lumMod val="90000"/>
                    <a:lumOff val="10000"/>
                  </a:srgbClr>
                </a:solidFill>
                <a:latin typeface="Arial" panose="020B0604020202020204"/>
              </a:rPr>
              <a:t> an </a:t>
            </a:r>
            <a:r>
              <a:rPr lang="de-AT" sz="1600" kern="0" dirty="0" err="1">
                <a:solidFill>
                  <a:srgbClr val="2F2F2F">
                    <a:lumMod val="90000"/>
                    <a:lumOff val="10000"/>
                  </a:srgbClr>
                </a:solidFill>
                <a:latin typeface="Arial" panose="020B0604020202020204"/>
              </a:rPr>
              <a:t>equivalent</a:t>
            </a:r>
            <a:r>
              <a:rPr lang="de-AT" sz="1600" kern="0" dirty="0">
                <a:solidFill>
                  <a:srgbClr val="2F2F2F">
                    <a:lumMod val="90000"/>
                    <a:lumOff val="10000"/>
                  </a:srgbClr>
                </a:solidFill>
                <a:latin typeface="Arial" panose="020B0604020202020204"/>
              </a:rPr>
              <a:t> 2D </a:t>
            </a:r>
            <a:r>
              <a:rPr lang="de-AT" sz="1600" kern="0" dirty="0" err="1">
                <a:solidFill>
                  <a:srgbClr val="2F2F2F">
                    <a:lumMod val="90000"/>
                    <a:lumOff val="10000"/>
                  </a:srgbClr>
                </a:solidFill>
                <a:latin typeface="Arial" panose="020B0604020202020204"/>
              </a:rPr>
              <a:t>geometry</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that</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can</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approximately</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reproduce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the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hydrodynamic</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forces</a:t>
            </a:r>
            <a:r>
              <a:rPr lang="de-AT" sz="1600" kern="0" dirty="0">
                <a:solidFill>
                  <a:srgbClr val="2F2F2F">
                    <a:lumMod val="90000"/>
                    <a:lumOff val="10000"/>
                  </a:srgbClr>
                </a:solidFill>
                <a:latin typeface="Arial" panose="020B0604020202020204"/>
              </a:rPr>
              <a:t> on </a:t>
            </a:r>
            <a:r>
              <a:rPr lang="de-AT" sz="1600" kern="0" dirty="0" err="1">
                <a:solidFill>
                  <a:srgbClr val="2F2F2F">
                    <a:lumMod val="90000"/>
                    <a:lumOff val="10000"/>
                  </a:srgbClr>
                </a:solidFill>
                <a:latin typeface="Arial" panose="020B0604020202020204"/>
              </a:rPr>
              <a:t>the</a:t>
            </a:r>
            <a:r>
              <a:rPr lang="de-AT" sz="1600" kern="0" dirty="0">
                <a:solidFill>
                  <a:srgbClr val="2F2F2F">
                    <a:lumMod val="90000"/>
                    <a:lumOff val="10000"/>
                  </a:srgbClr>
                </a:solidFill>
                <a:latin typeface="Arial" panose="020B0604020202020204"/>
              </a:rPr>
              <a:t> ball</a:t>
            </a:r>
          </a:p>
        </p:txBody>
      </p:sp>
      <p:sp>
        <p:nvSpPr>
          <p:cNvPr id="3" name="Textfeld 2"/>
          <p:cNvSpPr txBox="1"/>
          <p:nvPr/>
        </p:nvSpPr>
        <p:spPr>
          <a:xfrm>
            <a:off x="4996024" y="1998358"/>
            <a:ext cx="484428" cy="307777"/>
          </a:xfrm>
          <a:prstGeom prst="rect">
            <a:avLst/>
          </a:prstGeom>
          <a:noFill/>
        </p:spPr>
        <p:txBody>
          <a:bodyPr wrap="none" rtlCol="0">
            <a:spAutoFit/>
          </a:bodyPr>
          <a:lstStyle/>
          <a:p>
            <a:r>
              <a:rPr lang="de-AT" sz="1400" dirty="0"/>
              <a:t>Ball</a:t>
            </a:r>
          </a:p>
        </p:txBody>
      </p:sp>
      <p:sp>
        <p:nvSpPr>
          <p:cNvPr id="25" name="Textfeld 24"/>
          <p:cNvSpPr txBox="1"/>
          <p:nvPr/>
        </p:nvSpPr>
        <p:spPr>
          <a:xfrm>
            <a:off x="1188761" y="2243250"/>
            <a:ext cx="484428" cy="307777"/>
          </a:xfrm>
          <a:prstGeom prst="rect">
            <a:avLst/>
          </a:prstGeom>
          <a:noFill/>
        </p:spPr>
        <p:txBody>
          <a:bodyPr wrap="none" rtlCol="0">
            <a:spAutoFit/>
          </a:bodyPr>
          <a:lstStyle/>
          <a:p>
            <a:r>
              <a:rPr lang="de-AT" sz="1400" dirty="0"/>
              <a:t>Ball</a:t>
            </a:r>
          </a:p>
        </p:txBody>
      </p:sp>
      <p:sp>
        <p:nvSpPr>
          <p:cNvPr id="27" name="Textfeld 26"/>
          <p:cNvSpPr txBox="1"/>
          <p:nvPr/>
        </p:nvSpPr>
        <p:spPr>
          <a:xfrm rot="16200000">
            <a:off x="5415050" y="3207412"/>
            <a:ext cx="553357" cy="307777"/>
          </a:xfrm>
          <a:prstGeom prst="rect">
            <a:avLst/>
          </a:prstGeom>
          <a:noFill/>
        </p:spPr>
        <p:txBody>
          <a:bodyPr wrap="none" rtlCol="0">
            <a:spAutoFit/>
          </a:bodyPr>
          <a:lstStyle/>
          <a:p>
            <a:r>
              <a:rPr lang="de-AT" sz="1400" dirty="0"/>
              <a:t>Seat</a:t>
            </a:r>
          </a:p>
        </p:txBody>
      </p:sp>
      <p:sp>
        <p:nvSpPr>
          <p:cNvPr id="29" name="Textfeld 28"/>
          <p:cNvSpPr txBox="1"/>
          <p:nvPr/>
        </p:nvSpPr>
        <p:spPr>
          <a:xfrm rot="16200000">
            <a:off x="1513006" y="2907419"/>
            <a:ext cx="553357" cy="307777"/>
          </a:xfrm>
          <a:prstGeom prst="rect">
            <a:avLst/>
          </a:prstGeom>
          <a:noFill/>
        </p:spPr>
        <p:txBody>
          <a:bodyPr wrap="none" rtlCol="0">
            <a:spAutoFit/>
          </a:bodyPr>
          <a:lstStyle/>
          <a:p>
            <a:r>
              <a:rPr lang="de-AT" sz="1400" dirty="0"/>
              <a:t>Seat</a:t>
            </a:r>
          </a:p>
        </p:txBody>
      </p:sp>
    </p:spTree>
    <p:extLst>
      <p:ext uri="{BB962C8B-B14F-4D97-AF65-F5344CB8AC3E}">
        <p14:creationId xmlns:p14="http://schemas.microsoft.com/office/powerpoint/2010/main" val="40351126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a:t>Real </a:t>
            </a:r>
            <a:r>
              <a:rPr lang="de-DE" altLang="de-DE" i="1" dirty="0" err="1"/>
              <a:t>vs</a:t>
            </a:r>
            <a:r>
              <a:rPr lang="de-DE" altLang="de-DE" dirty="0"/>
              <a:t> ideal pump </a:t>
            </a:r>
            <a:r>
              <a:rPr lang="de-DE" altLang="de-DE" dirty="0" err="1"/>
              <a:t>card</a:t>
            </a:r>
            <a:endParaRPr lang="de-AT" altLang="de-DE" dirty="0"/>
          </a:p>
        </p:txBody>
      </p:sp>
      <p:sp>
        <p:nvSpPr>
          <p:cNvPr id="44" name="Textfeld 43"/>
          <p:cNvSpPr txBox="1"/>
          <p:nvPr/>
        </p:nvSpPr>
        <p:spPr>
          <a:xfrm>
            <a:off x="990966" y="3812888"/>
            <a:ext cx="1420238" cy="954107"/>
          </a:xfrm>
          <a:prstGeom prst="rect">
            <a:avLst/>
          </a:prstGeom>
          <a:noFill/>
        </p:spPr>
        <p:txBody>
          <a:bodyPr wrap="square" rtlCol="0">
            <a:spAutoFit/>
          </a:bodyPr>
          <a:lstStyle/>
          <a:p>
            <a:r>
              <a:rPr lang="de-AT" sz="1400" dirty="0" err="1"/>
              <a:t>Hydrodynamic</a:t>
            </a:r>
            <a:r>
              <a:rPr lang="de-AT" sz="1400" dirty="0"/>
              <a:t> </a:t>
            </a:r>
            <a:r>
              <a:rPr lang="de-AT" sz="1400" dirty="0" err="1"/>
              <a:t>pressure</a:t>
            </a:r>
            <a:r>
              <a:rPr lang="de-AT" sz="1400" dirty="0"/>
              <a:t> </a:t>
            </a:r>
            <a:r>
              <a:rPr lang="de-AT" sz="1400" dirty="0" err="1"/>
              <a:t>and</a:t>
            </a:r>
            <a:r>
              <a:rPr lang="de-AT" sz="1400" dirty="0"/>
              <a:t> </a:t>
            </a:r>
            <a:r>
              <a:rPr lang="de-AT" sz="1400" dirty="0" err="1"/>
              <a:t>forces</a:t>
            </a:r>
            <a:r>
              <a:rPr lang="de-AT" sz="1400" dirty="0"/>
              <a:t> on ball </a:t>
            </a:r>
            <a:r>
              <a:rPr lang="de-AT" sz="1400" dirty="0" err="1"/>
              <a:t>and</a:t>
            </a:r>
            <a:r>
              <a:rPr lang="de-AT" sz="1400" dirty="0"/>
              <a:t> pump</a:t>
            </a:r>
          </a:p>
        </p:txBody>
      </p:sp>
      <p:sp>
        <p:nvSpPr>
          <p:cNvPr id="45" name="Abgerundetes Rechteck 44"/>
          <p:cNvSpPr/>
          <p:nvPr/>
        </p:nvSpPr>
        <p:spPr>
          <a:xfrm>
            <a:off x="860387" y="3814317"/>
            <a:ext cx="1585542" cy="935929"/>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6" name="Textfeld 45"/>
          <p:cNvSpPr txBox="1"/>
          <p:nvPr/>
        </p:nvSpPr>
        <p:spPr>
          <a:xfrm>
            <a:off x="6493944" y="3944373"/>
            <a:ext cx="1493050" cy="523220"/>
          </a:xfrm>
          <a:prstGeom prst="rect">
            <a:avLst/>
          </a:prstGeom>
          <a:noFill/>
        </p:spPr>
        <p:txBody>
          <a:bodyPr wrap="square" rtlCol="0">
            <a:spAutoFit/>
          </a:bodyPr>
          <a:lstStyle/>
          <a:p>
            <a:r>
              <a:rPr lang="de-AT" sz="1400" dirty="0" err="1"/>
              <a:t>Opening</a:t>
            </a:r>
            <a:r>
              <a:rPr lang="de-AT" sz="1400" dirty="0"/>
              <a:t>/</a:t>
            </a:r>
            <a:r>
              <a:rPr lang="de-AT" sz="1400" dirty="0" err="1"/>
              <a:t>closing</a:t>
            </a:r>
            <a:r>
              <a:rPr lang="de-AT" sz="1400" dirty="0"/>
              <a:t> </a:t>
            </a:r>
            <a:r>
              <a:rPr lang="de-AT" sz="1400" dirty="0" err="1"/>
              <a:t>of</a:t>
            </a:r>
            <a:r>
              <a:rPr lang="de-AT" sz="1400" dirty="0"/>
              <a:t> pump </a:t>
            </a:r>
            <a:r>
              <a:rPr lang="de-AT" sz="1400" dirty="0" err="1"/>
              <a:t>valves</a:t>
            </a:r>
            <a:endParaRPr lang="de-AT" sz="1400" dirty="0"/>
          </a:p>
        </p:txBody>
      </p:sp>
      <p:sp>
        <p:nvSpPr>
          <p:cNvPr id="47" name="Abgerundetes Rechteck 46"/>
          <p:cNvSpPr/>
          <p:nvPr/>
        </p:nvSpPr>
        <p:spPr>
          <a:xfrm>
            <a:off x="6383446" y="3866979"/>
            <a:ext cx="1603548" cy="744371"/>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75" name="Grafik 7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6004" y="2392952"/>
            <a:ext cx="2092536" cy="1419936"/>
          </a:xfrm>
          <a:prstGeom prst="rect">
            <a:avLst/>
          </a:prstGeom>
        </p:spPr>
      </p:pic>
      <p:pic>
        <p:nvPicPr>
          <p:cNvPr id="76" name="Grafik 7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6004" y="956534"/>
            <a:ext cx="2089119" cy="1410421"/>
          </a:xfrm>
          <a:prstGeom prst="rect">
            <a:avLst/>
          </a:prstGeom>
        </p:spPr>
      </p:pic>
      <p:sp>
        <p:nvSpPr>
          <p:cNvPr id="79" name="Textfeld 78"/>
          <p:cNvSpPr txBox="1"/>
          <p:nvPr/>
        </p:nvSpPr>
        <p:spPr>
          <a:xfrm rot="16200000">
            <a:off x="3045438" y="1367774"/>
            <a:ext cx="553357" cy="307777"/>
          </a:xfrm>
          <a:prstGeom prst="rect">
            <a:avLst/>
          </a:prstGeom>
          <a:noFill/>
        </p:spPr>
        <p:txBody>
          <a:bodyPr wrap="none" rtlCol="0">
            <a:spAutoFit/>
          </a:bodyPr>
          <a:lstStyle/>
          <a:p>
            <a:r>
              <a:rPr lang="de-DE" sz="1400" dirty="0"/>
              <a:t>Real</a:t>
            </a:r>
            <a:endParaRPr lang="de-AT" sz="1400" dirty="0"/>
          </a:p>
        </p:txBody>
      </p:sp>
      <p:sp>
        <p:nvSpPr>
          <p:cNvPr id="80" name="Textfeld 79"/>
          <p:cNvSpPr txBox="1"/>
          <p:nvPr/>
        </p:nvSpPr>
        <p:spPr>
          <a:xfrm rot="16200000">
            <a:off x="3035819" y="2841734"/>
            <a:ext cx="572593" cy="307777"/>
          </a:xfrm>
          <a:prstGeom prst="rect">
            <a:avLst/>
          </a:prstGeom>
          <a:noFill/>
        </p:spPr>
        <p:txBody>
          <a:bodyPr wrap="none" rtlCol="0">
            <a:spAutoFit/>
          </a:bodyPr>
          <a:lstStyle/>
          <a:p>
            <a:r>
              <a:rPr lang="de-DE" sz="1400" dirty="0"/>
              <a:t>Ideal</a:t>
            </a:r>
            <a:endParaRPr lang="de-AT" sz="1400" dirty="0"/>
          </a:p>
        </p:txBody>
      </p:sp>
      <p:cxnSp>
        <p:nvCxnSpPr>
          <p:cNvPr id="81" name="Gerader Verbinder 80"/>
          <p:cNvCxnSpPr/>
          <p:nvPr/>
        </p:nvCxnSpPr>
        <p:spPr>
          <a:xfrm>
            <a:off x="3734667" y="942941"/>
            <a:ext cx="365760" cy="0"/>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Gerader Verbinder 81"/>
          <p:cNvCxnSpPr/>
          <p:nvPr/>
        </p:nvCxnSpPr>
        <p:spPr>
          <a:xfrm>
            <a:off x="4779953" y="944734"/>
            <a:ext cx="365760" cy="0"/>
          </a:xfrm>
          <a:prstGeom prst="line">
            <a:avLst/>
          </a:prstGeom>
          <a:ln w="47625">
            <a:solidFill>
              <a:srgbClr val="6365FF"/>
            </a:solidFill>
          </a:ln>
        </p:spPr>
        <p:style>
          <a:lnRef idx="1">
            <a:schemeClr val="accent1"/>
          </a:lnRef>
          <a:fillRef idx="0">
            <a:schemeClr val="accent1"/>
          </a:fillRef>
          <a:effectRef idx="0">
            <a:schemeClr val="accent1"/>
          </a:effectRef>
          <a:fontRef idx="minor">
            <a:schemeClr val="tx1"/>
          </a:fontRef>
        </p:style>
      </p:cxnSp>
      <p:sp>
        <p:nvSpPr>
          <p:cNvPr id="83" name="Textfeld 82"/>
          <p:cNvSpPr txBox="1"/>
          <p:nvPr/>
        </p:nvSpPr>
        <p:spPr>
          <a:xfrm>
            <a:off x="4048423" y="814520"/>
            <a:ext cx="348172" cy="246221"/>
          </a:xfrm>
          <a:prstGeom prst="rect">
            <a:avLst/>
          </a:prstGeom>
          <a:noFill/>
        </p:spPr>
        <p:txBody>
          <a:bodyPr wrap="none" rtlCol="0">
            <a:spAutoFit/>
          </a:bodyPr>
          <a:lstStyle/>
          <a:p>
            <a:r>
              <a:rPr lang="de-DE" sz="1000" dirty="0"/>
              <a:t>TV</a:t>
            </a:r>
            <a:endParaRPr lang="de-AT" sz="1000" dirty="0"/>
          </a:p>
        </p:txBody>
      </p:sp>
      <p:sp>
        <p:nvSpPr>
          <p:cNvPr id="84" name="Textfeld 83"/>
          <p:cNvSpPr txBox="1"/>
          <p:nvPr/>
        </p:nvSpPr>
        <p:spPr>
          <a:xfrm>
            <a:off x="5113363" y="825049"/>
            <a:ext cx="354584" cy="246221"/>
          </a:xfrm>
          <a:prstGeom prst="rect">
            <a:avLst/>
          </a:prstGeom>
          <a:noFill/>
        </p:spPr>
        <p:txBody>
          <a:bodyPr wrap="none" rtlCol="0">
            <a:spAutoFit/>
          </a:bodyPr>
          <a:lstStyle/>
          <a:p>
            <a:r>
              <a:rPr lang="de-DE" sz="1000" dirty="0"/>
              <a:t>SV</a:t>
            </a:r>
            <a:endParaRPr lang="de-AT" sz="1000" dirty="0"/>
          </a:p>
        </p:txBody>
      </p:sp>
      <p:pic>
        <p:nvPicPr>
          <p:cNvPr id="85" name="Grafik 8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53751" y="3893091"/>
            <a:ext cx="1498543" cy="1048980"/>
          </a:xfrm>
          <a:prstGeom prst="rect">
            <a:avLst/>
          </a:prstGeom>
        </p:spPr>
      </p:pic>
      <p:pic>
        <p:nvPicPr>
          <p:cNvPr id="86" name="Grafik 8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1515" y="2346776"/>
            <a:ext cx="1963531" cy="1342671"/>
          </a:xfrm>
          <a:prstGeom prst="rect">
            <a:avLst/>
          </a:prstGeom>
        </p:spPr>
      </p:pic>
      <p:pic>
        <p:nvPicPr>
          <p:cNvPr id="87" name="Grafik 8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7533" y="1036821"/>
            <a:ext cx="1925535" cy="1309955"/>
          </a:xfrm>
          <a:prstGeom prst="rect">
            <a:avLst/>
          </a:prstGeom>
        </p:spPr>
      </p:pic>
      <p:sp>
        <p:nvSpPr>
          <p:cNvPr id="89" name="Ellipse 88"/>
          <p:cNvSpPr/>
          <p:nvPr/>
        </p:nvSpPr>
        <p:spPr>
          <a:xfrm>
            <a:off x="1754911" y="1556576"/>
            <a:ext cx="328532" cy="517619"/>
          </a:xfrm>
          <a:prstGeom prst="ellipse">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90" name="Gerade Verbindung mit Pfeil 89"/>
          <p:cNvCxnSpPr/>
          <p:nvPr/>
        </p:nvCxnSpPr>
        <p:spPr>
          <a:xfrm>
            <a:off x="2083443" y="1987563"/>
            <a:ext cx="633454" cy="139103"/>
          </a:xfrm>
          <a:prstGeom prst="straightConnector1">
            <a:avLst/>
          </a:prstGeom>
          <a:ln w="31750">
            <a:tailEnd type="triangle" w="lg" len="lg"/>
          </a:ln>
        </p:spPr>
        <p:style>
          <a:lnRef idx="1">
            <a:schemeClr val="accent1"/>
          </a:lnRef>
          <a:fillRef idx="0">
            <a:schemeClr val="accent1"/>
          </a:fillRef>
          <a:effectRef idx="0">
            <a:schemeClr val="accent1"/>
          </a:effectRef>
          <a:fontRef idx="minor">
            <a:schemeClr val="tx1"/>
          </a:fontRef>
        </p:style>
      </p:cxnSp>
      <p:sp>
        <p:nvSpPr>
          <p:cNvPr id="92" name="Textfeld 91"/>
          <p:cNvSpPr txBox="1"/>
          <p:nvPr/>
        </p:nvSpPr>
        <p:spPr>
          <a:xfrm rot="16200000">
            <a:off x="101051" y="1468900"/>
            <a:ext cx="553357" cy="307777"/>
          </a:xfrm>
          <a:prstGeom prst="rect">
            <a:avLst/>
          </a:prstGeom>
          <a:noFill/>
        </p:spPr>
        <p:txBody>
          <a:bodyPr wrap="none" rtlCol="0">
            <a:spAutoFit/>
          </a:bodyPr>
          <a:lstStyle/>
          <a:p>
            <a:r>
              <a:rPr lang="de-DE" sz="1400" dirty="0"/>
              <a:t>Real</a:t>
            </a:r>
            <a:endParaRPr lang="de-AT" sz="1400" dirty="0"/>
          </a:p>
        </p:txBody>
      </p:sp>
      <p:sp>
        <p:nvSpPr>
          <p:cNvPr id="93" name="Textfeld 92"/>
          <p:cNvSpPr txBox="1"/>
          <p:nvPr/>
        </p:nvSpPr>
        <p:spPr>
          <a:xfrm rot="16200000">
            <a:off x="91432" y="2788473"/>
            <a:ext cx="572593" cy="307777"/>
          </a:xfrm>
          <a:prstGeom prst="rect">
            <a:avLst/>
          </a:prstGeom>
          <a:noFill/>
        </p:spPr>
        <p:txBody>
          <a:bodyPr wrap="none" rtlCol="0">
            <a:spAutoFit/>
          </a:bodyPr>
          <a:lstStyle/>
          <a:p>
            <a:r>
              <a:rPr lang="de-DE" sz="1400" dirty="0"/>
              <a:t>Ideal</a:t>
            </a:r>
            <a:endParaRPr lang="de-AT" sz="1400" dirty="0"/>
          </a:p>
        </p:txBody>
      </p:sp>
      <p:sp>
        <p:nvSpPr>
          <p:cNvPr id="14" name="Textfeld 13"/>
          <p:cNvSpPr txBox="1"/>
          <p:nvPr/>
        </p:nvSpPr>
        <p:spPr>
          <a:xfrm rot="16200000">
            <a:off x="2345617" y="4296912"/>
            <a:ext cx="954107" cy="215444"/>
          </a:xfrm>
          <a:prstGeom prst="rect">
            <a:avLst/>
          </a:prstGeom>
          <a:noFill/>
        </p:spPr>
        <p:txBody>
          <a:bodyPr wrap="none" rtlCol="0">
            <a:spAutoFit/>
          </a:bodyPr>
          <a:lstStyle/>
          <a:p>
            <a:r>
              <a:rPr lang="de-AT" sz="800" dirty="0"/>
              <a:t>Force on </a:t>
            </a:r>
            <a:r>
              <a:rPr lang="de-AT" sz="800" dirty="0" err="1"/>
              <a:t>the</a:t>
            </a:r>
            <a:r>
              <a:rPr lang="de-AT" sz="800" dirty="0"/>
              <a:t> ball</a:t>
            </a:r>
          </a:p>
        </p:txBody>
      </p:sp>
      <p:sp>
        <p:nvSpPr>
          <p:cNvPr id="96" name="Textfeld 95"/>
          <p:cNvSpPr txBox="1"/>
          <p:nvPr/>
        </p:nvSpPr>
        <p:spPr>
          <a:xfrm>
            <a:off x="860387" y="839087"/>
            <a:ext cx="1114408" cy="276999"/>
          </a:xfrm>
          <a:prstGeom prst="rect">
            <a:avLst/>
          </a:prstGeom>
          <a:noFill/>
        </p:spPr>
        <p:txBody>
          <a:bodyPr wrap="none" rtlCol="0">
            <a:spAutoFit/>
          </a:bodyPr>
          <a:lstStyle/>
          <a:p>
            <a:r>
              <a:rPr lang="de-AT" sz="1200" dirty="0"/>
              <a:t>Gap </a:t>
            </a:r>
            <a:r>
              <a:rPr lang="de-AT" sz="1200" dirty="0" err="1"/>
              <a:t>pressure</a:t>
            </a:r>
            <a:endParaRPr lang="de-AT" sz="1200" dirty="0"/>
          </a:p>
        </p:txBody>
      </p:sp>
      <p:sp>
        <p:nvSpPr>
          <p:cNvPr id="97" name="Textfeld 96"/>
          <p:cNvSpPr txBox="1"/>
          <p:nvPr/>
        </p:nvSpPr>
        <p:spPr>
          <a:xfrm rot="16200000">
            <a:off x="1773532" y="1961212"/>
            <a:ext cx="2036135" cy="307777"/>
          </a:xfrm>
          <a:prstGeom prst="rect">
            <a:avLst/>
          </a:prstGeom>
          <a:noFill/>
        </p:spPr>
        <p:txBody>
          <a:bodyPr wrap="none" rtlCol="0">
            <a:spAutoFit/>
          </a:bodyPr>
          <a:lstStyle/>
          <a:p>
            <a:r>
              <a:rPr lang="de-AT" sz="1400" dirty="0"/>
              <a:t>Mid-</a:t>
            </a:r>
            <a:r>
              <a:rPr lang="de-AT" sz="1400" dirty="0" err="1"/>
              <a:t>cycle</a:t>
            </a:r>
            <a:r>
              <a:rPr lang="de-AT" sz="1400" dirty="0"/>
              <a:t> </a:t>
            </a:r>
            <a:r>
              <a:rPr lang="de-AT" sz="1400" dirty="0" err="1"/>
              <a:t>valve</a:t>
            </a:r>
            <a:r>
              <a:rPr lang="de-AT" sz="1400" dirty="0"/>
              <a:t> </a:t>
            </a:r>
            <a:r>
              <a:rPr lang="de-AT" sz="1400" dirty="0" err="1"/>
              <a:t>closure</a:t>
            </a:r>
            <a:endParaRPr lang="de-AT" sz="1400" dirty="0"/>
          </a:p>
        </p:txBody>
      </p:sp>
      <p:cxnSp>
        <p:nvCxnSpPr>
          <p:cNvPr id="27" name="Gerade Verbindung mit Pfeil 26"/>
          <p:cNvCxnSpPr/>
          <p:nvPr/>
        </p:nvCxnSpPr>
        <p:spPr>
          <a:xfrm>
            <a:off x="2924979" y="1863552"/>
            <a:ext cx="2037854" cy="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pic>
        <p:nvPicPr>
          <p:cNvPr id="4" name="Grafik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06781" y="1097033"/>
            <a:ext cx="2867375" cy="2643798"/>
          </a:xfrm>
          <a:prstGeom prst="rect">
            <a:avLst/>
          </a:prstGeom>
        </p:spPr>
      </p:pic>
      <p:sp>
        <p:nvSpPr>
          <p:cNvPr id="3" name="Rechteck 2"/>
          <p:cNvSpPr/>
          <p:nvPr/>
        </p:nvSpPr>
        <p:spPr>
          <a:xfrm>
            <a:off x="3087079" y="839087"/>
            <a:ext cx="5716453" cy="29738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 name="Rechteck 4"/>
          <p:cNvSpPr/>
          <p:nvPr/>
        </p:nvSpPr>
        <p:spPr>
          <a:xfrm>
            <a:off x="223840" y="839087"/>
            <a:ext cx="2357314" cy="28503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31414308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al_pump_card">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rot="5400000">
            <a:off x="2997173" y="52864"/>
            <a:ext cx="2113390" cy="7925212"/>
          </a:xfrm>
          <a:prstGeom prst="rect">
            <a:avLst/>
          </a:prstGeom>
        </p:spPr>
      </p:pic>
      <p:pic>
        <p:nvPicPr>
          <p:cNvPr id="8" name="SV_opening_closing">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rot="5400000">
            <a:off x="3053203" y="-2004496"/>
            <a:ext cx="2089798" cy="7836743"/>
          </a:xfrm>
          <a:prstGeom prst="rect">
            <a:avLst/>
          </a:prstGeom>
        </p:spPr>
      </p:pic>
      <p:pic>
        <p:nvPicPr>
          <p:cNvPr id="18" name="SV_opening_closing_full_length">
            <a:hlinkClick r:id="" action="ppaction://media"/>
          </p:cNvPr>
          <p:cNvPicPr>
            <a:picLocks noChangeAspect="1"/>
          </p:cNvPicPr>
          <p:nvPr>
            <a:videoFile r:link="rId6"/>
            <p:extLst>
              <p:ext uri="{DAA4B4D4-6D71-4841-9C94-3DE7FCFB9230}">
                <p14:media xmlns:p14="http://schemas.microsoft.com/office/powerpoint/2010/main" r:embed="rId5"/>
              </p:ext>
            </p:extLst>
          </p:nvPr>
        </p:nvPicPr>
        <p:blipFill>
          <a:blip r:embed="rId10"/>
          <a:stretch>
            <a:fillRect/>
          </a:stretch>
        </p:blipFill>
        <p:spPr>
          <a:xfrm rot="5400000">
            <a:off x="4434201" y="-4084593"/>
            <a:ext cx="324502" cy="9142521"/>
          </a:xfrm>
          <a:prstGeom prst="rect">
            <a:avLst/>
          </a:prstGeom>
        </p:spPr>
      </p:pic>
      <p:pic>
        <p:nvPicPr>
          <p:cNvPr id="19" name="Grafik 1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016474" y="998707"/>
            <a:ext cx="786125" cy="3762172"/>
          </a:xfrm>
          <a:prstGeom prst="rect">
            <a:avLst/>
          </a:prstGeom>
        </p:spPr>
      </p:pic>
      <p:sp>
        <p:nvSpPr>
          <p:cNvPr id="5" name="Textfeld 4"/>
          <p:cNvSpPr txBox="1"/>
          <p:nvPr/>
        </p:nvSpPr>
        <p:spPr>
          <a:xfrm>
            <a:off x="8409536" y="4752110"/>
            <a:ext cx="391454" cy="246221"/>
          </a:xfrm>
          <a:prstGeom prst="rect">
            <a:avLst/>
          </a:prstGeom>
          <a:noFill/>
        </p:spPr>
        <p:txBody>
          <a:bodyPr wrap="none" rtlCol="0">
            <a:spAutoFit/>
          </a:bodyPr>
          <a:lstStyle/>
          <a:p>
            <a:r>
              <a:rPr lang="de-AT" sz="1000" dirty="0"/>
              <a:t>m/s</a:t>
            </a:r>
          </a:p>
        </p:txBody>
      </p:sp>
      <p:sp>
        <p:nvSpPr>
          <p:cNvPr id="9" name="Textfeld 8"/>
          <p:cNvSpPr txBox="1"/>
          <p:nvPr/>
        </p:nvSpPr>
        <p:spPr>
          <a:xfrm>
            <a:off x="7936335" y="4760879"/>
            <a:ext cx="551754" cy="246221"/>
          </a:xfrm>
          <a:prstGeom prst="rect">
            <a:avLst/>
          </a:prstGeom>
          <a:noFill/>
        </p:spPr>
        <p:txBody>
          <a:bodyPr wrap="none" rtlCol="0">
            <a:spAutoFit/>
          </a:bodyPr>
          <a:lstStyle/>
          <a:p>
            <a:r>
              <a:rPr lang="de-AT" sz="1000" dirty="0"/>
              <a:t>N/m^2</a:t>
            </a:r>
          </a:p>
        </p:txBody>
      </p:sp>
      <p:sp>
        <p:nvSpPr>
          <p:cNvPr id="2" name="Textfeld 1"/>
          <p:cNvSpPr txBox="1"/>
          <p:nvPr/>
        </p:nvSpPr>
        <p:spPr>
          <a:xfrm>
            <a:off x="91262" y="787338"/>
            <a:ext cx="1903085" cy="369332"/>
          </a:xfrm>
          <a:prstGeom prst="rect">
            <a:avLst/>
          </a:prstGeom>
          <a:noFill/>
        </p:spPr>
        <p:txBody>
          <a:bodyPr wrap="none" rtlCol="0">
            <a:spAutoFit/>
          </a:bodyPr>
          <a:lstStyle/>
          <a:p>
            <a:r>
              <a:rPr lang="de-AT" dirty="0"/>
              <a:t>Ideal pump </a:t>
            </a:r>
            <a:r>
              <a:rPr lang="de-AT" dirty="0" err="1"/>
              <a:t>card</a:t>
            </a:r>
            <a:r>
              <a:rPr lang="de-AT" dirty="0"/>
              <a:t>:</a:t>
            </a:r>
          </a:p>
        </p:txBody>
      </p:sp>
      <p:sp>
        <p:nvSpPr>
          <p:cNvPr id="10" name="Textfeld 9"/>
          <p:cNvSpPr txBox="1"/>
          <p:nvPr/>
        </p:nvSpPr>
        <p:spPr>
          <a:xfrm>
            <a:off x="91262" y="3040413"/>
            <a:ext cx="5442516" cy="369332"/>
          </a:xfrm>
          <a:prstGeom prst="rect">
            <a:avLst/>
          </a:prstGeom>
          <a:noFill/>
        </p:spPr>
        <p:txBody>
          <a:bodyPr wrap="none" rtlCol="0">
            <a:spAutoFit/>
          </a:bodyPr>
          <a:lstStyle/>
          <a:p>
            <a:r>
              <a:rPr lang="de-AT" dirty="0"/>
              <a:t>Real pump </a:t>
            </a:r>
            <a:r>
              <a:rPr lang="de-AT" dirty="0" err="1"/>
              <a:t>card</a:t>
            </a:r>
            <a:r>
              <a:rPr lang="de-AT" dirty="0"/>
              <a:t> (</a:t>
            </a:r>
            <a:r>
              <a:rPr lang="de-AT" dirty="0" err="1"/>
              <a:t>note</a:t>
            </a:r>
            <a:r>
              <a:rPr lang="de-AT" dirty="0"/>
              <a:t> </a:t>
            </a:r>
            <a:r>
              <a:rPr lang="de-AT" dirty="0" err="1"/>
              <a:t>the</a:t>
            </a:r>
            <a:r>
              <a:rPr lang="de-AT" dirty="0"/>
              <a:t> </a:t>
            </a:r>
            <a:r>
              <a:rPr lang="de-AT" dirty="0" err="1"/>
              <a:t>mid-cycle</a:t>
            </a:r>
            <a:r>
              <a:rPr lang="de-AT" dirty="0"/>
              <a:t> </a:t>
            </a:r>
            <a:r>
              <a:rPr lang="de-AT" dirty="0" err="1"/>
              <a:t>valve</a:t>
            </a:r>
            <a:r>
              <a:rPr lang="de-AT" dirty="0"/>
              <a:t> </a:t>
            </a:r>
            <a:r>
              <a:rPr lang="de-AT" dirty="0" err="1"/>
              <a:t>closure</a:t>
            </a:r>
            <a:r>
              <a:rPr lang="de-AT" dirty="0"/>
              <a:t>!):</a:t>
            </a:r>
          </a:p>
        </p:txBody>
      </p:sp>
    </p:spTree>
    <p:extLst>
      <p:ext uri="{BB962C8B-B14F-4D97-AF65-F5344CB8AC3E}">
        <p14:creationId xmlns:p14="http://schemas.microsoft.com/office/powerpoint/2010/main" val="773435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6067" fill="hold"/>
                                        <p:tgtEl>
                                          <p:spTgt spid="18"/>
                                        </p:tgtEl>
                                      </p:cBhvr>
                                    </p:cmd>
                                  </p:childTnLst>
                                </p:cTn>
                              </p:par>
                              <p:par>
                                <p:cTn id="7" presetID="1" presetClass="mediacall" presetSubtype="0" fill="hold" nodeType="withEffect">
                                  <p:stCondLst>
                                    <p:cond delay="0"/>
                                  </p:stCondLst>
                                  <p:childTnLst>
                                    <p:cmd type="call" cmd="playFrom(0.0)">
                                      <p:cBhvr>
                                        <p:cTn id="8" dur="27600" fill="hold"/>
                                        <p:tgtEl>
                                          <p:spTgt spid="8"/>
                                        </p:tgtEl>
                                      </p:cBhvr>
                                    </p:cmd>
                                  </p:childTnLst>
                                </p:cTn>
                              </p:par>
                              <p:par>
                                <p:cTn id="9" presetID="1" presetClass="mediacall" presetSubtype="0" fill="hold" nodeType="withEffect">
                                  <p:stCondLst>
                                    <p:cond delay="0"/>
                                  </p:stCondLst>
                                  <p:childTnLst>
                                    <p:cmd type="call" cmd="playFrom(0.0)">
                                      <p:cBhvr>
                                        <p:cTn id="10" dur="474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18"/>
                </p:tgtEl>
              </p:cMediaNode>
            </p:video>
            <p:seq concurrent="1" nextAc="seek">
              <p:cTn id="12" restart="whenNotActive" fill="hold" evtFilter="cancelBubble" nodeType="interactiveSeq">
                <p:stCondLst>
                  <p:cond evt="onClick" delay="0">
                    <p:tgtEl>
                      <p:spTgt spid="18"/>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withEffect">
                                  <p:stCondLst>
                                    <p:cond delay="0"/>
                                  </p:stCondLst>
                                  <p:childTnLst>
                                    <p:cmd type="call" cmd="togglePause">
                                      <p:cBhvr>
                                        <p:cTn id="16" dur="1" fill="hold"/>
                                        <p:tgtEl>
                                          <p:spTgt spid="18"/>
                                        </p:tgtEl>
                                      </p:cBhvr>
                                    </p:cmd>
                                  </p:childTnLst>
                                </p:cTn>
                              </p:par>
                            </p:childTnLst>
                          </p:cTn>
                        </p:par>
                      </p:childTnLst>
                    </p:cTn>
                  </p:par>
                </p:childTnLst>
              </p:cTn>
              <p:nextCondLst>
                <p:cond evt="onClick" delay="0">
                  <p:tgtEl>
                    <p:spTgt spid="18"/>
                  </p:tgtEl>
                </p:cond>
              </p:nextCondLst>
            </p:seq>
            <p:video>
              <p:cMediaNode vol="80000">
                <p:cTn id="17" repeatCount="indefinite" fill="hold" display="0">
                  <p:stCondLst>
                    <p:cond delay="indefinite"/>
                  </p:stCondLst>
                </p:cTn>
                <p:tgtEl>
                  <p:spTgt spid="8"/>
                </p:tgtEl>
              </p:cMediaNode>
            </p:video>
            <p:seq concurrent="1" nextAc="seek">
              <p:cTn id="18" restart="whenNotActive" fill="hold" evtFilter="cancelBubble" nodeType="interactiveSeq">
                <p:stCondLst>
                  <p:cond evt="onClick" delay="0">
                    <p:tgtEl>
                      <p:spTgt spid="8"/>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withEffect">
                                  <p:stCondLst>
                                    <p:cond delay="0"/>
                                  </p:stCondLst>
                                  <p:childTnLst>
                                    <p:cmd type="call" cmd="togglePause">
                                      <p:cBhvr>
                                        <p:cTn id="22" dur="1" fill="hold"/>
                                        <p:tgtEl>
                                          <p:spTgt spid="8"/>
                                        </p:tgtEl>
                                      </p:cBhvr>
                                    </p:cmd>
                                  </p:childTnLst>
                                </p:cTn>
                              </p:par>
                            </p:childTnLst>
                          </p:cTn>
                        </p:par>
                      </p:childTnLst>
                    </p:cTn>
                  </p:par>
                </p:childTnLst>
              </p:cTn>
              <p:nextCondLst>
                <p:cond evt="onClick" delay="0">
                  <p:tgtEl>
                    <p:spTgt spid="8"/>
                  </p:tgtEl>
                </p:cond>
              </p:nextCondLst>
            </p:seq>
            <p:video>
              <p:cMediaNode vol="80000">
                <p:cTn id="23" repeatCount="indefinite" fill="hold" display="0">
                  <p:stCondLst>
                    <p:cond delay="indefinite"/>
                  </p:stCondLst>
                </p:cTn>
                <p:tgtEl>
                  <p:spTgt spid="3"/>
                </p:tgtEl>
              </p:cMediaNode>
            </p:video>
            <p:seq concurrent="1" nextAc="seek">
              <p:cTn id="24" restart="whenNotActive" fill="hold" evtFilter="cancelBubble" nodeType="interactiveSeq">
                <p:stCondLst>
                  <p:cond evt="onClick" delay="0">
                    <p:tgtEl>
                      <p:spTgt spid="3"/>
                    </p:tgtEl>
                  </p:cond>
                </p:stCondLst>
                <p:endSync evt="end" delay="0">
                  <p:rtn val="all"/>
                </p:endSync>
                <p:childTnLst>
                  <p:par>
                    <p:cTn id="25" fill="hold">
                      <p:stCondLst>
                        <p:cond delay="0"/>
                      </p:stCondLst>
                      <p:childTnLst>
                        <p:par>
                          <p:cTn id="26" fill="hold">
                            <p:stCondLst>
                              <p:cond delay="0"/>
                            </p:stCondLst>
                            <p:childTnLst>
                              <p:par>
                                <p:cTn id="27" presetID="2" presetClass="mediacall" presetSubtype="0" fill="hold" nodeType="withEffect">
                                  <p:stCondLst>
                                    <p:cond delay="0"/>
                                  </p:stCondLst>
                                  <p:childTnLst>
                                    <p:cmd type="call" cmd="togglePause">
                                      <p:cBhvr>
                                        <p:cTn id="28"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1" y="116380"/>
            <a:ext cx="8054219" cy="626257"/>
          </a:xfrm>
        </p:spPr>
        <p:txBody>
          <a:bodyPr/>
          <a:lstStyle/>
          <a:p>
            <a:r>
              <a:rPr lang="de-DE" altLang="de-DE" dirty="0" err="1"/>
              <a:t>fixed</a:t>
            </a:r>
            <a:r>
              <a:rPr lang="de-DE" altLang="de-DE" dirty="0"/>
              <a:t> Narrow </a:t>
            </a:r>
            <a:r>
              <a:rPr lang="de-DE" altLang="de-DE" dirty="0" err="1"/>
              <a:t>gap</a:t>
            </a:r>
            <a:r>
              <a:rPr lang="de-DE" altLang="de-DE" dirty="0"/>
              <a:t> </a:t>
            </a:r>
            <a:r>
              <a:rPr lang="de-DE" altLang="de-DE" dirty="0" err="1"/>
              <a:t>simulations</a:t>
            </a:r>
            <a:endParaRPr lang="de-AT" altLang="de-DE" dirty="0"/>
          </a:p>
        </p:txBody>
      </p:sp>
      <p:pic>
        <p:nvPicPr>
          <p:cNvPr id="18" name="Grafik 17"/>
          <p:cNvPicPr/>
          <p:nvPr/>
        </p:nvPicPr>
        <p:blipFill>
          <a:blip r:embed="rId2"/>
          <a:stretch/>
        </p:blipFill>
        <p:spPr>
          <a:xfrm>
            <a:off x="4754880" y="983520"/>
            <a:ext cx="2894354" cy="2150247"/>
          </a:xfrm>
          <a:prstGeom prst="rect">
            <a:avLst/>
          </a:prstGeom>
          <a:ln>
            <a:noFill/>
          </a:ln>
        </p:spPr>
      </p:pic>
      <p:pic>
        <p:nvPicPr>
          <p:cNvPr id="20" name="Grafik 19"/>
          <p:cNvPicPr/>
          <p:nvPr/>
        </p:nvPicPr>
        <p:blipFill>
          <a:blip r:embed="rId3"/>
          <a:stretch/>
        </p:blipFill>
        <p:spPr>
          <a:xfrm>
            <a:off x="235440" y="999360"/>
            <a:ext cx="4153680" cy="3115440"/>
          </a:xfrm>
          <a:prstGeom prst="rect">
            <a:avLst/>
          </a:prstGeom>
          <a:ln>
            <a:noFill/>
          </a:ln>
        </p:spPr>
      </p:pic>
      <p:sp>
        <p:nvSpPr>
          <p:cNvPr id="21" name="Line 5"/>
          <p:cNvSpPr/>
          <p:nvPr/>
        </p:nvSpPr>
        <p:spPr>
          <a:xfrm flipV="1">
            <a:off x="2082600" y="1953360"/>
            <a:ext cx="1005840" cy="1280160"/>
          </a:xfrm>
          <a:prstGeom prst="line">
            <a:avLst/>
          </a:prstGeom>
          <a:ln w="27360">
            <a:solidFill>
              <a:srgbClr val="FFFF66"/>
            </a:solidFill>
            <a:round/>
          </a:ln>
        </p:spPr>
        <p:style>
          <a:lnRef idx="0">
            <a:scrgbClr r="0" g="0" b="0"/>
          </a:lnRef>
          <a:fillRef idx="0">
            <a:scrgbClr r="0" g="0" b="0"/>
          </a:fillRef>
          <a:effectRef idx="0">
            <a:scrgbClr r="0" g="0" b="0"/>
          </a:effectRef>
          <a:fontRef idx="minor"/>
        </p:style>
      </p:sp>
      <p:sp>
        <p:nvSpPr>
          <p:cNvPr id="22" name="TextShape 6"/>
          <p:cNvSpPr txBox="1"/>
          <p:nvPr/>
        </p:nvSpPr>
        <p:spPr>
          <a:xfrm>
            <a:off x="1005840" y="1554480"/>
            <a:ext cx="640080" cy="346320"/>
          </a:xfrm>
          <a:prstGeom prst="rect">
            <a:avLst/>
          </a:prstGeom>
          <a:noFill/>
          <a:ln>
            <a:noFill/>
          </a:ln>
        </p:spPr>
        <p:txBody>
          <a:bodyPr lIns="90000" tIns="45000" rIns="90000" bIns="45000"/>
          <a:lstStyle/>
          <a:p>
            <a:r>
              <a:rPr lang="en-US" sz="1800" b="0" strike="noStrike" spc="-1" dirty="0">
                <a:solidFill>
                  <a:srgbClr val="000000"/>
                </a:solidFill>
                <a:uFill>
                  <a:solidFill>
                    <a:srgbClr val="FFFFFF"/>
                  </a:solidFill>
                </a:uFill>
                <a:latin typeface="Arial"/>
              </a:rPr>
              <a:t>Ball</a:t>
            </a:r>
          </a:p>
        </p:txBody>
      </p:sp>
      <p:sp>
        <p:nvSpPr>
          <p:cNvPr id="25" name="TextShape 7"/>
          <p:cNvSpPr txBox="1"/>
          <p:nvPr/>
        </p:nvSpPr>
        <p:spPr>
          <a:xfrm>
            <a:off x="3017520" y="3291840"/>
            <a:ext cx="731520" cy="346320"/>
          </a:xfrm>
          <a:prstGeom prst="rect">
            <a:avLst/>
          </a:prstGeom>
          <a:noFill/>
          <a:ln>
            <a:noFill/>
          </a:ln>
        </p:spPr>
        <p:txBody>
          <a:bodyPr lIns="90000" tIns="45000" rIns="90000" bIns="45000"/>
          <a:lstStyle/>
          <a:p>
            <a:r>
              <a:rPr lang="en-US" sz="1800" b="0" strike="noStrike" spc="-1">
                <a:solidFill>
                  <a:srgbClr val="000000"/>
                </a:solidFill>
                <a:uFill>
                  <a:solidFill>
                    <a:srgbClr val="FFFFFF"/>
                  </a:solidFill>
                </a:uFill>
                <a:latin typeface="Arial"/>
              </a:rPr>
              <a:t>Seat</a:t>
            </a:r>
          </a:p>
        </p:txBody>
      </p:sp>
      <p:sp>
        <p:nvSpPr>
          <p:cNvPr id="26" name="Line 8"/>
          <p:cNvSpPr/>
          <p:nvPr/>
        </p:nvSpPr>
        <p:spPr>
          <a:xfrm>
            <a:off x="2046600" y="2250000"/>
            <a:ext cx="477720" cy="3657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7" name="Line 9"/>
          <p:cNvSpPr/>
          <p:nvPr/>
        </p:nvSpPr>
        <p:spPr>
          <a:xfrm flipH="1" flipV="1">
            <a:off x="2560320" y="2651760"/>
            <a:ext cx="457200" cy="27432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8" name="TextShape 10"/>
          <p:cNvSpPr txBox="1"/>
          <p:nvPr/>
        </p:nvSpPr>
        <p:spPr>
          <a:xfrm>
            <a:off x="2926080" y="2651760"/>
            <a:ext cx="548640" cy="274320"/>
          </a:xfrm>
          <a:prstGeom prst="rect">
            <a:avLst/>
          </a:prstGeom>
          <a:noFill/>
          <a:ln>
            <a:noFill/>
          </a:ln>
        </p:spPr>
        <p:txBody>
          <a:bodyPr lIns="90000" tIns="45000" rIns="90000" bIns="45000"/>
          <a:lstStyle/>
          <a:p>
            <a:r>
              <a:rPr lang="en-US" sz="1200" b="0" strike="noStrike" spc="-1">
                <a:solidFill>
                  <a:srgbClr val="000000"/>
                </a:solidFill>
                <a:uFill>
                  <a:solidFill>
                    <a:srgbClr val="FFFFFF"/>
                  </a:solidFill>
                </a:uFill>
                <a:latin typeface="Arial"/>
              </a:rPr>
              <a:t>Gap</a:t>
            </a:r>
          </a:p>
        </p:txBody>
      </p:sp>
      <p:cxnSp>
        <p:nvCxnSpPr>
          <p:cNvPr id="29" name="Gerader Verbinder 28"/>
          <p:cNvCxnSpPr/>
          <p:nvPr/>
        </p:nvCxnSpPr>
        <p:spPr>
          <a:xfrm>
            <a:off x="5096876" y="1048217"/>
            <a:ext cx="2461515" cy="9181"/>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feld 29"/>
              <p:cNvSpPr txBox="1"/>
              <p:nvPr/>
            </p:nvSpPr>
            <p:spPr>
              <a:xfrm>
                <a:off x="6300387" y="1225440"/>
                <a:ext cx="58875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AT" i="1" smtClean="0">
                              <a:latin typeface="Cambria Math" panose="02040503050406030204" pitchFamily="18" charset="0"/>
                            </a:rPr>
                          </m:ctrlPr>
                        </m:sSubPr>
                        <m:e>
                          <m:r>
                            <a:rPr lang="de-DE" b="0" i="1" smtClean="0">
                              <a:latin typeface="Cambria Math" panose="02040503050406030204" pitchFamily="18" charset="0"/>
                            </a:rPr>
                            <m:t>𝑃</m:t>
                          </m:r>
                        </m:e>
                        <m:sub>
                          <m:r>
                            <a:rPr lang="de-DE" b="0" i="1" smtClean="0">
                              <a:latin typeface="Cambria Math" panose="02040503050406030204" pitchFamily="18" charset="0"/>
                            </a:rPr>
                            <m:t>𝑖𝑛𝑙𝑒𝑡</m:t>
                          </m:r>
                        </m:sub>
                      </m:sSub>
                    </m:oMath>
                  </m:oMathPara>
                </a14:m>
                <a:endParaRPr lang="de-AT" dirty="0"/>
              </a:p>
            </p:txBody>
          </p:sp>
        </mc:Choice>
        <mc:Fallback xmlns="">
          <p:sp>
            <p:nvSpPr>
              <p:cNvPr id="30" name="Textfeld 29"/>
              <p:cNvSpPr txBox="1">
                <a:spLocks noRot="1" noChangeAspect="1" noMove="1" noResize="1" noEditPoints="1" noAdjustHandles="1" noChangeArrowheads="1" noChangeShapeType="1" noTextEdit="1"/>
              </p:cNvSpPr>
              <p:nvPr/>
            </p:nvSpPr>
            <p:spPr>
              <a:xfrm>
                <a:off x="6300387" y="1225440"/>
                <a:ext cx="588751" cy="276999"/>
              </a:xfrm>
              <a:prstGeom prst="rect">
                <a:avLst/>
              </a:prstGeom>
              <a:blipFill rotWithShape="0">
                <a:blip r:embed="rId4"/>
                <a:stretch>
                  <a:fillRect l="-8333" r="-4167" b="-22222"/>
                </a:stretch>
              </a:blipFill>
            </p:spPr>
            <p:txBody>
              <a:bodyPr/>
              <a:lstStyle/>
              <a:p>
                <a:r>
                  <a:rPr lang="de-AT">
                    <a:noFill/>
                  </a:rPr>
                  <a:t> </a:t>
                </a:r>
              </a:p>
            </p:txBody>
          </p:sp>
        </mc:Fallback>
      </mc:AlternateContent>
      <mc:AlternateContent xmlns:mc="http://schemas.openxmlformats.org/markup-compatibility/2006" xmlns:a14="http://schemas.microsoft.com/office/drawing/2010/main">
        <mc:Choice Requires="a14">
          <p:sp>
            <p:nvSpPr>
              <p:cNvPr id="31" name="Textfeld 30"/>
              <p:cNvSpPr txBox="1"/>
              <p:nvPr/>
            </p:nvSpPr>
            <p:spPr>
              <a:xfrm>
                <a:off x="6781299" y="2179603"/>
                <a:ext cx="70256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AT" i="1" smtClean="0">
                              <a:latin typeface="Cambria Math" panose="02040503050406030204" pitchFamily="18" charset="0"/>
                            </a:rPr>
                          </m:ctrlPr>
                        </m:sSubPr>
                        <m:e>
                          <m:r>
                            <a:rPr lang="de-DE" b="0" i="1" smtClean="0">
                              <a:latin typeface="Cambria Math" panose="02040503050406030204" pitchFamily="18" charset="0"/>
                            </a:rPr>
                            <m:t>𝑃</m:t>
                          </m:r>
                        </m:e>
                        <m:sub>
                          <m:r>
                            <a:rPr lang="de-DE" b="0" i="1" smtClean="0">
                              <a:latin typeface="Cambria Math" panose="02040503050406030204" pitchFamily="18" charset="0"/>
                            </a:rPr>
                            <m:t>𝑜𝑢𝑡𝑙𝑒𝑡</m:t>
                          </m:r>
                        </m:sub>
                      </m:sSub>
                    </m:oMath>
                  </m:oMathPara>
                </a14:m>
                <a:endParaRPr lang="de-AT" dirty="0"/>
              </a:p>
            </p:txBody>
          </p:sp>
        </mc:Choice>
        <mc:Fallback xmlns="">
          <p:sp>
            <p:nvSpPr>
              <p:cNvPr id="31" name="Textfeld 30"/>
              <p:cNvSpPr txBox="1">
                <a:spLocks noRot="1" noChangeAspect="1" noMove="1" noResize="1" noEditPoints="1" noAdjustHandles="1" noChangeArrowheads="1" noChangeShapeType="1" noTextEdit="1"/>
              </p:cNvSpPr>
              <p:nvPr/>
            </p:nvSpPr>
            <p:spPr>
              <a:xfrm>
                <a:off x="6781299" y="2179603"/>
                <a:ext cx="702565" cy="276999"/>
              </a:xfrm>
              <a:prstGeom prst="rect">
                <a:avLst/>
              </a:prstGeom>
              <a:blipFill rotWithShape="0">
                <a:blip r:embed="rId5"/>
                <a:stretch>
                  <a:fillRect l="-6034" r="-1724" b="-20000"/>
                </a:stretch>
              </a:blipFill>
            </p:spPr>
            <p:txBody>
              <a:bodyPr/>
              <a:lstStyle/>
              <a:p>
                <a:r>
                  <a:rPr lang="de-AT">
                    <a:noFill/>
                  </a:rPr>
                  <a:t> </a:t>
                </a:r>
              </a:p>
            </p:txBody>
          </p:sp>
        </mc:Fallback>
      </mc:AlternateContent>
      <p:cxnSp>
        <p:nvCxnSpPr>
          <p:cNvPr id="32" name="Gerade Verbindung mit Pfeil 31"/>
          <p:cNvCxnSpPr/>
          <p:nvPr/>
        </p:nvCxnSpPr>
        <p:spPr>
          <a:xfrm>
            <a:off x="5532469" y="2505999"/>
            <a:ext cx="703811" cy="4586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feld 32"/>
              <p:cNvSpPr txBox="1"/>
              <p:nvPr/>
            </p:nvSpPr>
            <p:spPr>
              <a:xfrm>
                <a:off x="5282444" y="2120788"/>
                <a:ext cx="485646" cy="29956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AT" i="1" smtClean="0">
                              <a:latin typeface="Cambria Math" panose="02040503050406030204" pitchFamily="18" charset="0"/>
                            </a:rPr>
                          </m:ctrlPr>
                        </m:sSubPr>
                        <m:e>
                          <m:r>
                            <a:rPr lang="de-DE" b="0" i="1" smtClean="0">
                              <a:latin typeface="Cambria Math" panose="02040503050406030204" pitchFamily="18" charset="0"/>
                            </a:rPr>
                            <m:t>𝑃</m:t>
                          </m:r>
                        </m:e>
                        <m:sub>
                          <m:r>
                            <a:rPr lang="de-DE" b="0" i="1" smtClean="0">
                              <a:latin typeface="Cambria Math" panose="02040503050406030204" pitchFamily="18" charset="0"/>
                            </a:rPr>
                            <m:t>𝑔𝑎𝑝</m:t>
                          </m:r>
                        </m:sub>
                      </m:sSub>
                    </m:oMath>
                  </m:oMathPara>
                </a14:m>
                <a:endParaRPr lang="de-AT" dirty="0"/>
              </a:p>
            </p:txBody>
          </p:sp>
        </mc:Choice>
        <mc:Fallback xmlns="">
          <p:sp>
            <p:nvSpPr>
              <p:cNvPr id="33" name="Textfeld 32"/>
              <p:cNvSpPr txBox="1">
                <a:spLocks noRot="1" noChangeAspect="1" noMove="1" noResize="1" noEditPoints="1" noAdjustHandles="1" noChangeArrowheads="1" noChangeShapeType="1" noTextEdit="1"/>
              </p:cNvSpPr>
              <p:nvPr/>
            </p:nvSpPr>
            <p:spPr>
              <a:xfrm>
                <a:off x="5282444" y="2120788"/>
                <a:ext cx="485646" cy="299569"/>
              </a:xfrm>
              <a:prstGeom prst="rect">
                <a:avLst/>
              </a:prstGeom>
              <a:blipFill rotWithShape="0">
                <a:blip r:embed="rId6"/>
                <a:stretch>
                  <a:fillRect l="-11392" r="-5063" b="-22449"/>
                </a:stretch>
              </a:blipFill>
            </p:spPr>
            <p:txBody>
              <a:bodyPr/>
              <a:lstStyle/>
              <a:p>
                <a:r>
                  <a:rPr lang="de-AT">
                    <a:noFill/>
                  </a:rPr>
                  <a:t> </a:t>
                </a:r>
              </a:p>
            </p:txBody>
          </p:sp>
        </mc:Fallback>
      </mc:AlternateContent>
      <p:sp>
        <p:nvSpPr>
          <p:cNvPr id="34" name="TextShape 3"/>
          <p:cNvSpPr txBox="1"/>
          <p:nvPr/>
        </p:nvSpPr>
        <p:spPr>
          <a:xfrm>
            <a:off x="490451" y="4456475"/>
            <a:ext cx="3487634" cy="276007"/>
          </a:xfrm>
          <a:prstGeom prst="rect">
            <a:avLst/>
          </a:prstGeom>
          <a:noFill/>
          <a:ln>
            <a:noFill/>
          </a:ln>
        </p:spPr>
        <p:txBody>
          <a:bodyPr lIns="90000" tIns="45000" rIns="90000" bIns="45000"/>
          <a:lstStyle/>
          <a:p>
            <a:r>
              <a:rPr lang="en-US" sz="1000" spc="-1" dirty="0">
                <a:solidFill>
                  <a:srgbClr val="000000"/>
                </a:solidFill>
                <a:uFill>
                  <a:solidFill>
                    <a:srgbClr val="FFFFFF"/>
                  </a:solidFill>
                </a:uFill>
                <a:latin typeface="Arial"/>
              </a:rPr>
              <a:t>Pressure</a:t>
            </a:r>
            <a:r>
              <a:rPr lang="en-US" sz="1000" b="0" strike="noStrike" spc="-1" dirty="0">
                <a:solidFill>
                  <a:srgbClr val="000000"/>
                </a:solidFill>
                <a:uFill>
                  <a:solidFill>
                    <a:srgbClr val="FFFFFF"/>
                  </a:solidFill>
                </a:uFill>
                <a:latin typeface="Arial"/>
              </a:rPr>
              <a:t> field (Gap = </a:t>
            </a:r>
            <a:r>
              <a:rPr lang="en-US" sz="1000" spc="-1" dirty="0">
                <a:solidFill>
                  <a:srgbClr val="000000"/>
                </a:solidFill>
                <a:uFill>
                  <a:solidFill>
                    <a:srgbClr val="FFFFFF"/>
                  </a:solidFill>
                </a:uFill>
                <a:latin typeface="Arial"/>
              </a:rPr>
              <a:t>0.15mm</a:t>
            </a:r>
            <a:r>
              <a:rPr lang="en-US" sz="1000" b="0" strike="noStrike" spc="-1" dirty="0">
                <a:solidFill>
                  <a:srgbClr val="000000"/>
                </a:solidFill>
                <a:uFill>
                  <a:solidFill>
                    <a:srgbClr val="FFFFFF"/>
                  </a:solidFill>
                </a:uFill>
                <a:latin typeface="Arial"/>
              </a:rPr>
              <a:t>, Plunger Velocity = </a:t>
            </a:r>
            <a:r>
              <a:rPr lang="en-US" sz="1000" spc="-1" dirty="0">
                <a:solidFill>
                  <a:srgbClr val="000000"/>
                </a:solidFill>
                <a:uFill>
                  <a:solidFill>
                    <a:srgbClr val="FFFFFF"/>
                  </a:solidFill>
                </a:uFill>
                <a:latin typeface="Arial"/>
              </a:rPr>
              <a:t>0.12m/s</a:t>
            </a:r>
            <a:r>
              <a:rPr lang="en-US" sz="1000" b="0" strike="noStrike" spc="-1" dirty="0">
                <a:solidFill>
                  <a:srgbClr val="000000"/>
                </a:solidFill>
                <a:uFill>
                  <a:solidFill>
                    <a:srgbClr val="FFFFFF"/>
                  </a:solidFill>
                </a:uFill>
                <a:latin typeface="Arial"/>
              </a:rPr>
              <a:t>)</a:t>
            </a:r>
          </a:p>
        </p:txBody>
      </p:sp>
      <p:sp>
        <p:nvSpPr>
          <p:cNvPr id="35" name="TextShape 4"/>
          <p:cNvSpPr txBox="1"/>
          <p:nvPr/>
        </p:nvSpPr>
        <p:spPr>
          <a:xfrm>
            <a:off x="4708187" y="3113904"/>
            <a:ext cx="4016978" cy="266285"/>
          </a:xfrm>
          <a:prstGeom prst="rect">
            <a:avLst/>
          </a:prstGeom>
          <a:noFill/>
          <a:ln>
            <a:noFill/>
          </a:ln>
        </p:spPr>
        <p:txBody>
          <a:bodyPr lIns="90000" tIns="45000" rIns="90000" bIns="45000"/>
          <a:lstStyle/>
          <a:p>
            <a:r>
              <a:rPr lang="en-US" sz="1000" spc="-1" dirty="0">
                <a:solidFill>
                  <a:srgbClr val="000000"/>
                </a:solidFill>
                <a:uFill>
                  <a:solidFill>
                    <a:srgbClr val="FFFFFF"/>
                  </a:solidFill>
                </a:uFill>
                <a:latin typeface="Arial"/>
              </a:rPr>
              <a:t>Pressure along the gap</a:t>
            </a:r>
            <a:r>
              <a:rPr lang="en-US" sz="1000" b="0" strike="noStrike" spc="-1" dirty="0">
                <a:solidFill>
                  <a:srgbClr val="000000"/>
                </a:solidFill>
                <a:uFill>
                  <a:solidFill>
                    <a:srgbClr val="FFFFFF"/>
                  </a:solidFill>
                </a:uFill>
                <a:latin typeface="Arial"/>
              </a:rPr>
              <a:t> (Gap = 0.15mm, Plunger Velocity = </a:t>
            </a:r>
            <a:r>
              <a:rPr lang="en-US" sz="1000" spc="-1" dirty="0">
                <a:solidFill>
                  <a:srgbClr val="000000"/>
                </a:solidFill>
                <a:uFill>
                  <a:solidFill>
                    <a:srgbClr val="FFFFFF"/>
                  </a:solidFill>
                </a:uFill>
                <a:latin typeface="Arial"/>
              </a:rPr>
              <a:t>0.12m/s</a:t>
            </a:r>
            <a:r>
              <a:rPr lang="en-US" sz="1000" b="0" strike="noStrike" spc="-1" dirty="0">
                <a:solidFill>
                  <a:srgbClr val="000000"/>
                </a:solidFill>
                <a:uFill>
                  <a:solidFill>
                    <a:srgbClr val="FFFFFF"/>
                  </a:solidFill>
                </a:uFill>
                <a:latin typeface="Arial"/>
              </a:rPr>
              <a:t>)</a:t>
            </a:r>
          </a:p>
        </p:txBody>
      </p:sp>
      <p:pic>
        <p:nvPicPr>
          <p:cNvPr id="36" name="Grafik 3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57689" y="3400182"/>
            <a:ext cx="1474146" cy="1461862"/>
          </a:xfrm>
          <a:prstGeom prst="rect">
            <a:avLst/>
          </a:prstGeom>
        </p:spPr>
      </p:pic>
      <p:sp>
        <p:nvSpPr>
          <p:cNvPr id="37" name="Textfeld 36"/>
          <p:cNvSpPr txBox="1"/>
          <p:nvPr/>
        </p:nvSpPr>
        <p:spPr>
          <a:xfrm>
            <a:off x="5917543" y="4722249"/>
            <a:ext cx="1635384" cy="276999"/>
          </a:xfrm>
          <a:prstGeom prst="rect">
            <a:avLst/>
          </a:prstGeom>
          <a:noFill/>
        </p:spPr>
        <p:txBody>
          <a:bodyPr wrap="none" rtlCol="0">
            <a:spAutoFit/>
          </a:bodyPr>
          <a:lstStyle/>
          <a:p>
            <a:r>
              <a:rPr lang="de-AT" sz="1200" dirty="0" err="1"/>
              <a:t>plunger</a:t>
            </a:r>
            <a:r>
              <a:rPr lang="de-AT" sz="1200" dirty="0"/>
              <a:t> </a:t>
            </a:r>
            <a:r>
              <a:rPr lang="de-AT" sz="1200" dirty="0" err="1"/>
              <a:t>velocity</a:t>
            </a:r>
            <a:r>
              <a:rPr lang="de-AT" sz="1200" dirty="0"/>
              <a:t> [</a:t>
            </a:r>
            <a:r>
              <a:rPr lang="de-AT" sz="1200" dirty="0" err="1"/>
              <a:t>a.u</a:t>
            </a:r>
            <a:r>
              <a:rPr lang="de-AT" sz="1200" dirty="0"/>
              <a:t>.]</a:t>
            </a:r>
          </a:p>
        </p:txBody>
      </p:sp>
      <p:sp>
        <p:nvSpPr>
          <p:cNvPr id="38" name="Textfeld 37"/>
          <p:cNvSpPr txBox="1"/>
          <p:nvPr/>
        </p:nvSpPr>
        <p:spPr>
          <a:xfrm rot="16200000">
            <a:off x="5050458" y="4031953"/>
            <a:ext cx="1226618" cy="276999"/>
          </a:xfrm>
          <a:prstGeom prst="rect">
            <a:avLst/>
          </a:prstGeom>
          <a:noFill/>
        </p:spPr>
        <p:txBody>
          <a:bodyPr wrap="none" rtlCol="0">
            <a:spAutoFit/>
          </a:bodyPr>
          <a:lstStyle/>
          <a:p>
            <a:r>
              <a:rPr lang="de-AT" sz="1200" dirty="0" err="1"/>
              <a:t>gap</a:t>
            </a:r>
            <a:r>
              <a:rPr lang="de-AT" sz="1200" dirty="0"/>
              <a:t> </a:t>
            </a:r>
            <a:r>
              <a:rPr lang="de-AT" sz="1200" dirty="0" err="1"/>
              <a:t>width</a:t>
            </a:r>
            <a:r>
              <a:rPr lang="de-AT" sz="1200" dirty="0"/>
              <a:t> [</a:t>
            </a:r>
            <a:r>
              <a:rPr lang="de-AT" sz="1200" dirty="0" err="1"/>
              <a:t>a.u</a:t>
            </a:r>
            <a:r>
              <a:rPr lang="de-AT" sz="1200" dirty="0"/>
              <a:t>.]</a:t>
            </a:r>
          </a:p>
        </p:txBody>
      </p:sp>
      <p:sp>
        <p:nvSpPr>
          <p:cNvPr id="39" name="Textfeld 38"/>
          <p:cNvSpPr txBox="1"/>
          <p:nvPr/>
        </p:nvSpPr>
        <p:spPr>
          <a:xfrm>
            <a:off x="6957827" y="4220360"/>
            <a:ext cx="1762021" cy="369332"/>
          </a:xfrm>
          <a:prstGeom prst="rect">
            <a:avLst/>
          </a:prstGeom>
          <a:noFill/>
        </p:spPr>
        <p:txBody>
          <a:bodyPr wrap="none" rtlCol="0">
            <a:spAutoFit/>
          </a:bodyPr>
          <a:lstStyle/>
          <a:p>
            <a:r>
              <a:rPr lang="de-AT" dirty="0"/>
              <a:t>Micro-</a:t>
            </a:r>
            <a:r>
              <a:rPr lang="de-AT" dirty="0" err="1"/>
              <a:t>bubbles</a:t>
            </a:r>
            <a:r>
              <a:rPr lang="de-AT" dirty="0"/>
              <a:t>?</a:t>
            </a:r>
          </a:p>
        </p:txBody>
      </p:sp>
      <p:sp>
        <p:nvSpPr>
          <p:cNvPr id="40" name="Bogen 39"/>
          <p:cNvSpPr/>
          <p:nvPr/>
        </p:nvSpPr>
        <p:spPr>
          <a:xfrm rot="16200000">
            <a:off x="6578853" y="4158087"/>
            <a:ext cx="1386111" cy="1198885"/>
          </a:xfrm>
          <a:prstGeom prst="arc">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spTree>
    <p:extLst>
      <p:ext uri="{BB962C8B-B14F-4D97-AF65-F5344CB8AC3E}">
        <p14:creationId xmlns:p14="http://schemas.microsoft.com/office/powerpoint/2010/main" val="32000816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1" y="116380"/>
            <a:ext cx="8054219" cy="626257"/>
          </a:xfrm>
        </p:spPr>
        <p:txBody>
          <a:bodyPr/>
          <a:lstStyle/>
          <a:p>
            <a:r>
              <a:rPr lang="de-DE" altLang="de-DE" dirty="0" err="1"/>
              <a:t>Parametric</a:t>
            </a:r>
            <a:r>
              <a:rPr lang="de-DE" altLang="de-DE" dirty="0"/>
              <a:t> </a:t>
            </a:r>
            <a:r>
              <a:rPr lang="de-DE" altLang="de-DE" dirty="0" err="1"/>
              <a:t>study</a:t>
            </a:r>
            <a:r>
              <a:rPr lang="de-DE" altLang="de-DE" dirty="0"/>
              <a:t> </a:t>
            </a:r>
            <a:r>
              <a:rPr lang="de-DE" altLang="de-DE" dirty="0" err="1"/>
              <a:t>of</a:t>
            </a:r>
            <a:r>
              <a:rPr lang="de-DE" altLang="de-DE" dirty="0"/>
              <a:t> </a:t>
            </a:r>
            <a:r>
              <a:rPr lang="de-DE" altLang="de-DE" dirty="0" err="1"/>
              <a:t>critical</a:t>
            </a:r>
            <a:r>
              <a:rPr lang="de-DE" altLang="de-DE" dirty="0"/>
              <a:t> </a:t>
            </a:r>
            <a:r>
              <a:rPr lang="de-DE" altLang="de-DE" dirty="0" err="1"/>
              <a:t>plunger</a:t>
            </a:r>
            <a:r>
              <a:rPr lang="de-DE" altLang="de-DE" dirty="0"/>
              <a:t> </a:t>
            </a:r>
            <a:r>
              <a:rPr lang="de-DE" altLang="de-DE" dirty="0" err="1"/>
              <a:t>speed</a:t>
            </a:r>
            <a:endParaRPr lang="de-AT" altLang="de-DE" dirty="0"/>
          </a:p>
        </p:txBody>
      </p:sp>
      <p:pic>
        <p:nvPicPr>
          <p:cNvPr id="3" name="Grafik 2"/>
          <p:cNvPicPr>
            <a:picLocks noChangeAspect="1"/>
          </p:cNvPicPr>
          <p:nvPr/>
        </p:nvPicPr>
        <p:blipFill rotWithShape="1">
          <a:blip r:embed="rId2">
            <a:extLst>
              <a:ext uri="{28A0092B-C50C-407E-A947-70E740481C1C}">
                <a14:useLocalDpi xmlns:a14="http://schemas.microsoft.com/office/drawing/2010/main" val="0"/>
              </a:ext>
            </a:extLst>
          </a:blip>
          <a:srcRect l="46309" t="18614" r="44761" b="18222"/>
          <a:stretch/>
        </p:blipFill>
        <p:spPr>
          <a:xfrm>
            <a:off x="1054245" y="1520110"/>
            <a:ext cx="806823" cy="3248810"/>
          </a:xfrm>
          <a:prstGeom prst="rect">
            <a:avLst/>
          </a:prstGeom>
        </p:spPr>
      </p:pic>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46309" t="18614" r="44761" b="18222"/>
          <a:stretch/>
        </p:blipFill>
        <p:spPr>
          <a:xfrm flipH="1">
            <a:off x="247422" y="1520110"/>
            <a:ext cx="806823" cy="3248810"/>
          </a:xfrm>
          <a:prstGeom prst="rect">
            <a:avLst/>
          </a:prstGeom>
        </p:spPr>
      </p:pic>
      <p:sp>
        <p:nvSpPr>
          <p:cNvPr id="8" name="Textfeld 7"/>
          <p:cNvSpPr txBox="1"/>
          <p:nvPr/>
        </p:nvSpPr>
        <p:spPr>
          <a:xfrm>
            <a:off x="133710" y="900540"/>
            <a:ext cx="1927131" cy="307777"/>
          </a:xfrm>
          <a:prstGeom prst="rect">
            <a:avLst/>
          </a:prstGeom>
          <a:noFill/>
        </p:spPr>
        <p:txBody>
          <a:bodyPr wrap="none" rtlCol="0">
            <a:spAutoFit/>
          </a:bodyPr>
          <a:lstStyle/>
          <a:p>
            <a:r>
              <a:rPr lang="de-DE" sz="1400" dirty="0"/>
              <a:t>Constant </a:t>
            </a:r>
            <a:r>
              <a:rPr lang="de-DE" sz="1400" dirty="0" err="1"/>
              <a:t>flow</a:t>
            </a:r>
            <a:r>
              <a:rPr lang="de-DE" sz="1400" dirty="0"/>
              <a:t> rate BC</a:t>
            </a:r>
            <a:endParaRPr lang="de-AT" sz="1400" dirty="0"/>
          </a:p>
        </p:txBody>
      </p:sp>
      <p:sp>
        <p:nvSpPr>
          <p:cNvPr id="15" name="Pfeil nach rechts 14"/>
          <p:cNvSpPr/>
          <p:nvPr/>
        </p:nvSpPr>
        <p:spPr>
          <a:xfrm rot="16200000">
            <a:off x="907140" y="1016555"/>
            <a:ext cx="358754" cy="7422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16" name="Gerade Verbindung mit Pfeil 15"/>
          <p:cNvCxnSpPr/>
          <p:nvPr/>
        </p:nvCxnSpPr>
        <p:spPr>
          <a:xfrm flipH="1" flipV="1">
            <a:off x="1054245" y="2861534"/>
            <a:ext cx="569" cy="8942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1123692" y="2861534"/>
            <a:ext cx="387927" cy="215444"/>
          </a:xfrm>
          <a:prstGeom prst="rect">
            <a:avLst/>
          </a:prstGeom>
          <a:noFill/>
        </p:spPr>
        <p:txBody>
          <a:bodyPr wrap="none" lIns="0" tIns="0" rIns="0" bIns="0" rtlCol="0">
            <a:spAutoFit/>
          </a:bodyPr>
          <a:lstStyle/>
          <a:p>
            <a:r>
              <a:rPr lang="de-DE" sz="1400" dirty="0"/>
              <a:t>Drag</a:t>
            </a:r>
            <a:endParaRPr lang="de-AT" sz="1400" dirty="0"/>
          </a:p>
        </p:txBody>
      </p:sp>
      <p:pic>
        <p:nvPicPr>
          <p:cNvPr id="19" name="Grafik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8182" y="1208316"/>
            <a:ext cx="4941426" cy="3378970"/>
          </a:xfrm>
          <a:prstGeom prst="rect">
            <a:avLst/>
          </a:prstGeom>
        </p:spPr>
      </p:pic>
      <p:sp>
        <p:nvSpPr>
          <p:cNvPr id="23" name="Inhaltsplatzhalter 5"/>
          <p:cNvSpPr txBox="1">
            <a:spLocks/>
          </p:cNvSpPr>
          <p:nvPr/>
        </p:nvSpPr>
        <p:spPr bwMode="auto">
          <a:xfrm>
            <a:off x="1813407" y="1469295"/>
            <a:ext cx="2184775" cy="3397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4"/>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5"/>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DE" sz="1200" kern="0" dirty="0">
                <a:solidFill>
                  <a:srgbClr val="2F2F2F">
                    <a:lumMod val="90000"/>
                    <a:lumOff val="10000"/>
                  </a:srgbClr>
                </a:solidFill>
                <a:latin typeface="Arial" panose="020B0604020202020204"/>
                <a:sym typeface="Wingdings" panose="05000000000000000000" pitchFamily="2" charset="2"/>
              </a:rPr>
              <a:t>A </a:t>
            </a:r>
            <a:r>
              <a:rPr lang="de-DE" sz="1200" kern="0" dirty="0" err="1">
                <a:solidFill>
                  <a:srgbClr val="0070C0"/>
                </a:solidFill>
                <a:latin typeface="Arial" panose="020B0604020202020204"/>
                <a:sym typeface="Wingdings" panose="05000000000000000000" pitchFamily="2" charset="2"/>
              </a:rPr>
              <a:t>constant</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flow</a:t>
            </a:r>
            <a:r>
              <a:rPr lang="de-DE" sz="1200" kern="0" dirty="0">
                <a:solidFill>
                  <a:srgbClr val="0070C0"/>
                </a:solidFill>
                <a:latin typeface="Arial" panose="020B0604020202020204"/>
                <a:sym typeface="Wingdings" panose="05000000000000000000" pitchFamily="2" charset="2"/>
              </a:rPr>
              <a:t> rate </a:t>
            </a:r>
            <a:r>
              <a:rPr lang="de-DE" sz="1200" kern="0" dirty="0">
                <a:solidFill>
                  <a:srgbClr val="2F2F2F">
                    <a:lumMod val="90000"/>
                    <a:lumOff val="10000"/>
                  </a:srgbClr>
                </a:solidFill>
                <a:latin typeface="Arial" panose="020B0604020202020204"/>
                <a:sym typeface="Wingdings" panose="05000000000000000000" pitchFamily="2" charset="2"/>
              </a:rPr>
              <a:t>was </a:t>
            </a:r>
            <a:r>
              <a:rPr lang="de-DE" sz="1200" kern="0" dirty="0" err="1">
                <a:solidFill>
                  <a:srgbClr val="2F2F2F">
                    <a:lumMod val="90000"/>
                    <a:lumOff val="10000"/>
                  </a:srgbClr>
                </a:solidFill>
                <a:latin typeface="Arial" panose="020B0604020202020204"/>
                <a:sym typeface="Wingdings" panose="05000000000000000000" pitchFamily="2" charset="2"/>
              </a:rPr>
              <a:t>imposed</a:t>
            </a:r>
            <a:endParaRPr lang="de-DE" sz="1200" kern="0" dirty="0">
              <a:solidFill>
                <a:srgbClr val="2F2F2F">
                  <a:lumMod val="90000"/>
                  <a:lumOff val="10000"/>
                </a:srgbClr>
              </a:solidFill>
              <a:latin typeface="Arial" panose="020B0604020202020204"/>
              <a:sym typeface="Wingdings" panose="05000000000000000000" pitchFamily="2" charset="2"/>
            </a:endParaRPr>
          </a:p>
          <a:p>
            <a:pPr marL="0" lvl="0" indent="0">
              <a:buNone/>
            </a:pP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2F2F2F">
                    <a:lumMod val="90000"/>
                    <a:lumOff val="10000"/>
                  </a:srgbClr>
                </a:solidFill>
                <a:latin typeface="Arial" panose="020B0604020202020204"/>
                <a:sym typeface="Wingdings" panose="05000000000000000000" pitchFamily="2" charset="2"/>
              </a:rPr>
              <a:t>Simulation was </a:t>
            </a:r>
            <a:r>
              <a:rPr lang="de-DE" sz="1200" kern="0" dirty="0" err="1">
                <a:solidFill>
                  <a:srgbClr val="2F2F2F">
                    <a:lumMod val="90000"/>
                    <a:lumOff val="10000"/>
                  </a:srgbClr>
                </a:solidFill>
                <a:latin typeface="Arial" panose="020B0604020202020204"/>
                <a:sym typeface="Wingdings" panose="05000000000000000000" pitchFamily="2" charset="2"/>
              </a:rPr>
              <a:t>carried</a:t>
            </a:r>
            <a:r>
              <a:rPr lang="de-DE" sz="1200" kern="0" dirty="0">
                <a:solidFill>
                  <a:srgbClr val="2F2F2F">
                    <a:lumMod val="90000"/>
                    <a:lumOff val="10000"/>
                  </a:srgbClr>
                </a:solidFill>
                <a:latin typeface="Arial" panose="020B0604020202020204"/>
                <a:sym typeface="Wingdings" panose="05000000000000000000" pitchFamily="2" charset="2"/>
              </a:rPr>
              <a:t> out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find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final </a:t>
            </a:r>
            <a:r>
              <a:rPr lang="de-DE" sz="1200" kern="0" dirty="0" err="1">
                <a:solidFill>
                  <a:srgbClr val="2F2F2F">
                    <a:lumMod val="90000"/>
                    <a:lumOff val="10000"/>
                  </a:srgbClr>
                </a:solidFill>
                <a:latin typeface="Arial" panose="020B0604020202020204"/>
                <a:sym typeface="Wingdings" panose="05000000000000000000" pitchFamily="2" charset="2"/>
              </a:rPr>
              <a:t>position</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of</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ball </a:t>
            </a:r>
            <a:r>
              <a:rPr lang="de-DE" sz="1200" kern="0" dirty="0" err="1">
                <a:solidFill>
                  <a:srgbClr val="2F2F2F">
                    <a:lumMod val="90000"/>
                    <a:lumOff val="10000"/>
                  </a:srgbClr>
                </a:solidFill>
                <a:latin typeface="Arial" panose="020B0604020202020204"/>
                <a:sym typeface="Wingdings" panose="05000000000000000000" pitchFamily="2" charset="2"/>
              </a:rPr>
              <a:t>starting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from</a:t>
            </a:r>
            <a:r>
              <a:rPr lang="de-DE" sz="1200" kern="0" dirty="0">
                <a:solidFill>
                  <a:srgbClr val="2F2F2F">
                    <a:lumMod val="90000"/>
                    <a:lumOff val="10000"/>
                  </a:srgbClr>
                </a:solidFill>
                <a:latin typeface="Arial" panose="020B0604020202020204"/>
                <a:sym typeface="Wingdings" panose="05000000000000000000" pitchFamily="2" charset="2"/>
              </a:rPr>
              <a:t> an </a:t>
            </a:r>
            <a:r>
              <a:rPr lang="de-DE" sz="1200" kern="0" dirty="0" err="1">
                <a:solidFill>
                  <a:srgbClr val="2F2F2F">
                    <a:lumMod val="90000"/>
                    <a:lumOff val="10000"/>
                  </a:srgbClr>
                </a:solidFill>
                <a:latin typeface="Arial" panose="020B0604020202020204"/>
                <a:sym typeface="Wingdings" panose="05000000000000000000" pitchFamily="2" charset="2"/>
              </a:rPr>
              <a:t>almost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closed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valve</a:t>
            </a:r>
            <a:endParaRPr lang="de-DE" sz="1200" kern="0" dirty="0">
              <a:solidFill>
                <a:srgbClr val="2F2F2F">
                  <a:lumMod val="90000"/>
                  <a:lumOff val="10000"/>
                </a:srgbClr>
              </a:solidFill>
              <a:latin typeface="Arial" panose="020B0604020202020204"/>
              <a:sym typeface="Wingdings" panose="05000000000000000000" pitchFamily="2" charset="2"/>
            </a:endParaRPr>
          </a:p>
          <a:p>
            <a:pPr marL="0" lvl="0" indent="0">
              <a:buNone/>
            </a:pP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0070C0"/>
                </a:solidFill>
                <a:latin typeface="Arial" panose="020B0604020202020204"/>
                <a:sym typeface="Wingdings" panose="05000000000000000000" pitchFamily="2" charset="2"/>
              </a:rPr>
              <a:t>Critical </a:t>
            </a:r>
            <a:r>
              <a:rPr lang="de-DE" sz="1200" kern="0" dirty="0" err="1">
                <a:solidFill>
                  <a:srgbClr val="0070C0"/>
                </a:solidFill>
                <a:latin typeface="Arial" panose="020B0604020202020204"/>
                <a:sym typeface="Wingdings" panose="05000000000000000000" pitchFamily="2" charset="2"/>
              </a:rPr>
              <a:t>plunger</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speeds</a:t>
            </a:r>
            <a:r>
              <a:rPr lang="de-DE" sz="1200" kern="0" dirty="0">
                <a:solidFill>
                  <a:srgbClr val="0070C0"/>
                </a:solidFill>
                <a:latin typeface="Arial" panose="020B0604020202020204"/>
                <a:sym typeface="Wingdings" panose="05000000000000000000" pitchFamily="2" charset="2"/>
              </a:rPr>
              <a:t> </a:t>
            </a:r>
            <a:r>
              <a:rPr lang="de-DE" sz="1200" kern="0" dirty="0">
                <a:solidFill>
                  <a:srgbClr val="2F2F2F">
                    <a:lumMod val="90000"/>
                    <a:lumOff val="10000"/>
                  </a:srgbClr>
                </a:solidFill>
                <a:latin typeface="Arial" panose="020B0604020202020204"/>
                <a:sym typeface="Wingdings" panose="05000000000000000000" pitchFamily="2" charset="2"/>
              </a:rPr>
              <a:t>(</a:t>
            </a:r>
            <a:r>
              <a:rPr lang="de-DE" sz="1200" kern="0" dirty="0" err="1">
                <a:solidFill>
                  <a:srgbClr val="2F2F2F">
                    <a:lumMod val="90000"/>
                    <a:lumOff val="10000"/>
                  </a:srgbClr>
                </a:solidFill>
                <a:latin typeface="Arial" panose="020B0604020202020204"/>
                <a:sym typeface="Wingdings" panose="05000000000000000000" pitchFamily="2" charset="2"/>
              </a:rPr>
              <a:t>boundary</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between</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partially</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opening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and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fully</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opening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for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various</a:t>
            </a:r>
            <a:r>
              <a:rPr lang="de-DE" sz="1200" kern="0" dirty="0">
                <a:solidFill>
                  <a:srgbClr val="0070C0"/>
                </a:solidFill>
                <a:latin typeface="Arial" panose="020B0604020202020204"/>
                <a:sym typeface="Wingdings" panose="05000000000000000000" pitchFamily="2" charset="2"/>
              </a:rPr>
              <a:t> ball </a:t>
            </a:r>
            <a:r>
              <a:rPr lang="de-DE" sz="1200" kern="0" dirty="0" err="1">
                <a:solidFill>
                  <a:srgbClr val="0070C0"/>
                </a:solidFill>
                <a:latin typeface="Arial" panose="020B0604020202020204"/>
                <a:sym typeface="Wingdings" panose="05000000000000000000" pitchFamily="2" charset="2"/>
              </a:rPr>
              <a:t>densities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were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computed</a:t>
            </a:r>
            <a:r>
              <a:rPr lang="de-DE" sz="1200" kern="0" dirty="0">
                <a:solidFill>
                  <a:srgbClr val="2F2F2F">
                    <a:lumMod val="90000"/>
                    <a:lumOff val="10000"/>
                  </a:srgbClr>
                </a:solidFill>
                <a:latin typeface="Arial" panose="020B0604020202020204"/>
                <a:sym typeface="Wingdings" panose="05000000000000000000" pitchFamily="2" charset="2"/>
              </a:rPr>
              <a:t>.</a:t>
            </a:r>
          </a:p>
        </p:txBody>
      </p:sp>
      <p:sp>
        <p:nvSpPr>
          <p:cNvPr id="24" name="Rechteck 23"/>
          <p:cNvSpPr/>
          <p:nvPr/>
        </p:nvSpPr>
        <p:spPr>
          <a:xfrm>
            <a:off x="1861068" y="1361715"/>
            <a:ext cx="2137114" cy="3124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 name="Textfeld 3"/>
          <p:cNvSpPr txBox="1"/>
          <p:nvPr/>
        </p:nvSpPr>
        <p:spPr>
          <a:xfrm>
            <a:off x="4610804" y="1567071"/>
            <a:ext cx="1975221" cy="307777"/>
          </a:xfrm>
          <a:prstGeom prst="rect">
            <a:avLst/>
          </a:prstGeom>
          <a:noFill/>
        </p:spPr>
        <p:txBody>
          <a:bodyPr wrap="none" rtlCol="0">
            <a:spAutoFit/>
          </a:bodyPr>
          <a:lstStyle/>
          <a:p>
            <a:r>
              <a:rPr lang="de-DE" sz="1400" dirty="0" err="1"/>
              <a:t>Actual</a:t>
            </a:r>
            <a:r>
              <a:rPr lang="de-DE" sz="1400" dirty="0"/>
              <a:t> pump </a:t>
            </a:r>
            <a:r>
              <a:rPr lang="de-DE" sz="1400" dirty="0" err="1"/>
              <a:t>card</a:t>
            </a:r>
            <a:r>
              <a:rPr lang="de-DE" sz="1400" dirty="0"/>
              <a:t> </a:t>
            </a:r>
            <a:r>
              <a:rPr lang="de-DE" sz="1400" dirty="0" err="1"/>
              <a:t>data</a:t>
            </a:r>
            <a:endParaRPr lang="de-AT" sz="1400" dirty="0"/>
          </a:p>
        </p:txBody>
      </p:sp>
      <p:cxnSp>
        <p:nvCxnSpPr>
          <p:cNvPr id="6" name="Gerade Verbindung mit Pfeil 5"/>
          <p:cNvCxnSpPr>
            <a:stCxn id="4" idx="3"/>
          </p:cNvCxnSpPr>
          <p:nvPr/>
        </p:nvCxnSpPr>
        <p:spPr>
          <a:xfrm>
            <a:off x="6586025" y="1720960"/>
            <a:ext cx="376249" cy="91798"/>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39151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a:t>Seat </a:t>
            </a:r>
            <a:r>
              <a:rPr lang="de-DE" altLang="de-DE" dirty="0" err="1"/>
              <a:t>failure</a:t>
            </a:r>
            <a:r>
              <a:rPr lang="de-DE" altLang="de-DE" dirty="0"/>
              <a:t> via </a:t>
            </a:r>
            <a:r>
              <a:rPr lang="de-DE" altLang="de-DE" dirty="0" err="1"/>
              <a:t>impact</a:t>
            </a:r>
            <a:r>
              <a:rPr lang="de-DE" altLang="de-DE" dirty="0"/>
              <a:t>?</a:t>
            </a:r>
            <a:endParaRPr lang="de-AT" altLang="de-DE" dirty="0"/>
          </a:p>
        </p:txBody>
      </p:sp>
      <p:pic>
        <p:nvPicPr>
          <p:cNvPr id="29" name="Picture 2" descr="stress_calculations.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9789" y="984534"/>
            <a:ext cx="5329188" cy="1583571"/>
          </a:xfrm>
          <a:prstGeom prst="rect">
            <a:avLst/>
          </a:prstGeom>
        </p:spPr>
      </p:pic>
      <p:sp>
        <p:nvSpPr>
          <p:cNvPr id="30" name="Inhaltsplatzhalter 2"/>
          <p:cNvSpPr>
            <a:spLocks noGrp="1"/>
          </p:cNvSpPr>
          <p:nvPr>
            <p:ph idx="1"/>
          </p:nvPr>
        </p:nvSpPr>
        <p:spPr>
          <a:xfrm>
            <a:off x="967491" y="3067788"/>
            <a:ext cx="6877547" cy="1863162"/>
          </a:xfrm>
        </p:spPr>
        <p:txBody>
          <a:bodyPr/>
          <a:lstStyle/>
          <a:p>
            <a:r>
              <a:rPr lang="en-GB" sz="1200" dirty="0"/>
              <a:t>Depends on the Co-content (~9-14wt%) and the grain size of the microstructure (~1µm = “fine”)</a:t>
            </a:r>
          </a:p>
          <a:p>
            <a:endParaRPr lang="en-GB" sz="1200" dirty="0"/>
          </a:p>
          <a:p>
            <a:r>
              <a:rPr lang="en-GB" sz="1200" dirty="0">
                <a:solidFill>
                  <a:srgbClr val="0070C0"/>
                </a:solidFill>
              </a:rPr>
              <a:t>For “low” impact velocity (~0.7 m/s) </a:t>
            </a:r>
            <a:r>
              <a:rPr lang="en-GB" sz="1200" dirty="0">
                <a:solidFill>
                  <a:srgbClr val="0070C0"/>
                </a:solidFill>
                <a:sym typeface="Wingdings" panose="05000000000000000000" pitchFamily="2" charset="2"/>
              </a:rPr>
              <a:t> unlikely</a:t>
            </a:r>
          </a:p>
          <a:p>
            <a:endParaRPr lang="en-GB" sz="1200" dirty="0">
              <a:sym typeface="Wingdings" panose="05000000000000000000" pitchFamily="2" charset="2"/>
            </a:endParaRPr>
          </a:p>
          <a:p>
            <a:r>
              <a:rPr lang="en-GB" sz="1200" dirty="0">
                <a:sym typeface="Wingdings" panose="05000000000000000000" pitchFamily="2" charset="2"/>
              </a:rPr>
              <a:t>For “high” impact velocity (~1.3 m/s)  possible</a:t>
            </a:r>
          </a:p>
          <a:p>
            <a:pPr lvl="1"/>
            <a:r>
              <a:rPr lang="en-GB" sz="1200" dirty="0">
                <a:sym typeface="Wingdings" panose="05000000000000000000" pitchFamily="2" charset="2"/>
              </a:rPr>
              <a:t>14wt% Co  transverse rupture strength ~3 </a:t>
            </a:r>
            <a:r>
              <a:rPr lang="en-GB" sz="1200" dirty="0" err="1">
                <a:sym typeface="Wingdings" panose="05000000000000000000" pitchFamily="2" charset="2"/>
              </a:rPr>
              <a:t>GPa</a:t>
            </a:r>
            <a:r>
              <a:rPr lang="en-GB" sz="1200" dirty="0">
                <a:sym typeface="Wingdings" panose="05000000000000000000" pitchFamily="2" charset="2"/>
              </a:rPr>
              <a:t>  ductile failure</a:t>
            </a:r>
          </a:p>
          <a:p>
            <a:pPr lvl="1"/>
            <a:r>
              <a:rPr lang="en-GB" sz="1200" dirty="0">
                <a:sym typeface="Wingdings" panose="05000000000000000000" pitchFamily="2" charset="2"/>
              </a:rPr>
              <a:t>14wt% Co and fine microstructure  compressive strength ~4.5 </a:t>
            </a:r>
            <a:r>
              <a:rPr lang="en-GB" sz="1200" dirty="0" err="1">
                <a:sym typeface="Wingdings" panose="05000000000000000000" pitchFamily="2" charset="2"/>
              </a:rPr>
              <a:t>GPa</a:t>
            </a:r>
            <a:r>
              <a:rPr lang="en-GB" sz="1200" dirty="0">
                <a:sym typeface="Wingdings" panose="05000000000000000000" pitchFamily="2" charset="2"/>
              </a:rPr>
              <a:t>  brittle failure</a:t>
            </a:r>
          </a:p>
          <a:p>
            <a:pPr lvl="1"/>
            <a:endParaRPr lang="en-GB" sz="1200" dirty="0"/>
          </a:p>
        </p:txBody>
      </p:sp>
      <p:sp>
        <p:nvSpPr>
          <p:cNvPr id="31" name="Title 1"/>
          <p:cNvSpPr txBox="1">
            <a:spLocks/>
          </p:cNvSpPr>
          <p:nvPr/>
        </p:nvSpPr>
        <p:spPr bwMode="auto">
          <a:xfrm>
            <a:off x="967494" y="2645582"/>
            <a:ext cx="6003172" cy="626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lang="de-AT" altLang="de-DE" sz="2400" b="1" cap="all" baseline="0" dirty="0" smtClean="0">
                <a:solidFill>
                  <a:srgbClr val="444444"/>
                </a:solidFill>
                <a:latin typeface="+mj-lt"/>
                <a:ea typeface="+mj-ea"/>
                <a:cs typeface="+mj-cs"/>
              </a:defRPr>
            </a:lvl1pPr>
            <a:lvl2pPr algn="ctr" rtl="0" eaLnBrk="1" fontAlgn="base" hangingPunct="1">
              <a:spcBef>
                <a:spcPct val="0"/>
              </a:spcBef>
              <a:spcAft>
                <a:spcPct val="0"/>
              </a:spcAft>
              <a:defRPr sz="1800" b="1">
                <a:solidFill>
                  <a:schemeClr val="tx2"/>
                </a:solidFill>
                <a:latin typeface="Arial" charset="0"/>
              </a:defRPr>
            </a:lvl2pPr>
            <a:lvl3pPr algn="ctr" rtl="0" eaLnBrk="1" fontAlgn="base" hangingPunct="1">
              <a:spcBef>
                <a:spcPct val="0"/>
              </a:spcBef>
              <a:spcAft>
                <a:spcPct val="0"/>
              </a:spcAft>
              <a:defRPr sz="1800" b="1">
                <a:solidFill>
                  <a:schemeClr val="tx2"/>
                </a:solidFill>
                <a:latin typeface="Arial" charset="0"/>
              </a:defRPr>
            </a:lvl3pPr>
            <a:lvl4pPr algn="ctr" rtl="0" eaLnBrk="1" fontAlgn="base" hangingPunct="1">
              <a:spcBef>
                <a:spcPct val="0"/>
              </a:spcBef>
              <a:spcAft>
                <a:spcPct val="0"/>
              </a:spcAft>
              <a:defRPr sz="1800" b="1">
                <a:solidFill>
                  <a:schemeClr val="tx2"/>
                </a:solidFill>
                <a:latin typeface="Arial" charset="0"/>
              </a:defRPr>
            </a:lvl4pPr>
            <a:lvl5pPr algn="ctr" rtl="0" eaLnBrk="1" fontAlgn="base" hangingPunct="1">
              <a:spcBef>
                <a:spcPct val="0"/>
              </a:spcBef>
              <a:spcAft>
                <a:spcPct val="0"/>
              </a:spcAft>
              <a:defRPr sz="1800" b="1">
                <a:solidFill>
                  <a:schemeClr val="tx2"/>
                </a:solidFill>
                <a:latin typeface="Arial" charset="0"/>
              </a:defRPr>
            </a:lvl5pPr>
            <a:lvl6pPr marL="342900" algn="ctr" rtl="0" eaLnBrk="1" fontAlgn="base" hangingPunct="1">
              <a:spcBef>
                <a:spcPct val="0"/>
              </a:spcBef>
              <a:spcAft>
                <a:spcPct val="0"/>
              </a:spcAft>
              <a:defRPr sz="1800" b="1">
                <a:solidFill>
                  <a:schemeClr val="tx2"/>
                </a:solidFill>
                <a:latin typeface="Arial" charset="0"/>
              </a:defRPr>
            </a:lvl6pPr>
            <a:lvl7pPr marL="685800" algn="ctr" rtl="0" eaLnBrk="1" fontAlgn="base" hangingPunct="1">
              <a:spcBef>
                <a:spcPct val="0"/>
              </a:spcBef>
              <a:spcAft>
                <a:spcPct val="0"/>
              </a:spcAft>
              <a:defRPr sz="1800" b="1">
                <a:solidFill>
                  <a:schemeClr val="tx2"/>
                </a:solidFill>
                <a:latin typeface="Arial" charset="0"/>
              </a:defRPr>
            </a:lvl7pPr>
            <a:lvl8pPr marL="1028700" algn="ctr" rtl="0" eaLnBrk="1" fontAlgn="base" hangingPunct="1">
              <a:spcBef>
                <a:spcPct val="0"/>
              </a:spcBef>
              <a:spcAft>
                <a:spcPct val="0"/>
              </a:spcAft>
              <a:defRPr sz="1800" b="1">
                <a:solidFill>
                  <a:schemeClr val="tx2"/>
                </a:solidFill>
                <a:latin typeface="Arial" charset="0"/>
              </a:defRPr>
            </a:lvl8pPr>
            <a:lvl9pPr marL="1371600" algn="ctr" rtl="0" eaLnBrk="1" fontAlgn="base" hangingPunct="1">
              <a:spcBef>
                <a:spcPct val="0"/>
              </a:spcBef>
              <a:spcAft>
                <a:spcPct val="0"/>
              </a:spcAft>
              <a:defRPr sz="1800" b="1">
                <a:solidFill>
                  <a:schemeClr val="tx2"/>
                </a:solidFill>
                <a:latin typeface="Arial" charset="0"/>
              </a:defRPr>
            </a:lvl9pPr>
          </a:lstStyle>
          <a:p>
            <a:r>
              <a:rPr lang="en-US" sz="1600" kern="0" dirty="0"/>
              <a:t>Is Seat Failure via Impact Possible?</a:t>
            </a:r>
          </a:p>
        </p:txBody>
      </p:sp>
      <p:sp>
        <p:nvSpPr>
          <p:cNvPr id="32" name="Rechteck 31"/>
          <p:cNvSpPr/>
          <p:nvPr/>
        </p:nvSpPr>
        <p:spPr>
          <a:xfrm>
            <a:off x="967491" y="939197"/>
            <a:ext cx="6833845" cy="38236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33459342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a:t>The </a:t>
            </a:r>
            <a:r>
              <a:rPr lang="de-DE" altLang="de-DE" dirty="0" err="1"/>
              <a:t>upshot</a:t>
            </a:r>
            <a:endParaRPr lang="de-AT" altLang="de-DE" dirty="0"/>
          </a:p>
        </p:txBody>
      </p:sp>
      <p:sp>
        <p:nvSpPr>
          <p:cNvPr id="8" name="Inhaltsplatzhalter 1"/>
          <p:cNvSpPr>
            <a:spLocks noGrp="1"/>
          </p:cNvSpPr>
          <p:nvPr>
            <p:ph idx="1"/>
          </p:nvPr>
        </p:nvSpPr>
        <p:spPr>
          <a:xfrm>
            <a:off x="261440" y="781214"/>
            <a:ext cx="8629618" cy="4161176"/>
          </a:xfrm>
        </p:spPr>
        <p:txBody>
          <a:bodyPr/>
          <a:lstStyle/>
          <a:p>
            <a:r>
              <a:rPr lang="en-GB" dirty="0"/>
              <a:t>Can open/closed states of valves be self-consistently reproduced based on plunger kinematics? </a:t>
            </a:r>
            <a:r>
              <a:rPr lang="en-GB" dirty="0">
                <a:sym typeface="Wingdings" panose="05000000000000000000" pitchFamily="2" charset="2"/>
              </a:rPr>
              <a:t> yes</a:t>
            </a:r>
          </a:p>
          <a:p>
            <a:r>
              <a:rPr lang="en-GB" dirty="0">
                <a:sym typeface="Wingdings" panose="05000000000000000000" pitchFamily="2" charset="2"/>
              </a:rPr>
              <a:t>Can mid-cycle valve closure occur? </a:t>
            </a:r>
            <a:br>
              <a:rPr lang="en-GB" dirty="0">
                <a:sym typeface="Wingdings" panose="05000000000000000000" pitchFamily="2" charset="2"/>
              </a:rPr>
            </a:br>
            <a:r>
              <a:rPr lang="en-GB" dirty="0">
                <a:sym typeface="Wingdings" panose="05000000000000000000" pitchFamily="2" charset="2"/>
              </a:rPr>
              <a:t> yes, if the plunger velocity drops below a critical value and the ball is too heavy</a:t>
            </a:r>
            <a:endParaRPr lang="en-GB" dirty="0"/>
          </a:p>
          <a:p>
            <a:r>
              <a:rPr lang="en-GB" dirty="0"/>
              <a:t>Can the associated pressure drop in the gap be enough to cause micro gas bubbles to form and collapse, causing damage outside of the ball/seat contact </a:t>
            </a:r>
            <a:r>
              <a:rPr lang="en-GB" dirty="0" err="1"/>
              <a:t>reagion</a:t>
            </a:r>
            <a:r>
              <a:rPr lang="en-GB" dirty="0"/>
              <a:t>? </a:t>
            </a:r>
            <a:r>
              <a:rPr lang="en-GB" dirty="0">
                <a:sym typeface="Wingdings" panose="05000000000000000000" pitchFamily="2" charset="2"/>
              </a:rPr>
              <a:t> yes, this seems likely</a:t>
            </a:r>
            <a:endParaRPr lang="en-GB" dirty="0"/>
          </a:p>
          <a:p>
            <a:r>
              <a:rPr lang="en-GB" dirty="0"/>
              <a:t>Is WC seat failure by pure mechanical impact possible? </a:t>
            </a:r>
            <a:br>
              <a:rPr lang="en-GB" dirty="0"/>
            </a:br>
            <a:r>
              <a:rPr lang="en-GB" dirty="0">
                <a:sym typeface="Wingdings" panose="05000000000000000000" pitchFamily="2" charset="2"/>
              </a:rPr>
              <a:t> For impact velocities &gt;1 m/s: possible</a:t>
            </a:r>
            <a:br>
              <a:rPr lang="en-GB" dirty="0">
                <a:sym typeface="Wingdings" panose="05000000000000000000" pitchFamily="2" charset="2"/>
              </a:rPr>
            </a:br>
            <a:r>
              <a:rPr lang="en-GB" dirty="0">
                <a:sym typeface="Wingdings" panose="05000000000000000000" pitchFamily="2" charset="2"/>
              </a:rPr>
              <a:t> this can be kept to a minimum by keeping the Co binder content between 8–14wt% and the grain size </a:t>
            </a:r>
            <a:r>
              <a:rPr lang="en-GB">
                <a:sym typeface="Wingdings" panose="05000000000000000000" pitchFamily="2" charset="2"/>
              </a:rPr>
              <a:t>between 1–10 µm</a:t>
            </a:r>
            <a:endParaRPr lang="en-GB" dirty="0">
              <a:sym typeface="Wingdings" panose="05000000000000000000" pitchFamily="2" charset="2"/>
            </a:endParaRPr>
          </a:p>
          <a:p>
            <a:pPr lvl="1"/>
            <a:endParaRPr lang="en-GB" dirty="0">
              <a:sym typeface="Wingdings" panose="05000000000000000000" pitchFamily="2" charset="2"/>
            </a:endParaRPr>
          </a:p>
          <a:p>
            <a:pPr lvl="1"/>
            <a:endParaRPr lang="en-GB" dirty="0"/>
          </a:p>
        </p:txBody>
      </p:sp>
    </p:spTree>
    <p:extLst>
      <p:ext uri="{BB962C8B-B14F-4D97-AF65-F5344CB8AC3E}">
        <p14:creationId xmlns:p14="http://schemas.microsoft.com/office/powerpoint/2010/main" val="2193435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a:t>Model </a:t>
            </a:r>
            <a:r>
              <a:rPr lang="de-DE" altLang="de-DE" dirty="0" err="1"/>
              <a:t>description</a:t>
            </a:r>
            <a:endParaRPr lang="de-AT" altLang="de-DE" dirty="0"/>
          </a:p>
        </p:txBody>
      </p:sp>
      <p:sp>
        <p:nvSpPr>
          <p:cNvPr id="49" name="Inhaltsplatzhalter 5"/>
          <p:cNvSpPr txBox="1">
            <a:spLocks/>
          </p:cNvSpPr>
          <p:nvPr/>
        </p:nvSpPr>
        <p:spPr bwMode="auto">
          <a:xfrm>
            <a:off x="2566811" y="3738138"/>
            <a:ext cx="3370513" cy="1316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marL="0" lvl="0" indent="0">
              <a:buNone/>
            </a:pPr>
            <a:r>
              <a:rPr lang="de-AT" sz="1600" u="sng" kern="0" dirty="0" err="1">
                <a:solidFill>
                  <a:srgbClr val="2F2F2F">
                    <a:lumMod val="90000"/>
                    <a:lumOff val="10000"/>
                  </a:srgbClr>
                </a:solidFill>
                <a:latin typeface="Arial" panose="020B0604020202020204"/>
              </a:rPr>
              <a:t>Computational</a:t>
            </a:r>
            <a:r>
              <a:rPr lang="de-AT" sz="1600" u="sng" kern="0" dirty="0">
                <a:solidFill>
                  <a:srgbClr val="2F2F2F">
                    <a:lumMod val="90000"/>
                    <a:lumOff val="10000"/>
                  </a:srgbClr>
                </a:solidFill>
                <a:latin typeface="Arial" panose="020B0604020202020204"/>
              </a:rPr>
              <a:t> </a:t>
            </a:r>
            <a:r>
              <a:rPr lang="de-AT" sz="1600" u="sng" kern="0" dirty="0" err="1">
                <a:solidFill>
                  <a:srgbClr val="2F2F2F">
                    <a:lumMod val="90000"/>
                    <a:lumOff val="10000"/>
                  </a:srgbClr>
                </a:solidFill>
                <a:latin typeface="Arial" panose="020B0604020202020204"/>
              </a:rPr>
              <a:t>model</a:t>
            </a:r>
            <a:endParaRPr lang="de-AT" sz="1600" u="sng" kern="0" dirty="0">
              <a:solidFill>
                <a:srgbClr val="2F2F2F">
                  <a:lumMod val="90000"/>
                  <a:lumOff val="10000"/>
                </a:srgbClr>
              </a:solidFill>
              <a:latin typeface="Arial" panose="020B0604020202020204"/>
            </a:endParaRPr>
          </a:p>
          <a:p>
            <a:pPr lvl="0"/>
            <a:r>
              <a:rPr lang="de-AT" sz="1600" kern="0" dirty="0" err="1">
                <a:solidFill>
                  <a:srgbClr val="2F2F2F">
                    <a:lumMod val="90000"/>
                    <a:lumOff val="10000"/>
                  </a:srgbClr>
                </a:solidFill>
                <a:latin typeface="Arial" panose="020B0604020202020204"/>
              </a:rPr>
              <a:t>Moving</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mesh</a:t>
            </a:r>
            <a:r>
              <a:rPr lang="de-AT" sz="1600" kern="0" dirty="0">
                <a:solidFill>
                  <a:srgbClr val="2F2F2F">
                    <a:lumMod val="90000"/>
                    <a:lumOff val="10000"/>
                  </a:srgbClr>
                </a:solidFill>
                <a:latin typeface="Arial" panose="020B0604020202020204"/>
              </a:rPr>
              <a:t> (</a:t>
            </a:r>
            <a:r>
              <a:rPr lang="de-AT" sz="1600" kern="0" dirty="0">
                <a:solidFill>
                  <a:srgbClr val="FF0000"/>
                </a:solidFill>
                <a:latin typeface="Arial" panose="020B0604020202020204"/>
              </a:rPr>
              <a:t>ALE</a:t>
            </a:r>
            <a:r>
              <a:rPr lang="de-AT" sz="1600" kern="0" dirty="0">
                <a:solidFill>
                  <a:srgbClr val="2F2F2F">
                    <a:lumMod val="90000"/>
                    <a:lumOff val="10000"/>
                  </a:srgbClr>
                </a:solidFill>
                <a:latin typeface="Arial" panose="020B0604020202020204"/>
              </a:rPr>
              <a:t>)</a:t>
            </a:r>
          </a:p>
          <a:p>
            <a:pPr lvl="0"/>
            <a:r>
              <a:rPr lang="en-US" sz="1600" kern="0" dirty="0">
                <a:solidFill>
                  <a:srgbClr val="2F2F2F">
                    <a:lumMod val="90000"/>
                    <a:lumOff val="10000"/>
                  </a:srgbClr>
                </a:solidFill>
                <a:latin typeface="Arial" panose="020B0604020202020204"/>
              </a:rPr>
              <a:t>Automatic </a:t>
            </a:r>
            <a:r>
              <a:rPr lang="en-US" sz="1600" kern="0" dirty="0" err="1">
                <a:solidFill>
                  <a:srgbClr val="2F2F2F">
                    <a:lumMod val="90000"/>
                    <a:lumOff val="10000"/>
                  </a:srgbClr>
                </a:solidFill>
                <a:latin typeface="Arial" panose="020B0604020202020204"/>
              </a:rPr>
              <a:t>remeshing</a:t>
            </a:r>
            <a:r>
              <a:rPr lang="en-US" sz="1600" kern="0" dirty="0">
                <a:solidFill>
                  <a:srgbClr val="2F2F2F">
                    <a:lumMod val="90000"/>
                    <a:lumOff val="10000"/>
                  </a:srgbClr>
                </a:solidFill>
                <a:latin typeface="Arial" panose="020B0604020202020204"/>
              </a:rPr>
              <a:t> (distortion)</a:t>
            </a:r>
          </a:p>
          <a:p>
            <a:pPr lvl="0"/>
            <a:r>
              <a:rPr lang="en-US" sz="1600" kern="0" dirty="0">
                <a:solidFill>
                  <a:srgbClr val="2F2F2F">
                    <a:lumMod val="90000"/>
                    <a:lumOff val="10000"/>
                  </a:srgbClr>
                </a:solidFill>
                <a:latin typeface="Arial" panose="020B0604020202020204"/>
              </a:rPr>
              <a:t>6 boundary layer mesh</a:t>
            </a:r>
          </a:p>
          <a:p>
            <a:pPr lvl="0"/>
            <a:endParaRPr lang="de-DE" sz="1600" kern="0" dirty="0">
              <a:solidFill>
                <a:srgbClr val="2F2F2F">
                  <a:lumMod val="90000"/>
                  <a:lumOff val="10000"/>
                </a:srgbClr>
              </a:solidFill>
            </a:endParaRPr>
          </a:p>
        </p:txBody>
      </p:sp>
      <p:pic>
        <p:nvPicPr>
          <p:cNvPr id="54" name="Grafik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5018" y="1099225"/>
            <a:ext cx="1408717" cy="3246334"/>
          </a:xfrm>
          <a:prstGeom prst="rect">
            <a:avLst/>
          </a:prstGeom>
        </p:spPr>
      </p:pic>
      <p:sp>
        <p:nvSpPr>
          <p:cNvPr id="11" name="Inhaltsplatzhalter 5"/>
          <p:cNvSpPr txBox="1">
            <a:spLocks/>
          </p:cNvSpPr>
          <p:nvPr/>
        </p:nvSpPr>
        <p:spPr bwMode="auto">
          <a:xfrm>
            <a:off x="2566811" y="812976"/>
            <a:ext cx="3274261" cy="2060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marL="0" lvl="0" indent="0">
              <a:buNone/>
            </a:pPr>
            <a:r>
              <a:rPr lang="de-AT" sz="1600" u="sng" kern="0" dirty="0" err="1">
                <a:solidFill>
                  <a:srgbClr val="2F2F2F">
                    <a:lumMod val="90000"/>
                    <a:lumOff val="10000"/>
                  </a:srgbClr>
                </a:solidFill>
                <a:latin typeface="Arial" panose="020B0604020202020204"/>
              </a:rPr>
              <a:t>Assumptions</a:t>
            </a:r>
            <a:r>
              <a:rPr lang="de-AT" sz="1600" u="sng" kern="0" dirty="0">
                <a:solidFill>
                  <a:srgbClr val="2F2F2F">
                    <a:lumMod val="90000"/>
                    <a:lumOff val="10000"/>
                  </a:srgbClr>
                </a:solidFill>
                <a:latin typeface="Arial" panose="020B0604020202020204"/>
              </a:rPr>
              <a:t> </a:t>
            </a:r>
            <a:r>
              <a:rPr lang="de-AT" sz="1600" u="sng" kern="0" dirty="0" err="1">
                <a:solidFill>
                  <a:srgbClr val="2F2F2F">
                    <a:lumMod val="90000"/>
                    <a:lumOff val="10000"/>
                  </a:srgbClr>
                </a:solidFill>
                <a:latin typeface="Arial" panose="020B0604020202020204"/>
              </a:rPr>
              <a:t>of</a:t>
            </a:r>
            <a:r>
              <a:rPr lang="de-AT" sz="1600" u="sng" kern="0" dirty="0">
                <a:solidFill>
                  <a:srgbClr val="2F2F2F">
                    <a:lumMod val="90000"/>
                    <a:lumOff val="10000"/>
                  </a:srgbClr>
                </a:solidFill>
                <a:latin typeface="Arial" panose="020B0604020202020204"/>
              </a:rPr>
              <a:t> </a:t>
            </a:r>
            <a:r>
              <a:rPr lang="de-AT" sz="1600" u="sng" kern="0" dirty="0" err="1">
                <a:solidFill>
                  <a:srgbClr val="2F2F2F">
                    <a:lumMod val="90000"/>
                    <a:lumOff val="10000"/>
                  </a:srgbClr>
                </a:solidFill>
                <a:latin typeface="Arial" panose="020B0604020202020204"/>
              </a:rPr>
              <a:t>the</a:t>
            </a:r>
            <a:r>
              <a:rPr lang="de-AT" sz="1600" u="sng" kern="0" dirty="0">
                <a:solidFill>
                  <a:srgbClr val="2F2F2F">
                    <a:lumMod val="90000"/>
                    <a:lumOff val="10000"/>
                  </a:srgbClr>
                </a:solidFill>
                <a:latin typeface="Arial" panose="020B0604020202020204"/>
              </a:rPr>
              <a:t> </a:t>
            </a:r>
            <a:r>
              <a:rPr lang="de-AT" sz="1600" u="sng" kern="0" dirty="0" err="1">
                <a:solidFill>
                  <a:srgbClr val="2F2F2F">
                    <a:lumMod val="90000"/>
                    <a:lumOff val="10000"/>
                  </a:srgbClr>
                </a:solidFill>
                <a:latin typeface="Arial" panose="020B0604020202020204"/>
              </a:rPr>
              <a:t>model</a:t>
            </a:r>
            <a:endParaRPr lang="de-AT" sz="1600" u="sng" kern="0" dirty="0">
              <a:solidFill>
                <a:srgbClr val="2F2F2F">
                  <a:lumMod val="90000"/>
                  <a:lumOff val="10000"/>
                </a:srgbClr>
              </a:solidFill>
              <a:latin typeface="Arial" panose="020B0604020202020204"/>
            </a:endParaRPr>
          </a:p>
          <a:p>
            <a:pPr lvl="0"/>
            <a:r>
              <a:rPr lang="de-AT" sz="1600" kern="0" dirty="0">
                <a:solidFill>
                  <a:srgbClr val="FF0000"/>
                </a:solidFill>
                <a:latin typeface="Arial" panose="020B0604020202020204"/>
              </a:rPr>
              <a:t>SPF</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module</a:t>
            </a:r>
            <a:r>
              <a:rPr lang="de-AT" sz="1600" kern="0" dirty="0">
                <a:solidFill>
                  <a:srgbClr val="2F2F2F">
                    <a:lumMod val="90000"/>
                    <a:lumOff val="10000"/>
                  </a:srgbClr>
                </a:solidFill>
                <a:latin typeface="Arial" panose="020B0604020202020204"/>
              </a:rPr>
              <a:t> : </a:t>
            </a:r>
            <a:r>
              <a:rPr lang="de-AT" sz="1600" kern="0" dirty="0" err="1">
                <a:solidFill>
                  <a:srgbClr val="2F2F2F">
                    <a:lumMod val="90000"/>
                    <a:lumOff val="10000"/>
                  </a:srgbClr>
                </a:solidFill>
                <a:latin typeface="Arial" panose="020B0604020202020204"/>
              </a:rPr>
              <a:t>No</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turbulence</a:t>
            </a:r>
            <a:r>
              <a:rPr lang="de-AT" sz="1600" kern="0" dirty="0">
                <a:solidFill>
                  <a:srgbClr val="2F2F2F">
                    <a:lumMod val="90000"/>
                    <a:lumOff val="10000"/>
                  </a:srgbClr>
                </a:solidFill>
                <a:latin typeface="Arial" panose="020B0604020202020204"/>
              </a:rPr>
              <a:t>: laminar </a:t>
            </a:r>
            <a:r>
              <a:rPr lang="de-AT" sz="1600" kern="0" dirty="0" err="1">
                <a:solidFill>
                  <a:srgbClr val="2F2F2F">
                    <a:lumMod val="90000"/>
                    <a:lumOff val="10000"/>
                  </a:srgbClr>
                </a:solidFill>
                <a:latin typeface="Arial" panose="020B0604020202020204"/>
              </a:rPr>
              <a:t>flow</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justified</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for</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force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calculations</a:t>
            </a:r>
            <a:r>
              <a:rPr lang="de-AT" sz="1600" kern="0" dirty="0">
                <a:solidFill>
                  <a:srgbClr val="2F2F2F">
                    <a:lumMod val="90000"/>
                    <a:lumOff val="10000"/>
                  </a:srgbClr>
                </a:solidFill>
                <a:latin typeface="Arial" panose="020B0604020202020204"/>
              </a:rPr>
              <a:t>)</a:t>
            </a:r>
            <a:endParaRPr lang="en-US" sz="1600" kern="0" dirty="0">
              <a:solidFill>
                <a:srgbClr val="2F2F2F">
                  <a:lumMod val="90000"/>
                  <a:lumOff val="10000"/>
                </a:srgbClr>
              </a:solidFill>
              <a:latin typeface="Arial" panose="020B0604020202020204"/>
            </a:endParaRPr>
          </a:p>
          <a:p>
            <a:pPr lvl="0"/>
            <a:r>
              <a:rPr lang="de-AT" sz="1600" kern="0" dirty="0">
                <a:solidFill>
                  <a:srgbClr val="2F2F2F">
                    <a:lumMod val="90000"/>
                    <a:lumOff val="10000"/>
                  </a:srgbClr>
                </a:solidFill>
                <a:latin typeface="Arial" panose="020B0604020202020204"/>
              </a:rPr>
              <a:t>2D </a:t>
            </a:r>
            <a:r>
              <a:rPr lang="de-AT" sz="1600" kern="0" dirty="0" err="1">
                <a:solidFill>
                  <a:srgbClr val="2F2F2F">
                    <a:lumMod val="90000"/>
                    <a:lumOff val="10000"/>
                  </a:srgbClr>
                </a:solidFill>
                <a:latin typeface="Arial" panose="020B0604020202020204"/>
              </a:rPr>
              <a:t>axisymmetric</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flow</a:t>
            </a:r>
            <a:endParaRPr lang="de-AT" sz="1600" kern="0" dirty="0">
              <a:solidFill>
                <a:srgbClr val="2F2F2F">
                  <a:lumMod val="90000"/>
                  <a:lumOff val="10000"/>
                </a:srgbClr>
              </a:solidFill>
              <a:latin typeface="Arial" panose="020B0604020202020204"/>
            </a:endParaRPr>
          </a:p>
          <a:p>
            <a:pPr lvl="0"/>
            <a:r>
              <a:rPr lang="de-AT" sz="1600" kern="0" dirty="0">
                <a:solidFill>
                  <a:srgbClr val="2F2F2F">
                    <a:lumMod val="90000"/>
                    <a:lumOff val="10000"/>
                  </a:srgbClr>
                </a:solidFill>
                <a:latin typeface="Arial" panose="020B0604020202020204"/>
              </a:rPr>
              <a:t>Single fluid </a:t>
            </a:r>
            <a:r>
              <a:rPr lang="de-AT" sz="1600" kern="0" dirty="0" err="1">
                <a:solidFill>
                  <a:srgbClr val="2F2F2F">
                    <a:lumMod val="90000"/>
                    <a:lumOff val="10000"/>
                  </a:srgbClr>
                </a:solidFill>
                <a:latin typeface="Arial" panose="020B0604020202020204"/>
              </a:rPr>
              <a:t>phase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model</a:t>
            </a:r>
            <a:endParaRPr lang="de-AT" sz="1600" kern="0" dirty="0">
              <a:solidFill>
                <a:srgbClr val="2F2F2F">
                  <a:lumMod val="90000"/>
                  <a:lumOff val="10000"/>
                </a:srgbClr>
              </a:solidFill>
              <a:latin typeface="Arial" panose="020B0604020202020204"/>
            </a:endParaRPr>
          </a:p>
          <a:p>
            <a:pPr lvl="0"/>
            <a:r>
              <a:rPr lang="de-AT" sz="1600" kern="0" dirty="0">
                <a:solidFill>
                  <a:srgbClr val="2F2F2F">
                    <a:lumMod val="90000"/>
                    <a:lumOff val="10000"/>
                  </a:srgbClr>
                </a:solidFill>
                <a:latin typeface="Arial" panose="020B0604020202020204"/>
              </a:rPr>
              <a:t>Rigid pump </a:t>
            </a:r>
            <a:r>
              <a:rPr lang="de-AT" sz="1600" kern="0" dirty="0" err="1">
                <a:solidFill>
                  <a:srgbClr val="2F2F2F">
                    <a:lumMod val="90000"/>
                    <a:lumOff val="10000"/>
                  </a:srgbClr>
                </a:solidFill>
                <a:latin typeface="Arial" panose="020B0604020202020204"/>
              </a:rPr>
              <a:t>components</a:t>
            </a:r>
            <a:endParaRPr lang="de-AT" sz="1600" kern="0" dirty="0">
              <a:solidFill>
                <a:srgbClr val="2F2F2F">
                  <a:lumMod val="90000"/>
                  <a:lumOff val="10000"/>
                </a:srgbClr>
              </a:solidFill>
              <a:latin typeface="Arial" panose="020B0604020202020204"/>
            </a:endParaRPr>
          </a:p>
        </p:txBody>
      </p:sp>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76474" y="1923777"/>
            <a:ext cx="3140554" cy="2502935"/>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76474" y="1185288"/>
            <a:ext cx="3269750" cy="540188"/>
          </a:xfrm>
          <a:prstGeom prst="rect">
            <a:avLst/>
          </a:prstGeom>
        </p:spPr>
      </p:pic>
      <p:sp>
        <p:nvSpPr>
          <p:cNvPr id="4" name="Textfeld 3"/>
          <p:cNvSpPr txBox="1"/>
          <p:nvPr/>
        </p:nvSpPr>
        <p:spPr>
          <a:xfrm>
            <a:off x="223738" y="4579456"/>
            <a:ext cx="1926076" cy="369332"/>
          </a:xfrm>
          <a:prstGeom prst="rect">
            <a:avLst/>
          </a:prstGeom>
          <a:noFill/>
        </p:spPr>
        <p:txBody>
          <a:bodyPr wrap="square" rtlCol="0">
            <a:spAutoFit/>
          </a:bodyPr>
          <a:lstStyle/>
          <a:p>
            <a:r>
              <a:rPr lang="en-US" dirty="0"/>
              <a:t>COMSOL model</a:t>
            </a:r>
            <a:endParaRPr lang="de-AT" dirty="0"/>
          </a:p>
        </p:txBody>
      </p:sp>
      <p:sp>
        <p:nvSpPr>
          <p:cNvPr id="6" name="Textfeld 5"/>
          <p:cNvSpPr txBox="1"/>
          <p:nvPr/>
        </p:nvSpPr>
        <p:spPr>
          <a:xfrm>
            <a:off x="855912" y="841128"/>
            <a:ext cx="466927" cy="307777"/>
          </a:xfrm>
          <a:prstGeom prst="rect">
            <a:avLst/>
          </a:prstGeom>
          <a:noFill/>
        </p:spPr>
        <p:txBody>
          <a:bodyPr wrap="square" rtlCol="0">
            <a:spAutoFit/>
          </a:bodyPr>
          <a:lstStyle/>
          <a:p>
            <a:r>
              <a:rPr lang="en-US" sz="1400" dirty="0"/>
              <a:t>TP</a:t>
            </a:r>
            <a:endParaRPr lang="de-AT" sz="1400" dirty="0"/>
          </a:p>
        </p:txBody>
      </p:sp>
      <p:sp>
        <p:nvSpPr>
          <p:cNvPr id="12" name="Textfeld 11"/>
          <p:cNvSpPr txBox="1"/>
          <p:nvPr/>
        </p:nvSpPr>
        <p:spPr>
          <a:xfrm>
            <a:off x="933858" y="4283364"/>
            <a:ext cx="505836" cy="307777"/>
          </a:xfrm>
          <a:prstGeom prst="rect">
            <a:avLst/>
          </a:prstGeom>
          <a:noFill/>
        </p:spPr>
        <p:txBody>
          <a:bodyPr wrap="square" rtlCol="0">
            <a:spAutoFit/>
          </a:bodyPr>
          <a:lstStyle/>
          <a:p>
            <a:r>
              <a:rPr lang="en-US" sz="1400" dirty="0"/>
              <a:t>PIP</a:t>
            </a:r>
            <a:endParaRPr lang="de-AT" sz="1400" dirty="0"/>
          </a:p>
        </p:txBody>
      </p:sp>
      <p:cxnSp>
        <p:nvCxnSpPr>
          <p:cNvPr id="8" name="Gerade Verbindung mit Pfeil 7"/>
          <p:cNvCxnSpPr/>
          <p:nvPr/>
        </p:nvCxnSpPr>
        <p:spPr>
          <a:xfrm>
            <a:off x="272378" y="1274324"/>
            <a:ext cx="0" cy="1040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V="1">
            <a:off x="223739" y="1214472"/>
            <a:ext cx="0" cy="10715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rot="16200000">
            <a:off x="-549065" y="1625807"/>
            <a:ext cx="1299385" cy="246221"/>
          </a:xfrm>
          <a:prstGeom prst="rect">
            <a:avLst/>
          </a:prstGeom>
          <a:noFill/>
        </p:spPr>
        <p:txBody>
          <a:bodyPr wrap="square" rtlCol="0">
            <a:spAutoFit/>
          </a:bodyPr>
          <a:lstStyle/>
          <a:p>
            <a:r>
              <a:rPr lang="en-US" sz="1000" dirty="0"/>
              <a:t>Plunger kinematics</a:t>
            </a:r>
            <a:endParaRPr lang="de-AT" sz="1000" dirty="0"/>
          </a:p>
        </p:txBody>
      </p:sp>
      <p:sp>
        <p:nvSpPr>
          <p:cNvPr id="18" name="Inhaltsplatzhalter 5"/>
          <p:cNvSpPr txBox="1">
            <a:spLocks/>
          </p:cNvSpPr>
          <p:nvPr/>
        </p:nvSpPr>
        <p:spPr bwMode="auto">
          <a:xfrm>
            <a:off x="2563911" y="2844410"/>
            <a:ext cx="3274261" cy="92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marL="0" lvl="0" indent="0">
              <a:buNone/>
            </a:pPr>
            <a:r>
              <a:rPr lang="de-AT" sz="1600" u="sng" kern="0" dirty="0" err="1">
                <a:solidFill>
                  <a:srgbClr val="2F2F2F">
                    <a:lumMod val="90000"/>
                    <a:lumOff val="10000"/>
                  </a:srgbClr>
                </a:solidFill>
                <a:latin typeface="Arial" panose="020B0604020202020204"/>
              </a:rPr>
              <a:t>Boundary</a:t>
            </a:r>
            <a:r>
              <a:rPr lang="de-AT" sz="1600" u="sng" kern="0" dirty="0">
                <a:solidFill>
                  <a:srgbClr val="2F2F2F">
                    <a:lumMod val="90000"/>
                    <a:lumOff val="10000"/>
                  </a:srgbClr>
                </a:solidFill>
                <a:latin typeface="Arial" panose="020B0604020202020204"/>
              </a:rPr>
              <a:t> </a:t>
            </a:r>
            <a:r>
              <a:rPr lang="de-AT" sz="1600" u="sng" kern="0" dirty="0" err="1">
                <a:solidFill>
                  <a:srgbClr val="2F2F2F">
                    <a:lumMod val="90000"/>
                    <a:lumOff val="10000"/>
                  </a:srgbClr>
                </a:solidFill>
                <a:latin typeface="Arial" panose="020B0604020202020204"/>
              </a:rPr>
              <a:t>conditions</a:t>
            </a:r>
            <a:endParaRPr lang="de-AT" sz="1600" u="sng" kern="0" dirty="0">
              <a:solidFill>
                <a:srgbClr val="2F2F2F">
                  <a:lumMod val="90000"/>
                  <a:lumOff val="10000"/>
                </a:srgbClr>
              </a:solidFill>
              <a:latin typeface="Arial" panose="020B0604020202020204"/>
            </a:endParaRPr>
          </a:p>
          <a:p>
            <a:pPr lvl="0"/>
            <a:r>
              <a:rPr lang="en-US" sz="1600" kern="0" dirty="0">
                <a:solidFill>
                  <a:srgbClr val="2F2F2F">
                    <a:lumMod val="90000"/>
                    <a:lumOff val="10000"/>
                  </a:srgbClr>
                </a:solidFill>
                <a:latin typeface="Arial" panose="020B0604020202020204"/>
              </a:rPr>
              <a:t>Imposed PIP &amp; TP</a:t>
            </a:r>
          </a:p>
          <a:p>
            <a:pPr lvl="0"/>
            <a:r>
              <a:rPr lang="en-US" sz="1600" kern="0" dirty="0">
                <a:solidFill>
                  <a:srgbClr val="2F2F2F">
                    <a:lumMod val="90000"/>
                    <a:lumOff val="10000"/>
                  </a:srgbClr>
                </a:solidFill>
                <a:latin typeface="Arial" panose="020B0604020202020204"/>
              </a:rPr>
              <a:t>Imposed plunger kinematics</a:t>
            </a:r>
            <a:endParaRPr lang="de-DE" sz="1600" kern="0" dirty="0">
              <a:solidFill>
                <a:srgbClr val="2F2F2F">
                  <a:lumMod val="90000"/>
                  <a:lumOff val="10000"/>
                </a:srgbClr>
              </a:solidFill>
            </a:endParaRPr>
          </a:p>
        </p:txBody>
      </p:sp>
    </p:spTree>
    <p:extLst>
      <p:ext uri="{BB962C8B-B14F-4D97-AF65-F5344CB8AC3E}">
        <p14:creationId xmlns:p14="http://schemas.microsoft.com/office/powerpoint/2010/main" val="6684521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Possible</a:t>
            </a:r>
            <a:r>
              <a:rPr lang="de-DE" altLang="de-DE" dirty="0"/>
              <a:t> </a:t>
            </a:r>
            <a:r>
              <a:rPr lang="de-DE" altLang="de-DE" dirty="0" err="1"/>
              <a:t>studies</a:t>
            </a:r>
            <a:r>
              <a:rPr lang="de-DE" altLang="de-DE" dirty="0"/>
              <a:t> </a:t>
            </a:r>
            <a:r>
              <a:rPr lang="de-DE" altLang="de-DE" dirty="0" err="1"/>
              <a:t>and</a:t>
            </a:r>
            <a:r>
              <a:rPr lang="de-DE" altLang="de-DE" dirty="0"/>
              <a:t> </a:t>
            </a:r>
            <a:r>
              <a:rPr lang="de-DE" altLang="de-DE" dirty="0" err="1"/>
              <a:t>extensions</a:t>
            </a:r>
            <a:endParaRPr lang="de-AT" altLang="de-DE" dirty="0"/>
          </a:p>
        </p:txBody>
      </p:sp>
      <p:sp>
        <p:nvSpPr>
          <p:cNvPr id="8" name="Inhaltsplatzhalter 1"/>
          <p:cNvSpPr>
            <a:spLocks noGrp="1"/>
          </p:cNvSpPr>
          <p:nvPr>
            <p:ph idx="1"/>
          </p:nvPr>
        </p:nvSpPr>
        <p:spPr>
          <a:xfrm>
            <a:off x="261440" y="781214"/>
            <a:ext cx="8629618" cy="4161176"/>
          </a:xfrm>
        </p:spPr>
        <p:txBody>
          <a:bodyPr/>
          <a:lstStyle/>
          <a:p>
            <a:pPr marL="0" indent="0">
              <a:buNone/>
            </a:pPr>
            <a:r>
              <a:rPr lang="en-GB" u="sng" dirty="0"/>
              <a:t>Possible studies using the current model</a:t>
            </a:r>
          </a:p>
          <a:p>
            <a:r>
              <a:rPr lang="en-GB" dirty="0"/>
              <a:t>Simulate 3-4 commercially available cage geometries </a:t>
            </a:r>
            <a:r>
              <a:rPr lang="en-GB" dirty="0">
                <a:sym typeface="Wingdings" panose="05000000000000000000" pitchFamily="2" charset="2"/>
              </a:rPr>
              <a:t> differences?</a:t>
            </a:r>
            <a:endParaRPr lang="en-GB" dirty="0"/>
          </a:p>
          <a:p>
            <a:pPr lvl="1"/>
            <a:r>
              <a:rPr lang="en-GB" dirty="0">
                <a:sym typeface="Wingdings" panose="05000000000000000000" pitchFamily="2" charset="2"/>
              </a:rPr>
              <a:t>Suppression of mid-cycle valve closure  longer service life?</a:t>
            </a:r>
          </a:p>
          <a:p>
            <a:pPr lvl="1"/>
            <a:r>
              <a:rPr lang="en-GB" dirty="0">
                <a:sym typeface="Wingdings" panose="05000000000000000000" pitchFamily="2" charset="2"/>
              </a:rPr>
              <a:t>Higher pump efficiency?</a:t>
            </a:r>
          </a:p>
          <a:p>
            <a:pPr lvl="1"/>
            <a:r>
              <a:rPr lang="en-GB" dirty="0">
                <a:sym typeface="Wingdings" panose="05000000000000000000" pitchFamily="2" charset="2"/>
              </a:rPr>
              <a:t>Better valve opening/closing / more stable valve behaviour?</a:t>
            </a:r>
          </a:p>
          <a:p>
            <a:r>
              <a:rPr lang="en-GB" dirty="0">
                <a:sym typeface="Wingdings" panose="05000000000000000000" pitchFamily="2" charset="2"/>
              </a:rPr>
              <a:t>Calculate minimum plunger speed for several pump diameters</a:t>
            </a:r>
          </a:p>
          <a:p>
            <a:pPr marL="0" indent="0">
              <a:buNone/>
            </a:pPr>
            <a:r>
              <a:rPr lang="en-GB" u="sng" dirty="0">
                <a:sym typeface="Wingdings" panose="05000000000000000000" pitchFamily="2" charset="2"/>
              </a:rPr>
              <a:t>Possible extensions to the model</a:t>
            </a:r>
          </a:p>
          <a:p>
            <a:r>
              <a:rPr lang="en-GB" dirty="0">
                <a:sym typeface="Wingdings" panose="05000000000000000000" pitchFamily="2" charset="2"/>
              </a:rPr>
              <a:t>Simplified pump model</a:t>
            </a:r>
          </a:p>
          <a:p>
            <a:pPr lvl="1"/>
            <a:r>
              <a:rPr lang="en-GB" dirty="0">
                <a:sym typeface="Wingdings" panose="05000000000000000000" pitchFamily="2" charset="2"/>
              </a:rPr>
              <a:t>Use detailed simulation results of the valves to build a lumped force model of the pump</a:t>
            </a:r>
          </a:p>
          <a:p>
            <a:r>
              <a:rPr lang="en-GB" dirty="0">
                <a:sym typeface="Wingdings" panose="05000000000000000000" pitchFamily="2" charset="2"/>
              </a:rPr>
              <a:t>Multi-phase flow</a:t>
            </a:r>
          </a:p>
          <a:p>
            <a:pPr lvl="1"/>
            <a:r>
              <a:rPr lang="en-GB" dirty="0">
                <a:sym typeface="Wingdings" panose="05000000000000000000" pitchFamily="2" charset="2"/>
              </a:rPr>
              <a:t>Include effects of multi-phase fluid (e.g., water and oil)</a:t>
            </a:r>
          </a:p>
          <a:p>
            <a:pPr lvl="1"/>
            <a:endParaRPr lang="en-GB" dirty="0"/>
          </a:p>
        </p:txBody>
      </p:sp>
    </p:spTree>
    <p:extLst>
      <p:ext uri="{BB962C8B-B14F-4D97-AF65-F5344CB8AC3E}">
        <p14:creationId xmlns:p14="http://schemas.microsoft.com/office/powerpoint/2010/main" val="24712420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253" y="116380"/>
            <a:ext cx="8333873" cy="626257"/>
          </a:xfrm>
        </p:spPr>
        <p:txBody>
          <a:bodyPr/>
          <a:lstStyle/>
          <a:p>
            <a:r>
              <a:rPr lang="de-DE" altLang="de-DE" dirty="0" err="1"/>
              <a:t>Sucker-rod</a:t>
            </a:r>
            <a:r>
              <a:rPr lang="de-DE" altLang="de-DE" dirty="0"/>
              <a:t> pump </a:t>
            </a:r>
            <a:r>
              <a:rPr lang="de-DE" altLang="de-DE" dirty="0" err="1"/>
              <a:t>operation</a:t>
            </a:r>
            <a:r>
              <a:rPr lang="de-DE" altLang="de-DE" dirty="0"/>
              <a:t> (ideal </a:t>
            </a:r>
            <a:r>
              <a:rPr lang="de-DE" altLang="de-DE" dirty="0" err="1"/>
              <a:t>conditions</a:t>
            </a:r>
            <a:r>
              <a:rPr lang="de-DE" altLang="de-DE" dirty="0"/>
              <a:t>)</a:t>
            </a:r>
            <a:endParaRPr lang="de-AT" altLang="de-DE" dirty="0"/>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5452" y="930441"/>
            <a:ext cx="3168694" cy="3771787"/>
          </a:xfrm>
          <a:prstGeom prst="rect">
            <a:avLst/>
          </a:prstGeom>
        </p:spPr>
      </p:pic>
      <p:sp>
        <p:nvSpPr>
          <p:cNvPr id="6" name="Rechteck 5"/>
          <p:cNvSpPr/>
          <p:nvPr/>
        </p:nvSpPr>
        <p:spPr>
          <a:xfrm>
            <a:off x="6593305" y="930441"/>
            <a:ext cx="1909011" cy="3834064"/>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7" name="Textfeld 6"/>
          <p:cNvSpPr txBox="1"/>
          <p:nvPr/>
        </p:nvSpPr>
        <p:spPr>
          <a:xfrm rot="16200000">
            <a:off x="7729120" y="2504238"/>
            <a:ext cx="1884947" cy="338554"/>
          </a:xfrm>
          <a:prstGeom prst="rect">
            <a:avLst/>
          </a:prstGeom>
          <a:noFill/>
        </p:spPr>
        <p:txBody>
          <a:bodyPr wrap="square" rtlCol="0">
            <a:spAutoFit/>
          </a:bodyPr>
          <a:lstStyle/>
          <a:p>
            <a:r>
              <a:rPr lang="de-DE" sz="1600" dirty="0"/>
              <a:t>COMSOL Model</a:t>
            </a:r>
            <a:endParaRPr lang="de-AT" sz="1600" dirty="0"/>
          </a:p>
        </p:txBody>
      </p:sp>
      <p:grpSp>
        <p:nvGrpSpPr>
          <p:cNvPr id="10" name="Gruppieren 9"/>
          <p:cNvGrpSpPr/>
          <p:nvPr/>
        </p:nvGrpSpPr>
        <p:grpSpPr>
          <a:xfrm>
            <a:off x="157169" y="930441"/>
            <a:ext cx="4648200" cy="3486150"/>
            <a:chOff x="157169" y="930441"/>
            <a:chExt cx="4648200" cy="3486150"/>
          </a:xfrm>
        </p:grpSpPr>
        <p:pic>
          <p:nvPicPr>
            <p:cNvPr id="4" name="suckerrodpump">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57169" y="930441"/>
              <a:ext cx="4648200" cy="3486150"/>
            </a:xfrm>
            <a:prstGeom prst="rect">
              <a:avLst/>
            </a:prstGeom>
          </p:spPr>
        </p:pic>
        <p:pic>
          <p:nvPicPr>
            <p:cNvPr id="3" name="Grafik 2"/>
            <p:cNvPicPr>
              <a:picLocks noChangeAspect="1"/>
            </p:cNvPicPr>
            <p:nvPr/>
          </p:nvPicPr>
          <p:blipFill rotWithShape="1">
            <a:blip r:embed="rId6" cstate="print">
              <a:extLst>
                <a:ext uri="{28A0092B-C50C-407E-A947-70E740481C1C}">
                  <a14:useLocalDpi xmlns:a14="http://schemas.microsoft.com/office/drawing/2010/main" val="0"/>
                </a:ext>
              </a:extLst>
            </a:blip>
            <a:srcRect r="47290" b="54224"/>
            <a:stretch/>
          </p:blipFill>
          <p:spPr>
            <a:xfrm>
              <a:off x="3164804" y="930441"/>
              <a:ext cx="1640565" cy="1067097"/>
            </a:xfrm>
            <a:prstGeom prst="rect">
              <a:avLst/>
            </a:prstGeom>
          </p:spPr>
        </p:pic>
        <p:pic>
          <p:nvPicPr>
            <p:cNvPr id="8" name="Grafik 7"/>
            <p:cNvPicPr>
              <a:picLocks noChangeAspect="1"/>
            </p:cNvPicPr>
            <p:nvPr/>
          </p:nvPicPr>
          <p:blipFill rotWithShape="1">
            <a:blip r:embed="rId7" cstate="print">
              <a:extLst>
                <a:ext uri="{28A0092B-C50C-407E-A947-70E740481C1C}">
                  <a14:useLocalDpi xmlns:a14="http://schemas.microsoft.com/office/drawing/2010/main" val="0"/>
                </a:ext>
              </a:extLst>
            </a:blip>
            <a:srcRect l="51808" b="54224"/>
            <a:stretch/>
          </p:blipFill>
          <p:spPr>
            <a:xfrm>
              <a:off x="3272442" y="1997538"/>
              <a:ext cx="1532927" cy="1090567"/>
            </a:xfrm>
            <a:prstGeom prst="rect">
              <a:avLst/>
            </a:prstGeom>
          </p:spPr>
        </p:pic>
        <p:pic>
          <p:nvPicPr>
            <p:cNvPr id="9" name="Grafik 8"/>
            <p:cNvPicPr>
              <a:picLocks noChangeAspect="1"/>
            </p:cNvPicPr>
            <p:nvPr/>
          </p:nvPicPr>
          <p:blipFill rotWithShape="1">
            <a:blip r:embed="rId8" cstate="print">
              <a:extLst>
                <a:ext uri="{28A0092B-C50C-407E-A947-70E740481C1C}">
                  <a14:useLocalDpi xmlns:a14="http://schemas.microsoft.com/office/drawing/2010/main" val="0"/>
                </a:ext>
              </a:extLst>
            </a:blip>
            <a:srcRect r="94842" b="54224"/>
            <a:stretch/>
          </p:blipFill>
          <p:spPr>
            <a:xfrm>
              <a:off x="3164804" y="1997538"/>
              <a:ext cx="164078" cy="1090567"/>
            </a:xfrm>
            <a:prstGeom prst="rect">
              <a:avLst/>
            </a:prstGeom>
          </p:spPr>
        </p:pic>
      </p:grpSp>
      <p:sp>
        <p:nvSpPr>
          <p:cNvPr id="12" name="Textfeld 11"/>
          <p:cNvSpPr txBox="1"/>
          <p:nvPr/>
        </p:nvSpPr>
        <p:spPr>
          <a:xfrm>
            <a:off x="3718700" y="1135991"/>
            <a:ext cx="842210" cy="400110"/>
          </a:xfrm>
          <a:prstGeom prst="rect">
            <a:avLst/>
          </a:prstGeom>
          <a:noFill/>
        </p:spPr>
        <p:txBody>
          <a:bodyPr wrap="square" rtlCol="0">
            <a:spAutoFit/>
          </a:bodyPr>
          <a:lstStyle/>
          <a:p>
            <a:pPr algn="ctr"/>
            <a:r>
              <a:rPr lang="de-DE" sz="1000" dirty="0"/>
              <a:t>Ideal pump-card</a:t>
            </a:r>
            <a:endParaRPr lang="de-AT" sz="1000" dirty="0"/>
          </a:p>
        </p:txBody>
      </p:sp>
      <p:sp>
        <p:nvSpPr>
          <p:cNvPr id="13" name="Rechteck 12"/>
          <p:cNvSpPr/>
          <p:nvPr/>
        </p:nvSpPr>
        <p:spPr>
          <a:xfrm>
            <a:off x="5114806" y="930441"/>
            <a:ext cx="1478499" cy="3834064"/>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Textfeld 13"/>
          <p:cNvSpPr txBox="1"/>
          <p:nvPr/>
        </p:nvSpPr>
        <p:spPr>
          <a:xfrm rot="16200000">
            <a:off x="3490752" y="2647057"/>
            <a:ext cx="2967788" cy="338554"/>
          </a:xfrm>
          <a:prstGeom prst="rect">
            <a:avLst/>
          </a:prstGeom>
          <a:noFill/>
        </p:spPr>
        <p:txBody>
          <a:bodyPr wrap="square" rtlCol="0">
            <a:spAutoFit/>
          </a:bodyPr>
          <a:lstStyle/>
          <a:p>
            <a:r>
              <a:rPr lang="de-DE" sz="1600" dirty="0" err="1"/>
              <a:t>Schematic</a:t>
            </a:r>
            <a:r>
              <a:rPr lang="de-DE" sz="1600" dirty="0"/>
              <a:t> </a:t>
            </a:r>
            <a:r>
              <a:rPr lang="de-DE" sz="1600" dirty="0" err="1"/>
              <a:t>of</a:t>
            </a:r>
            <a:r>
              <a:rPr lang="de-DE" sz="1600" dirty="0"/>
              <a:t> down-hole pump</a:t>
            </a:r>
            <a:endParaRPr lang="de-AT" sz="1600" dirty="0"/>
          </a:p>
        </p:txBody>
      </p:sp>
      <p:grpSp>
        <p:nvGrpSpPr>
          <p:cNvPr id="17" name="Gruppieren 16"/>
          <p:cNvGrpSpPr/>
          <p:nvPr/>
        </p:nvGrpSpPr>
        <p:grpSpPr>
          <a:xfrm>
            <a:off x="201185" y="1027788"/>
            <a:ext cx="1855157" cy="1515033"/>
            <a:chOff x="201185" y="1027788"/>
            <a:chExt cx="1855157" cy="1515033"/>
          </a:xfrm>
        </p:grpSpPr>
        <p:pic>
          <p:nvPicPr>
            <p:cNvPr id="11" name="Grafik 10"/>
            <p:cNvPicPr>
              <a:picLocks noChangeAspect="1"/>
            </p:cNvPicPr>
            <p:nvPr/>
          </p:nvPicPr>
          <p:blipFill rotWithShape="1">
            <a:blip r:embed="rId9" cstate="print">
              <a:extLst>
                <a:ext uri="{28A0092B-C50C-407E-A947-70E740481C1C}">
                  <a14:useLocalDpi xmlns:a14="http://schemas.microsoft.com/office/drawing/2010/main" val="0"/>
                </a:ext>
              </a:extLst>
            </a:blip>
            <a:srcRect l="53585" b="7481"/>
            <a:stretch/>
          </p:blipFill>
          <p:spPr>
            <a:xfrm>
              <a:off x="329145" y="1027788"/>
              <a:ext cx="1727197" cy="1515033"/>
            </a:xfrm>
            <a:prstGeom prst="rect">
              <a:avLst/>
            </a:prstGeom>
          </p:spPr>
        </p:pic>
        <p:pic>
          <p:nvPicPr>
            <p:cNvPr id="15" name="Grafik 14"/>
            <p:cNvPicPr>
              <a:picLocks noChangeAspect="1"/>
            </p:cNvPicPr>
            <p:nvPr/>
          </p:nvPicPr>
          <p:blipFill rotWithShape="1">
            <a:blip r:embed="rId10" cstate="print">
              <a:extLst>
                <a:ext uri="{28A0092B-C50C-407E-A947-70E740481C1C}">
                  <a14:useLocalDpi xmlns:a14="http://schemas.microsoft.com/office/drawing/2010/main" val="0"/>
                </a:ext>
              </a:extLst>
            </a:blip>
            <a:srcRect r="95354"/>
            <a:stretch/>
          </p:blipFill>
          <p:spPr>
            <a:xfrm>
              <a:off x="201185" y="1027788"/>
              <a:ext cx="159971" cy="1515033"/>
            </a:xfrm>
            <a:prstGeom prst="rect">
              <a:avLst/>
            </a:prstGeom>
          </p:spPr>
        </p:pic>
      </p:grpSp>
    </p:spTree>
    <p:extLst>
      <p:ext uri="{BB962C8B-B14F-4D97-AF65-F5344CB8AC3E}">
        <p14:creationId xmlns:p14="http://schemas.microsoft.com/office/powerpoint/2010/main" val="3570757462"/>
      </p:ext>
    </p:extLst>
  </p:cSld>
  <p:clrMapOvr>
    <a:masterClrMapping/>
  </p:clrMapOvr>
  <p:timing>
    <p:tnLst>
      <p:par>
        <p:cTn id="1" dur="indefinite" restart="never" nodeType="tmRoot">
          <p:childTnLst>
            <p:video>
              <p:cMediaNode vol="80000">
                <p:cTn id="2" fill="hold" display="0">
                  <p:stCondLst>
                    <p:cond delay="indefinite"/>
                  </p:stCondLst>
                </p:cTn>
                <p:tgtEl>
                  <p:spTgt spid="4"/>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a:t>Ball </a:t>
            </a:r>
            <a:r>
              <a:rPr lang="de-DE" altLang="de-DE" dirty="0" err="1"/>
              <a:t>dynamics</a:t>
            </a:r>
            <a:r>
              <a:rPr lang="de-DE" altLang="de-DE" dirty="0"/>
              <a:t> (Net </a:t>
            </a:r>
            <a:r>
              <a:rPr lang="de-DE" altLang="de-DE" dirty="0" err="1"/>
              <a:t>force</a:t>
            </a:r>
            <a:r>
              <a:rPr lang="de-DE" altLang="de-DE" dirty="0"/>
              <a:t>)</a:t>
            </a:r>
            <a:endParaRPr lang="de-AT" alt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559" y="3056186"/>
            <a:ext cx="2877951" cy="1942983"/>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254" y="1018841"/>
            <a:ext cx="2892560" cy="1942983"/>
          </a:xfrm>
          <a:prstGeom prst="rect">
            <a:avLst/>
          </a:prstGeom>
        </p:spPr>
      </p:pic>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 name="Textfeld 2"/>
          <p:cNvSpPr txBox="1"/>
          <p:nvPr/>
        </p:nvSpPr>
        <p:spPr>
          <a:xfrm>
            <a:off x="4264237" y="2506531"/>
            <a:ext cx="4575291" cy="307777"/>
          </a:xfrm>
          <a:prstGeom prst="rect">
            <a:avLst/>
          </a:prstGeom>
          <a:noFill/>
        </p:spPr>
        <p:txBody>
          <a:bodyPr wrap="none" rtlCol="0">
            <a:spAutoFit/>
          </a:bodyPr>
          <a:lstStyle/>
          <a:p>
            <a:r>
              <a:rPr lang="de-DE" sz="1400" dirty="0">
                <a:solidFill>
                  <a:srgbClr val="0070C0"/>
                </a:solidFill>
              </a:rPr>
              <a:t>Net </a:t>
            </a:r>
            <a:r>
              <a:rPr lang="de-DE" sz="1400" dirty="0" err="1">
                <a:solidFill>
                  <a:srgbClr val="0070C0"/>
                </a:solidFill>
              </a:rPr>
              <a:t>force</a:t>
            </a:r>
            <a:r>
              <a:rPr lang="de-DE" sz="1400" dirty="0">
                <a:solidFill>
                  <a:srgbClr val="0070C0"/>
                </a:solidFill>
              </a:rPr>
              <a:t> </a:t>
            </a:r>
            <a:r>
              <a:rPr lang="de-DE" sz="1400" dirty="0"/>
              <a:t>= (Drag due </a:t>
            </a:r>
            <a:r>
              <a:rPr lang="de-DE" sz="1400" dirty="0" err="1"/>
              <a:t>to</a:t>
            </a:r>
            <a:r>
              <a:rPr lang="de-DE" sz="1400" dirty="0"/>
              <a:t> fluid </a:t>
            </a:r>
            <a:r>
              <a:rPr lang="de-DE" sz="1400" dirty="0" err="1"/>
              <a:t>flow</a:t>
            </a:r>
            <a:r>
              <a:rPr lang="de-DE" sz="1400" dirty="0"/>
              <a:t>) – (</a:t>
            </a:r>
            <a:r>
              <a:rPr lang="de-DE" sz="1400" dirty="0" err="1"/>
              <a:t>weight</a:t>
            </a:r>
            <a:r>
              <a:rPr lang="de-DE" sz="1400" dirty="0"/>
              <a:t> </a:t>
            </a:r>
            <a:r>
              <a:rPr lang="de-DE" sz="1400" dirty="0" err="1"/>
              <a:t>of</a:t>
            </a:r>
            <a:r>
              <a:rPr lang="de-DE" sz="1400" dirty="0"/>
              <a:t> </a:t>
            </a:r>
            <a:r>
              <a:rPr lang="de-DE" sz="1400" dirty="0" err="1"/>
              <a:t>the</a:t>
            </a:r>
            <a:r>
              <a:rPr lang="de-DE" sz="1400" dirty="0"/>
              <a:t> ball)</a:t>
            </a:r>
            <a:endParaRPr lang="de-AT" sz="1400" dirty="0"/>
          </a:p>
        </p:txBody>
      </p:sp>
      <p:sp>
        <p:nvSpPr>
          <p:cNvPr id="8" name="Textfeld 7"/>
          <p:cNvSpPr txBox="1"/>
          <p:nvPr/>
        </p:nvSpPr>
        <p:spPr>
          <a:xfrm rot="16200000">
            <a:off x="-159151" y="1732547"/>
            <a:ext cx="683200" cy="307777"/>
          </a:xfrm>
          <a:prstGeom prst="rect">
            <a:avLst/>
          </a:prstGeom>
          <a:noFill/>
        </p:spPr>
        <p:txBody>
          <a:bodyPr wrap="none" rtlCol="0">
            <a:spAutoFit/>
          </a:bodyPr>
          <a:lstStyle/>
          <a:p>
            <a:r>
              <a:rPr lang="de-DE" sz="1400" dirty="0" err="1"/>
              <a:t>Actual</a:t>
            </a:r>
            <a:endParaRPr lang="de-AT" sz="1400" dirty="0"/>
          </a:p>
        </p:txBody>
      </p:sp>
      <p:sp>
        <p:nvSpPr>
          <p:cNvPr id="9" name="Textfeld 8"/>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spTree>
    <p:extLst>
      <p:ext uri="{BB962C8B-B14F-4D97-AF65-F5344CB8AC3E}">
        <p14:creationId xmlns:p14="http://schemas.microsoft.com/office/powerpoint/2010/main" val="30386486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a:t>Ball </a:t>
            </a:r>
            <a:r>
              <a:rPr lang="de-DE" altLang="de-DE" dirty="0" err="1"/>
              <a:t>dynamics</a:t>
            </a:r>
            <a:r>
              <a:rPr lang="de-DE" altLang="de-DE" dirty="0"/>
              <a:t> (Net </a:t>
            </a:r>
            <a:r>
              <a:rPr lang="de-DE" altLang="de-DE" dirty="0" err="1"/>
              <a:t>force</a:t>
            </a:r>
            <a:r>
              <a:rPr lang="de-DE" altLang="de-DE" dirty="0"/>
              <a:t>)</a:t>
            </a:r>
            <a:endParaRPr lang="de-AT" alt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559" y="3056186"/>
            <a:ext cx="2877951" cy="1942983"/>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254" y="1018841"/>
            <a:ext cx="2892560" cy="1942983"/>
          </a:xfrm>
          <a:prstGeom prst="rect">
            <a:avLst/>
          </a:prstGeom>
        </p:spPr>
      </p:pic>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8542" y="890505"/>
            <a:ext cx="3832492" cy="2682744"/>
          </a:xfrm>
          <a:prstGeom prst="rect">
            <a:avLst/>
          </a:prstGeom>
        </p:spPr>
      </p:pic>
      <p:sp>
        <p:nvSpPr>
          <p:cNvPr id="5" name="Ellipse 4"/>
          <p:cNvSpPr/>
          <p:nvPr/>
        </p:nvSpPr>
        <p:spPr>
          <a:xfrm>
            <a:off x="2470484" y="1171074"/>
            <a:ext cx="288758" cy="285437"/>
          </a:xfrm>
          <a:prstGeom prst="ellipse">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9" name="Gerade Verbindung mit Pfeil 8"/>
          <p:cNvCxnSpPr/>
          <p:nvPr/>
        </p:nvCxnSpPr>
        <p:spPr>
          <a:xfrm>
            <a:off x="2799347" y="1211179"/>
            <a:ext cx="1411706" cy="385010"/>
          </a:xfrm>
          <a:prstGeom prst="straightConnector1">
            <a:avLst/>
          </a:prstGeom>
          <a:ln w="47625">
            <a:tailEnd type="triangle" w="lg" len="lg"/>
          </a:ln>
        </p:spPr>
        <p:style>
          <a:lnRef idx="1">
            <a:schemeClr val="accent1"/>
          </a:lnRef>
          <a:fillRef idx="0">
            <a:schemeClr val="accent1"/>
          </a:fillRef>
          <a:effectRef idx="0">
            <a:schemeClr val="accent1"/>
          </a:effectRef>
          <a:fontRef idx="minor">
            <a:schemeClr val="tx1"/>
          </a:fontRef>
        </p:style>
      </p:cxnSp>
      <p:sp>
        <p:nvSpPr>
          <p:cNvPr id="10" name="Inhaltsplatzhalter 5"/>
          <p:cNvSpPr txBox="1">
            <a:spLocks/>
          </p:cNvSpPr>
          <p:nvPr/>
        </p:nvSpPr>
        <p:spPr bwMode="auto">
          <a:xfrm>
            <a:off x="3864366" y="3574360"/>
            <a:ext cx="5279633" cy="1283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5"/>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6"/>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DE" sz="1200" kern="0" dirty="0" err="1">
                <a:solidFill>
                  <a:srgbClr val="0070C0"/>
                </a:solidFill>
                <a:latin typeface="Arial" panose="020B0604020202020204"/>
                <a:sym typeface="Wingdings" panose="05000000000000000000" pitchFamily="2" charset="2"/>
              </a:rPr>
              <a:t>Fluctuations</a:t>
            </a:r>
            <a:r>
              <a:rPr lang="de-DE" sz="1200" kern="0" dirty="0">
                <a:solidFill>
                  <a:srgbClr val="0070C0"/>
                </a:solidFill>
                <a:latin typeface="Arial" panose="020B0604020202020204"/>
                <a:sym typeface="Wingdings" panose="05000000000000000000" pitchFamily="2" charset="2"/>
              </a:rPr>
              <a:t> in </a:t>
            </a:r>
            <a:r>
              <a:rPr lang="de-DE" sz="1200" kern="0" dirty="0" err="1">
                <a:solidFill>
                  <a:srgbClr val="0070C0"/>
                </a:solidFill>
                <a:latin typeface="Arial" panose="020B0604020202020204"/>
                <a:sym typeface="Wingdings" panose="05000000000000000000" pitchFamily="2" charset="2"/>
              </a:rPr>
              <a:t>net</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force</a:t>
            </a:r>
            <a:r>
              <a:rPr lang="de-DE" sz="1200" kern="0" dirty="0">
                <a:solidFill>
                  <a:srgbClr val="0070C0"/>
                </a:solidFill>
                <a:latin typeface="Arial" panose="020B0604020202020204"/>
                <a:sym typeface="Wingdings" panose="05000000000000000000" pitchFamily="2" charset="2"/>
              </a:rPr>
              <a:t> </a:t>
            </a:r>
            <a:r>
              <a:rPr lang="de-DE" sz="1200" kern="0" dirty="0">
                <a:solidFill>
                  <a:srgbClr val="2F2F2F">
                    <a:lumMod val="90000"/>
                    <a:lumOff val="10000"/>
                  </a:srgbClr>
                </a:solidFill>
                <a:latin typeface="Arial" panose="020B0604020202020204"/>
                <a:sym typeface="Wingdings" panose="05000000000000000000" pitchFamily="2" charset="2"/>
              </a:rPr>
              <a:t>on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SV ball </a:t>
            </a:r>
            <a:r>
              <a:rPr lang="de-DE" sz="1200" kern="0" dirty="0" err="1">
                <a:solidFill>
                  <a:srgbClr val="2F2F2F">
                    <a:lumMod val="90000"/>
                    <a:lumOff val="10000"/>
                  </a:srgbClr>
                </a:solidFill>
                <a:latin typeface="Arial" panose="020B0604020202020204"/>
                <a:sym typeface="Wingdings" panose="05000000000000000000" pitchFamily="2" charset="2"/>
              </a:rPr>
              <a:t>for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actual</a:t>
            </a:r>
            <a:r>
              <a:rPr lang="de-DE" sz="1200" kern="0" dirty="0">
                <a:solidFill>
                  <a:srgbClr val="2F2F2F">
                    <a:lumMod val="90000"/>
                    <a:lumOff val="10000"/>
                  </a:srgbClr>
                </a:solidFill>
                <a:latin typeface="Arial" panose="020B0604020202020204"/>
                <a:sym typeface="Wingdings" panose="05000000000000000000" pitchFamily="2" charset="2"/>
              </a:rPr>
              <a:t> pump </a:t>
            </a:r>
            <a:r>
              <a:rPr lang="de-DE" sz="1200" kern="0" dirty="0" err="1">
                <a:solidFill>
                  <a:srgbClr val="2F2F2F">
                    <a:lumMod val="90000"/>
                    <a:lumOff val="10000"/>
                  </a:srgbClr>
                </a:solidFill>
                <a:latin typeface="Arial" panose="020B0604020202020204"/>
                <a:sym typeface="Wingdings" panose="05000000000000000000" pitchFamily="2" charset="2"/>
              </a:rPr>
              <a:t>card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data</a:t>
            </a:r>
            <a:r>
              <a:rPr lang="de-DE" sz="1200" kern="0" dirty="0">
                <a:solidFill>
                  <a:srgbClr val="2F2F2F">
                    <a:lumMod val="90000"/>
                    <a:lumOff val="10000"/>
                  </a:srgbClr>
                </a:solidFill>
                <a:latin typeface="Arial" panose="020B0604020202020204"/>
                <a:sym typeface="Wingdings" panose="05000000000000000000" pitchFamily="2" charset="2"/>
              </a:rPr>
              <a:t> due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fluctuations</a:t>
            </a:r>
            <a:r>
              <a:rPr lang="de-DE" sz="1200" kern="0" dirty="0">
                <a:solidFill>
                  <a:srgbClr val="2F2F2F">
                    <a:lumMod val="90000"/>
                    <a:lumOff val="10000"/>
                  </a:srgbClr>
                </a:solidFill>
                <a:latin typeface="Arial" panose="020B0604020202020204"/>
                <a:sym typeface="Wingdings" panose="05000000000000000000" pitchFamily="2" charset="2"/>
              </a:rPr>
              <a:t> in </a:t>
            </a:r>
            <a:r>
              <a:rPr lang="de-DE" sz="1200" kern="0" dirty="0" err="1">
                <a:solidFill>
                  <a:srgbClr val="2F2F2F">
                    <a:lumMod val="90000"/>
                    <a:lumOff val="10000"/>
                  </a:srgbClr>
                </a:solidFill>
                <a:latin typeface="Arial" panose="020B0604020202020204"/>
                <a:sym typeface="Wingdings" panose="05000000000000000000" pitchFamily="2" charset="2"/>
              </a:rPr>
              <a:t>plunger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speed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whereas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steady</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force</a:t>
            </a:r>
            <a:r>
              <a:rPr lang="de-DE" sz="1200" kern="0" dirty="0">
                <a:solidFill>
                  <a:srgbClr val="2F2F2F">
                    <a:lumMod val="90000"/>
                    <a:lumOff val="10000"/>
                  </a:srgbClr>
                </a:solidFill>
                <a:latin typeface="Arial" panose="020B0604020202020204"/>
                <a:sym typeface="Wingdings" panose="05000000000000000000" pitchFamily="2" charset="2"/>
              </a:rPr>
              <a:t> on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ball in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ideal </a:t>
            </a:r>
            <a:r>
              <a:rPr lang="de-DE" sz="1200" kern="0" dirty="0" err="1">
                <a:solidFill>
                  <a:srgbClr val="2F2F2F">
                    <a:lumMod val="90000"/>
                    <a:lumOff val="10000"/>
                  </a:srgbClr>
                </a:solidFill>
                <a:latin typeface="Arial" panose="020B0604020202020204"/>
                <a:sym typeface="Wingdings" panose="05000000000000000000" pitchFamily="2" charset="2"/>
              </a:rPr>
              <a:t>case</a:t>
            </a: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2F2F2F">
                    <a:lumMod val="90000"/>
                    <a:lumOff val="10000"/>
                  </a:srgbClr>
                </a:solidFill>
                <a:latin typeface="Arial" panose="020B0604020202020204"/>
                <a:sym typeface="Wingdings" panose="05000000000000000000" pitchFamily="2" charset="2"/>
              </a:rPr>
              <a:t>Zoom </a:t>
            </a:r>
            <a:r>
              <a:rPr lang="de-DE" sz="1200" kern="0" dirty="0" err="1">
                <a:solidFill>
                  <a:srgbClr val="2F2F2F">
                    <a:lumMod val="90000"/>
                    <a:lumOff val="10000"/>
                  </a:srgbClr>
                </a:solidFill>
                <a:latin typeface="Arial" panose="020B0604020202020204"/>
                <a:sym typeface="Wingdings" panose="05000000000000000000" pitchFamily="2" charset="2"/>
              </a:rPr>
              <a:t>plot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shows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that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net</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force</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goes</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below</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zero</a:t>
            </a:r>
            <a:r>
              <a:rPr lang="de-DE" sz="1200" kern="0" dirty="0">
                <a:solidFill>
                  <a:srgbClr val="0070C0"/>
                </a:solidFill>
                <a:latin typeface="Arial" panose="020B0604020202020204"/>
                <a:sym typeface="Wingdings" panose="05000000000000000000" pitchFamily="2" charset="2"/>
              </a:rPr>
              <a:t> </a:t>
            </a:r>
            <a:r>
              <a:rPr lang="de-DE" sz="1200" kern="0" dirty="0">
                <a:solidFill>
                  <a:srgbClr val="2F2F2F">
                    <a:lumMod val="90000"/>
                    <a:lumOff val="10000"/>
                  </a:srgbClr>
                </a:solidFill>
                <a:latin typeface="Arial" panose="020B0604020202020204"/>
                <a:sym typeface="Wingdings" panose="05000000000000000000" pitchFamily="2" charset="2"/>
              </a:rPr>
              <a:t>(</a:t>
            </a:r>
            <a:r>
              <a:rPr lang="de-DE" sz="1200" kern="0" dirty="0" err="1">
                <a:solidFill>
                  <a:srgbClr val="2F2F2F">
                    <a:lumMod val="90000"/>
                    <a:lumOff val="10000"/>
                  </a:srgbClr>
                </a:solidFill>
                <a:latin typeface="Arial" panose="020B0604020202020204"/>
                <a:sym typeface="Wingdings" panose="05000000000000000000" pitchFamily="2" charset="2"/>
              </a:rPr>
              <a:t>indicating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downward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force</a:t>
            </a:r>
            <a:r>
              <a:rPr lang="de-DE" sz="1200" kern="0" dirty="0">
                <a:solidFill>
                  <a:srgbClr val="2F2F2F">
                    <a:lumMod val="90000"/>
                    <a:lumOff val="10000"/>
                  </a:srgbClr>
                </a:solidFill>
                <a:latin typeface="Arial" panose="020B0604020202020204"/>
                <a:sym typeface="Wingdings" panose="05000000000000000000" pitchFamily="2" charset="2"/>
              </a:rPr>
              <a:t> on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ball) in </a:t>
            </a:r>
            <a:r>
              <a:rPr lang="de-DE" sz="1200" kern="0" dirty="0" err="1">
                <a:solidFill>
                  <a:srgbClr val="2F2F2F">
                    <a:lumMod val="90000"/>
                    <a:lumOff val="10000"/>
                  </a:srgbClr>
                </a:solidFill>
                <a:latin typeface="Arial" panose="020B0604020202020204"/>
                <a:sym typeface="Wingdings" panose="05000000000000000000" pitchFamily="2" charset="2"/>
              </a:rPr>
              <a:t>regions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where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ideally</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it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should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be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steady</a:t>
            </a: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2F2F2F">
                    <a:lumMod val="90000"/>
                    <a:lumOff val="10000"/>
                  </a:srgbClr>
                </a:solidFill>
                <a:latin typeface="Arial" panose="020B0604020202020204"/>
                <a:sym typeface="Wingdings" panose="05000000000000000000" pitchFamily="2" charset="2"/>
              </a:rPr>
              <a:t>These </a:t>
            </a:r>
            <a:r>
              <a:rPr lang="de-DE" sz="1200" kern="0" dirty="0" err="1">
                <a:solidFill>
                  <a:srgbClr val="2F2F2F">
                    <a:lumMod val="90000"/>
                    <a:lumOff val="10000"/>
                  </a:srgbClr>
                </a:solidFill>
                <a:latin typeface="Arial" panose="020B0604020202020204"/>
                <a:sym typeface="Wingdings" panose="05000000000000000000" pitchFamily="2" charset="2"/>
              </a:rPr>
              <a:t>regions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of</a:t>
            </a:r>
            <a:r>
              <a:rPr lang="de-DE" sz="1200" kern="0" dirty="0">
                <a:solidFill>
                  <a:srgbClr val="2F2F2F">
                    <a:lumMod val="90000"/>
                    <a:lumOff val="10000"/>
                  </a:srgbClr>
                </a:solidFill>
                <a:latin typeface="Arial" panose="020B0604020202020204"/>
                <a:sym typeface="Wingdings" panose="05000000000000000000" pitchFamily="2" charset="2"/>
              </a:rPr>
              <a:t> negative </a:t>
            </a:r>
            <a:r>
              <a:rPr lang="de-DE" sz="1200" kern="0" dirty="0" err="1">
                <a:solidFill>
                  <a:srgbClr val="2F2F2F">
                    <a:lumMod val="90000"/>
                    <a:lumOff val="10000"/>
                  </a:srgbClr>
                </a:solidFill>
                <a:latin typeface="Arial" panose="020B0604020202020204"/>
                <a:sym typeface="Wingdings" panose="05000000000000000000" pitchFamily="2" charset="2"/>
              </a:rPr>
              <a:t>net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force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can</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lead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mid-cycle</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valve</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closure</a:t>
            </a:r>
            <a:r>
              <a:rPr lang="de-DE" sz="1200" kern="0" dirty="0">
                <a:solidFill>
                  <a:srgbClr val="0070C0"/>
                </a:solidFill>
                <a:latin typeface="Arial" panose="020B0604020202020204"/>
                <a:sym typeface="Wingdings" panose="05000000000000000000" pitchFamily="2" charset="2"/>
              </a:rPr>
              <a:t>!</a:t>
            </a:r>
          </a:p>
        </p:txBody>
      </p:sp>
      <p:sp>
        <p:nvSpPr>
          <p:cNvPr id="11" name="Textfeld 10"/>
          <p:cNvSpPr txBox="1"/>
          <p:nvPr/>
        </p:nvSpPr>
        <p:spPr>
          <a:xfrm rot="16200000">
            <a:off x="-159151" y="1732547"/>
            <a:ext cx="683200" cy="307777"/>
          </a:xfrm>
          <a:prstGeom prst="rect">
            <a:avLst/>
          </a:prstGeom>
          <a:noFill/>
        </p:spPr>
        <p:txBody>
          <a:bodyPr wrap="none" rtlCol="0">
            <a:spAutoFit/>
          </a:bodyPr>
          <a:lstStyle/>
          <a:p>
            <a:r>
              <a:rPr lang="de-DE" sz="1400" dirty="0" err="1"/>
              <a:t>Actual</a:t>
            </a:r>
            <a:endParaRPr lang="de-AT" sz="1400" dirty="0"/>
          </a:p>
        </p:txBody>
      </p:sp>
      <p:sp>
        <p:nvSpPr>
          <p:cNvPr id="13" name="Textfeld 12"/>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spTree>
    <p:extLst>
      <p:ext uri="{BB962C8B-B14F-4D97-AF65-F5344CB8AC3E}">
        <p14:creationId xmlns:p14="http://schemas.microsoft.com/office/powerpoint/2010/main" val="33723589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err="1"/>
              <a:t>Valve</a:t>
            </a:r>
            <a:r>
              <a:rPr lang="de-DE" altLang="de-DE" dirty="0"/>
              <a:t> </a:t>
            </a:r>
            <a:r>
              <a:rPr lang="de-DE" altLang="de-DE" dirty="0" err="1"/>
              <a:t>opening</a:t>
            </a:r>
            <a:endParaRPr lang="de-AT" alt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864" y="3056186"/>
            <a:ext cx="2863342" cy="1942983"/>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558" y="1018841"/>
            <a:ext cx="2877951" cy="1942983"/>
          </a:xfrm>
          <a:prstGeom prst="rect">
            <a:avLst/>
          </a:prstGeom>
        </p:spPr>
      </p:pic>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8" name="Gerade Verbindung mit Pfeil 7"/>
          <p:cNvCxnSpPr/>
          <p:nvPr/>
        </p:nvCxnSpPr>
        <p:spPr>
          <a:xfrm>
            <a:off x="2703095" y="1355558"/>
            <a:ext cx="1642994" cy="376423"/>
          </a:xfrm>
          <a:prstGeom prst="straightConnector1">
            <a:avLst/>
          </a:prstGeom>
          <a:ln w="47625">
            <a:tailEnd type="triangle" w="lg" len="lg"/>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1411705" y="1564105"/>
            <a:ext cx="2568624" cy="80211"/>
          </a:xfrm>
          <a:prstGeom prst="straightConnector1">
            <a:avLst/>
          </a:prstGeom>
          <a:ln w="47625">
            <a:tailEnd type="none" w="lg" len="lg"/>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4518212" y="1731981"/>
            <a:ext cx="2947595" cy="646331"/>
          </a:xfrm>
          <a:prstGeom prst="rect">
            <a:avLst/>
          </a:prstGeom>
          <a:noFill/>
        </p:spPr>
        <p:txBody>
          <a:bodyPr wrap="square" rtlCol="0">
            <a:spAutoFit/>
          </a:bodyPr>
          <a:lstStyle/>
          <a:p>
            <a:r>
              <a:rPr lang="de-DE" dirty="0"/>
              <a:t>Mid-</a:t>
            </a:r>
            <a:r>
              <a:rPr lang="de-DE" dirty="0" err="1"/>
              <a:t>cycle</a:t>
            </a:r>
            <a:r>
              <a:rPr lang="de-DE" dirty="0"/>
              <a:t> </a:t>
            </a:r>
            <a:r>
              <a:rPr lang="de-DE" dirty="0" err="1"/>
              <a:t>valve</a:t>
            </a:r>
            <a:r>
              <a:rPr lang="de-DE" dirty="0"/>
              <a:t> </a:t>
            </a:r>
            <a:r>
              <a:rPr lang="de-DE" dirty="0" err="1"/>
              <a:t>closure</a:t>
            </a:r>
            <a:r>
              <a:rPr lang="de-DE" dirty="0"/>
              <a:t> </a:t>
            </a:r>
            <a:r>
              <a:rPr lang="de-DE" dirty="0" err="1"/>
              <a:t>is</a:t>
            </a:r>
            <a:r>
              <a:rPr lang="de-DE" dirty="0"/>
              <a:t> </a:t>
            </a:r>
            <a:r>
              <a:rPr lang="de-DE" dirty="0" err="1"/>
              <a:t>indeed</a:t>
            </a:r>
            <a:r>
              <a:rPr lang="de-DE" dirty="0"/>
              <a:t> </a:t>
            </a:r>
            <a:r>
              <a:rPr lang="de-DE" dirty="0" err="1"/>
              <a:t>observed</a:t>
            </a:r>
            <a:r>
              <a:rPr lang="de-DE" dirty="0"/>
              <a:t>!</a:t>
            </a:r>
            <a:endParaRPr lang="de-AT" dirty="0"/>
          </a:p>
        </p:txBody>
      </p:sp>
      <p:sp>
        <p:nvSpPr>
          <p:cNvPr id="16" name="Textfeld 15"/>
          <p:cNvSpPr txBox="1"/>
          <p:nvPr/>
        </p:nvSpPr>
        <p:spPr>
          <a:xfrm rot="16200000">
            <a:off x="-159151" y="1732547"/>
            <a:ext cx="683200" cy="307777"/>
          </a:xfrm>
          <a:prstGeom prst="rect">
            <a:avLst/>
          </a:prstGeom>
          <a:noFill/>
        </p:spPr>
        <p:txBody>
          <a:bodyPr wrap="none" rtlCol="0">
            <a:spAutoFit/>
          </a:bodyPr>
          <a:lstStyle/>
          <a:p>
            <a:r>
              <a:rPr lang="de-DE" sz="1400" dirty="0" err="1"/>
              <a:t>Actual</a:t>
            </a:r>
            <a:endParaRPr lang="de-AT" sz="1400" dirty="0"/>
          </a:p>
        </p:txBody>
      </p:sp>
      <p:sp>
        <p:nvSpPr>
          <p:cNvPr id="17" name="Textfeld 16"/>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cxnSp>
        <p:nvCxnSpPr>
          <p:cNvPr id="19" name="Gerader Verbinder 18"/>
          <p:cNvCxnSpPr/>
          <p:nvPr/>
        </p:nvCxnSpPr>
        <p:spPr>
          <a:xfrm>
            <a:off x="1226373" y="914400"/>
            <a:ext cx="365760" cy="0"/>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Gerader Verbinder 19"/>
          <p:cNvCxnSpPr/>
          <p:nvPr/>
        </p:nvCxnSpPr>
        <p:spPr>
          <a:xfrm>
            <a:off x="2271659" y="916193"/>
            <a:ext cx="365760" cy="0"/>
          </a:xfrm>
          <a:prstGeom prst="line">
            <a:avLst/>
          </a:prstGeom>
          <a:ln w="47625">
            <a:solidFill>
              <a:srgbClr val="6365FF"/>
            </a:solidFill>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a:xfrm>
            <a:off x="1540129" y="785979"/>
            <a:ext cx="381836" cy="276999"/>
          </a:xfrm>
          <a:prstGeom prst="rect">
            <a:avLst/>
          </a:prstGeom>
          <a:noFill/>
        </p:spPr>
        <p:txBody>
          <a:bodyPr wrap="none" rtlCol="0">
            <a:spAutoFit/>
          </a:bodyPr>
          <a:lstStyle/>
          <a:p>
            <a:r>
              <a:rPr lang="de-DE" sz="1200" dirty="0"/>
              <a:t>TV</a:t>
            </a:r>
            <a:endParaRPr lang="de-AT" sz="1200" dirty="0"/>
          </a:p>
        </p:txBody>
      </p:sp>
      <p:sp>
        <p:nvSpPr>
          <p:cNvPr id="22" name="Textfeld 21"/>
          <p:cNvSpPr txBox="1"/>
          <p:nvPr/>
        </p:nvSpPr>
        <p:spPr>
          <a:xfrm>
            <a:off x="2613706" y="774631"/>
            <a:ext cx="389850" cy="276999"/>
          </a:xfrm>
          <a:prstGeom prst="rect">
            <a:avLst/>
          </a:prstGeom>
          <a:noFill/>
        </p:spPr>
        <p:txBody>
          <a:bodyPr wrap="none" rtlCol="0">
            <a:spAutoFit/>
          </a:bodyPr>
          <a:lstStyle/>
          <a:p>
            <a:r>
              <a:rPr lang="de-DE" sz="1200" dirty="0"/>
              <a:t>SV</a:t>
            </a:r>
            <a:endParaRPr lang="de-AT" sz="1200" dirty="0"/>
          </a:p>
        </p:txBody>
      </p:sp>
    </p:spTree>
    <p:extLst>
      <p:ext uri="{BB962C8B-B14F-4D97-AF65-F5344CB8AC3E}">
        <p14:creationId xmlns:p14="http://schemas.microsoft.com/office/powerpoint/2010/main" val="28915669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err="1"/>
              <a:t>Valve</a:t>
            </a:r>
            <a:r>
              <a:rPr lang="de-DE" altLang="de-DE" dirty="0"/>
              <a:t> </a:t>
            </a:r>
            <a:r>
              <a:rPr lang="de-DE" altLang="de-DE" dirty="0" err="1"/>
              <a:t>opening</a:t>
            </a:r>
            <a:endParaRPr lang="de-AT" alt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864" y="3056186"/>
            <a:ext cx="2863342" cy="1942983"/>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558" y="1018841"/>
            <a:ext cx="2877951" cy="1942983"/>
          </a:xfrm>
          <a:prstGeom prst="rect">
            <a:avLst/>
          </a:prstGeom>
        </p:spPr>
      </p:pic>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7282" y="1018841"/>
            <a:ext cx="3166335" cy="2143117"/>
          </a:xfrm>
          <a:prstGeom prst="rect">
            <a:avLst/>
          </a:prstGeom>
        </p:spPr>
      </p:pic>
      <p:sp>
        <p:nvSpPr>
          <p:cNvPr id="5" name="Ellipse 4"/>
          <p:cNvSpPr/>
          <p:nvPr/>
        </p:nvSpPr>
        <p:spPr>
          <a:xfrm>
            <a:off x="2478505" y="1114927"/>
            <a:ext cx="288758" cy="1532021"/>
          </a:xfrm>
          <a:prstGeom prst="ellipse">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9" name="Gerade Verbindung mit Pfeil 8"/>
          <p:cNvCxnSpPr/>
          <p:nvPr/>
        </p:nvCxnSpPr>
        <p:spPr>
          <a:xfrm>
            <a:off x="2767263" y="1339516"/>
            <a:ext cx="1443790" cy="304800"/>
          </a:xfrm>
          <a:prstGeom prst="straightConnector1">
            <a:avLst/>
          </a:prstGeom>
          <a:ln w="47625">
            <a:tailEnd type="triangle" w="lg" len="lg"/>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52732" y="2775285"/>
            <a:ext cx="3140884" cy="2142244"/>
          </a:xfrm>
          <a:prstGeom prst="rect">
            <a:avLst/>
          </a:prstGeom>
        </p:spPr>
      </p:pic>
      <p:sp>
        <p:nvSpPr>
          <p:cNvPr id="13" name="Inhaltsplatzhalter 5"/>
          <p:cNvSpPr txBox="1">
            <a:spLocks/>
          </p:cNvSpPr>
          <p:nvPr/>
        </p:nvSpPr>
        <p:spPr bwMode="auto">
          <a:xfrm>
            <a:off x="7363445" y="1528253"/>
            <a:ext cx="1780555" cy="112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6"/>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7"/>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DE" sz="1200" kern="0" dirty="0">
                <a:solidFill>
                  <a:srgbClr val="2F2F2F">
                    <a:lumMod val="90000"/>
                    <a:lumOff val="10000"/>
                  </a:srgbClr>
                </a:solidFill>
                <a:latin typeface="Arial" panose="020B0604020202020204"/>
                <a:sym typeface="Wingdings" panose="05000000000000000000" pitchFamily="2" charset="2"/>
              </a:rPr>
              <a:t>The </a:t>
            </a:r>
            <a:r>
              <a:rPr lang="de-DE" sz="1200" kern="0" dirty="0" err="1">
                <a:solidFill>
                  <a:srgbClr val="2F2F2F">
                    <a:lumMod val="90000"/>
                    <a:lumOff val="10000"/>
                  </a:srgbClr>
                </a:solidFill>
                <a:latin typeface="Arial" panose="020B0604020202020204"/>
                <a:sym typeface="Wingdings" panose="05000000000000000000" pitchFamily="2" charset="2"/>
              </a:rPr>
              <a:t>valve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closure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correlates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a </a:t>
            </a:r>
            <a:r>
              <a:rPr lang="de-DE" sz="1200" kern="0" dirty="0" err="1">
                <a:solidFill>
                  <a:srgbClr val="2F2F2F">
                    <a:lumMod val="90000"/>
                    <a:lumOff val="10000"/>
                  </a:srgbClr>
                </a:solidFill>
                <a:latin typeface="Arial" panose="020B0604020202020204"/>
                <a:sym typeface="Wingdings" panose="05000000000000000000" pitchFamily="2" charset="2"/>
              </a:rPr>
              <a:t>fluctuation</a:t>
            </a:r>
            <a:r>
              <a:rPr lang="de-DE" sz="1200" kern="0" dirty="0">
                <a:solidFill>
                  <a:srgbClr val="2F2F2F">
                    <a:lumMod val="90000"/>
                    <a:lumOff val="10000"/>
                  </a:srgbClr>
                </a:solidFill>
                <a:latin typeface="Arial" panose="020B0604020202020204"/>
                <a:sym typeface="Wingdings" panose="05000000000000000000" pitchFamily="2" charset="2"/>
              </a:rPr>
              <a:t> in </a:t>
            </a:r>
            <a:r>
              <a:rPr lang="de-DE" sz="1200" kern="0" dirty="0" err="1">
                <a:solidFill>
                  <a:srgbClr val="2F2F2F">
                    <a:lumMod val="90000"/>
                    <a:lumOff val="10000"/>
                  </a:srgbClr>
                </a:solidFill>
                <a:latin typeface="Arial" panose="020B0604020202020204"/>
                <a:sym typeface="Wingdings" panose="05000000000000000000" pitchFamily="2" charset="2"/>
              </a:rPr>
              <a:t>plunger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speed</a:t>
            </a:r>
            <a:endParaRPr lang="de-DE" sz="1200" kern="0" dirty="0">
              <a:solidFill>
                <a:srgbClr val="2F2F2F">
                  <a:lumMod val="90000"/>
                  <a:lumOff val="10000"/>
                </a:srgbClr>
              </a:solidFill>
              <a:latin typeface="Arial" panose="020B0604020202020204"/>
              <a:sym typeface="Wingdings" panose="05000000000000000000" pitchFamily="2" charset="2"/>
            </a:endParaRPr>
          </a:p>
        </p:txBody>
      </p:sp>
      <p:sp>
        <p:nvSpPr>
          <p:cNvPr id="14" name="Textfeld 13"/>
          <p:cNvSpPr txBox="1"/>
          <p:nvPr/>
        </p:nvSpPr>
        <p:spPr>
          <a:xfrm rot="16200000">
            <a:off x="-159151" y="1732547"/>
            <a:ext cx="683200" cy="307777"/>
          </a:xfrm>
          <a:prstGeom prst="rect">
            <a:avLst/>
          </a:prstGeom>
          <a:noFill/>
        </p:spPr>
        <p:txBody>
          <a:bodyPr wrap="none" rtlCol="0">
            <a:spAutoFit/>
          </a:bodyPr>
          <a:lstStyle/>
          <a:p>
            <a:r>
              <a:rPr lang="de-DE" sz="1400" dirty="0" err="1"/>
              <a:t>Actual</a:t>
            </a:r>
            <a:endParaRPr lang="de-AT" sz="1400" dirty="0"/>
          </a:p>
        </p:txBody>
      </p:sp>
      <p:sp>
        <p:nvSpPr>
          <p:cNvPr id="15" name="Textfeld 14"/>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cxnSp>
        <p:nvCxnSpPr>
          <p:cNvPr id="16" name="Gerader Verbinder 15"/>
          <p:cNvCxnSpPr/>
          <p:nvPr/>
        </p:nvCxnSpPr>
        <p:spPr>
          <a:xfrm>
            <a:off x="1226373" y="914400"/>
            <a:ext cx="365760" cy="0"/>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a:off x="2271659" y="916193"/>
            <a:ext cx="365760" cy="0"/>
          </a:xfrm>
          <a:prstGeom prst="line">
            <a:avLst/>
          </a:prstGeom>
          <a:ln w="47625">
            <a:solidFill>
              <a:srgbClr val="6365FF"/>
            </a:solidFill>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1540129" y="785979"/>
            <a:ext cx="381836" cy="276999"/>
          </a:xfrm>
          <a:prstGeom prst="rect">
            <a:avLst/>
          </a:prstGeom>
          <a:noFill/>
        </p:spPr>
        <p:txBody>
          <a:bodyPr wrap="none" rtlCol="0">
            <a:spAutoFit/>
          </a:bodyPr>
          <a:lstStyle/>
          <a:p>
            <a:r>
              <a:rPr lang="de-DE" sz="1200" dirty="0"/>
              <a:t>TV</a:t>
            </a:r>
            <a:endParaRPr lang="de-AT" sz="1200" dirty="0"/>
          </a:p>
        </p:txBody>
      </p:sp>
      <p:sp>
        <p:nvSpPr>
          <p:cNvPr id="19" name="Textfeld 18"/>
          <p:cNvSpPr txBox="1"/>
          <p:nvPr/>
        </p:nvSpPr>
        <p:spPr>
          <a:xfrm>
            <a:off x="2613706" y="774631"/>
            <a:ext cx="389850" cy="276999"/>
          </a:xfrm>
          <a:prstGeom prst="rect">
            <a:avLst/>
          </a:prstGeom>
          <a:noFill/>
        </p:spPr>
        <p:txBody>
          <a:bodyPr wrap="none" rtlCol="0">
            <a:spAutoFit/>
          </a:bodyPr>
          <a:lstStyle/>
          <a:p>
            <a:r>
              <a:rPr lang="de-DE" sz="1200" dirty="0"/>
              <a:t>SV</a:t>
            </a:r>
            <a:endParaRPr lang="de-AT" sz="1200" dirty="0"/>
          </a:p>
        </p:txBody>
      </p:sp>
      <p:pic>
        <p:nvPicPr>
          <p:cNvPr id="8" name="Grafik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316480" y="1690878"/>
            <a:ext cx="4511040" cy="1761744"/>
          </a:xfrm>
          <a:prstGeom prst="rect">
            <a:avLst/>
          </a:prstGeom>
        </p:spPr>
      </p:pic>
    </p:spTree>
    <p:extLst>
      <p:ext uri="{BB962C8B-B14F-4D97-AF65-F5344CB8AC3E}">
        <p14:creationId xmlns:p14="http://schemas.microsoft.com/office/powerpoint/2010/main" val="19855475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7839066" cy="626257"/>
          </a:xfrm>
        </p:spPr>
        <p:txBody>
          <a:bodyPr/>
          <a:lstStyle/>
          <a:p>
            <a:r>
              <a:rPr lang="de-DE" altLang="de-DE" dirty="0"/>
              <a:t>Gap </a:t>
            </a:r>
            <a:r>
              <a:rPr lang="de-DE" altLang="de-DE" dirty="0" err="1"/>
              <a:t>pressure</a:t>
            </a:r>
            <a:endParaRPr lang="de-AT" alt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20" y="3056186"/>
            <a:ext cx="2841429" cy="1942983"/>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514" y="1018841"/>
            <a:ext cx="2856039" cy="1942983"/>
          </a:xfrm>
          <a:prstGeom prst="rect">
            <a:avLst/>
          </a:prstGeom>
        </p:spPr>
      </p:pic>
      <p:sp>
        <p:nvSpPr>
          <p:cNvPr id="12" name="Rechteck 11"/>
          <p:cNvSpPr/>
          <p:nvPr/>
        </p:nvSpPr>
        <p:spPr>
          <a:xfrm>
            <a:off x="352926" y="1018841"/>
            <a:ext cx="3433011" cy="3964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5" name="Ellipse 4"/>
          <p:cNvSpPr/>
          <p:nvPr/>
        </p:nvSpPr>
        <p:spPr>
          <a:xfrm>
            <a:off x="2377441" y="1844842"/>
            <a:ext cx="350136" cy="689811"/>
          </a:xfrm>
          <a:prstGeom prst="ellipse">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9" name="Gerade Verbindung mit Pfeil 8"/>
          <p:cNvCxnSpPr/>
          <p:nvPr/>
        </p:nvCxnSpPr>
        <p:spPr>
          <a:xfrm flipV="1">
            <a:off x="2727576" y="1844842"/>
            <a:ext cx="2126732" cy="96253"/>
          </a:xfrm>
          <a:prstGeom prst="straightConnector1">
            <a:avLst/>
          </a:prstGeom>
          <a:ln w="47625">
            <a:tailEnd type="triangle" w="lg" len="lg"/>
          </a:ln>
        </p:spPr>
        <p:style>
          <a:lnRef idx="1">
            <a:schemeClr val="accent1"/>
          </a:lnRef>
          <a:fillRef idx="0">
            <a:schemeClr val="accent1"/>
          </a:fillRef>
          <a:effectRef idx="0">
            <a:schemeClr val="accent1"/>
          </a:effectRef>
          <a:fontRef idx="minor">
            <a:schemeClr val="tx1"/>
          </a:fontRef>
        </p:style>
      </p:cxnSp>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4307" y="988323"/>
            <a:ext cx="3220677" cy="2120544"/>
          </a:xfrm>
          <a:prstGeom prst="rect">
            <a:avLst/>
          </a:prstGeom>
        </p:spPr>
      </p:pic>
      <p:sp>
        <p:nvSpPr>
          <p:cNvPr id="10" name="Inhaltsplatzhalter 5"/>
          <p:cNvSpPr txBox="1">
            <a:spLocks/>
          </p:cNvSpPr>
          <p:nvPr/>
        </p:nvSpPr>
        <p:spPr bwMode="auto">
          <a:xfrm>
            <a:off x="4180975" y="3130607"/>
            <a:ext cx="4694084" cy="112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5"/>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6"/>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DE" sz="1200" kern="0" dirty="0">
                <a:solidFill>
                  <a:srgbClr val="2F2F2F">
                    <a:lumMod val="90000"/>
                    <a:lumOff val="10000"/>
                  </a:srgbClr>
                </a:solidFill>
                <a:latin typeface="Arial" panose="020B0604020202020204"/>
                <a:sym typeface="Wingdings" panose="05000000000000000000" pitchFamily="2" charset="2"/>
              </a:rPr>
              <a:t>As </a:t>
            </a:r>
            <a:r>
              <a:rPr lang="de-DE" sz="1200" kern="0" dirty="0" err="1">
                <a:solidFill>
                  <a:srgbClr val="2F2F2F">
                    <a:lumMod val="90000"/>
                    <a:lumOff val="10000"/>
                  </a:srgbClr>
                </a:solidFill>
                <a:latin typeface="Arial" panose="020B0604020202020204"/>
                <a:sym typeface="Wingdings" panose="05000000000000000000" pitchFamily="2" charset="2"/>
              </a:rPr>
              <a:t>expected</a:t>
            </a:r>
            <a:r>
              <a:rPr lang="de-DE" sz="1200" kern="0" dirty="0">
                <a:solidFill>
                  <a:srgbClr val="2F2F2F">
                    <a:lumMod val="90000"/>
                    <a:lumOff val="10000"/>
                  </a:srgbClr>
                </a:solidFill>
                <a:latin typeface="Arial" panose="020B0604020202020204"/>
                <a:sym typeface="Wingdings" panose="05000000000000000000" pitchFamily="2" charset="2"/>
              </a:rPr>
              <a:t>, a </a:t>
            </a:r>
            <a:r>
              <a:rPr lang="de-DE" sz="1200" kern="0" dirty="0" err="1">
                <a:solidFill>
                  <a:srgbClr val="2F2F2F">
                    <a:lumMod val="90000"/>
                    <a:lumOff val="10000"/>
                  </a:srgbClr>
                </a:solidFill>
                <a:latin typeface="Arial" panose="020B0604020202020204"/>
                <a:sym typeface="Wingdings" panose="05000000000000000000" pitchFamily="2" charset="2"/>
              </a:rPr>
              <a:t>mid-cycle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valve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closure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results</a:t>
            </a:r>
            <a:r>
              <a:rPr lang="de-DE" sz="1200" kern="0" dirty="0">
                <a:solidFill>
                  <a:srgbClr val="2F2F2F">
                    <a:lumMod val="90000"/>
                    <a:lumOff val="10000"/>
                  </a:srgbClr>
                </a:solidFill>
                <a:latin typeface="Arial" panose="020B0604020202020204"/>
                <a:sym typeface="Wingdings" panose="05000000000000000000" pitchFamily="2" charset="2"/>
              </a:rPr>
              <a:t> in a </a:t>
            </a:r>
            <a:r>
              <a:rPr lang="de-DE" sz="1200" kern="0" dirty="0" err="1">
                <a:solidFill>
                  <a:srgbClr val="0070C0"/>
                </a:solidFill>
                <a:latin typeface="Arial" panose="020B0604020202020204"/>
                <a:sym typeface="Wingdings" panose="05000000000000000000" pitchFamily="2" charset="2"/>
              </a:rPr>
              <a:t>sudden</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pressure</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drop</a:t>
            </a:r>
            <a:r>
              <a:rPr lang="de-DE" sz="1200" kern="0" dirty="0">
                <a:solidFill>
                  <a:srgbClr val="0070C0"/>
                </a:solidFill>
                <a:latin typeface="Arial" panose="020B0604020202020204"/>
                <a:sym typeface="Wingdings" panose="05000000000000000000" pitchFamily="2" charset="2"/>
              </a:rPr>
              <a:t> </a:t>
            </a:r>
            <a:r>
              <a:rPr lang="de-DE" sz="1200" kern="0" dirty="0">
                <a:solidFill>
                  <a:srgbClr val="2F2F2F">
                    <a:lumMod val="90000"/>
                    <a:lumOff val="10000"/>
                  </a:srgbClr>
                </a:solidFill>
                <a:latin typeface="Arial" panose="020B0604020202020204"/>
                <a:sym typeface="Wingdings" panose="05000000000000000000" pitchFamily="2" charset="2"/>
              </a:rPr>
              <a:t>in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gap</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second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dip</a:t>
            </a:r>
            <a:r>
              <a:rPr lang="de-DE" sz="1200" kern="0" dirty="0">
                <a:solidFill>
                  <a:srgbClr val="2F2F2F">
                    <a:lumMod val="90000"/>
                    <a:lumOff val="10000"/>
                  </a:srgbClr>
                </a:solidFill>
                <a:latin typeface="Arial" panose="020B0604020202020204"/>
                <a:sym typeface="Wingdings" panose="05000000000000000000" pitchFamily="2" charset="2"/>
              </a:rPr>
              <a:t> in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zoomed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plot</a:t>
            </a:r>
            <a:r>
              <a:rPr lang="de-DE" sz="1200" kern="0" dirty="0">
                <a:solidFill>
                  <a:srgbClr val="2F2F2F">
                    <a:lumMod val="90000"/>
                    <a:lumOff val="10000"/>
                  </a:srgbClr>
                </a:solidFill>
                <a:latin typeface="Arial" panose="020B0604020202020204"/>
                <a:sym typeface="Wingdings" panose="05000000000000000000" pitchFamily="2" charset="2"/>
              </a:rPr>
              <a:t>)</a:t>
            </a:r>
          </a:p>
          <a:p>
            <a:pPr lvl="0"/>
            <a:r>
              <a:rPr lang="de-DE" sz="1200" kern="0" dirty="0">
                <a:solidFill>
                  <a:srgbClr val="2F2F2F">
                    <a:lumMod val="90000"/>
                    <a:lumOff val="10000"/>
                  </a:srgbClr>
                </a:solidFill>
                <a:latin typeface="Arial" panose="020B0604020202020204"/>
                <a:sym typeface="Wingdings" panose="05000000000000000000" pitchFamily="2" charset="2"/>
              </a:rPr>
              <a:t>The </a:t>
            </a:r>
            <a:r>
              <a:rPr lang="de-DE" sz="1200" kern="0" dirty="0" err="1">
                <a:solidFill>
                  <a:srgbClr val="2F2F2F">
                    <a:lumMod val="90000"/>
                    <a:lumOff val="10000"/>
                  </a:srgbClr>
                </a:solidFill>
                <a:latin typeface="Arial" panose="020B0604020202020204"/>
                <a:sym typeface="Wingdings" panose="05000000000000000000" pitchFamily="2" charset="2"/>
              </a:rPr>
              <a:t>first</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dip</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is</a:t>
            </a:r>
            <a:r>
              <a:rPr lang="de-DE" sz="1200" kern="0" dirty="0">
                <a:solidFill>
                  <a:srgbClr val="2F2F2F">
                    <a:lumMod val="90000"/>
                    <a:lumOff val="10000"/>
                  </a:srgbClr>
                </a:solidFill>
                <a:latin typeface="Arial" panose="020B0604020202020204"/>
                <a:sym typeface="Wingdings" panose="05000000000000000000" pitchFamily="2" charset="2"/>
              </a:rPr>
              <a:t> due </a:t>
            </a:r>
            <a:r>
              <a:rPr lang="de-DE" sz="1200" kern="0" dirty="0" err="1">
                <a:solidFill>
                  <a:srgbClr val="2F2F2F">
                    <a:lumMod val="90000"/>
                    <a:lumOff val="10000"/>
                  </a:srgbClr>
                </a:solidFill>
                <a:latin typeface="Arial" panose="020B0604020202020204"/>
                <a:sym typeface="Wingdings" panose="05000000000000000000" pitchFamily="2" charset="2"/>
              </a:rPr>
              <a:t>to</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valve</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opening</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process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and</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is</a:t>
            </a:r>
            <a:r>
              <a:rPr lang="de-DE" sz="1200" kern="0" dirty="0">
                <a:solidFill>
                  <a:srgbClr val="2F2F2F">
                    <a:lumMod val="90000"/>
                    <a:lumOff val="10000"/>
                  </a:srgbClr>
                </a:solidFill>
                <a:latin typeface="Arial" panose="020B0604020202020204"/>
                <a:sym typeface="Wingdings" panose="05000000000000000000" pitchFamily="2" charset="2"/>
              </a:rPr>
              <a:t> also </a:t>
            </a:r>
            <a:r>
              <a:rPr lang="de-DE" sz="1200" kern="0" dirty="0" err="1">
                <a:solidFill>
                  <a:srgbClr val="2F2F2F">
                    <a:lumMod val="90000"/>
                    <a:lumOff val="10000"/>
                  </a:srgbClr>
                </a:solidFill>
                <a:latin typeface="Arial" panose="020B0604020202020204"/>
                <a:sym typeface="Wingdings" panose="05000000000000000000" pitchFamily="2" charset="2"/>
              </a:rPr>
              <a:t>present</a:t>
            </a:r>
            <a:r>
              <a:rPr lang="de-DE" sz="1200" kern="0" dirty="0">
                <a:solidFill>
                  <a:srgbClr val="2F2F2F">
                    <a:lumMod val="90000"/>
                    <a:lumOff val="10000"/>
                  </a:srgbClr>
                </a:solidFill>
                <a:latin typeface="Arial" panose="020B0604020202020204"/>
                <a:sym typeface="Wingdings" panose="05000000000000000000" pitchFamily="2" charset="2"/>
              </a:rPr>
              <a:t> in </a:t>
            </a:r>
            <a:r>
              <a:rPr lang="de-DE" sz="1200" kern="0" dirty="0" err="1">
                <a:solidFill>
                  <a:srgbClr val="2F2F2F">
                    <a:lumMod val="90000"/>
                    <a:lumOff val="10000"/>
                  </a:srgbClr>
                </a:solidFill>
                <a:latin typeface="Arial" panose="020B0604020202020204"/>
                <a:sym typeface="Wingdings" panose="05000000000000000000" pitchFamily="2" charset="2"/>
              </a:rPr>
              <a:t>the</a:t>
            </a:r>
            <a:r>
              <a:rPr lang="de-DE" sz="1200" kern="0" dirty="0">
                <a:solidFill>
                  <a:srgbClr val="2F2F2F">
                    <a:lumMod val="90000"/>
                    <a:lumOff val="10000"/>
                  </a:srgbClr>
                </a:solidFill>
                <a:latin typeface="Arial" panose="020B0604020202020204"/>
                <a:sym typeface="Wingdings" panose="05000000000000000000" pitchFamily="2" charset="2"/>
              </a:rPr>
              <a:t> ideal </a:t>
            </a:r>
            <a:r>
              <a:rPr lang="de-DE" sz="1200" kern="0" dirty="0" err="1">
                <a:solidFill>
                  <a:srgbClr val="2F2F2F">
                    <a:lumMod val="90000"/>
                    <a:lumOff val="10000"/>
                  </a:srgbClr>
                </a:solidFill>
                <a:latin typeface="Arial" panose="020B0604020202020204"/>
                <a:sym typeface="Wingdings" panose="05000000000000000000" pitchFamily="2" charset="2"/>
              </a:rPr>
              <a:t>case</a:t>
            </a:r>
            <a:endParaRPr lang="de-DE" sz="1200" kern="0" dirty="0">
              <a:solidFill>
                <a:srgbClr val="2F2F2F">
                  <a:lumMod val="90000"/>
                  <a:lumOff val="10000"/>
                </a:srgbClr>
              </a:solidFill>
              <a:latin typeface="Arial" panose="020B0604020202020204"/>
              <a:sym typeface="Wingdings" panose="05000000000000000000" pitchFamily="2" charset="2"/>
            </a:endParaRPr>
          </a:p>
          <a:p>
            <a:pPr lvl="0"/>
            <a:r>
              <a:rPr lang="de-DE" sz="1200" kern="0" dirty="0">
                <a:solidFill>
                  <a:srgbClr val="2F2F2F">
                    <a:lumMod val="90000"/>
                    <a:lumOff val="10000"/>
                  </a:srgbClr>
                </a:solidFill>
                <a:latin typeface="Arial" panose="020B0604020202020204"/>
                <a:sym typeface="Wingdings" panose="05000000000000000000" pitchFamily="2" charset="2"/>
              </a:rPr>
              <a:t>This </a:t>
            </a:r>
            <a:r>
              <a:rPr lang="de-DE" sz="1200" kern="0" dirty="0" err="1">
                <a:solidFill>
                  <a:srgbClr val="2F2F2F">
                    <a:lumMod val="90000"/>
                    <a:lumOff val="10000"/>
                  </a:srgbClr>
                </a:solidFill>
                <a:latin typeface="Arial" panose="020B0604020202020204"/>
                <a:sym typeface="Wingdings" panose="05000000000000000000" pitchFamily="2" charset="2"/>
              </a:rPr>
              <a:t>presents</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danger</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err="1">
                <a:solidFill>
                  <a:srgbClr val="2F2F2F">
                    <a:lumMod val="90000"/>
                    <a:lumOff val="10000"/>
                  </a:srgbClr>
                </a:solidFill>
                <a:latin typeface="Arial" panose="020B0604020202020204"/>
                <a:sym typeface="Wingdings" panose="05000000000000000000" pitchFamily="2" charset="2"/>
              </a:rPr>
              <a:t>of</a:t>
            </a:r>
            <a:r>
              <a:rPr lang="de-DE" sz="1200" kern="0" dirty="0">
                <a:solidFill>
                  <a:srgbClr val="2F2F2F">
                    <a:lumMod val="90000"/>
                    <a:lumOff val="10000"/>
                  </a:srgbClr>
                </a:solidFill>
                <a:latin typeface="Arial" panose="020B0604020202020204"/>
                <a:sym typeface="Wingdings" panose="05000000000000000000" pitchFamily="2" charset="2"/>
              </a:rPr>
              <a:t> </a:t>
            </a:r>
            <a:r>
              <a:rPr lang="de-DE" sz="1200" kern="0" dirty="0">
                <a:solidFill>
                  <a:srgbClr val="0070C0"/>
                </a:solidFill>
                <a:latin typeface="Arial" panose="020B0604020202020204"/>
                <a:sym typeface="Wingdings" panose="05000000000000000000" pitchFamily="2" charset="2"/>
              </a:rPr>
              <a:t>gas/</a:t>
            </a:r>
            <a:r>
              <a:rPr lang="de-DE" sz="1200" kern="0" dirty="0" err="1">
                <a:solidFill>
                  <a:srgbClr val="0070C0"/>
                </a:solidFill>
                <a:latin typeface="Arial" panose="020B0604020202020204"/>
                <a:sym typeface="Wingdings" panose="05000000000000000000" pitchFamily="2" charset="2"/>
              </a:rPr>
              <a:t>vapour</a:t>
            </a:r>
            <a:r>
              <a:rPr lang="de-DE" sz="1200" kern="0" dirty="0">
                <a:solidFill>
                  <a:srgbClr val="0070C0"/>
                </a:solidFill>
                <a:latin typeface="Arial" panose="020B0604020202020204"/>
                <a:sym typeface="Wingdings" panose="05000000000000000000" pitchFamily="2" charset="2"/>
              </a:rPr>
              <a:t> </a:t>
            </a:r>
            <a:r>
              <a:rPr lang="de-DE" sz="1200" kern="0" dirty="0" err="1">
                <a:solidFill>
                  <a:srgbClr val="0070C0"/>
                </a:solidFill>
                <a:latin typeface="Arial" panose="020B0604020202020204"/>
                <a:sym typeface="Wingdings" panose="05000000000000000000" pitchFamily="2" charset="2"/>
              </a:rPr>
              <a:t>formation</a:t>
            </a:r>
            <a:endParaRPr lang="de-DE" sz="1200" kern="0" dirty="0">
              <a:solidFill>
                <a:srgbClr val="0070C0"/>
              </a:solidFill>
              <a:latin typeface="Arial" panose="020B0604020202020204"/>
              <a:sym typeface="Wingdings" panose="05000000000000000000" pitchFamily="2" charset="2"/>
            </a:endParaRPr>
          </a:p>
        </p:txBody>
      </p:sp>
      <p:sp>
        <p:nvSpPr>
          <p:cNvPr id="11" name="Textfeld 10"/>
          <p:cNvSpPr txBox="1"/>
          <p:nvPr/>
        </p:nvSpPr>
        <p:spPr>
          <a:xfrm rot="16200000">
            <a:off x="-94229" y="1732547"/>
            <a:ext cx="553357" cy="307777"/>
          </a:xfrm>
          <a:prstGeom prst="rect">
            <a:avLst/>
          </a:prstGeom>
          <a:noFill/>
        </p:spPr>
        <p:txBody>
          <a:bodyPr wrap="none" rtlCol="0">
            <a:spAutoFit/>
          </a:bodyPr>
          <a:lstStyle/>
          <a:p>
            <a:r>
              <a:rPr lang="de-DE" sz="1400" dirty="0"/>
              <a:t>Real</a:t>
            </a:r>
            <a:endParaRPr lang="de-AT" sz="1400" dirty="0"/>
          </a:p>
        </p:txBody>
      </p:sp>
      <p:sp>
        <p:nvSpPr>
          <p:cNvPr id="13" name="Textfeld 12"/>
          <p:cNvSpPr txBox="1"/>
          <p:nvPr/>
        </p:nvSpPr>
        <p:spPr>
          <a:xfrm rot="16200000">
            <a:off x="-111869" y="3723178"/>
            <a:ext cx="572593" cy="307777"/>
          </a:xfrm>
          <a:prstGeom prst="rect">
            <a:avLst/>
          </a:prstGeom>
          <a:noFill/>
        </p:spPr>
        <p:txBody>
          <a:bodyPr wrap="none" rtlCol="0">
            <a:spAutoFit/>
          </a:bodyPr>
          <a:lstStyle/>
          <a:p>
            <a:r>
              <a:rPr lang="de-DE" sz="1400" dirty="0"/>
              <a:t>Ideal</a:t>
            </a:r>
            <a:endParaRPr lang="de-AT" sz="1400" dirty="0"/>
          </a:p>
        </p:txBody>
      </p:sp>
      <p:cxnSp>
        <p:nvCxnSpPr>
          <p:cNvPr id="14" name="Gerader Verbinder 13"/>
          <p:cNvCxnSpPr/>
          <p:nvPr/>
        </p:nvCxnSpPr>
        <p:spPr>
          <a:xfrm>
            <a:off x="1226373" y="914400"/>
            <a:ext cx="365760" cy="0"/>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Gerader Verbinder 14"/>
          <p:cNvCxnSpPr/>
          <p:nvPr/>
        </p:nvCxnSpPr>
        <p:spPr>
          <a:xfrm>
            <a:off x="2271659" y="916193"/>
            <a:ext cx="365760" cy="0"/>
          </a:xfrm>
          <a:prstGeom prst="line">
            <a:avLst/>
          </a:prstGeom>
          <a:ln w="47625">
            <a:solidFill>
              <a:srgbClr val="6365FF"/>
            </a:solidFill>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1540129" y="785979"/>
            <a:ext cx="381836" cy="276999"/>
          </a:xfrm>
          <a:prstGeom prst="rect">
            <a:avLst/>
          </a:prstGeom>
          <a:noFill/>
        </p:spPr>
        <p:txBody>
          <a:bodyPr wrap="none" rtlCol="0">
            <a:spAutoFit/>
          </a:bodyPr>
          <a:lstStyle/>
          <a:p>
            <a:r>
              <a:rPr lang="de-DE" sz="1200" dirty="0"/>
              <a:t>TV</a:t>
            </a:r>
            <a:endParaRPr lang="de-AT" sz="1200" dirty="0"/>
          </a:p>
        </p:txBody>
      </p:sp>
      <p:sp>
        <p:nvSpPr>
          <p:cNvPr id="17" name="Textfeld 16"/>
          <p:cNvSpPr txBox="1"/>
          <p:nvPr/>
        </p:nvSpPr>
        <p:spPr>
          <a:xfrm>
            <a:off x="2613706" y="774631"/>
            <a:ext cx="389850" cy="276999"/>
          </a:xfrm>
          <a:prstGeom prst="rect">
            <a:avLst/>
          </a:prstGeom>
          <a:noFill/>
        </p:spPr>
        <p:txBody>
          <a:bodyPr wrap="none" rtlCol="0">
            <a:spAutoFit/>
          </a:bodyPr>
          <a:lstStyle/>
          <a:p>
            <a:r>
              <a:rPr lang="de-DE" sz="1200" dirty="0"/>
              <a:t>SV</a:t>
            </a:r>
            <a:endParaRPr lang="de-AT" sz="1200" dirty="0"/>
          </a:p>
        </p:txBody>
      </p:sp>
    </p:spTree>
    <p:extLst>
      <p:ext uri="{BB962C8B-B14F-4D97-AF65-F5344CB8AC3E}">
        <p14:creationId xmlns:p14="http://schemas.microsoft.com/office/powerpoint/2010/main" val="2399566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Computational</a:t>
            </a:r>
            <a:r>
              <a:rPr lang="de-DE" altLang="de-DE" dirty="0"/>
              <a:t> </a:t>
            </a:r>
            <a:r>
              <a:rPr lang="de-DE" altLang="de-DE" dirty="0" err="1"/>
              <a:t>challenges</a:t>
            </a:r>
            <a:endParaRPr lang="de-AT" altLang="de-DE" dirty="0"/>
          </a:p>
        </p:txBody>
      </p:sp>
      <p:sp>
        <p:nvSpPr>
          <p:cNvPr id="20" name="Inhaltsplatzhalter 5"/>
          <p:cNvSpPr txBox="1">
            <a:spLocks/>
          </p:cNvSpPr>
          <p:nvPr/>
        </p:nvSpPr>
        <p:spPr bwMode="auto">
          <a:xfrm>
            <a:off x="185339" y="875489"/>
            <a:ext cx="3520899" cy="3998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AT" kern="0" dirty="0" err="1">
                <a:solidFill>
                  <a:srgbClr val="2F2F2F">
                    <a:lumMod val="90000"/>
                    <a:lumOff val="10000"/>
                  </a:srgbClr>
                </a:solidFill>
                <a:latin typeface="Arial" panose="020B0604020202020204"/>
              </a:rPr>
              <a:t>Moving</a:t>
            </a:r>
            <a:r>
              <a:rPr lang="de-AT" kern="0" dirty="0">
                <a:solidFill>
                  <a:srgbClr val="2F2F2F">
                    <a:lumMod val="90000"/>
                    <a:lumOff val="10000"/>
                  </a:srgbClr>
                </a:solidFill>
                <a:latin typeface="Arial" panose="020B0604020202020204"/>
              </a:rPr>
              <a:t> </a:t>
            </a:r>
            <a:r>
              <a:rPr lang="de-AT" kern="0" dirty="0" err="1">
                <a:solidFill>
                  <a:srgbClr val="2F2F2F">
                    <a:lumMod val="90000"/>
                    <a:lumOff val="10000"/>
                  </a:srgbClr>
                </a:solidFill>
                <a:latin typeface="Arial" panose="020B0604020202020204"/>
              </a:rPr>
              <a:t>boundaries</a:t>
            </a:r>
            <a:endParaRPr lang="de-AT" kern="0" dirty="0">
              <a:solidFill>
                <a:srgbClr val="2F2F2F">
                  <a:lumMod val="90000"/>
                  <a:lumOff val="10000"/>
                </a:srgbClr>
              </a:solidFill>
              <a:latin typeface="Arial" panose="020B0604020202020204"/>
            </a:endParaRPr>
          </a:p>
          <a:p>
            <a:pPr lvl="1"/>
            <a:r>
              <a:rPr lang="de-AT" sz="1600" kern="0" dirty="0">
                <a:solidFill>
                  <a:srgbClr val="2F2F2F">
                    <a:lumMod val="90000"/>
                    <a:lumOff val="10000"/>
                  </a:srgbClr>
                </a:solidFill>
                <a:latin typeface="Arial" panose="020B0604020202020204"/>
              </a:rPr>
              <a:t>ALE </a:t>
            </a:r>
            <a:r>
              <a:rPr lang="de-AT" sz="1600" kern="0" dirty="0" err="1">
                <a:solidFill>
                  <a:srgbClr val="2F2F2F">
                    <a:lumMod val="90000"/>
                    <a:lumOff val="10000"/>
                  </a:srgbClr>
                </a:solidFill>
                <a:latin typeface="Arial" panose="020B0604020202020204"/>
              </a:rPr>
              <a:t>module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for</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moving</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mesh</a:t>
            </a:r>
            <a:endParaRPr lang="de-AT" sz="1600" kern="0" dirty="0">
              <a:solidFill>
                <a:srgbClr val="2F2F2F">
                  <a:lumMod val="90000"/>
                  <a:lumOff val="10000"/>
                </a:srgbClr>
              </a:solidFill>
              <a:latin typeface="Arial" panose="020B0604020202020204"/>
            </a:endParaRPr>
          </a:p>
          <a:p>
            <a:pPr lvl="1"/>
            <a:r>
              <a:rPr lang="de-AT" sz="1600" kern="0" dirty="0" err="1">
                <a:solidFill>
                  <a:srgbClr val="2F2F2F">
                    <a:lumMod val="90000"/>
                    <a:lumOff val="10000"/>
                  </a:srgbClr>
                </a:solidFill>
                <a:latin typeface="Arial" panose="020B0604020202020204"/>
              </a:rPr>
              <a:t>Automatic</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remeshing</a:t>
            </a:r>
            <a:endParaRPr lang="de-AT" sz="1600" kern="0" dirty="0">
              <a:solidFill>
                <a:srgbClr val="2F2F2F">
                  <a:lumMod val="90000"/>
                  <a:lumOff val="10000"/>
                </a:srgbClr>
              </a:solidFill>
              <a:latin typeface="Arial" panose="020B0604020202020204"/>
            </a:endParaRPr>
          </a:p>
          <a:p>
            <a:pPr marL="342900" lvl="1" indent="0">
              <a:buNone/>
            </a:pPr>
            <a:endParaRPr lang="de-DE" kern="0" dirty="0">
              <a:solidFill>
                <a:srgbClr val="2F2F2F">
                  <a:lumMod val="90000"/>
                  <a:lumOff val="10000"/>
                </a:srgbClr>
              </a:solidFill>
            </a:endParaRPr>
          </a:p>
          <a:p>
            <a:pPr lvl="0"/>
            <a:r>
              <a:rPr lang="de-DE" kern="0" dirty="0" err="1">
                <a:solidFill>
                  <a:srgbClr val="2F2F2F">
                    <a:lumMod val="90000"/>
                    <a:lumOff val="10000"/>
                  </a:srgbClr>
                </a:solidFill>
              </a:rPr>
              <a:t>Valve</a:t>
            </a:r>
            <a:r>
              <a:rPr lang="de-DE" kern="0" dirty="0">
                <a:solidFill>
                  <a:srgbClr val="2F2F2F">
                    <a:lumMod val="90000"/>
                    <a:lumOff val="10000"/>
                  </a:srgbClr>
                </a:solidFill>
              </a:rPr>
              <a:t> </a:t>
            </a:r>
            <a:r>
              <a:rPr lang="de-DE" kern="0" dirty="0" err="1">
                <a:solidFill>
                  <a:srgbClr val="2F2F2F">
                    <a:lumMod val="90000"/>
                    <a:lumOff val="10000"/>
                  </a:srgbClr>
                </a:solidFill>
              </a:rPr>
              <a:t>closure</a:t>
            </a:r>
            <a:endParaRPr lang="de-AT" kern="0" dirty="0">
              <a:solidFill>
                <a:srgbClr val="2F2F2F">
                  <a:lumMod val="90000"/>
                  <a:lumOff val="10000"/>
                </a:srgbClr>
              </a:solidFill>
            </a:endParaRPr>
          </a:p>
          <a:p>
            <a:pPr lvl="1"/>
            <a:r>
              <a:rPr lang="de-DE" sz="1600" kern="0" dirty="0" err="1">
                <a:solidFill>
                  <a:srgbClr val="2F2F2F">
                    <a:lumMod val="90000"/>
                    <a:lumOff val="10000"/>
                  </a:srgbClr>
                </a:solidFill>
              </a:rPr>
              <a:t>Avoided</a:t>
            </a:r>
            <a:r>
              <a:rPr lang="de-DE" sz="1600" kern="0" dirty="0">
                <a:solidFill>
                  <a:srgbClr val="2F2F2F">
                    <a:lumMod val="90000"/>
                    <a:lumOff val="10000"/>
                  </a:srgbClr>
                </a:solidFill>
              </a:rPr>
              <a:t> solid-solid </a:t>
            </a:r>
            <a:r>
              <a:rPr lang="de-DE" sz="1600" kern="0" dirty="0" err="1">
                <a:solidFill>
                  <a:srgbClr val="2F2F2F">
                    <a:lumMod val="90000"/>
                    <a:lumOff val="10000"/>
                  </a:srgbClr>
                </a:solidFill>
              </a:rPr>
              <a:t>contact</a:t>
            </a:r>
            <a:endParaRPr lang="de-DE" sz="1600" kern="0" dirty="0">
              <a:solidFill>
                <a:srgbClr val="2F2F2F">
                  <a:lumMod val="90000"/>
                  <a:lumOff val="10000"/>
                </a:srgbClr>
              </a:solidFill>
            </a:endParaRPr>
          </a:p>
          <a:p>
            <a:pPr lvl="1"/>
            <a:r>
              <a:rPr lang="de-DE" sz="1600" kern="0" dirty="0" err="1">
                <a:solidFill>
                  <a:srgbClr val="2F2F2F">
                    <a:lumMod val="90000"/>
                    <a:lumOff val="10000"/>
                  </a:srgbClr>
                </a:solidFill>
              </a:rPr>
              <a:t>Artificial</a:t>
            </a:r>
            <a:r>
              <a:rPr lang="de-DE" sz="1600" kern="0" dirty="0">
                <a:solidFill>
                  <a:srgbClr val="2F2F2F">
                    <a:lumMod val="90000"/>
                    <a:lumOff val="10000"/>
                  </a:srgbClr>
                </a:solidFill>
              </a:rPr>
              <a:t> repulsive </a:t>
            </a:r>
            <a:r>
              <a:rPr lang="de-DE" sz="1600" kern="0" dirty="0" err="1">
                <a:solidFill>
                  <a:srgbClr val="2F2F2F">
                    <a:lumMod val="90000"/>
                    <a:lumOff val="10000"/>
                  </a:srgbClr>
                </a:solidFill>
              </a:rPr>
              <a:t>force</a:t>
            </a:r>
            <a:endParaRPr lang="de-DE" sz="1600" kern="0" dirty="0">
              <a:solidFill>
                <a:srgbClr val="2F2F2F">
                  <a:lumMod val="90000"/>
                  <a:lumOff val="10000"/>
                </a:srgbClr>
              </a:solidFill>
            </a:endParaRPr>
          </a:p>
          <a:p>
            <a:pPr marL="342900" lvl="1" indent="0">
              <a:buNone/>
            </a:pPr>
            <a:endParaRPr lang="de-DE" kern="0" dirty="0">
              <a:solidFill>
                <a:srgbClr val="2F2F2F">
                  <a:lumMod val="90000"/>
                  <a:lumOff val="10000"/>
                </a:srgbClr>
              </a:solidFill>
            </a:endParaRPr>
          </a:p>
          <a:p>
            <a:r>
              <a:rPr lang="de-DE" kern="0" dirty="0">
                <a:solidFill>
                  <a:srgbClr val="2F2F2F">
                    <a:lumMod val="90000"/>
                    <a:lumOff val="10000"/>
                  </a:srgbClr>
                </a:solidFill>
              </a:rPr>
              <a:t>Ball </a:t>
            </a:r>
            <a:r>
              <a:rPr lang="de-DE" kern="0" dirty="0" err="1">
                <a:solidFill>
                  <a:srgbClr val="2F2F2F">
                    <a:lumMod val="90000"/>
                    <a:lumOff val="10000"/>
                  </a:srgbClr>
                </a:solidFill>
              </a:rPr>
              <a:t>dynamics</a:t>
            </a:r>
            <a:endParaRPr lang="de-DE" kern="0" dirty="0">
              <a:solidFill>
                <a:srgbClr val="2F2F2F">
                  <a:lumMod val="90000"/>
                  <a:lumOff val="10000"/>
                </a:srgbClr>
              </a:solidFill>
            </a:endParaRPr>
          </a:p>
          <a:p>
            <a:pPr lvl="1"/>
            <a:r>
              <a:rPr lang="de-DE" sz="1600" kern="0" dirty="0" err="1">
                <a:solidFill>
                  <a:srgbClr val="2F2F2F">
                    <a:lumMod val="90000"/>
                    <a:lumOff val="10000"/>
                  </a:srgbClr>
                </a:solidFill>
              </a:rPr>
              <a:t>Implicitly</a:t>
            </a:r>
            <a:r>
              <a:rPr lang="de-DE" sz="1600" kern="0" dirty="0">
                <a:solidFill>
                  <a:srgbClr val="2F2F2F">
                    <a:lumMod val="90000"/>
                    <a:lumOff val="10000"/>
                  </a:srgbClr>
                </a:solidFill>
              </a:rPr>
              <a:t> </a:t>
            </a:r>
            <a:r>
              <a:rPr lang="de-DE" sz="1600" kern="0" dirty="0" err="1">
                <a:solidFill>
                  <a:srgbClr val="2F2F2F">
                    <a:lumMod val="90000"/>
                    <a:lumOff val="10000"/>
                  </a:srgbClr>
                </a:solidFill>
              </a:rPr>
              <a:t>solved</a:t>
            </a:r>
            <a:r>
              <a:rPr lang="de-DE" sz="1600" kern="0" dirty="0">
                <a:solidFill>
                  <a:srgbClr val="2F2F2F">
                    <a:lumMod val="90000"/>
                    <a:lumOff val="10000"/>
                  </a:srgbClr>
                </a:solidFill>
              </a:rPr>
              <a:t> </a:t>
            </a:r>
            <a:r>
              <a:rPr lang="de-DE" sz="1600" kern="0" dirty="0" err="1">
                <a:solidFill>
                  <a:srgbClr val="2F2F2F">
                    <a:lumMod val="90000"/>
                    <a:lumOff val="10000"/>
                  </a:srgbClr>
                </a:solidFill>
              </a:rPr>
              <a:t>using</a:t>
            </a:r>
            <a:r>
              <a:rPr lang="de-DE" sz="1600" kern="0" dirty="0">
                <a:solidFill>
                  <a:srgbClr val="2F2F2F">
                    <a:lumMod val="90000"/>
                    <a:lumOff val="10000"/>
                  </a:srgbClr>
                </a:solidFill>
              </a:rPr>
              <a:t> Global </a:t>
            </a:r>
            <a:r>
              <a:rPr lang="de-DE" sz="1600" kern="0" dirty="0" err="1">
                <a:solidFill>
                  <a:srgbClr val="2F2F2F">
                    <a:lumMod val="90000"/>
                    <a:lumOff val="10000"/>
                  </a:srgbClr>
                </a:solidFill>
              </a:rPr>
              <a:t>Equations</a:t>
            </a:r>
            <a:r>
              <a:rPr lang="de-DE" sz="1600" kern="0" dirty="0">
                <a:solidFill>
                  <a:srgbClr val="2F2F2F">
                    <a:lumMod val="90000"/>
                    <a:lumOff val="10000"/>
                  </a:srgbClr>
                </a:solidFill>
              </a:rPr>
              <a:t> </a:t>
            </a:r>
            <a:r>
              <a:rPr lang="de-DE" sz="1600" kern="0" dirty="0" err="1">
                <a:solidFill>
                  <a:srgbClr val="2F2F2F">
                    <a:lumMod val="90000"/>
                    <a:lumOff val="10000"/>
                  </a:srgbClr>
                </a:solidFill>
              </a:rPr>
              <a:t>node</a:t>
            </a:r>
            <a:endParaRPr lang="de-DE" sz="1600" kern="0" dirty="0">
              <a:solidFill>
                <a:srgbClr val="2F2F2F">
                  <a:lumMod val="90000"/>
                  <a:lumOff val="10000"/>
                </a:srgbClr>
              </a:solidFill>
            </a:endParaRPr>
          </a:p>
          <a:p>
            <a:endParaRPr lang="de-DE" kern="0" dirty="0">
              <a:solidFill>
                <a:srgbClr val="2F2F2F">
                  <a:lumMod val="90000"/>
                  <a:lumOff val="10000"/>
                </a:srgbClr>
              </a:solidFill>
            </a:endParaRPr>
          </a:p>
        </p:txBody>
      </p:sp>
    </p:spTree>
    <p:extLst>
      <p:ext uri="{BB962C8B-B14F-4D97-AF65-F5344CB8AC3E}">
        <p14:creationId xmlns:p14="http://schemas.microsoft.com/office/powerpoint/2010/main" val="3203392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Computational</a:t>
            </a:r>
            <a:r>
              <a:rPr lang="de-DE" altLang="de-DE" dirty="0"/>
              <a:t> </a:t>
            </a:r>
            <a:r>
              <a:rPr lang="de-DE" altLang="de-DE" dirty="0" err="1"/>
              <a:t>challenges</a:t>
            </a:r>
            <a:endParaRPr lang="de-AT" altLang="de-DE" dirty="0"/>
          </a:p>
        </p:txBody>
      </p:sp>
      <p:sp>
        <p:nvSpPr>
          <p:cNvPr id="20" name="Inhaltsplatzhalter 5"/>
          <p:cNvSpPr txBox="1">
            <a:spLocks/>
          </p:cNvSpPr>
          <p:nvPr/>
        </p:nvSpPr>
        <p:spPr bwMode="auto">
          <a:xfrm>
            <a:off x="185339" y="875489"/>
            <a:ext cx="3520899" cy="3998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AT" kern="0" dirty="0" err="1">
                <a:solidFill>
                  <a:schemeClr val="tx2"/>
                </a:solidFill>
                <a:latin typeface="Arial" panose="020B0604020202020204"/>
              </a:rPr>
              <a:t>Moving</a:t>
            </a:r>
            <a:r>
              <a:rPr lang="de-AT" kern="0" dirty="0">
                <a:solidFill>
                  <a:schemeClr val="tx2"/>
                </a:solidFill>
                <a:latin typeface="Arial" panose="020B0604020202020204"/>
              </a:rPr>
              <a:t> </a:t>
            </a:r>
            <a:r>
              <a:rPr lang="de-AT" kern="0" dirty="0" err="1">
                <a:solidFill>
                  <a:schemeClr val="tx2"/>
                </a:solidFill>
                <a:latin typeface="Arial" panose="020B0604020202020204"/>
              </a:rPr>
              <a:t>boundaries</a:t>
            </a:r>
            <a:endParaRPr lang="de-AT" kern="0" dirty="0">
              <a:solidFill>
                <a:schemeClr val="tx2"/>
              </a:solidFill>
              <a:latin typeface="Arial" panose="020B0604020202020204"/>
            </a:endParaRPr>
          </a:p>
          <a:p>
            <a:pPr lvl="1"/>
            <a:r>
              <a:rPr lang="de-AT" sz="1600" kern="0" dirty="0">
                <a:solidFill>
                  <a:srgbClr val="2F2F2F">
                    <a:lumMod val="90000"/>
                    <a:lumOff val="10000"/>
                  </a:srgbClr>
                </a:solidFill>
                <a:latin typeface="Arial" panose="020B0604020202020204"/>
              </a:rPr>
              <a:t>ALE </a:t>
            </a:r>
            <a:r>
              <a:rPr lang="de-AT" sz="1600" kern="0" dirty="0" err="1">
                <a:solidFill>
                  <a:srgbClr val="2F2F2F">
                    <a:lumMod val="90000"/>
                    <a:lumOff val="10000"/>
                  </a:srgbClr>
                </a:solidFill>
                <a:latin typeface="Arial" panose="020B0604020202020204"/>
              </a:rPr>
              <a:t>module</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for</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moving</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mesh</a:t>
            </a:r>
            <a:endParaRPr lang="de-AT" sz="1600" kern="0" dirty="0">
              <a:solidFill>
                <a:srgbClr val="2F2F2F">
                  <a:lumMod val="90000"/>
                  <a:lumOff val="10000"/>
                </a:srgbClr>
              </a:solidFill>
              <a:latin typeface="Arial" panose="020B0604020202020204"/>
            </a:endParaRPr>
          </a:p>
          <a:p>
            <a:pPr lvl="1"/>
            <a:r>
              <a:rPr lang="de-AT" sz="1600" kern="0" dirty="0" err="1">
                <a:solidFill>
                  <a:srgbClr val="2F2F2F">
                    <a:lumMod val="90000"/>
                    <a:lumOff val="10000"/>
                  </a:srgbClr>
                </a:solidFill>
                <a:latin typeface="Arial" panose="020B0604020202020204"/>
              </a:rPr>
              <a:t>Automatic</a:t>
            </a:r>
            <a:r>
              <a:rPr lang="de-AT" sz="1600" kern="0" dirty="0">
                <a:solidFill>
                  <a:srgbClr val="2F2F2F">
                    <a:lumMod val="90000"/>
                    <a:lumOff val="10000"/>
                  </a:srgbClr>
                </a:solidFill>
                <a:latin typeface="Arial" panose="020B0604020202020204"/>
              </a:rPr>
              <a:t> </a:t>
            </a:r>
            <a:r>
              <a:rPr lang="de-AT" sz="1600" kern="0" dirty="0" err="1">
                <a:solidFill>
                  <a:srgbClr val="2F2F2F">
                    <a:lumMod val="90000"/>
                    <a:lumOff val="10000"/>
                  </a:srgbClr>
                </a:solidFill>
                <a:latin typeface="Arial" panose="020B0604020202020204"/>
              </a:rPr>
              <a:t>remeshing</a:t>
            </a:r>
            <a:endParaRPr lang="de-AT" sz="1600" kern="0" dirty="0">
              <a:solidFill>
                <a:srgbClr val="2F2F2F">
                  <a:lumMod val="90000"/>
                  <a:lumOff val="10000"/>
                </a:srgbClr>
              </a:solidFill>
              <a:latin typeface="Arial" panose="020B0604020202020204"/>
            </a:endParaRPr>
          </a:p>
          <a:p>
            <a:pPr marL="342900" lvl="1" indent="0">
              <a:buNone/>
            </a:pPr>
            <a:endParaRPr lang="de-DE" kern="0" dirty="0">
              <a:solidFill>
                <a:srgbClr val="2F2F2F">
                  <a:lumMod val="90000"/>
                  <a:lumOff val="10000"/>
                </a:srgbClr>
              </a:solidFill>
            </a:endParaRPr>
          </a:p>
          <a:p>
            <a:pPr lvl="0"/>
            <a:r>
              <a:rPr lang="de-DE" kern="0" dirty="0" err="1">
                <a:solidFill>
                  <a:schemeClr val="tx2">
                    <a:lumMod val="25000"/>
                    <a:lumOff val="75000"/>
                  </a:schemeClr>
                </a:solidFill>
              </a:rPr>
              <a:t>Valve</a:t>
            </a:r>
            <a:r>
              <a:rPr lang="de-DE" kern="0" dirty="0">
                <a:solidFill>
                  <a:schemeClr val="tx2">
                    <a:lumMod val="25000"/>
                    <a:lumOff val="75000"/>
                  </a:schemeClr>
                </a:solidFill>
              </a:rPr>
              <a:t> </a:t>
            </a:r>
            <a:r>
              <a:rPr lang="de-DE" kern="0" dirty="0" err="1">
                <a:solidFill>
                  <a:schemeClr val="tx2">
                    <a:lumMod val="25000"/>
                    <a:lumOff val="75000"/>
                  </a:schemeClr>
                </a:solidFill>
              </a:rPr>
              <a:t>closure</a:t>
            </a:r>
            <a:endParaRPr lang="de-AT" kern="0" dirty="0">
              <a:solidFill>
                <a:schemeClr val="tx2">
                  <a:lumMod val="25000"/>
                  <a:lumOff val="75000"/>
                </a:schemeClr>
              </a:solidFill>
            </a:endParaRPr>
          </a:p>
          <a:p>
            <a:pPr lvl="1"/>
            <a:r>
              <a:rPr lang="de-DE" sz="1600" kern="0" dirty="0" err="1">
                <a:solidFill>
                  <a:schemeClr val="tx2">
                    <a:lumMod val="25000"/>
                    <a:lumOff val="75000"/>
                  </a:schemeClr>
                </a:solidFill>
              </a:rPr>
              <a:t>Avoided</a:t>
            </a:r>
            <a:r>
              <a:rPr lang="de-DE" sz="1600" kern="0" dirty="0">
                <a:solidFill>
                  <a:schemeClr val="tx2">
                    <a:lumMod val="25000"/>
                    <a:lumOff val="75000"/>
                  </a:schemeClr>
                </a:solidFill>
              </a:rPr>
              <a:t> solid-solid </a:t>
            </a:r>
            <a:r>
              <a:rPr lang="de-DE" sz="1600" kern="0" dirty="0" err="1">
                <a:solidFill>
                  <a:schemeClr val="tx2">
                    <a:lumMod val="25000"/>
                    <a:lumOff val="75000"/>
                  </a:schemeClr>
                </a:solidFill>
              </a:rPr>
              <a:t>contact</a:t>
            </a:r>
            <a:endParaRPr lang="de-DE" sz="1600" kern="0" dirty="0">
              <a:solidFill>
                <a:schemeClr val="tx2">
                  <a:lumMod val="25000"/>
                  <a:lumOff val="75000"/>
                </a:schemeClr>
              </a:solidFill>
            </a:endParaRPr>
          </a:p>
          <a:p>
            <a:pPr lvl="1"/>
            <a:r>
              <a:rPr lang="de-DE" sz="1600" kern="0" dirty="0" err="1">
                <a:solidFill>
                  <a:schemeClr val="tx2">
                    <a:lumMod val="25000"/>
                    <a:lumOff val="75000"/>
                  </a:schemeClr>
                </a:solidFill>
              </a:rPr>
              <a:t>Artificial</a:t>
            </a:r>
            <a:r>
              <a:rPr lang="de-DE" sz="1600" kern="0" dirty="0">
                <a:solidFill>
                  <a:schemeClr val="tx2">
                    <a:lumMod val="25000"/>
                    <a:lumOff val="75000"/>
                  </a:schemeClr>
                </a:solidFill>
              </a:rPr>
              <a:t> repulsive </a:t>
            </a:r>
            <a:r>
              <a:rPr lang="de-DE" sz="1600" kern="0" dirty="0" err="1">
                <a:solidFill>
                  <a:schemeClr val="tx2">
                    <a:lumMod val="25000"/>
                    <a:lumOff val="75000"/>
                  </a:schemeClr>
                </a:solidFill>
              </a:rPr>
              <a:t>force</a:t>
            </a:r>
            <a:endParaRPr lang="de-DE" sz="1600" kern="0" dirty="0">
              <a:solidFill>
                <a:schemeClr val="tx2">
                  <a:lumMod val="25000"/>
                  <a:lumOff val="75000"/>
                </a:schemeClr>
              </a:solidFill>
            </a:endParaRPr>
          </a:p>
          <a:p>
            <a:pPr marL="342900" lvl="1" indent="0">
              <a:buNone/>
            </a:pPr>
            <a:endParaRPr lang="de-DE" kern="0" dirty="0">
              <a:solidFill>
                <a:schemeClr val="tx2">
                  <a:lumMod val="25000"/>
                  <a:lumOff val="75000"/>
                </a:schemeClr>
              </a:solidFill>
            </a:endParaRPr>
          </a:p>
          <a:p>
            <a:r>
              <a:rPr lang="de-DE" kern="0" dirty="0">
                <a:solidFill>
                  <a:schemeClr val="tx2">
                    <a:lumMod val="25000"/>
                    <a:lumOff val="75000"/>
                  </a:schemeClr>
                </a:solidFill>
              </a:rPr>
              <a:t>Ball </a:t>
            </a:r>
            <a:r>
              <a:rPr lang="de-DE" kern="0" dirty="0" err="1">
                <a:solidFill>
                  <a:schemeClr val="tx2">
                    <a:lumMod val="25000"/>
                    <a:lumOff val="75000"/>
                  </a:schemeClr>
                </a:solidFill>
              </a:rPr>
              <a:t>dynamics</a:t>
            </a:r>
            <a:endParaRPr lang="de-DE" kern="0" dirty="0">
              <a:solidFill>
                <a:schemeClr val="tx2">
                  <a:lumMod val="25000"/>
                  <a:lumOff val="75000"/>
                </a:schemeClr>
              </a:solidFill>
            </a:endParaRPr>
          </a:p>
          <a:p>
            <a:pPr lvl="1"/>
            <a:r>
              <a:rPr lang="de-DE" sz="1600" kern="0" dirty="0" err="1">
                <a:solidFill>
                  <a:schemeClr val="tx2">
                    <a:lumMod val="25000"/>
                    <a:lumOff val="75000"/>
                  </a:schemeClr>
                </a:solidFill>
              </a:rPr>
              <a:t>Implicitly</a:t>
            </a:r>
            <a:r>
              <a:rPr lang="de-DE" sz="1600" kern="0" dirty="0">
                <a:solidFill>
                  <a:schemeClr val="tx2">
                    <a:lumMod val="25000"/>
                    <a:lumOff val="75000"/>
                  </a:schemeClr>
                </a:solidFill>
              </a:rPr>
              <a:t> </a:t>
            </a:r>
            <a:r>
              <a:rPr lang="de-DE" sz="1600" kern="0" dirty="0" err="1">
                <a:solidFill>
                  <a:schemeClr val="tx2">
                    <a:lumMod val="25000"/>
                    <a:lumOff val="75000"/>
                  </a:schemeClr>
                </a:solidFill>
              </a:rPr>
              <a:t>solved</a:t>
            </a:r>
            <a:r>
              <a:rPr lang="de-DE" sz="1600" kern="0" dirty="0">
                <a:solidFill>
                  <a:schemeClr val="tx2">
                    <a:lumMod val="25000"/>
                    <a:lumOff val="75000"/>
                  </a:schemeClr>
                </a:solidFill>
              </a:rPr>
              <a:t> </a:t>
            </a:r>
            <a:r>
              <a:rPr lang="de-DE" sz="1600" kern="0" dirty="0" err="1">
                <a:solidFill>
                  <a:schemeClr val="tx2">
                    <a:lumMod val="25000"/>
                    <a:lumOff val="75000"/>
                  </a:schemeClr>
                </a:solidFill>
              </a:rPr>
              <a:t>using</a:t>
            </a:r>
            <a:r>
              <a:rPr lang="de-DE" sz="1600" kern="0" dirty="0">
                <a:solidFill>
                  <a:schemeClr val="tx2">
                    <a:lumMod val="25000"/>
                    <a:lumOff val="75000"/>
                  </a:schemeClr>
                </a:solidFill>
              </a:rPr>
              <a:t> Global </a:t>
            </a:r>
            <a:r>
              <a:rPr lang="de-DE" sz="1600" kern="0" dirty="0" err="1">
                <a:solidFill>
                  <a:schemeClr val="tx2">
                    <a:lumMod val="25000"/>
                    <a:lumOff val="75000"/>
                  </a:schemeClr>
                </a:solidFill>
              </a:rPr>
              <a:t>Equations</a:t>
            </a:r>
            <a:r>
              <a:rPr lang="de-DE" sz="1600" kern="0" dirty="0">
                <a:solidFill>
                  <a:schemeClr val="tx2">
                    <a:lumMod val="25000"/>
                    <a:lumOff val="75000"/>
                  </a:schemeClr>
                </a:solidFill>
              </a:rPr>
              <a:t> </a:t>
            </a:r>
            <a:r>
              <a:rPr lang="de-DE" sz="1600" kern="0" dirty="0" err="1">
                <a:solidFill>
                  <a:schemeClr val="tx2">
                    <a:lumMod val="25000"/>
                    <a:lumOff val="75000"/>
                  </a:schemeClr>
                </a:solidFill>
              </a:rPr>
              <a:t>node</a:t>
            </a:r>
            <a:endParaRPr lang="de-DE" sz="1600" kern="0" dirty="0">
              <a:solidFill>
                <a:schemeClr val="tx2">
                  <a:lumMod val="25000"/>
                  <a:lumOff val="75000"/>
                </a:schemeClr>
              </a:solidFill>
            </a:endParaRPr>
          </a:p>
          <a:p>
            <a:endParaRPr lang="de-DE" kern="0" dirty="0">
              <a:solidFill>
                <a:srgbClr val="2F2F2F">
                  <a:lumMod val="90000"/>
                  <a:lumOff val="10000"/>
                </a:srgbClr>
              </a:solidFill>
            </a:endParaRPr>
          </a:p>
        </p:txBody>
      </p:sp>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11502" y="1031132"/>
            <a:ext cx="511399" cy="3778924"/>
          </a:xfrm>
          <a:prstGeom prst="rect">
            <a:avLst/>
          </a:prstGeom>
        </p:spPr>
      </p:pic>
      <p:sp>
        <p:nvSpPr>
          <p:cNvPr id="11" name="Textfeld 10"/>
          <p:cNvSpPr txBox="1"/>
          <p:nvPr/>
        </p:nvSpPr>
        <p:spPr>
          <a:xfrm>
            <a:off x="5437751" y="1177046"/>
            <a:ext cx="2879387" cy="369332"/>
          </a:xfrm>
          <a:prstGeom prst="rect">
            <a:avLst/>
          </a:prstGeom>
          <a:noFill/>
        </p:spPr>
        <p:txBody>
          <a:bodyPr wrap="square" rtlCol="0">
            <a:spAutoFit/>
          </a:bodyPr>
          <a:lstStyle/>
          <a:p>
            <a:r>
              <a:rPr lang="de-AT" i="1" dirty="0" err="1">
                <a:solidFill>
                  <a:srgbClr val="FF0000"/>
                </a:solidFill>
              </a:rPr>
              <a:t>Prescribed</a:t>
            </a:r>
            <a:r>
              <a:rPr lang="de-AT" i="1" dirty="0">
                <a:solidFill>
                  <a:srgbClr val="FF0000"/>
                </a:solidFill>
              </a:rPr>
              <a:t> </a:t>
            </a:r>
            <a:r>
              <a:rPr lang="de-AT" i="1" dirty="0" err="1">
                <a:solidFill>
                  <a:srgbClr val="FF0000"/>
                </a:solidFill>
              </a:rPr>
              <a:t>Mesh</a:t>
            </a:r>
            <a:r>
              <a:rPr lang="de-AT" i="1" dirty="0">
                <a:solidFill>
                  <a:srgbClr val="FF0000"/>
                </a:solidFill>
              </a:rPr>
              <a:t> </a:t>
            </a:r>
            <a:r>
              <a:rPr lang="de-AT" i="1" dirty="0" err="1">
                <a:solidFill>
                  <a:srgbClr val="FF0000"/>
                </a:solidFill>
              </a:rPr>
              <a:t>Velocity</a:t>
            </a:r>
            <a:endParaRPr lang="de-AT" i="1" dirty="0">
              <a:solidFill>
                <a:srgbClr val="FF0000"/>
              </a:solidFill>
            </a:endParaRPr>
          </a:p>
        </p:txBody>
      </p:sp>
      <p:cxnSp>
        <p:nvCxnSpPr>
          <p:cNvPr id="13" name="Gerader Verbinder 12"/>
          <p:cNvCxnSpPr>
            <a:endCxn id="11" idx="1"/>
          </p:cNvCxnSpPr>
          <p:nvPr/>
        </p:nvCxnSpPr>
        <p:spPr>
          <a:xfrm>
            <a:off x="4931913" y="1361712"/>
            <a:ext cx="505838"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feld 13"/>
              <p:cNvSpPr txBox="1"/>
              <p:nvPr/>
            </p:nvSpPr>
            <p:spPr>
              <a:xfrm>
                <a:off x="5523663" y="1587631"/>
                <a:ext cx="68852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AT" i="1" smtClean="0">
                              <a:latin typeface="Cambria Math" panose="02040503050406030204" pitchFamily="18" charset="0"/>
                            </a:rPr>
                          </m:ctrlPr>
                        </m:sSubPr>
                        <m:e>
                          <m:r>
                            <a:rPr lang="de-AT" b="0" i="1" smtClean="0">
                              <a:latin typeface="Cambria Math" panose="02040503050406030204" pitchFamily="18" charset="0"/>
                            </a:rPr>
                            <m:t>𝑉</m:t>
                          </m:r>
                        </m:e>
                        <m:sub>
                          <m:r>
                            <a:rPr lang="de-AT" b="0" i="1" smtClean="0">
                              <a:latin typeface="Cambria Math" panose="02040503050406030204" pitchFamily="18" charset="0"/>
                            </a:rPr>
                            <m:t>𝑟</m:t>
                          </m:r>
                        </m:sub>
                      </m:sSub>
                      <m:r>
                        <a:rPr lang="de-AT" b="0" i="1" smtClean="0">
                          <a:latin typeface="Cambria Math" panose="02040503050406030204" pitchFamily="18" charset="0"/>
                        </a:rPr>
                        <m:t>=0</m:t>
                      </m:r>
                    </m:oMath>
                  </m:oMathPara>
                </a14:m>
                <a:endParaRPr lang="de-AT" b="0" dirty="0"/>
              </a:p>
            </p:txBody>
          </p:sp>
        </mc:Choice>
        <mc:Fallback xmlns="">
          <p:sp>
            <p:nvSpPr>
              <p:cNvPr id="14" name="Textfeld 13"/>
              <p:cNvSpPr txBox="1">
                <a:spLocks noRot="1" noChangeAspect="1" noMove="1" noResize="1" noEditPoints="1" noAdjustHandles="1" noChangeArrowheads="1" noChangeShapeType="1" noTextEdit="1"/>
              </p:cNvSpPr>
              <p:nvPr/>
            </p:nvSpPr>
            <p:spPr>
              <a:xfrm>
                <a:off x="5523663" y="1587631"/>
                <a:ext cx="688522" cy="276999"/>
              </a:xfrm>
              <a:prstGeom prst="rect">
                <a:avLst/>
              </a:prstGeom>
              <a:blipFill rotWithShape="0">
                <a:blip r:embed="rId5"/>
                <a:stretch>
                  <a:fillRect l="-6195" r="-7080" b="-13043"/>
                </a:stretch>
              </a:blipFill>
            </p:spPr>
            <p:txBody>
              <a:bodyPr/>
              <a:lstStyle/>
              <a:p>
                <a:r>
                  <a:rPr lang="de-AT">
                    <a:noFill/>
                  </a:rPr>
                  <a:t> </a:t>
                </a:r>
              </a:p>
            </p:txBody>
          </p:sp>
        </mc:Fallback>
      </mc:AlternateContent>
      <mc:AlternateContent xmlns:mc="http://schemas.openxmlformats.org/markup-compatibility/2006" xmlns:a14="http://schemas.microsoft.com/office/drawing/2010/main">
        <mc:Choice Requires="a14">
          <p:sp>
            <p:nvSpPr>
              <p:cNvPr id="16" name="Textfeld 15"/>
              <p:cNvSpPr txBox="1"/>
              <p:nvPr/>
            </p:nvSpPr>
            <p:spPr>
              <a:xfrm>
                <a:off x="5523663" y="2054798"/>
                <a:ext cx="2384627" cy="298415"/>
              </a:xfrm>
              <a:prstGeom prst="rect">
                <a:avLst/>
              </a:prstGeom>
              <a:noFill/>
            </p:spPr>
            <p:txBody>
              <a:bodyPr wrap="none" lIns="0" tIns="0" rIns="0" bIns="0" rtlCol="0">
                <a:spAutoFit/>
              </a:bodyPr>
              <a:lstStyle/>
              <a:p>
                <a14:m>
                  <m:oMath xmlns:m="http://schemas.openxmlformats.org/officeDocument/2006/math">
                    <m:sSub>
                      <m:sSubPr>
                        <m:ctrlPr>
                          <a:rPr lang="de-AT" i="1" smtClean="0">
                            <a:latin typeface="Cambria Math" panose="02040503050406030204" pitchFamily="18" charset="0"/>
                          </a:rPr>
                        </m:ctrlPr>
                      </m:sSubPr>
                      <m:e>
                        <m:r>
                          <a:rPr lang="de-AT" b="0" i="1" smtClean="0">
                            <a:latin typeface="Cambria Math" panose="02040503050406030204" pitchFamily="18" charset="0"/>
                          </a:rPr>
                          <m:t>𝑉</m:t>
                        </m:r>
                      </m:e>
                      <m:sub>
                        <m:r>
                          <a:rPr lang="de-AT" b="0" i="1" smtClean="0">
                            <a:latin typeface="Cambria Math" panose="02040503050406030204" pitchFamily="18" charset="0"/>
                          </a:rPr>
                          <m:t>𝑟</m:t>
                        </m:r>
                      </m:sub>
                    </m:sSub>
                    <m:r>
                      <a:rPr lang="de-AT" b="0" i="1" smtClean="0">
                        <a:latin typeface="Cambria Math" panose="02040503050406030204" pitchFamily="18" charset="0"/>
                      </a:rPr>
                      <m:t>=</m:t>
                    </m:r>
                    <m:sSub>
                      <m:sSubPr>
                        <m:ctrlPr>
                          <a:rPr lang="de-AT" b="0" i="1" smtClean="0">
                            <a:latin typeface="Cambria Math" panose="02040503050406030204" pitchFamily="18" charset="0"/>
                          </a:rPr>
                        </m:ctrlPr>
                      </m:sSubPr>
                      <m:e>
                        <m:r>
                          <a:rPr lang="de-AT" b="0" i="1" smtClean="0">
                            <a:latin typeface="Cambria Math" panose="02040503050406030204" pitchFamily="18" charset="0"/>
                          </a:rPr>
                          <m:t>𝑤</m:t>
                        </m:r>
                      </m:e>
                      <m:sub>
                        <m:r>
                          <a:rPr lang="de-AT" b="0" i="1" smtClean="0">
                            <a:latin typeface="Cambria Math" panose="02040503050406030204" pitchFamily="18" charset="0"/>
                          </a:rPr>
                          <m:t>𝑝</m:t>
                        </m:r>
                      </m:sub>
                    </m:sSub>
                  </m:oMath>
                </a14:m>
                <a:r>
                  <a:rPr lang="de-AT" b="0" dirty="0"/>
                  <a:t>(</a:t>
                </a:r>
                <a:r>
                  <a:rPr lang="de-AT" b="0" dirty="0" err="1"/>
                  <a:t>plunger</a:t>
                </a:r>
                <a:r>
                  <a:rPr lang="de-AT" b="0" dirty="0"/>
                  <a:t> </a:t>
                </a:r>
                <a:r>
                  <a:rPr lang="de-AT" b="0" dirty="0" err="1"/>
                  <a:t>speed</a:t>
                </a:r>
                <a:r>
                  <a:rPr lang="de-AT" b="0" dirty="0"/>
                  <a:t>)</a:t>
                </a:r>
              </a:p>
            </p:txBody>
          </p:sp>
        </mc:Choice>
        <mc:Fallback xmlns="">
          <p:sp>
            <p:nvSpPr>
              <p:cNvPr id="16" name="Textfeld 15"/>
              <p:cNvSpPr txBox="1">
                <a:spLocks noRot="1" noChangeAspect="1" noMove="1" noResize="1" noEditPoints="1" noAdjustHandles="1" noChangeArrowheads="1" noChangeShapeType="1" noTextEdit="1"/>
              </p:cNvSpPr>
              <p:nvPr/>
            </p:nvSpPr>
            <p:spPr>
              <a:xfrm>
                <a:off x="5523663" y="2054798"/>
                <a:ext cx="2384627" cy="298415"/>
              </a:xfrm>
              <a:prstGeom prst="rect">
                <a:avLst/>
              </a:prstGeom>
              <a:blipFill rotWithShape="0">
                <a:blip r:embed="rId6"/>
                <a:stretch>
                  <a:fillRect l="-3325" t="-26531" r="-5115" b="-40816"/>
                </a:stretch>
              </a:blipFill>
            </p:spPr>
            <p:txBody>
              <a:bodyPr/>
              <a:lstStyle/>
              <a:p>
                <a:r>
                  <a:rPr lang="de-AT">
                    <a:noFill/>
                  </a:rPr>
                  <a:t> </a:t>
                </a:r>
              </a:p>
            </p:txBody>
          </p:sp>
        </mc:Fallback>
      </mc:AlternateContent>
      <p:sp>
        <p:nvSpPr>
          <p:cNvPr id="17" name="Textfeld 16"/>
          <p:cNvSpPr txBox="1"/>
          <p:nvPr/>
        </p:nvSpPr>
        <p:spPr>
          <a:xfrm>
            <a:off x="5434508" y="2817782"/>
            <a:ext cx="3417652" cy="369332"/>
          </a:xfrm>
          <a:prstGeom prst="rect">
            <a:avLst/>
          </a:prstGeom>
          <a:noFill/>
        </p:spPr>
        <p:txBody>
          <a:bodyPr wrap="square" rtlCol="0">
            <a:spAutoFit/>
          </a:bodyPr>
          <a:lstStyle/>
          <a:p>
            <a:r>
              <a:rPr lang="de-AT" i="1" dirty="0" err="1">
                <a:solidFill>
                  <a:srgbClr val="FF0000"/>
                </a:solidFill>
              </a:rPr>
              <a:t>Prescribed</a:t>
            </a:r>
            <a:r>
              <a:rPr lang="de-AT" i="1" dirty="0">
                <a:solidFill>
                  <a:srgbClr val="FF0000"/>
                </a:solidFill>
              </a:rPr>
              <a:t> </a:t>
            </a:r>
            <a:r>
              <a:rPr lang="de-AT" i="1" dirty="0" err="1">
                <a:solidFill>
                  <a:srgbClr val="FF0000"/>
                </a:solidFill>
              </a:rPr>
              <a:t>Mesh</a:t>
            </a:r>
            <a:r>
              <a:rPr lang="de-AT" i="1" dirty="0">
                <a:solidFill>
                  <a:srgbClr val="FF0000"/>
                </a:solidFill>
              </a:rPr>
              <a:t> </a:t>
            </a:r>
            <a:r>
              <a:rPr lang="de-AT" i="1" dirty="0" err="1">
                <a:solidFill>
                  <a:srgbClr val="FF0000"/>
                </a:solidFill>
              </a:rPr>
              <a:t>Displacement</a:t>
            </a:r>
            <a:endParaRPr lang="de-AT" i="1" dirty="0">
              <a:solidFill>
                <a:srgbClr val="FF0000"/>
              </a:solidFill>
            </a:endParaRPr>
          </a:p>
        </p:txBody>
      </p:sp>
      <p:cxnSp>
        <p:nvCxnSpPr>
          <p:cNvPr id="18" name="Gerader Verbinder 17"/>
          <p:cNvCxnSpPr>
            <a:endCxn id="17" idx="1"/>
          </p:cNvCxnSpPr>
          <p:nvPr/>
        </p:nvCxnSpPr>
        <p:spPr>
          <a:xfrm>
            <a:off x="4928670" y="3002448"/>
            <a:ext cx="505838"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feld 18"/>
              <p:cNvSpPr txBox="1"/>
              <p:nvPr/>
            </p:nvSpPr>
            <p:spPr>
              <a:xfrm>
                <a:off x="5520420" y="3228367"/>
                <a:ext cx="73141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AT" i="1" smtClean="0">
                              <a:latin typeface="Cambria Math" panose="02040503050406030204" pitchFamily="18" charset="0"/>
                            </a:rPr>
                          </m:ctrlPr>
                        </m:sSubPr>
                        <m:e>
                          <m:r>
                            <a:rPr lang="de-AT" b="0" i="1" smtClean="0">
                              <a:latin typeface="Cambria Math" panose="02040503050406030204" pitchFamily="18" charset="0"/>
                            </a:rPr>
                            <m:t>𝑑</m:t>
                          </m:r>
                        </m:e>
                        <m:sub>
                          <m:r>
                            <a:rPr lang="de-AT" b="0" i="1" smtClean="0">
                              <a:latin typeface="Cambria Math" panose="02040503050406030204" pitchFamily="18" charset="0"/>
                            </a:rPr>
                            <m:t>𝑟</m:t>
                          </m:r>
                        </m:sub>
                      </m:sSub>
                      <m:r>
                        <a:rPr lang="de-AT" b="0" i="1" smtClean="0">
                          <a:latin typeface="Cambria Math" panose="02040503050406030204" pitchFamily="18" charset="0"/>
                        </a:rPr>
                        <m:t>=0</m:t>
                      </m:r>
                    </m:oMath>
                  </m:oMathPara>
                </a14:m>
                <a:endParaRPr lang="de-AT" b="0" dirty="0"/>
              </a:p>
            </p:txBody>
          </p:sp>
        </mc:Choice>
        <mc:Fallback xmlns="">
          <p:sp>
            <p:nvSpPr>
              <p:cNvPr id="19" name="Textfeld 18"/>
              <p:cNvSpPr txBox="1">
                <a:spLocks noRot="1" noChangeAspect="1" noMove="1" noResize="1" noEditPoints="1" noAdjustHandles="1" noChangeArrowheads="1" noChangeShapeType="1" noTextEdit="1"/>
              </p:cNvSpPr>
              <p:nvPr/>
            </p:nvSpPr>
            <p:spPr>
              <a:xfrm>
                <a:off x="5520420" y="3228367"/>
                <a:ext cx="731418" cy="276999"/>
              </a:xfrm>
              <a:prstGeom prst="rect">
                <a:avLst/>
              </a:prstGeom>
              <a:blipFill rotWithShape="0">
                <a:blip r:embed="rId7"/>
                <a:stretch>
                  <a:fillRect l="-6667" r="-5833" b="-13333"/>
                </a:stretch>
              </a:blipFill>
            </p:spPr>
            <p:txBody>
              <a:bodyPr/>
              <a:lstStyle/>
              <a:p>
                <a:r>
                  <a:rPr lang="de-AT">
                    <a:noFill/>
                  </a:rPr>
                  <a:t> </a:t>
                </a:r>
              </a:p>
            </p:txBody>
          </p:sp>
        </mc:Fallback>
      </mc:AlternateContent>
      <mc:AlternateContent xmlns:mc="http://schemas.openxmlformats.org/markup-compatibility/2006" xmlns:a14="http://schemas.microsoft.com/office/drawing/2010/main">
        <mc:Choice Requires="a14">
          <p:sp>
            <p:nvSpPr>
              <p:cNvPr id="21" name="Textfeld 20"/>
              <p:cNvSpPr txBox="1"/>
              <p:nvPr/>
            </p:nvSpPr>
            <p:spPr>
              <a:xfrm>
                <a:off x="5520420" y="3695534"/>
                <a:ext cx="2775632" cy="276999"/>
              </a:xfrm>
              <a:prstGeom prst="rect">
                <a:avLst/>
              </a:prstGeom>
              <a:noFill/>
            </p:spPr>
            <p:txBody>
              <a:bodyPr wrap="none" lIns="0" tIns="0" rIns="0" bIns="0" rtlCol="0">
                <a:spAutoFit/>
              </a:bodyPr>
              <a:lstStyle/>
              <a:p>
                <a14:m>
                  <m:oMath xmlns:m="http://schemas.openxmlformats.org/officeDocument/2006/math">
                    <m:sSub>
                      <m:sSubPr>
                        <m:ctrlPr>
                          <a:rPr lang="de-AT" i="1" smtClean="0">
                            <a:latin typeface="Cambria Math" panose="02040503050406030204" pitchFamily="18" charset="0"/>
                          </a:rPr>
                        </m:ctrlPr>
                      </m:sSubPr>
                      <m:e>
                        <m:r>
                          <a:rPr lang="de-AT" b="0" i="1" smtClean="0">
                            <a:latin typeface="Cambria Math" panose="02040503050406030204" pitchFamily="18" charset="0"/>
                          </a:rPr>
                          <m:t>𝑑</m:t>
                        </m:r>
                      </m:e>
                      <m:sub>
                        <m:r>
                          <a:rPr lang="de-AT" b="0" i="1" smtClean="0">
                            <a:latin typeface="Cambria Math" panose="02040503050406030204" pitchFamily="18" charset="0"/>
                          </a:rPr>
                          <m:t>𝑟</m:t>
                        </m:r>
                      </m:sub>
                    </m:sSub>
                    <m:r>
                      <a:rPr lang="de-AT" b="0" i="1" smtClean="0">
                        <a:latin typeface="Cambria Math" panose="02040503050406030204" pitchFamily="18" charset="0"/>
                      </a:rPr>
                      <m:t>=</m:t>
                    </m:r>
                    <m:sSub>
                      <m:sSubPr>
                        <m:ctrlPr>
                          <a:rPr lang="de-AT" b="0" i="1" smtClean="0">
                            <a:latin typeface="Cambria Math" panose="02040503050406030204" pitchFamily="18" charset="0"/>
                          </a:rPr>
                        </m:ctrlPr>
                      </m:sSubPr>
                      <m:e>
                        <m:r>
                          <a:rPr lang="de-AT" b="0" i="1" smtClean="0">
                            <a:latin typeface="Cambria Math" panose="02040503050406030204" pitchFamily="18" charset="0"/>
                          </a:rPr>
                          <m:t>𝑧</m:t>
                        </m:r>
                      </m:e>
                      <m:sub>
                        <m:r>
                          <a:rPr lang="de-AT" b="0" i="1" smtClean="0">
                            <a:latin typeface="Cambria Math" panose="02040503050406030204" pitchFamily="18" charset="0"/>
                          </a:rPr>
                          <m:t>𝑏</m:t>
                        </m:r>
                      </m:sub>
                    </m:sSub>
                  </m:oMath>
                </a14:m>
                <a:r>
                  <a:rPr lang="de-AT" b="0" dirty="0"/>
                  <a:t>(ball </a:t>
                </a:r>
                <a:r>
                  <a:rPr lang="de-AT" b="0" dirty="0" err="1"/>
                  <a:t>displacement</a:t>
                </a:r>
                <a:r>
                  <a:rPr lang="de-AT" b="0" dirty="0"/>
                  <a:t>)</a:t>
                </a:r>
              </a:p>
            </p:txBody>
          </p:sp>
        </mc:Choice>
        <mc:Fallback xmlns="">
          <p:sp>
            <p:nvSpPr>
              <p:cNvPr id="21" name="Textfeld 20"/>
              <p:cNvSpPr txBox="1">
                <a:spLocks noRot="1" noChangeAspect="1" noMove="1" noResize="1" noEditPoints="1" noAdjustHandles="1" noChangeArrowheads="1" noChangeShapeType="1" noTextEdit="1"/>
              </p:cNvSpPr>
              <p:nvPr/>
            </p:nvSpPr>
            <p:spPr>
              <a:xfrm>
                <a:off x="5520420" y="3695534"/>
                <a:ext cx="2775632" cy="276999"/>
              </a:xfrm>
              <a:prstGeom prst="rect">
                <a:avLst/>
              </a:prstGeom>
              <a:blipFill rotWithShape="0">
                <a:blip r:embed="rId8"/>
                <a:stretch>
                  <a:fillRect l="-3077" t="-28261" r="-2198" b="-50000"/>
                </a:stretch>
              </a:blipFill>
            </p:spPr>
            <p:txBody>
              <a:bodyPr/>
              <a:lstStyle/>
              <a:p>
                <a:r>
                  <a:rPr lang="de-AT">
                    <a:noFill/>
                  </a:rPr>
                  <a:t> </a:t>
                </a:r>
              </a:p>
            </p:txBody>
          </p:sp>
        </mc:Fallback>
      </mc:AlternateContent>
      <p:sp>
        <p:nvSpPr>
          <p:cNvPr id="23" name="Bogen 22"/>
          <p:cNvSpPr/>
          <p:nvPr/>
        </p:nvSpPr>
        <p:spPr>
          <a:xfrm rot="5400000">
            <a:off x="4020977" y="3713631"/>
            <a:ext cx="735760" cy="717864"/>
          </a:xfrm>
          <a:prstGeom prst="arc">
            <a:avLst>
              <a:gd name="adj1" fmla="val 16013848"/>
              <a:gd name="adj2" fmla="val 135333"/>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solidFill>
                <a:srgbClr val="FF0000"/>
              </a:solidFill>
            </a:endParaRPr>
          </a:p>
        </p:txBody>
      </p:sp>
      <p:sp>
        <p:nvSpPr>
          <p:cNvPr id="25" name="Textfeld 24"/>
          <p:cNvSpPr txBox="1"/>
          <p:nvPr/>
        </p:nvSpPr>
        <p:spPr>
          <a:xfrm rot="16200000">
            <a:off x="4245192" y="1536426"/>
            <a:ext cx="587125" cy="400110"/>
          </a:xfrm>
          <a:prstGeom prst="rect">
            <a:avLst/>
          </a:prstGeom>
          <a:noFill/>
        </p:spPr>
        <p:txBody>
          <a:bodyPr wrap="square" rtlCol="0">
            <a:spAutoFit/>
          </a:bodyPr>
          <a:lstStyle/>
          <a:p>
            <a:r>
              <a:rPr lang="de-AT" sz="1000" dirty="0"/>
              <a:t>TV Ball</a:t>
            </a:r>
          </a:p>
        </p:txBody>
      </p:sp>
      <p:sp>
        <p:nvSpPr>
          <p:cNvPr id="26" name="Textfeld 25"/>
          <p:cNvSpPr txBox="1"/>
          <p:nvPr/>
        </p:nvSpPr>
        <p:spPr>
          <a:xfrm rot="16200000">
            <a:off x="4300083" y="3811389"/>
            <a:ext cx="496263" cy="400110"/>
          </a:xfrm>
          <a:prstGeom prst="rect">
            <a:avLst/>
          </a:prstGeom>
          <a:noFill/>
        </p:spPr>
        <p:txBody>
          <a:bodyPr wrap="square" rtlCol="0">
            <a:spAutoFit/>
          </a:bodyPr>
          <a:lstStyle/>
          <a:p>
            <a:r>
              <a:rPr lang="de-AT" sz="1000" dirty="0"/>
              <a:t>SV Ball</a:t>
            </a:r>
          </a:p>
        </p:txBody>
      </p:sp>
      <p:sp>
        <p:nvSpPr>
          <p:cNvPr id="27" name="Textfeld 26"/>
          <p:cNvSpPr txBox="1"/>
          <p:nvPr/>
        </p:nvSpPr>
        <p:spPr>
          <a:xfrm rot="16200000">
            <a:off x="4108679" y="2598668"/>
            <a:ext cx="910687" cy="400110"/>
          </a:xfrm>
          <a:prstGeom prst="rect">
            <a:avLst/>
          </a:prstGeom>
          <a:noFill/>
        </p:spPr>
        <p:txBody>
          <a:bodyPr wrap="square" rtlCol="0">
            <a:spAutoFit/>
          </a:bodyPr>
          <a:lstStyle/>
          <a:p>
            <a:pPr algn="ctr"/>
            <a:r>
              <a:rPr lang="de-AT" sz="1000" dirty="0" err="1"/>
              <a:t>Expanding</a:t>
            </a:r>
            <a:endParaRPr lang="de-AT" sz="1000" dirty="0"/>
          </a:p>
          <a:p>
            <a:pPr algn="ctr"/>
            <a:r>
              <a:rPr lang="de-AT" sz="1000" dirty="0" err="1"/>
              <a:t>chamber</a:t>
            </a:r>
            <a:endParaRPr lang="de-AT" sz="1000" dirty="0"/>
          </a:p>
        </p:txBody>
      </p:sp>
      <p:sp>
        <p:nvSpPr>
          <p:cNvPr id="28" name="Textfeld 27"/>
          <p:cNvSpPr txBox="1"/>
          <p:nvPr/>
        </p:nvSpPr>
        <p:spPr>
          <a:xfrm rot="16200000">
            <a:off x="4550471" y="2187080"/>
            <a:ext cx="395596" cy="215444"/>
          </a:xfrm>
          <a:prstGeom prst="rect">
            <a:avLst/>
          </a:prstGeom>
          <a:noFill/>
        </p:spPr>
        <p:txBody>
          <a:bodyPr wrap="square" rtlCol="0">
            <a:spAutoFit/>
          </a:bodyPr>
          <a:lstStyle/>
          <a:p>
            <a:r>
              <a:rPr lang="de-AT" sz="800" dirty="0"/>
              <a:t>Seat</a:t>
            </a:r>
          </a:p>
        </p:txBody>
      </p:sp>
      <p:sp>
        <p:nvSpPr>
          <p:cNvPr id="29" name="Textfeld 28"/>
          <p:cNvSpPr txBox="1"/>
          <p:nvPr/>
        </p:nvSpPr>
        <p:spPr>
          <a:xfrm rot="16200000">
            <a:off x="4544406" y="4356922"/>
            <a:ext cx="395596" cy="215444"/>
          </a:xfrm>
          <a:prstGeom prst="rect">
            <a:avLst/>
          </a:prstGeom>
          <a:noFill/>
        </p:spPr>
        <p:txBody>
          <a:bodyPr wrap="square" rtlCol="0">
            <a:spAutoFit/>
          </a:bodyPr>
          <a:lstStyle/>
          <a:p>
            <a:r>
              <a:rPr lang="de-AT" sz="800" dirty="0"/>
              <a:t>Seat</a:t>
            </a:r>
          </a:p>
        </p:txBody>
      </p:sp>
      <p:sp>
        <p:nvSpPr>
          <p:cNvPr id="30" name="Bogen 29"/>
          <p:cNvSpPr/>
          <p:nvPr/>
        </p:nvSpPr>
        <p:spPr>
          <a:xfrm>
            <a:off x="4055203" y="3704683"/>
            <a:ext cx="694269" cy="717864"/>
          </a:xfrm>
          <a:prstGeom prst="arc">
            <a:avLst>
              <a:gd name="adj1" fmla="val 16013848"/>
              <a:gd name="adj2" fmla="val 28201"/>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solidFill>
                <a:srgbClr val="FF0000"/>
              </a:solidFill>
            </a:endParaRPr>
          </a:p>
        </p:txBody>
      </p:sp>
      <p:sp>
        <p:nvSpPr>
          <p:cNvPr id="33" name="Bogen 32"/>
          <p:cNvSpPr/>
          <p:nvPr/>
        </p:nvSpPr>
        <p:spPr>
          <a:xfrm rot="5400000">
            <a:off x="4014489" y="1479506"/>
            <a:ext cx="735760" cy="724344"/>
          </a:xfrm>
          <a:prstGeom prst="arc">
            <a:avLst>
              <a:gd name="adj1" fmla="val 16013848"/>
              <a:gd name="adj2" fmla="val 135333"/>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solidFill>
                <a:srgbClr val="FF0000"/>
              </a:solidFill>
            </a:endParaRPr>
          </a:p>
        </p:txBody>
      </p:sp>
      <p:sp>
        <p:nvSpPr>
          <p:cNvPr id="34" name="Bogen 33"/>
          <p:cNvSpPr/>
          <p:nvPr/>
        </p:nvSpPr>
        <p:spPr>
          <a:xfrm>
            <a:off x="4051955" y="1473798"/>
            <a:ext cx="694269" cy="717864"/>
          </a:xfrm>
          <a:prstGeom prst="arc">
            <a:avLst>
              <a:gd name="adj1" fmla="val 16013848"/>
              <a:gd name="adj2" fmla="val 28201"/>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solidFill>
                <a:srgbClr val="FF0000"/>
              </a:solidFill>
            </a:endParaRPr>
          </a:p>
        </p:txBody>
      </p:sp>
    </p:spTree>
    <p:extLst>
      <p:ext uri="{BB962C8B-B14F-4D97-AF65-F5344CB8AC3E}">
        <p14:creationId xmlns:p14="http://schemas.microsoft.com/office/powerpoint/2010/main" val="368059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Computational</a:t>
            </a:r>
            <a:r>
              <a:rPr lang="de-DE" altLang="de-DE" dirty="0"/>
              <a:t> </a:t>
            </a:r>
            <a:r>
              <a:rPr lang="de-DE" altLang="de-DE" dirty="0" err="1"/>
              <a:t>challenges</a:t>
            </a:r>
            <a:endParaRPr lang="de-AT" altLang="de-DE" dirty="0"/>
          </a:p>
        </p:txBody>
      </p:sp>
      <p:sp>
        <p:nvSpPr>
          <p:cNvPr id="20" name="Inhaltsplatzhalter 5"/>
          <p:cNvSpPr txBox="1">
            <a:spLocks/>
          </p:cNvSpPr>
          <p:nvPr/>
        </p:nvSpPr>
        <p:spPr bwMode="auto">
          <a:xfrm>
            <a:off x="185339" y="875489"/>
            <a:ext cx="3520899" cy="3998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AT" kern="0" dirty="0" err="1">
                <a:solidFill>
                  <a:schemeClr val="tx2">
                    <a:lumMod val="25000"/>
                    <a:lumOff val="75000"/>
                  </a:schemeClr>
                </a:solidFill>
                <a:latin typeface="Arial" panose="020B0604020202020204"/>
              </a:rPr>
              <a:t>Moving</a:t>
            </a:r>
            <a:r>
              <a:rPr lang="de-AT" kern="0" dirty="0">
                <a:solidFill>
                  <a:schemeClr val="tx2">
                    <a:lumMod val="25000"/>
                    <a:lumOff val="75000"/>
                  </a:schemeClr>
                </a:solidFill>
                <a:latin typeface="Arial" panose="020B0604020202020204"/>
              </a:rPr>
              <a:t> </a:t>
            </a:r>
            <a:r>
              <a:rPr lang="de-AT" kern="0" dirty="0" err="1">
                <a:solidFill>
                  <a:schemeClr val="tx2">
                    <a:lumMod val="25000"/>
                    <a:lumOff val="75000"/>
                  </a:schemeClr>
                </a:solidFill>
                <a:latin typeface="Arial" panose="020B0604020202020204"/>
              </a:rPr>
              <a:t>boundaries</a:t>
            </a:r>
            <a:endParaRPr lang="de-AT" kern="0" dirty="0">
              <a:solidFill>
                <a:schemeClr val="tx2">
                  <a:lumMod val="25000"/>
                  <a:lumOff val="75000"/>
                </a:schemeClr>
              </a:solidFill>
              <a:latin typeface="Arial" panose="020B0604020202020204"/>
            </a:endParaRPr>
          </a:p>
          <a:p>
            <a:pPr lvl="1"/>
            <a:r>
              <a:rPr lang="de-AT" sz="1600" kern="0" dirty="0">
                <a:solidFill>
                  <a:schemeClr val="tx2">
                    <a:lumMod val="25000"/>
                    <a:lumOff val="75000"/>
                  </a:schemeClr>
                </a:solidFill>
                <a:latin typeface="Arial" panose="020B0604020202020204"/>
              </a:rPr>
              <a:t>ALE </a:t>
            </a:r>
            <a:r>
              <a:rPr lang="de-AT" sz="1600" kern="0" dirty="0" err="1">
                <a:solidFill>
                  <a:schemeClr val="tx2">
                    <a:lumMod val="25000"/>
                    <a:lumOff val="75000"/>
                  </a:schemeClr>
                </a:solidFill>
                <a:latin typeface="Arial" panose="020B0604020202020204"/>
              </a:rPr>
              <a:t>module</a:t>
            </a:r>
            <a:r>
              <a:rPr lang="de-AT" sz="1600" kern="0" dirty="0">
                <a:solidFill>
                  <a:schemeClr val="tx2">
                    <a:lumMod val="25000"/>
                    <a:lumOff val="75000"/>
                  </a:schemeClr>
                </a:solidFill>
                <a:latin typeface="Arial" panose="020B0604020202020204"/>
              </a:rPr>
              <a:t> </a:t>
            </a:r>
            <a:r>
              <a:rPr lang="de-AT" sz="1600" kern="0" dirty="0" err="1">
                <a:solidFill>
                  <a:schemeClr val="tx2">
                    <a:lumMod val="25000"/>
                    <a:lumOff val="75000"/>
                  </a:schemeClr>
                </a:solidFill>
                <a:latin typeface="Arial" panose="020B0604020202020204"/>
              </a:rPr>
              <a:t>for</a:t>
            </a:r>
            <a:r>
              <a:rPr lang="de-AT" sz="1600" kern="0" dirty="0">
                <a:solidFill>
                  <a:schemeClr val="tx2">
                    <a:lumMod val="25000"/>
                    <a:lumOff val="75000"/>
                  </a:schemeClr>
                </a:solidFill>
                <a:latin typeface="Arial" panose="020B0604020202020204"/>
              </a:rPr>
              <a:t> </a:t>
            </a:r>
            <a:r>
              <a:rPr lang="de-AT" sz="1600" kern="0" dirty="0" err="1">
                <a:solidFill>
                  <a:schemeClr val="tx2">
                    <a:lumMod val="25000"/>
                    <a:lumOff val="75000"/>
                  </a:schemeClr>
                </a:solidFill>
                <a:latin typeface="Arial" panose="020B0604020202020204"/>
              </a:rPr>
              <a:t>moving</a:t>
            </a:r>
            <a:r>
              <a:rPr lang="de-AT" sz="1600" kern="0" dirty="0">
                <a:solidFill>
                  <a:schemeClr val="tx2">
                    <a:lumMod val="25000"/>
                    <a:lumOff val="75000"/>
                  </a:schemeClr>
                </a:solidFill>
                <a:latin typeface="Arial" panose="020B0604020202020204"/>
              </a:rPr>
              <a:t> </a:t>
            </a:r>
            <a:r>
              <a:rPr lang="de-AT" sz="1600" kern="0" dirty="0" err="1">
                <a:solidFill>
                  <a:schemeClr val="tx2">
                    <a:lumMod val="25000"/>
                    <a:lumOff val="75000"/>
                  </a:schemeClr>
                </a:solidFill>
                <a:latin typeface="Arial" panose="020B0604020202020204"/>
              </a:rPr>
              <a:t>mesh</a:t>
            </a:r>
            <a:endParaRPr lang="de-AT" sz="1600" kern="0" dirty="0">
              <a:solidFill>
                <a:schemeClr val="tx2">
                  <a:lumMod val="25000"/>
                  <a:lumOff val="75000"/>
                </a:schemeClr>
              </a:solidFill>
              <a:latin typeface="Arial" panose="020B0604020202020204"/>
            </a:endParaRPr>
          </a:p>
          <a:p>
            <a:pPr lvl="1"/>
            <a:r>
              <a:rPr lang="de-AT" sz="1600" kern="0" dirty="0" err="1">
                <a:solidFill>
                  <a:schemeClr val="tx2">
                    <a:lumMod val="25000"/>
                    <a:lumOff val="75000"/>
                  </a:schemeClr>
                </a:solidFill>
                <a:latin typeface="Arial" panose="020B0604020202020204"/>
              </a:rPr>
              <a:t>Automatic</a:t>
            </a:r>
            <a:r>
              <a:rPr lang="de-AT" sz="1600" kern="0" dirty="0">
                <a:solidFill>
                  <a:schemeClr val="tx2">
                    <a:lumMod val="25000"/>
                    <a:lumOff val="75000"/>
                  </a:schemeClr>
                </a:solidFill>
                <a:latin typeface="Arial" panose="020B0604020202020204"/>
              </a:rPr>
              <a:t> </a:t>
            </a:r>
            <a:r>
              <a:rPr lang="de-AT" sz="1600" kern="0" dirty="0" err="1">
                <a:solidFill>
                  <a:schemeClr val="tx2">
                    <a:lumMod val="25000"/>
                    <a:lumOff val="75000"/>
                  </a:schemeClr>
                </a:solidFill>
                <a:latin typeface="Arial" panose="020B0604020202020204"/>
              </a:rPr>
              <a:t>remeshing</a:t>
            </a:r>
            <a:endParaRPr lang="de-AT" sz="1600" kern="0" dirty="0">
              <a:solidFill>
                <a:schemeClr val="tx2">
                  <a:lumMod val="25000"/>
                  <a:lumOff val="75000"/>
                </a:schemeClr>
              </a:solidFill>
              <a:latin typeface="Arial" panose="020B0604020202020204"/>
            </a:endParaRPr>
          </a:p>
          <a:p>
            <a:pPr marL="342900" lvl="1" indent="0">
              <a:buNone/>
            </a:pPr>
            <a:endParaRPr lang="de-DE" kern="0" dirty="0">
              <a:solidFill>
                <a:srgbClr val="2F2F2F">
                  <a:lumMod val="90000"/>
                  <a:lumOff val="10000"/>
                </a:srgbClr>
              </a:solidFill>
            </a:endParaRPr>
          </a:p>
          <a:p>
            <a:pPr lvl="0"/>
            <a:r>
              <a:rPr lang="de-DE" kern="0" dirty="0" err="1">
                <a:solidFill>
                  <a:srgbClr val="2F2F2F">
                    <a:lumMod val="90000"/>
                    <a:lumOff val="10000"/>
                  </a:srgbClr>
                </a:solidFill>
              </a:rPr>
              <a:t>Valve</a:t>
            </a:r>
            <a:r>
              <a:rPr lang="de-DE" kern="0" dirty="0">
                <a:solidFill>
                  <a:srgbClr val="2F2F2F">
                    <a:lumMod val="90000"/>
                    <a:lumOff val="10000"/>
                  </a:srgbClr>
                </a:solidFill>
              </a:rPr>
              <a:t> </a:t>
            </a:r>
            <a:r>
              <a:rPr lang="de-DE" kern="0" dirty="0" err="1">
                <a:solidFill>
                  <a:srgbClr val="2F2F2F">
                    <a:lumMod val="90000"/>
                    <a:lumOff val="10000"/>
                  </a:srgbClr>
                </a:solidFill>
              </a:rPr>
              <a:t>closure</a:t>
            </a:r>
            <a:endParaRPr lang="de-AT" kern="0" dirty="0">
              <a:solidFill>
                <a:srgbClr val="2F2F2F">
                  <a:lumMod val="90000"/>
                  <a:lumOff val="10000"/>
                </a:srgbClr>
              </a:solidFill>
            </a:endParaRPr>
          </a:p>
          <a:p>
            <a:pPr lvl="1"/>
            <a:r>
              <a:rPr lang="de-DE" sz="1600" kern="0" dirty="0" err="1">
                <a:solidFill>
                  <a:srgbClr val="2F2F2F">
                    <a:lumMod val="90000"/>
                    <a:lumOff val="10000"/>
                  </a:srgbClr>
                </a:solidFill>
              </a:rPr>
              <a:t>Avoided</a:t>
            </a:r>
            <a:r>
              <a:rPr lang="de-DE" sz="1600" kern="0" dirty="0">
                <a:solidFill>
                  <a:srgbClr val="2F2F2F">
                    <a:lumMod val="90000"/>
                    <a:lumOff val="10000"/>
                  </a:srgbClr>
                </a:solidFill>
              </a:rPr>
              <a:t> solid-solid </a:t>
            </a:r>
            <a:r>
              <a:rPr lang="de-DE" sz="1600" kern="0" dirty="0" err="1">
                <a:solidFill>
                  <a:srgbClr val="2F2F2F">
                    <a:lumMod val="90000"/>
                    <a:lumOff val="10000"/>
                  </a:srgbClr>
                </a:solidFill>
              </a:rPr>
              <a:t>contact</a:t>
            </a:r>
            <a:endParaRPr lang="de-DE" sz="1600" kern="0" dirty="0">
              <a:solidFill>
                <a:srgbClr val="2F2F2F">
                  <a:lumMod val="90000"/>
                  <a:lumOff val="10000"/>
                </a:srgbClr>
              </a:solidFill>
            </a:endParaRPr>
          </a:p>
          <a:p>
            <a:pPr lvl="1"/>
            <a:r>
              <a:rPr lang="de-DE" sz="1600" kern="0" dirty="0" err="1">
                <a:solidFill>
                  <a:srgbClr val="2F2F2F">
                    <a:lumMod val="90000"/>
                    <a:lumOff val="10000"/>
                  </a:srgbClr>
                </a:solidFill>
              </a:rPr>
              <a:t>Artificial</a:t>
            </a:r>
            <a:r>
              <a:rPr lang="de-DE" sz="1600" kern="0" dirty="0">
                <a:solidFill>
                  <a:srgbClr val="2F2F2F">
                    <a:lumMod val="90000"/>
                    <a:lumOff val="10000"/>
                  </a:srgbClr>
                </a:solidFill>
              </a:rPr>
              <a:t> repulsive </a:t>
            </a:r>
            <a:r>
              <a:rPr lang="de-DE" sz="1600" kern="0" dirty="0" err="1">
                <a:solidFill>
                  <a:srgbClr val="2F2F2F">
                    <a:lumMod val="90000"/>
                    <a:lumOff val="10000"/>
                  </a:srgbClr>
                </a:solidFill>
              </a:rPr>
              <a:t>force</a:t>
            </a:r>
            <a:endParaRPr lang="de-DE" sz="1600" kern="0" dirty="0">
              <a:solidFill>
                <a:srgbClr val="2F2F2F">
                  <a:lumMod val="90000"/>
                  <a:lumOff val="10000"/>
                </a:srgbClr>
              </a:solidFill>
            </a:endParaRPr>
          </a:p>
          <a:p>
            <a:pPr marL="342900" lvl="1" indent="0">
              <a:buNone/>
            </a:pPr>
            <a:endParaRPr lang="de-DE" kern="0" dirty="0">
              <a:solidFill>
                <a:srgbClr val="2F2F2F">
                  <a:lumMod val="90000"/>
                  <a:lumOff val="10000"/>
                </a:srgbClr>
              </a:solidFill>
            </a:endParaRPr>
          </a:p>
          <a:p>
            <a:r>
              <a:rPr lang="de-DE" kern="0" dirty="0">
                <a:solidFill>
                  <a:schemeClr val="tx2">
                    <a:lumMod val="25000"/>
                    <a:lumOff val="75000"/>
                  </a:schemeClr>
                </a:solidFill>
              </a:rPr>
              <a:t>Ball </a:t>
            </a:r>
            <a:r>
              <a:rPr lang="de-DE" kern="0" dirty="0" err="1">
                <a:solidFill>
                  <a:schemeClr val="tx2">
                    <a:lumMod val="25000"/>
                    <a:lumOff val="75000"/>
                  </a:schemeClr>
                </a:solidFill>
              </a:rPr>
              <a:t>dynamics</a:t>
            </a:r>
            <a:endParaRPr lang="de-DE" kern="0" dirty="0">
              <a:solidFill>
                <a:schemeClr val="tx2">
                  <a:lumMod val="25000"/>
                  <a:lumOff val="75000"/>
                </a:schemeClr>
              </a:solidFill>
            </a:endParaRPr>
          </a:p>
          <a:p>
            <a:pPr lvl="1"/>
            <a:r>
              <a:rPr lang="de-DE" sz="1600" kern="0" dirty="0" err="1">
                <a:solidFill>
                  <a:schemeClr val="tx2">
                    <a:lumMod val="25000"/>
                    <a:lumOff val="75000"/>
                  </a:schemeClr>
                </a:solidFill>
              </a:rPr>
              <a:t>Implicitly</a:t>
            </a:r>
            <a:r>
              <a:rPr lang="de-DE" sz="1600" kern="0" dirty="0">
                <a:solidFill>
                  <a:schemeClr val="tx2">
                    <a:lumMod val="25000"/>
                    <a:lumOff val="75000"/>
                  </a:schemeClr>
                </a:solidFill>
              </a:rPr>
              <a:t> </a:t>
            </a:r>
            <a:r>
              <a:rPr lang="de-DE" sz="1600" kern="0" dirty="0" err="1">
                <a:solidFill>
                  <a:schemeClr val="tx2">
                    <a:lumMod val="25000"/>
                    <a:lumOff val="75000"/>
                  </a:schemeClr>
                </a:solidFill>
              </a:rPr>
              <a:t>solved</a:t>
            </a:r>
            <a:r>
              <a:rPr lang="de-DE" sz="1600" kern="0" dirty="0">
                <a:solidFill>
                  <a:schemeClr val="tx2">
                    <a:lumMod val="25000"/>
                    <a:lumOff val="75000"/>
                  </a:schemeClr>
                </a:solidFill>
              </a:rPr>
              <a:t> </a:t>
            </a:r>
            <a:r>
              <a:rPr lang="de-DE" sz="1600" kern="0" dirty="0" err="1">
                <a:solidFill>
                  <a:schemeClr val="tx2">
                    <a:lumMod val="25000"/>
                    <a:lumOff val="75000"/>
                  </a:schemeClr>
                </a:solidFill>
              </a:rPr>
              <a:t>using</a:t>
            </a:r>
            <a:r>
              <a:rPr lang="de-DE" sz="1600" kern="0" dirty="0">
                <a:solidFill>
                  <a:schemeClr val="tx2">
                    <a:lumMod val="25000"/>
                    <a:lumOff val="75000"/>
                  </a:schemeClr>
                </a:solidFill>
              </a:rPr>
              <a:t> Global </a:t>
            </a:r>
            <a:r>
              <a:rPr lang="de-DE" sz="1600" kern="0" dirty="0" err="1">
                <a:solidFill>
                  <a:schemeClr val="tx2">
                    <a:lumMod val="25000"/>
                    <a:lumOff val="75000"/>
                  </a:schemeClr>
                </a:solidFill>
              </a:rPr>
              <a:t>Equations</a:t>
            </a:r>
            <a:r>
              <a:rPr lang="de-DE" sz="1600" kern="0" dirty="0">
                <a:solidFill>
                  <a:schemeClr val="tx2">
                    <a:lumMod val="25000"/>
                    <a:lumOff val="75000"/>
                  </a:schemeClr>
                </a:solidFill>
              </a:rPr>
              <a:t> </a:t>
            </a:r>
            <a:r>
              <a:rPr lang="de-DE" sz="1600" kern="0" dirty="0" err="1">
                <a:solidFill>
                  <a:schemeClr val="tx2">
                    <a:lumMod val="25000"/>
                    <a:lumOff val="75000"/>
                  </a:schemeClr>
                </a:solidFill>
              </a:rPr>
              <a:t>node</a:t>
            </a:r>
            <a:endParaRPr lang="de-DE" sz="1600" kern="0" dirty="0">
              <a:solidFill>
                <a:schemeClr val="tx2">
                  <a:lumMod val="25000"/>
                  <a:lumOff val="75000"/>
                </a:schemeClr>
              </a:solidFill>
            </a:endParaRPr>
          </a:p>
          <a:p>
            <a:endParaRPr lang="de-DE" kern="0" dirty="0">
              <a:solidFill>
                <a:srgbClr val="2F2F2F">
                  <a:lumMod val="90000"/>
                  <a:lumOff val="10000"/>
                </a:srgbClr>
              </a:solidFill>
            </a:endParaRPr>
          </a:p>
        </p:txBody>
      </p:sp>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2235" y="1146529"/>
            <a:ext cx="2682240" cy="1804416"/>
          </a:xfrm>
          <a:prstGeom prst="rect">
            <a:avLst/>
          </a:prstGeom>
        </p:spPr>
      </p:pic>
      <p:pic>
        <p:nvPicPr>
          <p:cNvPr id="5" name="Grafi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93755" y="2947666"/>
            <a:ext cx="2850720" cy="805305"/>
          </a:xfrm>
          <a:prstGeom prst="rect">
            <a:avLst/>
          </a:prstGeom>
        </p:spPr>
      </p:pic>
      <p:sp>
        <p:nvSpPr>
          <p:cNvPr id="6" name="Textfeld 5"/>
          <p:cNvSpPr txBox="1"/>
          <p:nvPr/>
        </p:nvSpPr>
        <p:spPr>
          <a:xfrm>
            <a:off x="5185862" y="869530"/>
            <a:ext cx="2340798" cy="276999"/>
          </a:xfrm>
          <a:prstGeom prst="rect">
            <a:avLst/>
          </a:prstGeom>
          <a:noFill/>
        </p:spPr>
        <p:txBody>
          <a:bodyPr wrap="square" rtlCol="0">
            <a:spAutoFit/>
          </a:bodyPr>
          <a:lstStyle/>
          <a:p>
            <a:r>
              <a:rPr lang="de-DE" sz="1200" dirty="0" err="1"/>
              <a:t>Artificial</a:t>
            </a:r>
            <a:r>
              <a:rPr lang="de-DE" sz="1200" dirty="0"/>
              <a:t> repulsive </a:t>
            </a:r>
            <a:r>
              <a:rPr lang="de-DE" sz="1200" dirty="0" err="1"/>
              <a:t>force</a:t>
            </a:r>
            <a:r>
              <a:rPr lang="de-DE" sz="1200" dirty="0"/>
              <a:t> </a:t>
            </a:r>
            <a:r>
              <a:rPr lang="de-DE" sz="1200" dirty="0" err="1"/>
              <a:t>model</a:t>
            </a:r>
            <a:endParaRPr lang="de-AT" sz="1200" dirty="0"/>
          </a:p>
        </p:txBody>
      </p:sp>
      <mc:AlternateContent xmlns:mc="http://schemas.openxmlformats.org/markup-compatibility/2006" xmlns:a14="http://schemas.microsoft.com/office/drawing/2010/main">
        <mc:Choice Requires="a14">
          <p:sp>
            <p:nvSpPr>
              <p:cNvPr id="7" name="Textfeld 6"/>
              <p:cNvSpPr txBox="1"/>
              <p:nvPr/>
            </p:nvSpPr>
            <p:spPr>
              <a:xfrm>
                <a:off x="4693755" y="3694603"/>
                <a:ext cx="1662506" cy="369332"/>
              </a:xfrm>
              <a:prstGeom prst="rect">
                <a:avLst/>
              </a:prstGeom>
              <a:noFill/>
            </p:spPr>
            <p:txBody>
              <a:bodyPr wrap="none" lIns="0" tIns="0" rIns="0" bIns="0" rtlCol="0">
                <a:spAutoFit/>
              </a:bodyPr>
              <a:lstStyle/>
              <a:p>
                <a14:m>
                  <m:oMath xmlns:m="http://schemas.openxmlformats.org/officeDocument/2006/math">
                    <m:sSub>
                      <m:sSubPr>
                        <m:ctrlPr>
                          <a:rPr lang="de-AT" sz="1200" i="1" smtClean="0">
                            <a:latin typeface="Cambria Math" panose="02040503050406030204" pitchFamily="18" charset="0"/>
                          </a:rPr>
                        </m:ctrlPr>
                      </m:sSubPr>
                      <m:e>
                        <m:r>
                          <a:rPr lang="de-AT" sz="1200" i="1" smtClean="0">
                            <a:latin typeface="Cambria Math" panose="02040503050406030204" pitchFamily="18" charset="0"/>
                            <a:ea typeface="Cambria Math" panose="02040503050406030204" pitchFamily="18" charset="0"/>
                          </a:rPr>
                          <m:t>𝜖</m:t>
                        </m:r>
                      </m:e>
                      <m:sub>
                        <m:r>
                          <a:rPr lang="en-US" sz="1200" b="0" i="1" smtClean="0">
                            <a:latin typeface="Cambria Math" panose="02040503050406030204" pitchFamily="18" charset="0"/>
                          </a:rPr>
                          <m:t>𝑅</m:t>
                        </m:r>
                      </m:sub>
                    </m:sSub>
                  </m:oMath>
                </a14:m>
                <a:r>
                  <a:rPr lang="de-AT" sz="1200" dirty="0"/>
                  <a:t>: </a:t>
                </a:r>
                <a:r>
                  <a:rPr lang="de-AT" sz="1200" dirty="0" err="1"/>
                  <a:t>critical</a:t>
                </a:r>
                <a:r>
                  <a:rPr lang="de-AT" sz="1200" dirty="0"/>
                  <a:t> </a:t>
                </a:r>
                <a:r>
                  <a:rPr lang="de-AT" sz="1200" dirty="0" err="1"/>
                  <a:t>cut</a:t>
                </a:r>
                <a:r>
                  <a:rPr lang="de-AT" sz="1200" dirty="0"/>
                  <a:t>-off </a:t>
                </a:r>
                <a:r>
                  <a:rPr lang="de-AT" sz="1200" dirty="0" err="1"/>
                  <a:t>gap</a:t>
                </a:r>
                <a:endParaRPr lang="de-AT" sz="1200" dirty="0"/>
              </a:p>
              <a:p>
                <a14:m>
                  <m:oMath xmlns:m="http://schemas.openxmlformats.org/officeDocument/2006/math">
                    <m:sSub>
                      <m:sSubPr>
                        <m:ctrlPr>
                          <a:rPr lang="de-AT" sz="1200" i="1" smtClean="0">
                            <a:latin typeface="Cambria Math" panose="02040503050406030204" pitchFamily="18" charset="0"/>
                          </a:rPr>
                        </m:ctrlPr>
                      </m:sSubPr>
                      <m:e>
                        <m:r>
                          <a:rPr lang="en-US" sz="1200" b="0" i="1" smtClean="0">
                            <a:latin typeface="Cambria Math" panose="02040503050406030204" pitchFamily="18" charset="0"/>
                          </a:rPr>
                          <m:t>𝑘</m:t>
                        </m:r>
                      </m:e>
                      <m:sub>
                        <m:r>
                          <a:rPr lang="en-US" sz="1200" b="0" i="1" smtClean="0">
                            <a:latin typeface="Cambria Math" panose="02040503050406030204" pitchFamily="18" charset="0"/>
                          </a:rPr>
                          <m:t>𝑅</m:t>
                        </m:r>
                      </m:sub>
                    </m:sSub>
                  </m:oMath>
                </a14:m>
                <a:r>
                  <a:rPr lang="de-AT" sz="1200" dirty="0"/>
                  <a:t>: </a:t>
                </a:r>
                <a:r>
                  <a:rPr lang="de-AT" sz="1200" dirty="0" err="1"/>
                  <a:t>sensitivity</a:t>
                </a:r>
                <a:r>
                  <a:rPr lang="de-AT" sz="1200" dirty="0"/>
                  <a:t> </a:t>
                </a:r>
                <a:r>
                  <a:rPr lang="de-AT" sz="1200" dirty="0" err="1"/>
                  <a:t>parameter</a:t>
                </a:r>
                <a:endParaRPr lang="de-AT" sz="1200" dirty="0"/>
              </a:p>
            </p:txBody>
          </p:sp>
        </mc:Choice>
        <mc:Fallback xmlns="">
          <p:sp>
            <p:nvSpPr>
              <p:cNvPr id="7" name="Textfeld 6"/>
              <p:cNvSpPr txBox="1">
                <a:spLocks noRot="1" noChangeAspect="1" noMove="1" noResize="1" noEditPoints="1" noAdjustHandles="1" noChangeArrowheads="1" noChangeShapeType="1" noTextEdit="1"/>
              </p:cNvSpPr>
              <p:nvPr/>
            </p:nvSpPr>
            <p:spPr>
              <a:xfrm>
                <a:off x="4693755" y="3694603"/>
                <a:ext cx="1662506" cy="369332"/>
              </a:xfrm>
              <a:prstGeom prst="rect">
                <a:avLst/>
              </a:prstGeom>
              <a:blipFill rotWithShape="0">
                <a:blip r:embed="rId6"/>
                <a:stretch>
                  <a:fillRect l="-3663" t="-14754" r="-4762" b="-22951"/>
                </a:stretch>
              </a:blipFill>
            </p:spPr>
            <p:txBody>
              <a:bodyPr/>
              <a:lstStyle/>
              <a:p>
                <a:r>
                  <a:rPr lang="de-AT">
                    <a:noFill/>
                  </a:rPr>
                  <a:t> </a:t>
                </a:r>
              </a:p>
            </p:txBody>
          </p:sp>
        </mc:Fallback>
      </mc:AlternateContent>
      <mc:AlternateContent xmlns:mc="http://schemas.openxmlformats.org/markup-compatibility/2006" xmlns:a14="http://schemas.microsoft.com/office/drawing/2010/main">
        <mc:Choice Requires="a14">
          <p:sp>
            <p:nvSpPr>
              <p:cNvPr id="8" name="Inhaltsplatzhalter 5"/>
              <p:cNvSpPr txBox="1">
                <a:spLocks/>
              </p:cNvSpPr>
              <p:nvPr/>
            </p:nvSpPr>
            <p:spPr bwMode="auto">
              <a:xfrm>
                <a:off x="4593197" y="4147187"/>
                <a:ext cx="3526127" cy="9115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marL="0" lvl="0" indent="0">
                  <a:buNone/>
                </a:pPr>
                <a:r>
                  <a:rPr lang="de-AT" sz="1200" u="sng" kern="0" dirty="0">
                    <a:solidFill>
                      <a:srgbClr val="2F2F2F">
                        <a:lumMod val="90000"/>
                        <a:lumOff val="10000"/>
                      </a:srgbClr>
                    </a:solidFill>
                    <a:latin typeface="Arial" panose="020B0604020202020204"/>
                  </a:rPr>
                  <a:t>Force </a:t>
                </a:r>
                <a14:m>
                  <m:oMath xmlns:m="http://schemas.openxmlformats.org/officeDocument/2006/math">
                    <m:r>
                      <a:rPr lang="en-US" sz="1200" b="0" i="1" u="sng" kern="0" smtClean="0">
                        <a:solidFill>
                          <a:srgbClr val="2F2F2F">
                            <a:lumMod val="90000"/>
                            <a:lumOff val="10000"/>
                          </a:srgbClr>
                        </a:solidFill>
                        <a:latin typeface="Cambria Math" panose="02040503050406030204" pitchFamily="18" charset="0"/>
                      </a:rPr>
                      <m:t>𝑅</m:t>
                    </m:r>
                  </m:oMath>
                </a14:m>
                <a:r>
                  <a:rPr lang="de-AT" sz="1200" u="sng" kern="0" dirty="0">
                    <a:solidFill>
                      <a:srgbClr val="2F2F2F">
                        <a:lumMod val="90000"/>
                        <a:lumOff val="10000"/>
                      </a:srgbClr>
                    </a:solidFill>
                    <a:latin typeface="Arial" panose="020B0604020202020204"/>
                  </a:rPr>
                  <a:t> </a:t>
                </a:r>
                <a:r>
                  <a:rPr lang="de-AT" sz="1200" u="sng" kern="0" dirty="0" err="1">
                    <a:solidFill>
                      <a:srgbClr val="2F2F2F">
                        <a:lumMod val="90000"/>
                        <a:lumOff val="10000"/>
                      </a:srgbClr>
                    </a:solidFill>
                    <a:latin typeface="Arial" panose="020B0604020202020204"/>
                  </a:rPr>
                  <a:t>is</a:t>
                </a:r>
                <a:r>
                  <a:rPr lang="de-AT" sz="1200" u="sng" kern="0" dirty="0">
                    <a:solidFill>
                      <a:srgbClr val="2F2F2F">
                        <a:lumMod val="90000"/>
                        <a:lumOff val="10000"/>
                      </a:srgbClr>
                    </a:solidFill>
                    <a:latin typeface="Arial" panose="020B0604020202020204"/>
                  </a:rPr>
                  <a:t> </a:t>
                </a:r>
                <a:r>
                  <a:rPr lang="de-AT" sz="1200" u="sng" kern="0" dirty="0" err="1">
                    <a:solidFill>
                      <a:srgbClr val="2F2F2F">
                        <a:lumMod val="90000"/>
                        <a:lumOff val="10000"/>
                      </a:srgbClr>
                    </a:solidFill>
                    <a:latin typeface="Arial" panose="020B0604020202020204"/>
                  </a:rPr>
                  <a:t>similar</a:t>
                </a:r>
                <a:r>
                  <a:rPr lang="de-AT" sz="1200" u="sng" kern="0" dirty="0">
                    <a:solidFill>
                      <a:srgbClr val="2F2F2F">
                        <a:lumMod val="90000"/>
                        <a:lumOff val="10000"/>
                      </a:srgbClr>
                    </a:solidFill>
                    <a:latin typeface="Arial" panose="020B0604020202020204"/>
                  </a:rPr>
                  <a:t> </a:t>
                </a:r>
                <a:r>
                  <a:rPr lang="de-AT" sz="1200" u="sng" kern="0" dirty="0" err="1">
                    <a:solidFill>
                      <a:srgbClr val="2F2F2F">
                        <a:lumMod val="90000"/>
                        <a:lumOff val="10000"/>
                      </a:srgbClr>
                    </a:solidFill>
                    <a:latin typeface="Arial" panose="020B0604020202020204"/>
                  </a:rPr>
                  <a:t>to</a:t>
                </a:r>
                <a:r>
                  <a:rPr lang="de-AT" sz="1200" u="sng" kern="0" dirty="0">
                    <a:solidFill>
                      <a:srgbClr val="2F2F2F">
                        <a:lumMod val="90000"/>
                        <a:lumOff val="10000"/>
                      </a:srgbClr>
                    </a:solidFill>
                    <a:latin typeface="Arial" panose="020B0604020202020204"/>
                  </a:rPr>
                  <a:t> …</a:t>
                </a:r>
              </a:p>
              <a:p>
                <a:pPr lvl="0"/>
                <a:r>
                  <a:rPr lang="en-US" sz="1200" kern="0" dirty="0">
                    <a:solidFill>
                      <a:srgbClr val="2F2F2F">
                        <a:lumMod val="90000"/>
                        <a:lumOff val="10000"/>
                      </a:srgbClr>
                    </a:solidFill>
                    <a:latin typeface="Arial" panose="020B0604020202020204"/>
                  </a:rPr>
                  <a:t>Penalty factor in contact mechanics</a:t>
                </a:r>
              </a:p>
              <a:p>
                <a:pPr lvl="0"/>
                <a:r>
                  <a:rPr lang="en-US" sz="1200" kern="0" dirty="0" err="1">
                    <a:solidFill>
                      <a:srgbClr val="2F2F2F">
                        <a:lumMod val="90000"/>
                        <a:lumOff val="10000"/>
                      </a:srgbClr>
                    </a:solidFill>
                    <a:latin typeface="Arial" panose="020B0604020202020204"/>
                  </a:rPr>
                  <a:t>Regularising</a:t>
                </a:r>
                <a:r>
                  <a:rPr lang="en-US" sz="1200" kern="0" dirty="0">
                    <a:solidFill>
                      <a:srgbClr val="2F2F2F">
                        <a:lumMod val="90000"/>
                        <a:lumOff val="10000"/>
                      </a:srgbClr>
                    </a:solidFill>
                    <a:latin typeface="Arial" panose="020B0604020202020204"/>
                  </a:rPr>
                  <a:t> force in </a:t>
                </a:r>
                <a:r>
                  <a:rPr lang="en-US" sz="1200" kern="0" dirty="0" err="1">
                    <a:solidFill>
                      <a:srgbClr val="2F2F2F">
                        <a:lumMod val="90000"/>
                        <a:lumOff val="10000"/>
                      </a:srgbClr>
                    </a:solidFill>
                    <a:latin typeface="Arial" panose="020B0604020202020204"/>
                  </a:rPr>
                  <a:t>elasto</a:t>
                </a:r>
                <a:r>
                  <a:rPr lang="en-US" sz="1200" kern="0" dirty="0">
                    <a:solidFill>
                      <a:srgbClr val="2F2F2F">
                        <a:lumMod val="90000"/>
                        <a:lumOff val="10000"/>
                      </a:srgbClr>
                    </a:solidFill>
                    <a:latin typeface="Arial" panose="020B0604020202020204"/>
                  </a:rPr>
                  <a:t>-hydrodynamic lubrication theory</a:t>
                </a:r>
                <a:endParaRPr lang="de-DE" sz="1200" kern="0" dirty="0">
                  <a:solidFill>
                    <a:srgbClr val="2F2F2F">
                      <a:lumMod val="90000"/>
                      <a:lumOff val="10000"/>
                    </a:srgbClr>
                  </a:solidFill>
                </a:endParaRPr>
              </a:p>
            </p:txBody>
          </p:sp>
        </mc:Choice>
        <mc:Fallback xmlns="">
          <p:sp>
            <p:nvSpPr>
              <p:cNvPr id="8" name="Inhaltsplatzhalter 5"/>
              <p:cNvSpPr txBox="1">
                <a:spLocks noRot="1" noChangeAspect="1" noMove="1" noResize="1" noEditPoints="1" noAdjustHandles="1" noChangeArrowheads="1" noChangeShapeType="1" noTextEdit="1"/>
              </p:cNvSpPr>
              <p:nvPr/>
            </p:nvSpPr>
            <p:spPr bwMode="auto">
              <a:xfrm>
                <a:off x="4593197" y="4147187"/>
                <a:ext cx="3526127" cy="911507"/>
              </a:xfrm>
              <a:prstGeom prst="rect">
                <a:avLst/>
              </a:prstGeom>
              <a:blipFill rotWithShape="0">
                <a:blip r:embed="rId7"/>
                <a:stretch>
                  <a:fillRect t="-2000" b="-20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AT">
                    <a:noFill/>
                  </a:rPr>
                  <a:t> </a:t>
                </a:r>
              </a:p>
            </p:txBody>
          </p:sp>
        </mc:Fallback>
      </mc:AlternateContent>
      <p:sp>
        <p:nvSpPr>
          <p:cNvPr id="9" name="Rechteck 8"/>
          <p:cNvSpPr/>
          <p:nvPr/>
        </p:nvSpPr>
        <p:spPr>
          <a:xfrm>
            <a:off x="4593198" y="869530"/>
            <a:ext cx="3354310" cy="41207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p:cNvSpPr/>
          <p:nvPr/>
        </p:nvSpPr>
        <p:spPr>
          <a:xfrm>
            <a:off x="6731540" y="3190672"/>
            <a:ext cx="87549" cy="1596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mc:AlternateContent xmlns:mc="http://schemas.openxmlformats.org/markup-compatibility/2006" xmlns:a14="http://schemas.microsoft.com/office/drawing/2010/main">
        <mc:Choice Requires="a14">
          <p:sp>
            <p:nvSpPr>
              <p:cNvPr id="10" name="Textfeld 9"/>
              <p:cNvSpPr txBox="1"/>
              <p:nvPr/>
            </p:nvSpPr>
            <p:spPr>
              <a:xfrm>
                <a:off x="6702537" y="3190723"/>
                <a:ext cx="145553"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AT" sz="1200" b="0" i="1" smtClean="0">
                          <a:latin typeface="Cambria Math" panose="02040503050406030204" pitchFamily="18" charset="0"/>
                        </a:rPr>
                        <m:t>𝑅</m:t>
                      </m:r>
                    </m:oMath>
                  </m:oMathPara>
                </a14:m>
                <a:endParaRPr lang="de-AT" sz="1200" dirty="0"/>
              </a:p>
            </p:txBody>
          </p:sp>
        </mc:Choice>
        <mc:Fallback xmlns="">
          <p:sp>
            <p:nvSpPr>
              <p:cNvPr id="10" name="Textfeld 9"/>
              <p:cNvSpPr txBox="1">
                <a:spLocks noRot="1" noChangeAspect="1" noMove="1" noResize="1" noEditPoints="1" noAdjustHandles="1" noChangeArrowheads="1" noChangeShapeType="1" noTextEdit="1"/>
              </p:cNvSpPr>
              <p:nvPr/>
            </p:nvSpPr>
            <p:spPr>
              <a:xfrm>
                <a:off x="6702537" y="3190723"/>
                <a:ext cx="145553" cy="184666"/>
              </a:xfrm>
              <a:prstGeom prst="rect">
                <a:avLst/>
              </a:prstGeom>
              <a:blipFill rotWithShape="0">
                <a:blip r:embed="rId8"/>
                <a:stretch>
                  <a:fillRect l="-20833" r="-20833" b="-6452"/>
                </a:stretch>
              </a:blipFill>
            </p:spPr>
            <p:txBody>
              <a:bodyPr/>
              <a:lstStyle/>
              <a:p>
                <a:r>
                  <a:rPr lang="de-AT">
                    <a:noFill/>
                  </a:rPr>
                  <a:t> </a:t>
                </a:r>
              </a:p>
            </p:txBody>
          </p:sp>
        </mc:Fallback>
      </mc:AlternateContent>
    </p:spTree>
    <p:extLst>
      <p:ext uri="{BB962C8B-B14F-4D97-AF65-F5344CB8AC3E}">
        <p14:creationId xmlns:p14="http://schemas.microsoft.com/office/powerpoint/2010/main" val="1170065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Computational</a:t>
            </a:r>
            <a:r>
              <a:rPr lang="de-DE" altLang="de-DE" dirty="0"/>
              <a:t> </a:t>
            </a:r>
            <a:r>
              <a:rPr lang="de-DE" altLang="de-DE" dirty="0" err="1"/>
              <a:t>challenges</a:t>
            </a:r>
            <a:endParaRPr lang="de-AT" altLang="de-DE" dirty="0"/>
          </a:p>
        </p:txBody>
      </p:sp>
      <p:sp>
        <p:nvSpPr>
          <p:cNvPr id="20" name="Inhaltsplatzhalter 5"/>
          <p:cNvSpPr txBox="1">
            <a:spLocks/>
          </p:cNvSpPr>
          <p:nvPr/>
        </p:nvSpPr>
        <p:spPr bwMode="auto">
          <a:xfrm>
            <a:off x="185339" y="875489"/>
            <a:ext cx="3520899" cy="3998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45720" numCol="1" anchor="t" anchorCtr="0" compatLnSpc="1">
            <a:prstTxWarp prst="textNoShape">
              <a:avLst/>
            </a:prstTxWarp>
          </a:bodyPr>
          <a:lstStyle>
            <a:lvl1pPr marL="257175" indent="-257175" algn="l" rtl="0" eaLnBrk="1" fontAlgn="base" hangingPunct="1">
              <a:spcBef>
                <a:spcPct val="20000"/>
              </a:spcBef>
              <a:spcAft>
                <a:spcPct val="0"/>
              </a:spcAft>
              <a:buBlip>
                <a:blip r:embed="rId2"/>
              </a:buBlip>
              <a:defRPr sz="2000">
                <a:solidFill>
                  <a:schemeClr val="bg2">
                    <a:lumMod val="90000"/>
                    <a:lumOff val="10000"/>
                  </a:schemeClr>
                </a:solidFill>
                <a:latin typeface="+mn-lt"/>
                <a:ea typeface="+mn-ea"/>
                <a:cs typeface="+mn-cs"/>
              </a:defRPr>
            </a:lvl1pPr>
            <a:lvl2pPr marL="557213" indent="-214313" algn="l" rtl="0" eaLnBrk="1" fontAlgn="base" hangingPunct="1">
              <a:spcBef>
                <a:spcPct val="20000"/>
              </a:spcBef>
              <a:spcAft>
                <a:spcPct val="0"/>
              </a:spcAft>
              <a:buBlip>
                <a:blip r:embed="rId3"/>
              </a:buBlip>
              <a:defRPr sz="1800">
                <a:solidFill>
                  <a:schemeClr val="bg2">
                    <a:lumMod val="90000"/>
                    <a:lumOff val="10000"/>
                  </a:schemeClr>
                </a:solidFill>
                <a:latin typeface="+mn-lt"/>
              </a:defRPr>
            </a:lvl2pPr>
            <a:lvl3pPr marL="857250" indent="-171450" algn="l" rtl="0" eaLnBrk="1" fontAlgn="base" hangingPunct="1">
              <a:spcBef>
                <a:spcPct val="20000"/>
              </a:spcBef>
              <a:spcAft>
                <a:spcPct val="0"/>
              </a:spcAft>
              <a:buFont typeface="Wingdings" panose="05000000000000000000" pitchFamily="2" charset="2"/>
              <a:buChar char="Ø"/>
              <a:defRPr sz="1600">
                <a:solidFill>
                  <a:schemeClr val="bg2">
                    <a:lumMod val="90000"/>
                    <a:lumOff val="10000"/>
                  </a:schemeClr>
                </a:solidFill>
                <a:latin typeface="+mn-lt"/>
              </a:defRPr>
            </a:lvl3pPr>
            <a:lvl4pPr marL="1200150" indent="-171450" algn="l" rtl="0" eaLnBrk="1" fontAlgn="base" hangingPunct="1">
              <a:spcBef>
                <a:spcPct val="20000"/>
              </a:spcBef>
              <a:spcAft>
                <a:spcPct val="0"/>
              </a:spcAft>
              <a:buFont typeface="Wingdings" panose="05000000000000000000" pitchFamily="2" charset="2"/>
              <a:buChar char="§"/>
              <a:defRPr sz="1400">
                <a:solidFill>
                  <a:schemeClr val="bg2">
                    <a:lumMod val="90000"/>
                    <a:lumOff val="10000"/>
                  </a:schemeClr>
                </a:solidFill>
                <a:latin typeface="+mn-lt"/>
              </a:defRPr>
            </a:lvl4pPr>
            <a:lvl5pPr marL="1543050" indent="-171450" algn="l" rtl="0" eaLnBrk="1" fontAlgn="base" hangingPunct="1">
              <a:spcBef>
                <a:spcPct val="20000"/>
              </a:spcBef>
              <a:spcAft>
                <a:spcPct val="0"/>
              </a:spcAft>
              <a:buChar char="-"/>
              <a:defRPr sz="1400">
                <a:solidFill>
                  <a:schemeClr val="bg2">
                    <a:lumMod val="90000"/>
                    <a:lumOff val="10000"/>
                  </a:schemeClr>
                </a:solidFill>
                <a:latin typeface="+mn-lt"/>
              </a:defRPr>
            </a:lvl5pPr>
            <a:lvl6pPr marL="1885950" indent="-171450" algn="l" rtl="0" eaLnBrk="1" fontAlgn="base" hangingPunct="1">
              <a:spcBef>
                <a:spcPct val="20000"/>
              </a:spcBef>
              <a:spcAft>
                <a:spcPct val="0"/>
              </a:spcAft>
              <a:buChar char="-"/>
              <a:defRPr sz="1050">
                <a:solidFill>
                  <a:srgbClr val="000099"/>
                </a:solidFill>
                <a:latin typeface="+mn-lt"/>
              </a:defRPr>
            </a:lvl6pPr>
            <a:lvl7pPr marL="2228850" indent="-171450" algn="l" rtl="0" eaLnBrk="1" fontAlgn="base" hangingPunct="1">
              <a:spcBef>
                <a:spcPct val="20000"/>
              </a:spcBef>
              <a:spcAft>
                <a:spcPct val="0"/>
              </a:spcAft>
              <a:buChar char="-"/>
              <a:defRPr sz="1050">
                <a:solidFill>
                  <a:srgbClr val="000099"/>
                </a:solidFill>
                <a:latin typeface="+mn-lt"/>
              </a:defRPr>
            </a:lvl7pPr>
            <a:lvl8pPr marL="2571750" indent="-171450" algn="l" rtl="0" eaLnBrk="1" fontAlgn="base" hangingPunct="1">
              <a:spcBef>
                <a:spcPct val="20000"/>
              </a:spcBef>
              <a:spcAft>
                <a:spcPct val="0"/>
              </a:spcAft>
              <a:buChar char="-"/>
              <a:defRPr sz="1050">
                <a:solidFill>
                  <a:srgbClr val="000099"/>
                </a:solidFill>
                <a:latin typeface="+mn-lt"/>
              </a:defRPr>
            </a:lvl8pPr>
            <a:lvl9pPr marL="2914650" indent="-171450" algn="l" rtl="0" eaLnBrk="1" fontAlgn="base" hangingPunct="1">
              <a:spcBef>
                <a:spcPct val="20000"/>
              </a:spcBef>
              <a:spcAft>
                <a:spcPct val="0"/>
              </a:spcAft>
              <a:buChar char="-"/>
              <a:defRPr sz="1050">
                <a:solidFill>
                  <a:srgbClr val="000099"/>
                </a:solidFill>
                <a:latin typeface="+mn-lt"/>
              </a:defRPr>
            </a:lvl9pPr>
          </a:lstStyle>
          <a:p>
            <a:pPr lvl="0"/>
            <a:r>
              <a:rPr lang="de-AT" kern="0" dirty="0" err="1">
                <a:solidFill>
                  <a:schemeClr val="tx2">
                    <a:lumMod val="25000"/>
                    <a:lumOff val="75000"/>
                  </a:schemeClr>
                </a:solidFill>
                <a:latin typeface="Arial" panose="020B0604020202020204"/>
              </a:rPr>
              <a:t>Moving</a:t>
            </a:r>
            <a:r>
              <a:rPr lang="de-AT" kern="0" dirty="0">
                <a:solidFill>
                  <a:schemeClr val="tx2">
                    <a:lumMod val="25000"/>
                    <a:lumOff val="75000"/>
                  </a:schemeClr>
                </a:solidFill>
                <a:latin typeface="Arial" panose="020B0604020202020204"/>
              </a:rPr>
              <a:t> </a:t>
            </a:r>
            <a:r>
              <a:rPr lang="de-AT" kern="0" dirty="0" err="1">
                <a:solidFill>
                  <a:schemeClr val="tx2">
                    <a:lumMod val="25000"/>
                    <a:lumOff val="75000"/>
                  </a:schemeClr>
                </a:solidFill>
                <a:latin typeface="Arial" panose="020B0604020202020204"/>
              </a:rPr>
              <a:t>boundaries</a:t>
            </a:r>
            <a:endParaRPr lang="de-AT" kern="0" dirty="0">
              <a:solidFill>
                <a:schemeClr val="tx2">
                  <a:lumMod val="25000"/>
                  <a:lumOff val="75000"/>
                </a:schemeClr>
              </a:solidFill>
              <a:latin typeface="Arial" panose="020B0604020202020204"/>
            </a:endParaRPr>
          </a:p>
          <a:p>
            <a:pPr lvl="1"/>
            <a:r>
              <a:rPr lang="de-AT" sz="1600" kern="0" dirty="0">
                <a:solidFill>
                  <a:schemeClr val="tx2">
                    <a:lumMod val="25000"/>
                    <a:lumOff val="75000"/>
                  </a:schemeClr>
                </a:solidFill>
                <a:latin typeface="Arial" panose="020B0604020202020204"/>
              </a:rPr>
              <a:t>ALE </a:t>
            </a:r>
            <a:r>
              <a:rPr lang="de-AT" sz="1600" kern="0" dirty="0" err="1">
                <a:solidFill>
                  <a:schemeClr val="tx2">
                    <a:lumMod val="25000"/>
                    <a:lumOff val="75000"/>
                  </a:schemeClr>
                </a:solidFill>
                <a:latin typeface="Arial" panose="020B0604020202020204"/>
              </a:rPr>
              <a:t>module</a:t>
            </a:r>
            <a:r>
              <a:rPr lang="de-AT" sz="1600" kern="0" dirty="0">
                <a:solidFill>
                  <a:schemeClr val="tx2">
                    <a:lumMod val="25000"/>
                    <a:lumOff val="75000"/>
                  </a:schemeClr>
                </a:solidFill>
                <a:latin typeface="Arial" panose="020B0604020202020204"/>
              </a:rPr>
              <a:t> </a:t>
            </a:r>
            <a:r>
              <a:rPr lang="de-AT" sz="1600" kern="0" dirty="0" err="1">
                <a:solidFill>
                  <a:schemeClr val="tx2">
                    <a:lumMod val="25000"/>
                    <a:lumOff val="75000"/>
                  </a:schemeClr>
                </a:solidFill>
                <a:latin typeface="Arial" panose="020B0604020202020204"/>
              </a:rPr>
              <a:t>for</a:t>
            </a:r>
            <a:r>
              <a:rPr lang="de-AT" sz="1600" kern="0" dirty="0">
                <a:solidFill>
                  <a:schemeClr val="tx2">
                    <a:lumMod val="25000"/>
                    <a:lumOff val="75000"/>
                  </a:schemeClr>
                </a:solidFill>
                <a:latin typeface="Arial" panose="020B0604020202020204"/>
              </a:rPr>
              <a:t> </a:t>
            </a:r>
            <a:r>
              <a:rPr lang="de-AT" sz="1600" kern="0" dirty="0" err="1">
                <a:solidFill>
                  <a:schemeClr val="tx2">
                    <a:lumMod val="25000"/>
                    <a:lumOff val="75000"/>
                  </a:schemeClr>
                </a:solidFill>
                <a:latin typeface="Arial" panose="020B0604020202020204"/>
              </a:rPr>
              <a:t>moving</a:t>
            </a:r>
            <a:r>
              <a:rPr lang="de-AT" sz="1600" kern="0" dirty="0">
                <a:solidFill>
                  <a:schemeClr val="tx2">
                    <a:lumMod val="25000"/>
                    <a:lumOff val="75000"/>
                  </a:schemeClr>
                </a:solidFill>
                <a:latin typeface="Arial" panose="020B0604020202020204"/>
              </a:rPr>
              <a:t> </a:t>
            </a:r>
            <a:r>
              <a:rPr lang="de-AT" sz="1600" kern="0" dirty="0" err="1">
                <a:solidFill>
                  <a:schemeClr val="tx2">
                    <a:lumMod val="25000"/>
                    <a:lumOff val="75000"/>
                  </a:schemeClr>
                </a:solidFill>
                <a:latin typeface="Arial" panose="020B0604020202020204"/>
              </a:rPr>
              <a:t>mesh</a:t>
            </a:r>
            <a:endParaRPr lang="de-AT" sz="1600" kern="0" dirty="0">
              <a:solidFill>
                <a:schemeClr val="tx2">
                  <a:lumMod val="25000"/>
                  <a:lumOff val="75000"/>
                </a:schemeClr>
              </a:solidFill>
              <a:latin typeface="Arial" panose="020B0604020202020204"/>
            </a:endParaRPr>
          </a:p>
          <a:p>
            <a:pPr lvl="1"/>
            <a:r>
              <a:rPr lang="de-AT" sz="1600" kern="0" dirty="0" err="1">
                <a:solidFill>
                  <a:schemeClr val="tx2">
                    <a:lumMod val="25000"/>
                    <a:lumOff val="75000"/>
                  </a:schemeClr>
                </a:solidFill>
                <a:latin typeface="Arial" panose="020B0604020202020204"/>
              </a:rPr>
              <a:t>Automatic</a:t>
            </a:r>
            <a:r>
              <a:rPr lang="de-AT" sz="1600" kern="0" dirty="0">
                <a:solidFill>
                  <a:schemeClr val="tx2">
                    <a:lumMod val="25000"/>
                    <a:lumOff val="75000"/>
                  </a:schemeClr>
                </a:solidFill>
                <a:latin typeface="Arial" panose="020B0604020202020204"/>
              </a:rPr>
              <a:t> </a:t>
            </a:r>
            <a:r>
              <a:rPr lang="de-AT" sz="1600" kern="0" dirty="0" err="1">
                <a:solidFill>
                  <a:schemeClr val="tx2">
                    <a:lumMod val="25000"/>
                    <a:lumOff val="75000"/>
                  </a:schemeClr>
                </a:solidFill>
                <a:latin typeface="Arial" panose="020B0604020202020204"/>
              </a:rPr>
              <a:t>remeshing</a:t>
            </a:r>
            <a:endParaRPr lang="de-AT" sz="1600" kern="0" dirty="0">
              <a:solidFill>
                <a:schemeClr val="tx2">
                  <a:lumMod val="25000"/>
                  <a:lumOff val="75000"/>
                </a:schemeClr>
              </a:solidFill>
              <a:latin typeface="Arial" panose="020B0604020202020204"/>
            </a:endParaRPr>
          </a:p>
          <a:p>
            <a:pPr marL="342900" lvl="1" indent="0">
              <a:buNone/>
            </a:pPr>
            <a:endParaRPr lang="de-DE" kern="0" dirty="0">
              <a:solidFill>
                <a:srgbClr val="2F2F2F">
                  <a:lumMod val="90000"/>
                  <a:lumOff val="10000"/>
                </a:srgbClr>
              </a:solidFill>
            </a:endParaRPr>
          </a:p>
          <a:p>
            <a:pPr lvl="0"/>
            <a:r>
              <a:rPr lang="de-DE" kern="0" dirty="0" err="1">
                <a:solidFill>
                  <a:schemeClr val="tx2">
                    <a:lumMod val="25000"/>
                    <a:lumOff val="75000"/>
                  </a:schemeClr>
                </a:solidFill>
              </a:rPr>
              <a:t>Valve</a:t>
            </a:r>
            <a:r>
              <a:rPr lang="de-DE" kern="0" dirty="0">
                <a:solidFill>
                  <a:schemeClr val="tx2">
                    <a:lumMod val="25000"/>
                    <a:lumOff val="75000"/>
                  </a:schemeClr>
                </a:solidFill>
              </a:rPr>
              <a:t> </a:t>
            </a:r>
            <a:r>
              <a:rPr lang="de-DE" kern="0" dirty="0" err="1">
                <a:solidFill>
                  <a:schemeClr val="tx2">
                    <a:lumMod val="25000"/>
                    <a:lumOff val="75000"/>
                  </a:schemeClr>
                </a:solidFill>
              </a:rPr>
              <a:t>closure</a:t>
            </a:r>
            <a:endParaRPr lang="de-AT" kern="0" dirty="0">
              <a:solidFill>
                <a:schemeClr val="tx2">
                  <a:lumMod val="25000"/>
                  <a:lumOff val="75000"/>
                </a:schemeClr>
              </a:solidFill>
            </a:endParaRPr>
          </a:p>
          <a:p>
            <a:pPr lvl="1"/>
            <a:r>
              <a:rPr lang="de-DE" sz="1600" kern="0" dirty="0" err="1">
                <a:solidFill>
                  <a:schemeClr val="tx2">
                    <a:lumMod val="25000"/>
                    <a:lumOff val="75000"/>
                  </a:schemeClr>
                </a:solidFill>
              </a:rPr>
              <a:t>Avoided</a:t>
            </a:r>
            <a:r>
              <a:rPr lang="de-DE" sz="1600" kern="0" dirty="0">
                <a:solidFill>
                  <a:schemeClr val="tx2">
                    <a:lumMod val="25000"/>
                    <a:lumOff val="75000"/>
                  </a:schemeClr>
                </a:solidFill>
              </a:rPr>
              <a:t> solid-solid </a:t>
            </a:r>
            <a:r>
              <a:rPr lang="de-DE" sz="1600" kern="0" dirty="0" err="1">
                <a:solidFill>
                  <a:schemeClr val="tx2">
                    <a:lumMod val="25000"/>
                    <a:lumOff val="75000"/>
                  </a:schemeClr>
                </a:solidFill>
              </a:rPr>
              <a:t>contact</a:t>
            </a:r>
            <a:endParaRPr lang="de-DE" sz="1600" kern="0" dirty="0">
              <a:solidFill>
                <a:schemeClr val="tx2">
                  <a:lumMod val="25000"/>
                  <a:lumOff val="75000"/>
                </a:schemeClr>
              </a:solidFill>
            </a:endParaRPr>
          </a:p>
          <a:p>
            <a:pPr lvl="1"/>
            <a:r>
              <a:rPr lang="de-DE" sz="1600" kern="0" dirty="0" err="1">
                <a:solidFill>
                  <a:schemeClr val="tx2">
                    <a:lumMod val="25000"/>
                    <a:lumOff val="75000"/>
                  </a:schemeClr>
                </a:solidFill>
              </a:rPr>
              <a:t>Artificial</a:t>
            </a:r>
            <a:r>
              <a:rPr lang="de-DE" sz="1600" kern="0" dirty="0">
                <a:solidFill>
                  <a:schemeClr val="tx2">
                    <a:lumMod val="25000"/>
                    <a:lumOff val="75000"/>
                  </a:schemeClr>
                </a:solidFill>
              </a:rPr>
              <a:t> repulsive </a:t>
            </a:r>
            <a:r>
              <a:rPr lang="de-DE" sz="1600" kern="0" dirty="0" err="1">
                <a:solidFill>
                  <a:schemeClr val="tx2">
                    <a:lumMod val="25000"/>
                    <a:lumOff val="75000"/>
                  </a:schemeClr>
                </a:solidFill>
              </a:rPr>
              <a:t>force</a:t>
            </a:r>
            <a:endParaRPr lang="de-DE" sz="1600" kern="0" dirty="0">
              <a:solidFill>
                <a:schemeClr val="tx2">
                  <a:lumMod val="25000"/>
                  <a:lumOff val="75000"/>
                </a:schemeClr>
              </a:solidFill>
            </a:endParaRPr>
          </a:p>
          <a:p>
            <a:pPr marL="342900" lvl="1" indent="0">
              <a:buNone/>
            </a:pPr>
            <a:endParaRPr lang="de-DE" kern="0" dirty="0">
              <a:solidFill>
                <a:srgbClr val="2F2F2F">
                  <a:lumMod val="90000"/>
                  <a:lumOff val="10000"/>
                </a:srgbClr>
              </a:solidFill>
            </a:endParaRPr>
          </a:p>
          <a:p>
            <a:r>
              <a:rPr lang="de-DE" kern="0" dirty="0">
                <a:solidFill>
                  <a:srgbClr val="2F2F2F">
                    <a:lumMod val="90000"/>
                    <a:lumOff val="10000"/>
                  </a:srgbClr>
                </a:solidFill>
              </a:rPr>
              <a:t>Ball </a:t>
            </a:r>
            <a:r>
              <a:rPr lang="de-DE" kern="0" dirty="0" err="1">
                <a:solidFill>
                  <a:srgbClr val="2F2F2F">
                    <a:lumMod val="90000"/>
                    <a:lumOff val="10000"/>
                  </a:srgbClr>
                </a:solidFill>
              </a:rPr>
              <a:t>dynamics</a:t>
            </a:r>
            <a:endParaRPr lang="de-DE" kern="0" dirty="0">
              <a:solidFill>
                <a:srgbClr val="2F2F2F">
                  <a:lumMod val="90000"/>
                  <a:lumOff val="10000"/>
                </a:srgbClr>
              </a:solidFill>
            </a:endParaRPr>
          </a:p>
          <a:p>
            <a:pPr lvl="1"/>
            <a:r>
              <a:rPr lang="de-DE" sz="1600" kern="0" dirty="0" err="1">
                <a:solidFill>
                  <a:srgbClr val="2F2F2F">
                    <a:lumMod val="90000"/>
                    <a:lumOff val="10000"/>
                  </a:srgbClr>
                </a:solidFill>
              </a:rPr>
              <a:t>Implicitly</a:t>
            </a:r>
            <a:r>
              <a:rPr lang="de-DE" sz="1600" kern="0" dirty="0">
                <a:solidFill>
                  <a:srgbClr val="2F2F2F">
                    <a:lumMod val="90000"/>
                    <a:lumOff val="10000"/>
                  </a:srgbClr>
                </a:solidFill>
              </a:rPr>
              <a:t> </a:t>
            </a:r>
            <a:r>
              <a:rPr lang="de-DE" sz="1600" kern="0" dirty="0" err="1">
                <a:solidFill>
                  <a:srgbClr val="2F2F2F">
                    <a:lumMod val="90000"/>
                    <a:lumOff val="10000"/>
                  </a:srgbClr>
                </a:solidFill>
              </a:rPr>
              <a:t>solved</a:t>
            </a:r>
            <a:r>
              <a:rPr lang="de-DE" sz="1600" kern="0" dirty="0">
                <a:solidFill>
                  <a:srgbClr val="2F2F2F">
                    <a:lumMod val="90000"/>
                    <a:lumOff val="10000"/>
                  </a:srgbClr>
                </a:solidFill>
              </a:rPr>
              <a:t> </a:t>
            </a:r>
            <a:r>
              <a:rPr lang="de-DE" sz="1600" kern="0" dirty="0" err="1">
                <a:solidFill>
                  <a:srgbClr val="2F2F2F">
                    <a:lumMod val="90000"/>
                    <a:lumOff val="10000"/>
                  </a:srgbClr>
                </a:solidFill>
              </a:rPr>
              <a:t>using</a:t>
            </a:r>
            <a:r>
              <a:rPr lang="de-DE" sz="1600" kern="0" dirty="0">
                <a:solidFill>
                  <a:srgbClr val="2F2F2F">
                    <a:lumMod val="90000"/>
                    <a:lumOff val="10000"/>
                  </a:srgbClr>
                </a:solidFill>
              </a:rPr>
              <a:t> </a:t>
            </a:r>
            <a:r>
              <a:rPr lang="de-DE" sz="1600" kern="0" dirty="0">
                <a:solidFill>
                  <a:srgbClr val="FF0000"/>
                </a:solidFill>
              </a:rPr>
              <a:t>Global </a:t>
            </a:r>
            <a:r>
              <a:rPr lang="de-DE" sz="1600" kern="0" dirty="0" err="1">
                <a:solidFill>
                  <a:srgbClr val="FF0000"/>
                </a:solidFill>
              </a:rPr>
              <a:t>Equations</a:t>
            </a:r>
            <a:r>
              <a:rPr lang="de-DE" sz="1600" kern="0" dirty="0">
                <a:solidFill>
                  <a:srgbClr val="FF0000"/>
                </a:solidFill>
              </a:rPr>
              <a:t> </a:t>
            </a:r>
            <a:r>
              <a:rPr lang="de-DE" sz="1600" kern="0" dirty="0" err="1">
                <a:solidFill>
                  <a:srgbClr val="FF0000"/>
                </a:solidFill>
              </a:rPr>
              <a:t>node</a:t>
            </a:r>
            <a:endParaRPr lang="de-DE" sz="1600" kern="0" dirty="0">
              <a:solidFill>
                <a:srgbClr val="FF0000"/>
              </a:solidFill>
            </a:endParaRPr>
          </a:p>
          <a:p>
            <a:endParaRPr lang="de-DE" kern="0" dirty="0">
              <a:solidFill>
                <a:srgbClr val="2F2F2F">
                  <a:lumMod val="90000"/>
                  <a:lumOff val="10000"/>
                </a:srgbClr>
              </a:solidFill>
            </a:endParaRPr>
          </a:p>
        </p:txBody>
      </p:sp>
      <p:pic>
        <p:nvPicPr>
          <p:cNvPr id="4" name="Grafi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8366" y="1615866"/>
            <a:ext cx="4711624" cy="2804416"/>
          </a:xfrm>
          <a:prstGeom prst="rect">
            <a:avLst/>
          </a:prstGeom>
        </p:spPr>
      </p:pic>
      <p:sp>
        <p:nvSpPr>
          <p:cNvPr id="5" name="Ellipse 4"/>
          <p:cNvSpPr/>
          <p:nvPr/>
        </p:nvSpPr>
        <p:spPr>
          <a:xfrm>
            <a:off x="3960966" y="1318472"/>
            <a:ext cx="5153855" cy="213053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Ellipse 5"/>
          <p:cNvSpPr/>
          <p:nvPr/>
        </p:nvSpPr>
        <p:spPr>
          <a:xfrm>
            <a:off x="6945549" y="3253368"/>
            <a:ext cx="2069856" cy="132836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7" name="Gerade Verbindung mit Pfeil 6"/>
          <p:cNvCxnSpPr/>
          <p:nvPr/>
        </p:nvCxnSpPr>
        <p:spPr>
          <a:xfrm flipV="1">
            <a:off x="6311758" y="4491818"/>
            <a:ext cx="871369" cy="11106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8" name="Textfeld 7"/>
          <p:cNvSpPr txBox="1"/>
          <p:nvPr/>
        </p:nvSpPr>
        <p:spPr>
          <a:xfrm>
            <a:off x="3453068" y="4429236"/>
            <a:ext cx="2886073" cy="369332"/>
          </a:xfrm>
          <a:prstGeom prst="rect">
            <a:avLst/>
          </a:prstGeom>
          <a:noFill/>
        </p:spPr>
        <p:txBody>
          <a:bodyPr wrap="square" rtlCol="0">
            <a:spAutoFit/>
          </a:bodyPr>
          <a:lstStyle/>
          <a:p>
            <a:r>
              <a:rPr lang="de-DE" dirty="0" err="1"/>
              <a:t>Solves</a:t>
            </a:r>
            <a:r>
              <a:rPr lang="de-DE" dirty="0"/>
              <a:t> </a:t>
            </a:r>
            <a:r>
              <a:rPr lang="de-DE" dirty="0" err="1">
                <a:solidFill>
                  <a:srgbClr val="0070C0"/>
                </a:solidFill>
              </a:rPr>
              <a:t>plunger</a:t>
            </a:r>
            <a:r>
              <a:rPr lang="de-DE" dirty="0">
                <a:solidFill>
                  <a:srgbClr val="0070C0"/>
                </a:solidFill>
              </a:rPr>
              <a:t> </a:t>
            </a:r>
            <a:r>
              <a:rPr lang="de-DE" dirty="0" err="1"/>
              <a:t>kinematics</a:t>
            </a:r>
            <a:endParaRPr lang="de-AT" dirty="0"/>
          </a:p>
        </p:txBody>
      </p:sp>
      <p:cxnSp>
        <p:nvCxnSpPr>
          <p:cNvPr id="9" name="Gerade Verbindung mit Pfeil 8"/>
          <p:cNvCxnSpPr/>
          <p:nvPr/>
        </p:nvCxnSpPr>
        <p:spPr>
          <a:xfrm flipV="1">
            <a:off x="5402487" y="3472832"/>
            <a:ext cx="275353" cy="27356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3952951" y="3786053"/>
            <a:ext cx="2502686" cy="369332"/>
          </a:xfrm>
          <a:prstGeom prst="rect">
            <a:avLst/>
          </a:prstGeom>
          <a:noFill/>
        </p:spPr>
        <p:txBody>
          <a:bodyPr wrap="square" rtlCol="0">
            <a:spAutoFit/>
          </a:bodyPr>
          <a:lstStyle/>
          <a:p>
            <a:r>
              <a:rPr lang="de-DE" dirty="0" err="1"/>
              <a:t>Solves</a:t>
            </a:r>
            <a:r>
              <a:rPr lang="de-DE" dirty="0"/>
              <a:t> </a:t>
            </a:r>
            <a:r>
              <a:rPr lang="de-DE" dirty="0">
                <a:solidFill>
                  <a:srgbClr val="0070C0"/>
                </a:solidFill>
              </a:rPr>
              <a:t>ball</a:t>
            </a:r>
            <a:r>
              <a:rPr lang="de-DE" dirty="0"/>
              <a:t> </a:t>
            </a:r>
            <a:r>
              <a:rPr lang="de-DE" dirty="0" err="1"/>
              <a:t>kinematics</a:t>
            </a:r>
            <a:endParaRPr lang="de-AT" dirty="0"/>
          </a:p>
        </p:txBody>
      </p:sp>
      <p:sp>
        <p:nvSpPr>
          <p:cNvPr id="11" name="Textfeld 10"/>
          <p:cNvSpPr txBox="1"/>
          <p:nvPr/>
        </p:nvSpPr>
        <p:spPr>
          <a:xfrm>
            <a:off x="3453068" y="826673"/>
            <a:ext cx="5607072" cy="338554"/>
          </a:xfrm>
          <a:prstGeom prst="rect">
            <a:avLst/>
          </a:prstGeom>
          <a:noFill/>
        </p:spPr>
        <p:txBody>
          <a:bodyPr wrap="square" rtlCol="0">
            <a:spAutoFit/>
          </a:bodyPr>
          <a:lstStyle/>
          <a:p>
            <a:r>
              <a:rPr lang="de-DE" sz="1600" dirty="0" err="1">
                <a:solidFill>
                  <a:srgbClr val="0070C0"/>
                </a:solidFill>
              </a:rPr>
              <a:t>Coupled</a:t>
            </a:r>
            <a:r>
              <a:rPr lang="de-DE" sz="1600" dirty="0"/>
              <a:t> </a:t>
            </a:r>
            <a:r>
              <a:rPr lang="de-DE" sz="1600" dirty="0" err="1"/>
              <a:t>system</a:t>
            </a:r>
            <a:r>
              <a:rPr lang="de-DE" sz="1600" dirty="0"/>
              <a:t> </a:t>
            </a:r>
            <a:r>
              <a:rPr lang="de-DE" sz="1600" dirty="0" err="1"/>
              <a:t>of</a:t>
            </a:r>
            <a:r>
              <a:rPr lang="de-DE" sz="1600" dirty="0"/>
              <a:t> ODEs </a:t>
            </a:r>
            <a:r>
              <a:rPr lang="de-DE" sz="1600" dirty="0" err="1"/>
              <a:t>solved</a:t>
            </a:r>
            <a:r>
              <a:rPr lang="de-DE" sz="1600" dirty="0"/>
              <a:t> </a:t>
            </a:r>
            <a:r>
              <a:rPr lang="de-DE" sz="1600" dirty="0" err="1"/>
              <a:t>by</a:t>
            </a:r>
            <a:r>
              <a:rPr lang="de-DE" sz="1600" dirty="0"/>
              <a:t> </a:t>
            </a:r>
            <a:r>
              <a:rPr lang="de-DE" sz="1600" dirty="0">
                <a:solidFill>
                  <a:srgbClr val="FF0000"/>
                </a:solidFill>
              </a:rPr>
              <a:t>Global </a:t>
            </a:r>
            <a:r>
              <a:rPr lang="de-DE" sz="1600" dirty="0" err="1">
                <a:solidFill>
                  <a:srgbClr val="FF0000"/>
                </a:solidFill>
              </a:rPr>
              <a:t>Equations</a:t>
            </a:r>
            <a:r>
              <a:rPr lang="de-DE" sz="1600" dirty="0">
                <a:solidFill>
                  <a:srgbClr val="FF0000"/>
                </a:solidFill>
              </a:rPr>
              <a:t> </a:t>
            </a:r>
            <a:r>
              <a:rPr lang="de-DE" sz="1600" dirty="0" err="1">
                <a:solidFill>
                  <a:srgbClr val="FF0000"/>
                </a:solidFill>
              </a:rPr>
              <a:t>node</a:t>
            </a:r>
            <a:endParaRPr lang="de-AT" sz="1600" dirty="0">
              <a:solidFill>
                <a:srgbClr val="FF0000"/>
              </a:solidFill>
            </a:endParaRPr>
          </a:p>
        </p:txBody>
      </p:sp>
    </p:spTree>
    <p:extLst>
      <p:ext uri="{BB962C8B-B14F-4D97-AF65-F5344CB8AC3E}">
        <p14:creationId xmlns:p14="http://schemas.microsoft.com/office/powerpoint/2010/main" val="3784682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1442" y="116380"/>
            <a:ext cx="8032704" cy="626257"/>
          </a:xfrm>
        </p:spPr>
        <p:txBody>
          <a:bodyPr/>
          <a:lstStyle/>
          <a:p>
            <a:r>
              <a:rPr lang="de-DE" altLang="de-DE" dirty="0" err="1"/>
              <a:t>Results</a:t>
            </a:r>
            <a:r>
              <a:rPr lang="de-DE" altLang="de-DE" dirty="0"/>
              <a:t> (ideal pump </a:t>
            </a:r>
            <a:r>
              <a:rPr lang="de-DE" altLang="de-DE" dirty="0" err="1"/>
              <a:t>card</a:t>
            </a:r>
            <a:r>
              <a:rPr lang="de-DE" altLang="de-DE" dirty="0"/>
              <a:t>)</a:t>
            </a:r>
            <a:endParaRPr lang="de-AT" altLang="de-DE" dirty="0"/>
          </a:p>
        </p:txBody>
      </p:sp>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260" y="1307320"/>
            <a:ext cx="3910023" cy="3605148"/>
          </a:xfrm>
          <a:prstGeom prst="rect">
            <a:avLst/>
          </a:prstGeom>
        </p:spPr>
      </p:pic>
      <p:pic>
        <p:nvPicPr>
          <p:cNvPr id="4" name="Grafik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86008" y="1410512"/>
            <a:ext cx="4143983" cy="1693161"/>
          </a:xfrm>
          <a:prstGeom prst="rect">
            <a:avLst/>
          </a:prstGeom>
        </p:spPr>
      </p:pic>
      <p:pic>
        <p:nvPicPr>
          <p:cNvPr id="5" name="SV_opening_closing_full_length">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rot="5400000">
            <a:off x="4434201" y="-3530108"/>
            <a:ext cx="324502" cy="9142521"/>
          </a:xfrm>
          <a:prstGeom prst="rect">
            <a:avLst/>
          </a:prstGeom>
        </p:spPr>
      </p:pic>
      <p:pic>
        <p:nvPicPr>
          <p:cNvPr id="6" name="Grafik 5"/>
          <p:cNvPicPr>
            <a:picLocks noChangeAspect="1"/>
          </p:cNvPicPr>
          <p:nvPr/>
        </p:nvPicPr>
        <p:blipFill rotWithShape="1">
          <a:blip r:embed="rId7" cstate="print">
            <a:extLst>
              <a:ext uri="{28A0092B-C50C-407E-A947-70E740481C1C}">
                <a14:useLocalDpi xmlns:a14="http://schemas.microsoft.com/office/drawing/2010/main" val="0"/>
              </a:ext>
            </a:extLst>
          </a:blip>
          <a:srcRect b="50690"/>
          <a:stretch/>
        </p:blipFill>
        <p:spPr>
          <a:xfrm>
            <a:off x="6954529" y="3686783"/>
            <a:ext cx="1975462" cy="729574"/>
          </a:xfrm>
          <a:prstGeom prst="rect">
            <a:avLst/>
          </a:prstGeom>
        </p:spPr>
      </p:pic>
      <p:pic>
        <p:nvPicPr>
          <p:cNvPr id="7" name="Grafik 6"/>
          <p:cNvPicPr>
            <a:picLocks noChangeAspect="1"/>
          </p:cNvPicPr>
          <p:nvPr/>
        </p:nvPicPr>
        <p:blipFill rotWithShape="1">
          <a:blip r:embed="rId8" cstate="print">
            <a:extLst>
              <a:ext uri="{28A0092B-C50C-407E-A947-70E740481C1C}">
                <a14:useLocalDpi xmlns:a14="http://schemas.microsoft.com/office/drawing/2010/main" val="0"/>
              </a:ext>
            </a:extLst>
          </a:blip>
          <a:srcRect r="48913" b="6782"/>
          <a:stretch/>
        </p:blipFill>
        <p:spPr>
          <a:xfrm>
            <a:off x="4786008" y="3310781"/>
            <a:ext cx="2028084" cy="1482269"/>
          </a:xfrm>
          <a:prstGeom prst="rect">
            <a:avLst/>
          </a:prstGeom>
        </p:spPr>
      </p:pic>
      <p:sp>
        <p:nvSpPr>
          <p:cNvPr id="8" name="Textfeld 7"/>
          <p:cNvSpPr txBox="1"/>
          <p:nvPr/>
        </p:nvSpPr>
        <p:spPr>
          <a:xfrm>
            <a:off x="5281371" y="4714334"/>
            <a:ext cx="1653702" cy="246221"/>
          </a:xfrm>
          <a:prstGeom prst="rect">
            <a:avLst/>
          </a:prstGeom>
          <a:noFill/>
        </p:spPr>
        <p:txBody>
          <a:bodyPr wrap="square" rtlCol="0">
            <a:spAutoFit/>
          </a:bodyPr>
          <a:lstStyle/>
          <a:p>
            <a:r>
              <a:rPr lang="en-US" sz="1000" dirty="0"/>
              <a:t>Partially open valves</a:t>
            </a:r>
            <a:endParaRPr lang="de-AT" sz="1000" dirty="0"/>
          </a:p>
        </p:txBody>
      </p:sp>
      <p:sp>
        <p:nvSpPr>
          <p:cNvPr id="9" name="Rechteck 8"/>
          <p:cNvSpPr/>
          <p:nvPr/>
        </p:nvSpPr>
        <p:spPr>
          <a:xfrm>
            <a:off x="4698461" y="3239311"/>
            <a:ext cx="2188722" cy="17212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11" name="Gerader Verbinder 10"/>
          <p:cNvCxnSpPr/>
          <p:nvPr/>
        </p:nvCxnSpPr>
        <p:spPr>
          <a:xfrm>
            <a:off x="5281371" y="1566153"/>
            <a:ext cx="10775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Gerader Verbinder 11"/>
          <p:cNvCxnSpPr/>
          <p:nvPr/>
        </p:nvCxnSpPr>
        <p:spPr>
          <a:xfrm>
            <a:off x="5281371" y="1699098"/>
            <a:ext cx="107752"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5342850" y="1439696"/>
            <a:ext cx="406197" cy="400110"/>
          </a:xfrm>
          <a:prstGeom prst="rect">
            <a:avLst/>
          </a:prstGeom>
          <a:noFill/>
        </p:spPr>
        <p:txBody>
          <a:bodyPr wrap="square" rtlCol="0">
            <a:spAutoFit/>
          </a:bodyPr>
          <a:lstStyle/>
          <a:p>
            <a:r>
              <a:rPr lang="en-US" sz="1000" dirty="0"/>
              <a:t>SV</a:t>
            </a:r>
          </a:p>
          <a:p>
            <a:r>
              <a:rPr lang="en-US" sz="1000" dirty="0"/>
              <a:t>TV</a:t>
            </a:r>
            <a:endParaRPr lang="de-AT" sz="1000" dirty="0"/>
          </a:p>
        </p:txBody>
      </p:sp>
    </p:spTree>
    <p:extLst>
      <p:ext uri="{BB962C8B-B14F-4D97-AF65-F5344CB8AC3E}">
        <p14:creationId xmlns:p14="http://schemas.microsoft.com/office/powerpoint/2010/main" val="2864415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repeatCount="indefinite" fill="hold" display="0">
                  <p:stCondLst>
                    <p:cond delay="indefinite"/>
                  </p:stCondLst>
                </p:cTn>
                <p:tgtEl>
                  <p:spTgt spid="5"/>
                </p:tgtEl>
              </p:cMediaNode>
            </p:video>
          </p:childTnLst>
        </p:cTn>
      </p:par>
    </p:tnLst>
  </p:timing>
</p:sld>
</file>

<file path=ppt/theme/theme1.xml><?xml version="1.0" encoding="utf-8"?>
<a:theme xmlns:a="http://schemas.openxmlformats.org/drawingml/2006/main" name="AC2T research GmbH Theme">
  <a:themeElements>
    <a:clrScheme name="AC2T Colors">
      <a:dk1>
        <a:srgbClr val="434343"/>
      </a:dk1>
      <a:lt1>
        <a:srgbClr val="FFFFFF"/>
      </a:lt1>
      <a:dk2>
        <a:srgbClr val="2F2F2F"/>
      </a:dk2>
      <a:lt2>
        <a:srgbClr val="2F2F2F"/>
      </a:lt2>
      <a:accent1>
        <a:srgbClr val="5C76C0"/>
      </a:accent1>
      <a:accent2>
        <a:srgbClr val="FFCC29"/>
      </a:accent2>
      <a:accent3>
        <a:srgbClr val="BFBFBF"/>
      </a:accent3>
      <a:accent4>
        <a:srgbClr val="0C4172"/>
      </a:accent4>
      <a:accent5>
        <a:srgbClr val="306E6D"/>
      </a:accent5>
      <a:accent6>
        <a:srgbClr val="198200"/>
      </a:accent6>
      <a:hlink>
        <a:srgbClr val="5959FE"/>
      </a:hlink>
      <a:folHlink>
        <a:srgbClr val="5959F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EXWO-10-Presentation-final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AEXWO-10-Presentation-final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AEXWO-10-Presentation-final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AEXWO-10-Presentation-final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AEXWO-10-Presentation-fina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AEXWO-10-Presentation-fin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AEXWO-10-Presentation-fina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estMaster-BIN.potx" id="{33C50EB1-6C5B-4EB2-85AF-C0062478D0E2}" vid="{696187CC-63ED-412F-A127-92F040B93026}"/>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Agenda</Template>
  <TotalTime>0</TotalTime>
  <Words>1899</Words>
  <Application>Microsoft Office PowerPoint</Application>
  <PresentationFormat>On-screen Show (16:9)</PresentationFormat>
  <Paragraphs>376</Paragraphs>
  <Slides>46</Slides>
  <Notes>2</Notes>
  <HiddenSlides>0</HiddenSlides>
  <MMClips>9</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Arial</vt:lpstr>
      <vt:lpstr>Cambria Math</vt:lpstr>
      <vt:lpstr>Times New Roman</vt:lpstr>
      <vt:lpstr>Wingdings</vt:lpstr>
      <vt:lpstr>AC2T research GmbH Theme</vt:lpstr>
      <vt:lpstr>Fluid-Structure Interaction of Coupled Valves in Sucker Rod Pump</vt:lpstr>
      <vt:lpstr>Introduction</vt:lpstr>
      <vt:lpstr>Sucker-rod pump operation (ideal conditions)</vt:lpstr>
      <vt:lpstr>Model description</vt:lpstr>
      <vt:lpstr>Computational challenges</vt:lpstr>
      <vt:lpstr>Computational challenges</vt:lpstr>
      <vt:lpstr>Computational challenges</vt:lpstr>
      <vt:lpstr>Computational challenges</vt:lpstr>
      <vt:lpstr>Results (ideal pump card)</vt:lpstr>
      <vt:lpstr>Ball dynamics (Net force)</vt:lpstr>
      <vt:lpstr>Ball dynamics (Net force)</vt:lpstr>
      <vt:lpstr>Valve opening</vt:lpstr>
      <vt:lpstr>Valve opening</vt:lpstr>
      <vt:lpstr>Gap pressure</vt:lpstr>
      <vt:lpstr>Gap pressure</vt:lpstr>
      <vt:lpstr>PowerPoint Presentation</vt:lpstr>
      <vt:lpstr>conclusion</vt:lpstr>
      <vt:lpstr>PowerPoint Presentation</vt:lpstr>
      <vt:lpstr>PowerPoint Presentation</vt:lpstr>
      <vt:lpstr>Non-ideal pump operation</vt:lpstr>
      <vt:lpstr>Dynamics of the valve balls</vt:lpstr>
      <vt:lpstr>Coupled equations for pump kinematics</vt:lpstr>
      <vt:lpstr>Parametric study of critical plunger speed</vt:lpstr>
      <vt:lpstr>conclusion</vt:lpstr>
      <vt:lpstr>Parametric study of critical plunger speed</vt:lpstr>
      <vt:lpstr>Results (real pump card)</vt:lpstr>
      <vt:lpstr>Results (real pump card)</vt:lpstr>
      <vt:lpstr>Gap pressure</vt:lpstr>
      <vt:lpstr>Valve closure model</vt:lpstr>
      <vt:lpstr>Simulation flow chart</vt:lpstr>
      <vt:lpstr>Plunger motion</vt:lpstr>
      <vt:lpstr>Assumptions of liquid</vt:lpstr>
      <vt:lpstr>Simplification from 3D to 2D</vt:lpstr>
      <vt:lpstr>Real vs ideal pump card</vt:lpstr>
      <vt:lpstr>PowerPoint Presentation</vt:lpstr>
      <vt:lpstr>fixed Narrow gap simulations</vt:lpstr>
      <vt:lpstr>Parametric study of critical plunger speed</vt:lpstr>
      <vt:lpstr>Seat failure via impact?</vt:lpstr>
      <vt:lpstr>The upshot</vt:lpstr>
      <vt:lpstr>Possible studies and extensions</vt:lpstr>
      <vt:lpstr>Sucker-rod pump operation (ideal conditions)</vt:lpstr>
      <vt:lpstr>Ball dynamics (Net force)</vt:lpstr>
      <vt:lpstr>Ball dynamics (Net force)</vt:lpstr>
      <vt:lpstr>Valve opening</vt:lpstr>
      <vt:lpstr>Valve opening</vt:lpstr>
      <vt:lpstr>Gap pressure</vt:lpstr>
    </vt:vector>
  </TitlesOfParts>
  <Company>ac2t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dynamics in tribology</dc:title>
  <dc:creator>Ioana Adina Neacsu</dc:creator>
  <cp:lastModifiedBy>COMSOL</cp:lastModifiedBy>
  <cp:revision>780</cp:revision>
  <dcterms:created xsi:type="dcterms:W3CDTF">2017-08-22T05:50:19Z</dcterms:created>
  <dcterms:modified xsi:type="dcterms:W3CDTF">2019-09-24T06:33:30Z</dcterms:modified>
</cp:coreProperties>
</file>