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3627" autoAdjust="0"/>
  </p:normalViewPr>
  <p:slideViewPr>
    <p:cSldViewPr snapToGrid="0">
      <p:cViewPr>
        <p:scale>
          <a:sx n="34" d="100"/>
          <a:sy n="34" d="100"/>
        </p:scale>
        <p:origin x="821" y="-5122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8399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437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=""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=""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 dirty="0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=""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645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hyperlink" Target="https://pypi.org/project/tmm/" TargetMode="External"/><Relationship Id="rId3" Type="http://schemas.openxmlformats.org/officeDocument/2006/relationships/hyperlink" Target="https://www.comsol.com/blogs/modeling-laser-material-interactions-with-the-beer-lambert-law/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hyperlink" Target="https://www.comsol.com/blogs/3-approaches-to-modeling-moving-loads-and-constraints-in-comsol/" TargetMode="External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=""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141557"/>
            <a:ext cx="27134789" cy="335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Laser assisted bonding (LADB) thermal modeling with COMSOL</a:t>
            </a:r>
          </a:p>
          <a:p>
            <a:pPr algn="ctr" defTabSz="4174027">
              <a:defRPr/>
            </a:pPr>
            <a:endParaRPr lang="en-US" sz="2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034951" eaLnBrk="1" hangingPunct="1">
              <a:defRPr/>
            </a:pPr>
            <a:r>
              <a:rPr lang="en-US" sz="4000" dirty="0">
                <a:cs typeface="Arial" charset="0"/>
              </a:rPr>
              <a:t>G. </a:t>
            </a:r>
            <a:r>
              <a:rPr lang="en-US" sz="4000" dirty="0" err="1">
                <a:cs typeface="Arial" charset="0"/>
              </a:rPr>
              <a:t>Spinola</a:t>
            </a:r>
            <a:r>
              <a:rPr lang="en-US" sz="4000" dirty="0">
                <a:cs typeface="Arial" charset="0"/>
              </a:rPr>
              <a:t> Durante</a:t>
            </a:r>
            <a:r>
              <a:rPr lang="en-US" sz="4000" baseline="30000" dirty="0">
                <a:cs typeface="Arial" charset="0"/>
              </a:rPr>
              <a:t>1</a:t>
            </a:r>
            <a:r>
              <a:rPr lang="en-US" sz="4000" dirty="0">
                <a:cs typeface="Arial" charset="0"/>
              </a:rPr>
              <a:t>, </a:t>
            </a:r>
            <a:r>
              <a:rPr lang="en-US" sz="4000" dirty="0" smtClean="0">
                <a:cs typeface="Arial" charset="0"/>
              </a:rPr>
              <a:t>R. </a:t>
            </a:r>
            <a:r>
              <a:rPr lang="en-US" sz="4000" dirty="0">
                <a:cs typeface="Arial" charset="0"/>
              </a:rPr>
              <a:t>Jose </a:t>
            </a:r>
            <a:r>
              <a:rPr lang="en-US" sz="4000" dirty="0" smtClean="0">
                <a:cs typeface="Arial" charset="0"/>
              </a:rPr>
              <a:t>James</a:t>
            </a:r>
            <a:r>
              <a:rPr lang="en-US" sz="4000" baseline="30000" dirty="0">
                <a:cs typeface="Arial" charset="0"/>
              </a:rPr>
              <a:t>1</a:t>
            </a:r>
            <a:r>
              <a:rPr lang="en-US" sz="4000" dirty="0" smtClean="0">
                <a:cs typeface="Arial" charset="0"/>
              </a:rPr>
              <a:t>, E. Rutz-Innerhofer</a:t>
            </a:r>
            <a:r>
              <a:rPr lang="en-US" sz="4000" baseline="30000" dirty="0">
                <a:cs typeface="Arial" charset="0"/>
              </a:rPr>
              <a:t>1</a:t>
            </a:r>
            <a:r>
              <a:rPr lang="en-US" sz="4000" dirty="0" smtClean="0">
                <a:cs typeface="Arial" charset="0"/>
              </a:rPr>
              <a:t>, K</a:t>
            </a:r>
            <a:r>
              <a:rPr lang="en-US" sz="4000" smtClean="0">
                <a:cs typeface="Arial" charset="0"/>
              </a:rPr>
              <a:t>. </a:t>
            </a:r>
            <a:r>
              <a:rPr lang="en-US" sz="4000" smtClean="0">
                <a:cs typeface="Arial" charset="0"/>
              </a:rPr>
              <a:t>Krasnopolski</a:t>
            </a:r>
            <a:r>
              <a:rPr lang="en-US" sz="4000" baseline="30000" smtClean="0">
                <a:cs typeface="Arial" charset="0"/>
              </a:rPr>
              <a:t>1</a:t>
            </a:r>
            <a:endParaRPr lang="en-US" sz="4000" dirty="0" smtClean="0">
              <a:cs typeface="Arial" charset="0"/>
            </a:endParaRPr>
          </a:p>
          <a:p>
            <a:pPr algn="ctr" defTabSz="4034951" eaLnBrk="1" hangingPunct="1">
              <a:defRPr/>
            </a:pPr>
            <a:r>
              <a:rPr lang="en-US" sz="4000" dirty="0" smtClean="0">
                <a:cs typeface="Arial" charset="0"/>
              </a:rPr>
              <a:t>1</a:t>
            </a:r>
            <a:r>
              <a:rPr lang="en-US" sz="4000" dirty="0">
                <a:cs typeface="Arial" charset="0"/>
              </a:rPr>
              <a:t>. </a:t>
            </a:r>
            <a:r>
              <a:rPr lang="de-CH" sz="4000" dirty="0">
                <a:cs typeface="Arial" charset="0"/>
              </a:rPr>
              <a:t>CSEM SA, Alpnach Dorf (OW), Switzerland</a:t>
            </a:r>
            <a:endParaRPr lang="en-US" sz="4000" dirty="0">
              <a:cs typeface="Arial" charset="0"/>
            </a:endParaRPr>
          </a:p>
          <a:p>
            <a:pPr algn="ctr" defTabSz="4034951" eaLnBrk="1" hangingPunct="1">
              <a:defRPr/>
            </a:pPr>
            <a:r>
              <a:rPr lang="en-US" sz="4000" dirty="0">
                <a:cs typeface="Arial" charset="0"/>
              </a:rPr>
              <a:t>Corresponding author: </a:t>
            </a:r>
            <a:r>
              <a:rPr lang="en-US" sz="4000" dirty="0">
                <a:solidFill>
                  <a:srgbClr val="0070C0"/>
                </a:solidFill>
                <a:cs typeface="Arial" charset="0"/>
              </a:rPr>
              <a:t>gsd@csem.ch</a:t>
            </a:r>
            <a:r>
              <a:rPr lang="en-US" sz="4000" dirty="0">
                <a:cs typeface="Arial" charset="0"/>
              </a:rPr>
              <a:t> – CSEM Website: </a:t>
            </a:r>
            <a:r>
              <a:rPr lang="en-US" sz="4000" dirty="0">
                <a:solidFill>
                  <a:srgbClr val="0070C0"/>
                </a:solidFill>
                <a:cs typeface="Arial" charset="0"/>
              </a:rPr>
              <a:t>www.csem.ch</a:t>
            </a:r>
          </a:p>
        </p:txBody>
      </p:sp>
      <p:sp>
        <p:nvSpPr>
          <p:cNvPr id="2051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7888" y="5017629"/>
            <a:ext cx="27498672" cy="52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INTRODUCTION</a:t>
            </a:r>
            <a:r>
              <a:rPr lang="en-US" altLang="nl-NL" sz="4800" dirty="0">
                <a:cs typeface="Calibri" panose="020F0502020204030204" pitchFamily="34" charset="0"/>
              </a:rPr>
              <a:t>: New emerging </a:t>
            </a:r>
            <a:r>
              <a:rPr lang="en-US" altLang="nl-NL" sz="4800" dirty="0" smtClean="0">
                <a:cs typeface="Calibri" panose="020F0502020204030204" pitchFamily="34" charset="0"/>
              </a:rPr>
              <a:t>IOT and industry 4.0 trends </a:t>
            </a:r>
            <a:r>
              <a:rPr lang="en-US" altLang="nl-NL" sz="4800" dirty="0">
                <a:cs typeface="Calibri" panose="020F0502020204030204" pitchFamily="34" charset="0"/>
              </a:rPr>
              <a:t>in the MEMS market are linked to availability </a:t>
            </a:r>
            <a:r>
              <a:rPr lang="en-US" altLang="nl-NL" sz="4800">
                <a:cs typeface="Calibri" panose="020F0502020204030204" pitchFamily="34" charset="0"/>
              </a:rPr>
              <a:t>of </a:t>
            </a:r>
            <a:r>
              <a:rPr lang="en-US" altLang="nl-NL" sz="4800" smtClean="0">
                <a:cs typeface="Calibri" panose="020F0502020204030204" pitchFamily="34" charset="0"/>
              </a:rPr>
              <a:t>small, </a:t>
            </a:r>
            <a:r>
              <a:rPr lang="en-US" altLang="nl-NL" sz="4800">
                <a:cs typeface="Calibri" panose="020F0502020204030204" pitchFamily="34" charset="0"/>
              </a:rPr>
              <a:t>reliable </a:t>
            </a:r>
            <a:r>
              <a:rPr lang="en-US" altLang="nl-NL" sz="4800" smtClean="0">
                <a:cs typeface="Calibri" panose="020F0502020204030204" pitchFamily="34" charset="0"/>
              </a:rPr>
              <a:t>and miniature </a:t>
            </a:r>
            <a:r>
              <a:rPr lang="en-US" altLang="nl-NL" sz="4800" dirty="0">
                <a:cs typeface="Calibri" panose="020F0502020204030204" pitchFamily="34" charset="0"/>
              </a:rPr>
              <a:t>sensors for harsh environment applications</a:t>
            </a:r>
            <a:r>
              <a:rPr lang="en-US" altLang="nl-NL" sz="4800">
                <a:cs typeface="Calibri" panose="020F0502020204030204" pitchFamily="34" charset="0"/>
              </a:rPr>
              <a:t>. </a:t>
            </a:r>
            <a:r>
              <a:rPr lang="en-US" altLang="nl-NL" sz="4800" smtClean="0">
                <a:cs typeface="Calibri" panose="020F0502020204030204" pitchFamily="34" charset="0"/>
              </a:rPr>
              <a:t>In this respect, CSEM </a:t>
            </a:r>
            <a:r>
              <a:rPr lang="en-US" altLang="nl-NL" sz="4800" smtClean="0">
                <a:cs typeface="Calibri" panose="020F0502020204030204" pitchFamily="34" charset="0"/>
              </a:rPr>
              <a:t>has </a:t>
            </a:r>
            <a:r>
              <a:rPr lang="en-US" altLang="nl-NL" sz="4800" smtClean="0">
                <a:cs typeface="Calibri" panose="020F0502020204030204" pitchFamily="34" charset="0"/>
              </a:rPr>
              <a:t>been developing packaging solutions </a:t>
            </a:r>
            <a:r>
              <a:rPr lang="en-US" altLang="nl-NL" sz="4800" smtClean="0">
                <a:cs typeface="Calibri" panose="020F0502020204030204" pitchFamily="34" charset="0"/>
              </a:rPr>
              <a:t>performed </a:t>
            </a:r>
            <a:r>
              <a:rPr lang="en-US" altLang="nl-NL" sz="4800" dirty="0">
                <a:cs typeface="Calibri" panose="020F0502020204030204" pitchFamily="34" charset="0"/>
              </a:rPr>
              <a:t>with very localized </a:t>
            </a:r>
            <a:r>
              <a:rPr lang="en-US" altLang="nl-NL" sz="4800">
                <a:cs typeface="Calibri" panose="020F0502020204030204" pitchFamily="34" charset="0"/>
              </a:rPr>
              <a:t>heat </a:t>
            </a:r>
            <a:r>
              <a:rPr lang="en-US" altLang="nl-NL" sz="4800" smtClean="0">
                <a:cs typeface="Calibri" panose="020F0502020204030204" pitchFamily="34" charset="0"/>
              </a:rPr>
              <a:t>and </a:t>
            </a:r>
            <a:r>
              <a:rPr lang="en-US" altLang="nl-NL" sz="4800" dirty="0">
                <a:cs typeface="Calibri" panose="020F0502020204030204" pitchFamily="34" charset="0"/>
              </a:rPr>
              <a:t>minimal damage to </a:t>
            </a:r>
            <a:r>
              <a:rPr lang="en-US" altLang="nl-NL" sz="4800">
                <a:cs typeface="Calibri" panose="020F0502020204030204" pitchFamily="34" charset="0"/>
              </a:rPr>
              <a:t>the </a:t>
            </a:r>
            <a:r>
              <a:rPr lang="en-US" altLang="nl-NL" sz="4800" smtClean="0">
                <a:cs typeface="Calibri" panose="020F0502020204030204" pitchFamily="34" charset="0"/>
              </a:rPr>
              <a:t>chips, </a:t>
            </a:r>
            <a:r>
              <a:rPr lang="en-US" altLang="nl-NL" sz="4800" dirty="0">
                <a:cs typeface="Calibri" panose="020F0502020204030204" pitchFamily="34" charset="0"/>
              </a:rPr>
              <a:t>to achieve low-stress</a:t>
            </a:r>
            <a:r>
              <a:rPr lang="en-US" altLang="nl-NL" sz="4800">
                <a:cs typeface="Calibri" panose="020F0502020204030204" pitchFamily="34" charset="0"/>
              </a:rPr>
              <a:t>, </a:t>
            </a:r>
            <a:r>
              <a:rPr lang="en-US" altLang="nl-NL" sz="4800" smtClean="0">
                <a:cs typeface="Calibri" panose="020F0502020204030204" pitchFamily="34" charset="0"/>
              </a:rPr>
              <a:t>hermetic </a:t>
            </a:r>
            <a:r>
              <a:rPr lang="en-US" altLang="nl-NL" sz="4800" dirty="0" smtClean="0">
                <a:cs typeface="Calibri" panose="020F0502020204030204" pitchFamily="34" charset="0"/>
              </a:rPr>
              <a:t>and </a:t>
            </a:r>
            <a:r>
              <a:rPr lang="en-US" altLang="nl-NL" sz="4800" smtClean="0">
                <a:cs typeface="Calibri" panose="020F0502020204030204" pitchFamily="34" charset="0"/>
              </a:rPr>
              <a:t>reliable </a:t>
            </a:r>
            <a:r>
              <a:rPr lang="en-US" altLang="nl-NL" sz="4800" smtClean="0">
                <a:cs typeface="Calibri" panose="020F0502020204030204" pitchFamily="34" charset="0"/>
              </a:rPr>
              <a:t>laser assisted bonding (LADB) processes. Simulations </a:t>
            </a:r>
            <a:r>
              <a:rPr lang="en-US" altLang="nl-NL" sz="4800" dirty="0">
                <a:cs typeface="Calibri" panose="020F0502020204030204" pitchFamily="34" charset="0"/>
              </a:rPr>
              <a:t>are needed </a:t>
            </a:r>
            <a:r>
              <a:rPr lang="en-US" altLang="nl-NL" sz="4800">
                <a:cs typeface="Calibri" panose="020F0502020204030204" pitchFamily="34" charset="0"/>
              </a:rPr>
              <a:t>to </a:t>
            </a:r>
            <a:r>
              <a:rPr lang="en-US" altLang="nl-NL" sz="4800" smtClean="0">
                <a:cs typeface="Calibri" panose="020F0502020204030204" pitchFamily="34" charset="0"/>
              </a:rPr>
              <a:t>safely and realistically estimate temperatures on the bonding metal and avoid </a:t>
            </a:r>
            <a:r>
              <a:rPr lang="en-US" altLang="nl-NL" sz="4800">
                <a:cs typeface="Calibri" panose="020F0502020204030204" pitchFamily="34" charset="0"/>
              </a:rPr>
              <a:t>overheating </a:t>
            </a:r>
            <a:r>
              <a:rPr lang="en-US" altLang="nl-NL" sz="4800" smtClean="0">
                <a:cs typeface="Calibri" panose="020F0502020204030204" pitchFamily="34" charset="0"/>
              </a:rPr>
              <a:t>the chips, since no direct temperature measurement method can be easily implemented. LADB </a:t>
            </a:r>
            <a:r>
              <a:rPr lang="en-US" altLang="nl-NL" sz="4800">
                <a:cs typeface="Calibri" panose="020F0502020204030204" pitchFamily="34" charset="0"/>
              </a:rPr>
              <a:t>process simulation is </a:t>
            </a:r>
            <a:r>
              <a:rPr lang="en-US" altLang="nl-NL" sz="4800">
                <a:cs typeface="Calibri" panose="020F0502020204030204" pitchFamily="34" charset="0"/>
              </a:rPr>
              <a:t>also </a:t>
            </a:r>
            <a:r>
              <a:rPr lang="en-US" altLang="nl-NL" sz="4800" smtClean="0">
                <a:cs typeface="Calibri" panose="020F0502020204030204" pitchFamily="34" charset="0"/>
              </a:rPr>
              <a:t>interesting to evaluate bonding process parameters for </a:t>
            </a:r>
            <a:r>
              <a:rPr lang="en-US" altLang="nl-NL" sz="4800" smtClean="0">
                <a:cs typeface="Calibri" panose="020F0502020204030204" pitchFamily="34" charset="0"/>
              </a:rPr>
              <a:t>different </a:t>
            </a:r>
            <a:r>
              <a:rPr lang="en-US" altLang="nl-NL" sz="4800" dirty="0" smtClean="0">
                <a:cs typeface="Calibri" panose="020F0502020204030204" pitchFamily="34" charset="0"/>
              </a:rPr>
              <a:t>chip coatings and/or </a:t>
            </a:r>
            <a:r>
              <a:rPr lang="en-US" altLang="nl-NL" sz="4800" smtClean="0">
                <a:cs typeface="Calibri" panose="020F0502020204030204" pitchFamily="34" charset="0"/>
              </a:rPr>
              <a:t>package </a:t>
            </a:r>
            <a:r>
              <a:rPr lang="en-US" altLang="nl-NL" sz="4800" smtClean="0">
                <a:cs typeface="Calibri" panose="020F0502020204030204" pitchFamily="34" charset="0"/>
              </a:rPr>
              <a:t>combinations. 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86" name="TextBox 22">
            <a:extLst>
              <a:ext uri="{FF2B5EF4-FFF2-40B4-BE49-F238E27FC236}">
                <a16:creationId xmlns=""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9340" y="30786819"/>
            <a:ext cx="15756182" cy="673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NEXT STEPS</a:t>
            </a:r>
            <a:r>
              <a:rPr lang="en-US" altLang="nl-NL" sz="4800" dirty="0" smtClean="0">
                <a:cs typeface="Calibri" panose="020F050202020403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>
                <a:cs typeface="Calibri" panose="020F0502020204030204" pitchFamily="34" charset="0"/>
              </a:rPr>
              <a:t>1</a:t>
            </a:r>
            <a:r>
              <a:rPr lang="en-US" altLang="nl-NL" sz="4800" dirty="0" smtClean="0">
                <a:cs typeface="Calibri" panose="020F0502020204030204" pitchFamily="34" charset="0"/>
              </a:rPr>
              <a:t>. Calibrate thermal losses and contacts </a:t>
            </a:r>
            <a:r>
              <a:rPr lang="en-US" altLang="nl-NL" sz="4800" smtClean="0">
                <a:cs typeface="Calibri" panose="020F0502020204030204" pitchFamily="34" charset="0"/>
              </a:rPr>
              <a:t>with </a:t>
            </a:r>
            <a:r>
              <a:rPr lang="en-US" altLang="nl-NL" sz="4800" smtClean="0">
                <a:cs typeface="Calibri" panose="020F0502020204030204" pitchFamily="34" charset="0"/>
              </a:rPr>
              <a:t>TC measures 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>
                <a:cs typeface="Calibri" panose="020F0502020204030204" pitchFamily="34" charset="0"/>
              </a:rPr>
              <a:t>2</a:t>
            </a:r>
            <a:r>
              <a:rPr lang="en-US" altLang="nl-NL" sz="4800" dirty="0" smtClean="0">
                <a:cs typeface="Calibri" panose="020F0502020204030204" pitchFamily="34" charset="0"/>
              </a:rPr>
              <a:t>. Adding the penetration depth </a:t>
            </a:r>
            <a:r>
              <a:rPr lang="en-US" altLang="nl-NL" sz="4800" smtClean="0">
                <a:cs typeface="Calibri" panose="020F0502020204030204" pitchFamily="34" charset="0"/>
              </a:rPr>
              <a:t>to </a:t>
            </a:r>
            <a:r>
              <a:rPr lang="en-US" altLang="nl-NL" sz="4800" smtClean="0">
                <a:cs typeface="Calibri" panose="020F0502020204030204" pitchFamily="34" charset="0"/>
              </a:rPr>
              <a:t>Comsol model</a:t>
            </a:r>
            <a:endParaRPr lang="en-US" altLang="nl-NL" sz="4800" dirty="0" smtClean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3. Moving laser beam to </a:t>
            </a:r>
            <a:r>
              <a:rPr lang="en-US" altLang="nl-NL" sz="4800" smtClean="0">
                <a:cs typeface="Calibri" panose="020F0502020204030204" pitchFamily="34" charset="0"/>
              </a:rPr>
              <a:t>simulate laser speed </a:t>
            </a:r>
            <a:r>
              <a:rPr lang="en-US" altLang="nl-NL" sz="4800" dirty="0" smtClean="0">
                <a:cs typeface="Calibri" panose="020F0502020204030204" pitchFamily="34" charset="0"/>
              </a:rPr>
              <a:t>impact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nl-NL" sz="4800" b="1" dirty="0" smtClean="0">
                <a:cs typeface="Calibri" panose="020F0502020204030204" pitchFamily="34" charset="0"/>
              </a:rPr>
              <a:t>BENEFITS OF SIMULATIONS: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de-CH" altLang="nl-NL" sz="4800" smtClean="0">
                <a:cs typeface="Calibri" panose="020F0502020204030204" pitchFamily="34" charset="0"/>
              </a:rPr>
              <a:t>1. Simulate realistic maximum </a:t>
            </a:r>
            <a:r>
              <a:rPr lang="de-CH" altLang="nl-NL" sz="4800" dirty="0" smtClean="0">
                <a:cs typeface="Calibri" panose="020F0502020204030204" pitchFamily="34" charset="0"/>
              </a:rPr>
              <a:t>temperature on metal ring</a:t>
            </a:r>
            <a:endParaRPr lang="de-CH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de-CH" altLang="nl-NL" sz="4800" dirty="0">
                <a:cs typeface="Calibri" panose="020F0502020204030204" pitchFamily="34" charset="0"/>
              </a:rPr>
              <a:t>2</a:t>
            </a:r>
            <a:r>
              <a:rPr lang="de-CH" altLang="nl-NL" sz="4800" dirty="0" smtClean="0">
                <a:cs typeface="Calibri" panose="020F0502020204030204" pitchFamily="34" charset="0"/>
              </a:rPr>
              <a:t>. </a:t>
            </a:r>
            <a:r>
              <a:rPr lang="de-CH" altLang="nl-NL" sz="4800" smtClean="0">
                <a:cs typeface="Calibri" panose="020F0502020204030204" pitchFamily="34" charset="0"/>
              </a:rPr>
              <a:t>Adapt </a:t>
            </a:r>
            <a:r>
              <a:rPr lang="de-CH" altLang="nl-NL" sz="4800" smtClean="0">
                <a:cs typeface="Calibri" panose="020F0502020204030204" pitchFamily="34" charset="0"/>
              </a:rPr>
              <a:t>bonding process </a:t>
            </a:r>
            <a:r>
              <a:rPr lang="de-CH" altLang="nl-NL" sz="4800" dirty="0" smtClean="0">
                <a:cs typeface="Calibri" panose="020F0502020204030204" pitchFamily="34" charset="0"/>
              </a:rPr>
              <a:t>to achieve safe max</a:t>
            </a:r>
            <a:r>
              <a:rPr lang="de-CH" altLang="nl-NL" sz="4800" smtClean="0">
                <a:cs typeface="Calibri" panose="020F0502020204030204" pitchFamily="34" charset="0"/>
              </a:rPr>
              <a:t>. </a:t>
            </a:r>
            <a:r>
              <a:rPr lang="de-CH" altLang="nl-NL" sz="4800" smtClean="0">
                <a:cs typeface="Calibri" panose="020F0502020204030204" pitchFamily="34" charset="0"/>
              </a:rPr>
              <a:t>temperature</a:t>
            </a:r>
            <a:endParaRPr lang="de-CH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de-CH" altLang="nl-NL" sz="4800" dirty="0">
                <a:cs typeface="Calibri" panose="020F0502020204030204" pitchFamily="34" charset="0"/>
              </a:rPr>
              <a:t>3</a:t>
            </a:r>
            <a:r>
              <a:rPr lang="de-CH" altLang="nl-NL" sz="4800" dirty="0" smtClean="0">
                <a:cs typeface="Calibri" panose="020F0502020204030204" pitchFamily="34" charset="0"/>
              </a:rPr>
              <a:t>. </a:t>
            </a:r>
            <a:r>
              <a:rPr lang="de-CH" altLang="nl-NL" sz="4800" smtClean="0">
                <a:cs typeface="Calibri" panose="020F0502020204030204" pitchFamily="34" charset="0"/>
              </a:rPr>
              <a:t>Perform </a:t>
            </a:r>
            <a:r>
              <a:rPr lang="de-CH" altLang="nl-NL" sz="4800" smtClean="0">
                <a:cs typeface="Calibri" panose="020F0502020204030204" pitchFamily="34" charset="0"/>
              </a:rPr>
              <a:t>simulations </a:t>
            </a:r>
            <a:r>
              <a:rPr lang="de-CH" altLang="nl-NL" sz="4800" dirty="0" smtClean="0">
                <a:cs typeface="Calibri" panose="020F0502020204030204" pitchFamily="34" charset="0"/>
              </a:rPr>
              <a:t>before manufacturing </a:t>
            </a:r>
            <a:r>
              <a:rPr lang="de-CH" altLang="nl-NL" sz="4800" smtClean="0">
                <a:cs typeface="Calibri" panose="020F0502020204030204" pitchFamily="34" charset="0"/>
              </a:rPr>
              <a:t>and bonding </a:t>
            </a:r>
            <a:r>
              <a:rPr lang="de-CH" altLang="nl-NL" sz="4800" smtClean="0">
                <a:cs typeface="Calibri" panose="020F0502020204030204" pitchFamily="34" charset="0"/>
              </a:rPr>
              <a:t>for </a:t>
            </a:r>
            <a:r>
              <a:rPr lang="de-CH" altLang="nl-NL" sz="4800" smtClean="0">
                <a:cs typeface="Calibri" panose="020F0502020204030204" pitchFamily="34" charset="0"/>
              </a:rPr>
              <a:t>different chip </a:t>
            </a:r>
            <a:r>
              <a:rPr lang="de-CH" altLang="nl-NL" sz="4800" smtClean="0">
                <a:cs typeface="Calibri" panose="020F0502020204030204" pitchFamily="34" charset="0"/>
              </a:rPr>
              <a:t>substrate/coating </a:t>
            </a:r>
            <a:r>
              <a:rPr lang="de-CH" altLang="nl-NL" sz="4800" dirty="0" smtClean="0">
                <a:cs typeface="Calibri" panose="020F0502020204030204" pitchFamily="34" charset="0"/>
              </a:rPr>
              <a:t>combinations.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4074479" y="37669153"/>
            <a:ext cx="14764958" cy="3411015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514350" indent="-514350" defTabSz="4175235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G. </a:t>
            </a: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Spinola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Durante, et al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., "Packaging Design and Simulation for Space Applications",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/>
            </a:r>
            <a:b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CSEM Scientific and Technical Report (2018) 28.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514350" indent="-514350" defTabSz="4175235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Comsol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Blog: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3"/>
              </a:rPr>
              <a:t>https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3"/>
              </a:rPr>
              <a:t>://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3"/>
              </a:rPr>
              <a:t>www.comsol.com/blogs/modeling-laser-material-interactions-with-the-beer-lambert-law/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514350" indent="-514350" defTabSz="4175235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Comsol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Blog: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4"/>
              </a:rPr>
              <a:t>https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4"/>
              </a:rPr>
              <a:t>://</a:t>
            </a:r>
            <a:r>
              <a:rPr lang="en-US" sz="2800"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4"/>
              </a:rPr>
              <a:t>www.comsol.com/blogs/3-approaches-to-modeling-moving-loads-and-constraints-in-comsol</a:t>
            </a:r>
            <a:r>
              <a:rPr lang="en-US" sz="280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4"/>
              </a:rPr>
              <a:t>/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88" name="TextBox 24">
            <a:extLst>
              <a:ext uri="{FF2B5EF4-FFF2-40B4-BE49-F238E27FC236}">
                <a16:creationId xmlns="" xmlns:a16="http://schemas.microsoft.com/office/drawing/2014/main" id="{F1E4126A-6A40-9640-AEDD-8346A4AF0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9522" y="40438337"/>
            <a:ext cx="9849534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1</a:t>
            </a:r>
            <a:r>
              <a:rPr lang="en-US" altLang="nl-NL" sz="3600" dirty="0" smtClean="0">
                <a:cs typeface="Calibri" panose="020F0502020204030204" pitchFamily="34" charset="0"/>
              </a:rPr>
              <a:t>. Transient simulation results with </a:t>
            </a:r>
            <a:r>
              <a:rPr lang="en-US" altLang="nl-NL" sz="3600" dirty="0" smtClean="0">
                <a:latin typeface="Symbol" panose="05050102010706020507" pitchFamily="18" charset="2"/>
                <a:cs typeface="Calibri" panose="020F0502020204030204" pitchFamily="34" charset="0"/>
              </a:rPr>
              <a:t>D</a:t>
            </a:r>
            <a:r>
              <a:rPr lang="en-US" altLang="nl-NL" sz="3600" dirty="0" smtClean="0">
                <a:cs typeface="Calibri" panose="020F0502020204030204" pitchFamily="34" charset="0"/>
              </a:rPr>
              <a:t>t=100ns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=""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22">
            <a:extLst>
              <a:ext uri="{FF2B5EF4-FFF2-40B4-BE49-F238E27FC236}">
                <a16:creationId xmlns=""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9828" y="17370935"/>
            <a:ext cx="18520371" cy="8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METHOD</a:t>
            </a:r>
            <a:r>
              <a:rPr lang="en-US" altLang="nl-NL" sz="4800" dirty="0" smtClean="0">
                <a:cs typeface="Calibri" panose="020F0502020204030204" pitchFamily="34" charset="0"/>
              </a:rPr>
              <a:t>: the </a:t>
            </a:r>
            <a:r>
              <a:rPr lang="en-US" altLang="nl-NL" sz="4800" smtClean="0">
                <a:cs typeface="Calibri" panose="020F0502020204030204" pitchFamily="34" charset="0"/>
              </a:rPr>
              <a:t>approach </a:t>
            </a:r>
            <a:r>
              <a:rPr lang="en-US" altLang="nl-NL" sz="4800" smtClean="0">
                <a:cs typeface="Calibri" panose="020F0502020204030204" pitchFamily="34" charset="0"/>
              </a:rPr>
              <a:t>starts </a:t>
            </a:r>
            <a:r>
              <a:rPr lang="en-US" altLang="nl-NL" sz="4800" smtClean="0">
                <a:cs typeface="Calibri" panose="020F0502020204030204" pitchFamily="34" charset="0"/>
              </a:rPr>
              <a:t>from </a:t>
            </a:r>
            <a:r>
              <a:rPr lang="en-US" altLang="nl-NL" sz="4800" smtClean="0">
                <a:cs typeface="Calibri" panose="020F0502020204030204" pitchFamily="34" charset="0"/>
              </a:rPr>
              <a:t>thin film optical </a:t>
            </a:r>
            <a:r>
              <a:rPr lang="en-US" altLang="nl-NL" sz="4800" smtClean="0">
                <a:cs typeface="Calibri" panose="020F0502020204030204" pitchFamily="34" charset="0"/>
              </a:rPr>
              <a:t>computations… 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5540" y="18254534"/>
            <a:ext cx="10515600" cy="35052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2426310" y="21705073"/>
            <a:ext cx="12559690" cy="18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800" dirty="0" smtClean="0">
                <a:solidFill>
                  <a:srgbClr val="0070C0"/>
                </a:solidFill>
              </a:rPr>
              <a:t>1. Calculation of absorbed </a:t>
            </a:r>
            <a:r>
              <a:rPr lang="de-CH" sz="4800" smtClean="0">
                <a:solidFill>
                  <a:srgbClr val="0070C0"/>
                </a:solidFill>
              </a:rPr>
              <a:t>Laser </a:t>
            </a:r>
            <a:r>
              <a:rPr lang="de-CH" sz="4800" smtClean="0">
                <a:solidFill>
                  <a:srgbClr val="0070C0"/>
                </a:solidFill>
              </a:rPr>
              <a:t>power fraction</a:t>
            </a:r>
            <a:endParaRPr lang="en-US" sz="4800" dirty="0">
              <a:solidFill>
                <a:srgbClr val="0070C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15365021" y="22272083"/>
            <a:ext cx="1776335" cy="6659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38910" y="17772031"/>
            <a:ext cx="8334375" cy="3886200"/>
          </a:xfrm>
          <a:prstGeom prst="rect">
            <a:avLst/>
          </a:prstGeom>
        </p:spPr>
      </p:pic>
      <p:sp>
        <p:nvSpPr>
          <p:cNvPr id="36" name="Rounded Rectangle 35"/>
          <p:cNvSpPr/>
          <p:nvPr/>
        </p:nvSpPr>
        <p:spPr>
          <a:xfrm>
            <a:off x="17592680" y="21705073"/>
            <a:ext cx="10491865" cy="18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800" dirty="0" smtClean="0">
                <a:solidFill>
                  <a:srgbClr val="0070C0"/>
                </a:solidFill>
              </a:rPr>
              <a:t>2. Calculation of penetration </a:t>
            </a:r>
            <a:r>
              <a:rPr lang="de-CH" sz="4800" smtClean="0">
                <a:solidFill>
                  <a:srgbClr val="0070C0"/>
                </a:solidFill>
              </a:rPr>
              <a:t>depth </a:t>
            </a:r>
            <a:r>
              <a:rPr lang="de-CH" sz="4800" smtClean="0">
                <a:solidFill>
                  <a:srgbClr val="0070C0"/>
                </a:solidFill>
              </a:rPr>
              <a:t/>
            </a:r>
            <a:br>
              <a:rPr lang="de-CH" sz="4800" smtClean="0">
                <a:solidFill>
                  <a:srgbClr val="0070C0"/>
                </a:solidFill>
              </a:rPr>
            </a:br>
            <a:r>
              <a:rPr lang="de-CH" sz="4800" smtClean="0">
                <a:solidFill>
                  <a:srgbClr val="0070C0"/>
                </a:solidFill>
              </a:rPr>
              <a:t>of </a:t>
            </a:r>
            <a:r>
              <a:rPr lang="de-CH" sz="4800" dirty="0" smtClean="0">
                <a:solidFill>
                  <a:srgbClr val="0070C0"/>
                </a:solidFill>
              </a:rPr>
              <a:t>absorbed Laser power </a:t>
            </a:r>
            <a:endParaRPr lang="en-US" sz="4800" dirty="0">
              <a:solidFill>
                <a:srgbClr val="0070C0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1963220" y="29317646"/>
            <a:ext cx="1776335" cy="6659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3915596" y="28751204"/>
            <a:ext cx="11323292" cy="17988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800" dirty="0" smtClean="0">
                <a:solidFill>
                  <a:srgbClr val="0070C0"/>
                </a:solidFill>
              </a:rPr>
              <a:t>3. Simplified model </a:t>
            </a:r>
            <a:r>
              <a:rPr lang="de-CH" sz="4800" smtClean="0">
                <a:solidFill>
                  <a:srgbClr val="0070C0"/>
                </a:solidFill>
              </a:rPr>
              <a:t>with </a:t>
            </a:r>
            <a:r>
              <a:rPr lang="de-CH" sz="4800" smtClean="0">
                <a:solidFill>
                  <a:srgbClr val="0070C0"/>
                </a:solidFill>
              </a:rPr>
              <a:t>fixed laser </a:t>
            </a:r>
            <a:r>
              <a:rPr lang="de-CH" sz="4800" dirty="0" smtClean="0">
                <a:solidFill>
                  <a:srgbClr val="0070C0"/>
                </a:solidFill>
              </a:rPr>
              <a:t>beam and  fixture for applying pressure</a:t>
            </a:r>
            <a:endParaRPr lang="en-US" sz="4800" dirty="0">
              <a:solidFill>
                <a:srgbClr val="0070C0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15629688" y="29317646"/>
            <a:ext cx="1776335" cy="6659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17756662" y="28767033"/>
            <a:ext cx="10491865" cy="18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800" dirty="0" smtClean="0">
                <a:solidFill>
                  <a:srgbClr val="0070C0"/>
                </a:solidFill>
              </a:rPr>
              <a:t>4</a:t>
            </a:r>
            <a:r>
              <a:rPr lang="de-CH" sz="4800" smtClean="0">
                <a:solidFill>
                  <a:srgbClr val="0070C0"/>
                </a:solidFill>
              </a:rPr>
              <a:t>. </a:t>
            </a:r>
            <a:r>
              <a:rPr lang="de-CH" sz="4800" smtClean="0">
                <a:solidFill>
                  <a:srgbClr val="0070C0"/>
                </a:solidFill>
              </a:rPr>
              <a:t>Laser beam moving on a path</a:t>
            </a:r>
            <a:r>
              <a:rPr lang="de-CH" sz="4800" dirty="0" smtClean="0">
                <a:solidFill>
                  <a:srgbClr val="0070C0"/>
                </a:solidFill>
              </a:rPr>
              <a:t/>
            </a:r>
            <a:br>
              <a:rPr lang="de-CH" sz="4800" dirty="0" smtClean="0">
                <a:solidFill>
                  <a:srgbClr val="0070C0"/>
                </a:solidFill>
              </a:rPr>
            </a:br>
            <a:r>
              <a:rPr lang="de-CH" sz="4800" dirty="0" smtClean="0">
                <a:solidFill>
                  <a:srgbClr val="0070C0"/>
                </a:solidFill>
              </a:rPr>
              <a:t>(not yet implemented)</a:t>
            </a:r>
            <a:endParaRPr lang="en-US" sz="4800" dirty="0">
              <a:solidFill>
                <a:srgbClr val="0070C0"/>
              </a:solidFill>
            </a:endParaRPr>
          </a:p>
        </p:txBody>
      </p:sp>
      <p:sp>
        <p:nvSpPr>
          <p:cNvPr id="43" name="TextBox 22">
            <a:extLst>
              <a:ext uri="{FF2B5EF4-FFF2-40B4-BE49-F238E27FC236}">
                <a16:creationId xmlns=""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7886" y="30786819"/>
            <a:ext cx="13378114" cy="378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RESULTS</a:t>
            </a:r>
            <a:r>
              <a:rPr lang="en-US" altLang="nl-NL" sz="4800" smtClean="0">
                <a:cs typeface="Calibri" panose="020F0502020204030204" pitchFamily="34" charset="0"/>
              </a:rPr>
              <a:t>: </a:t>
            </a:r>
            <a:r>
              <a:rPr lang="en-US" altLang="nl-NL" sz="4800" smtClean="0">
                <a:cs typeface="Calibri" panose="020F0502020204030204" pitchFamily="34" charset="0"/>
              </a:rPr>
              <a:t>Fixed laser </a:t>
            </a:r>
            <a:r>
              <a:rPr lang="en-US" altLang="nl-NL" sz="4800" dirty="0" smtClean="0">
                <a:cs typeface="Calibri" panose="020F0502020204030204" pitchFamily="34" charset="0"/>
              </a:rPr>
              <a:t>beam model was solved in transient fashion to check if </a:t>
            </a:r>
            <a:r>
              <a:rPr lang="en-US" altLang="nl-NL" sz="4800" smtClean="0">
                <a:cs typeface="Calibri" panose="020F0502020204030204" pitchFamily="34" charset="0"/>
              </a:rPr>
              <a:t>time </a:t>
            </a:r>
            <a:r>
              <a:rPr lang="en-US" altLang="nl-NL" sz="4800" smtClean="0">
                <a:cs typeface="Calibri" panose="020F0502020204030204" pitchFamily="34" charset="0"/>
              </a:rPr>
              <a:t>constants </a:t>
            </a:r>
            <a:r>
              <a:rPr lang="en-US" altLang="nl-NL" sz="4800" dirty="0" smtClean="0">
                <a:cs typeface="Calibri" panose="020F0502020204030204" pitchFamily="34" charset="0"/>
              </a:rPr>
              <a:t>and </a:t>
            </a:r>
            <a:r>
              <a:rPr lang="en-US" altLang="nl-NL" sz="4800" smtClean="0">
                <a:cs typeface="Calibri" panose="020F0502020204030204" pitchFamily="34" charset="0"/>
              </a:rPr>
              <a:t>thermocouple </a:t>
            </a:r>
            <a:r>
              <a:rPr lang="en-US" altLang="nl-NL" sz="4800" smtClean="0">
                <a:cs typeface="Calibri" panose="020F0502020204030204" pitchFamily="34" charset="0"/>
              </a:rPr>
              <a:t>(TC) readings </a:t>
            </a:r>
            <a:r>
              <a:rPr lang="en-US" altLang="nl-NL" sz="4800" dirty="0" smtClean="0">
                <a:cs typeface="Calibri" panose="020F0502020204030204" pitchFamily="34" charset="0"/>
              </a:rPr>
              <a:t>are accurate.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u="sng" dirty="0" smtClean="0">
                <a:cs typeface="Calibri" panose="020F0502020204030204" pitchFamily="34" charset="0"/>
              </a:rPr>
              <a:t>Outcome</a:t>
            </a:r>
            <a:r>
              <a:rPr lang="en-US" altLang="nl-NL" sz="4800" dirty="0" smtClean="0">
                <a:cs typeface="Calibri" panose="020F0502020204030204" pitchFamily="34" charset="0"/>
              </a:rPr>
              <a:t>: more work is needed </a:t>
            </a:r>
            <a:r>
              <a:rPr lang="en-US" altLang="nl-NL" sz="4800" smtClean="0">
                <a:cs typeface="Calibri" panose="020F0502020204030204" pitchFamily="34" charset="0"/>
              </a:rPr>
              <a:t>to </a:t>
            </a:r>
            <a:r>
              <a:rPr lang="en-US" altLang="nl-NL" sz="4800" smtClean="0">
                <a:cs typeface="Calibri" panose="020F0502020204030204" pitchFamily="34" charset="0"/>
              </a:rPr>
              <a:t>calibrate </a:t>
            </a:r>
            <a:r>
              <a:rPr lang="en-US" altLang="nl-NL" sz="4800" smtClean="0">
                <a:cs typeface="Calibri" panose="020F0502020204030204" pitchFamily="34" charset="0"/>
              </a:rPr>
              <a:t>&amp;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smtClean="0">
                <a:cs typeface="Calibri" panose="020F0502020204030204" pitchFamily="34" charset="0"/>
              </a:rPr>
              <a:t>debug thermal </a:t>
            </a:r>
            <a:r>
              <a:rPr lang="en-US" altLang="nl-NL" sz="4800" dirty="0" smtClean="0">
                <a:cs typeface="Calibri" panose="020F0502020204030204" pitchFamily="34" charset="0"/>
              </a:rPr>
              <a:t>losses and the thermal contacts. </a:t>
            </a:r>
          </a:p>
        </p:txBody>
      </p:sp>
      <p:sp>
        <p:nvSpPr>
          <p:cNvPr id="44" name="TextBox 22">
            <a:extLst>
              <a:ext uri="{FF2B5EF4-FFF2-40B4-BE49-F238E27FC236}">
                <a16:creationId xmlns=""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5540" y="10374301"/>
            <a:ext cx="13029272" cy="23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The LASER Bonding Fixture</a:t>
            </a:r>
            <a:r>
              <a:rPr lang="en-US" altLang="nl-NL" sz="4800" dirty="0" smtClean="0">
                <a:cs typeface="Calibri" panose="020F0502020204030204" pitchFamily="34" charset="0"/>
              </a:rPr>
              <a:t>: to apply </a:t>
            </a:r>
            <a:r>
              <a:rPr lang="en-US" altLang="nl-NL" sz="4800" smtClean="0">
                <a:cs typeface="Calibri" panose="020F0502020204030204" pitchFamily="34" charset="0"/>
              </a:rPr>
              <a:t>pressure </a:t>
            </a:r>
            <a:r>
              <a:rPr lang="en-US" altLang="nl-NL" sz="4800" smtClean="0">
                <a:cs typeface="Calibri" panose="020F0502020204030204" pitchFamily="34" charset="0"/>
              </a:rPr>
              <a:t>on chips and </a:t>
            </a:r>
            <a:r>
              <a:rPr lang="en-US" altLang="nl-NL" sz="4800" dirty="0" smtClean="0">
                <a:cs typeface="Calibri" panose="020F0502020204030204" pitchFamily="34" charset="0"/>
              </a:rPr>
              <a:t>enable laser bonding </a:t>
            </a:r>
            <a:r>
              <a:rPr lang="en-US" altLang="nl-NL" sz="4800" smtClean="0">
                <a:cs typeface="Calibri" panose="020F0502020204030204" pitchFamily="34" charset="0"/>
              </a:rPr>
              <a:t>from </a:t>
            </a:r>
            <a:r>
              <a:rPr lang="en-US" altLang="nl-NL" sz="4800" smtClean="0">
                <a:cs typeface="Calibri" panose="020F0502020204030204" pitchFamily="34" charset="0"/>
              </a:rPr>
              <a:t>top </a:t>
            </a:r>
            <a:r>
              <a:rPr lang="en-US" altLang="nl-NL" sz="4800" dirty="0" smtClean="0">
                <a:cs typeface="Calibri" panose="020F0502020204030204" pitchFamily="34" charset="0"/>
              </a:rPr>
              <a:t>opening. Side thermocouple is touching the chips </a:t>
            </a:r>
            <a:r>
              <a:rPr lang="en-US" altLang="nl-NL" sz="4800" smtClean="0">
                <a:cs typeface="Calibri" panose="020F0502020204030204" pitchFamily="34" charset="0"/>
              </a:rPr>
              <a:t>(</a:t>
            </a:r>
            <a:r>
              <a:rPr lang="en-US" altLang="nl-NL" sz="4800" smtClean="0">
                <a:cs typeface="Calibri" panose="020F0502020204030204" pitchFamily="34" charset="0"/>
              </a:rPr>
              <a:t>0.25mm)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45" name="TextBox 22">
            <a:extLst>
              <a:ext uri="{FF2B5EF4-FFF2-40B4-BE49-F238E27FC236}">
                <a16:creationId xmlns=""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3257" y="10374301"/>
            <a:ext cx="13029272" cy="8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The COMSOL </a:t>
            </a:r>
            <a:r>
              <a:rPr lang="en-US" altLang="nl-NL" sz="4800" b="1" smtClean="0">
                <a:cs typeface="Calibri" panose="020F0502020204030204" pitchFamily="34" charset="0"/>
              </a:rPr>
              <a:t>idealized bonding thermal Model</a:t>
            </a:r>
            <a:r>
              <a:rPr lang="en-US" altLang="nl-NL" sz="4800" b="1" dirty="0" smtClean="0">
                <a:cs typeface="Calibri" panose="020F0502020204030204" pitchFamily="34" charset="0"/>
              </a:rPr>
              <a:t>: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/>
          <a:srcRect l="-1" r="825"/>
          <a:stretch/>
        </p:blipFill>
        <p:spPr>
          <a:xfrm>
            <a:off x="2819466" y="34437911"/>
            <a:ext cx="9389786" cy="5924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500386" y="23720160"/>
            <a:ext cx="6475734" cy="46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2" t="15270" r="6601"/>
          <a:stretch/>
        </p:blipFill>
        <p:spPr>
          <a:xfrm>
            <a:off x="5388009" y="12955010"/>
            <a:ext cx="5143501" cy="4244523"/>
          </a:xfrm>
          <a:prstGeom prst="rect">
            <a:avLst/>
          </a:prstGeom>
        </p:spPr>
      </p:pic>
      <p:grpSp>
        <p:nvGrpSpPr>
          <p:cNvPr id="49" name="Group 5"/>
          <p:cNvGrpSpPr>
            <a:grpSpLocks noChangeAspect="1"/>
          </p:cNvGrpSpPr>
          <p:nvPr/>
        </p:nvGrpSpPr>
        <p:grpSpPr bwMode="auto">
          <a:xfrm>
            <a:off x="1056177" y="2907072"/>
            <a:ext cx="3758390" cy="1157569"/>
            <a:chOff x="841375" y="1406525"/>
            <a:chExt cx="6036151" cy="1858962"/>
          </a:xfrm>
        </p:grpSpPr>
        <p:sp>
          <p:nvSpPr>
            <p:cNvPr id="50" name="Rounded Rectangle 49"/>
            <p:cNvSpPr/>
            <p:nvPr/>
          </p:nvSpPr>
          <p:spPr>
            <a:xfrm>
              <a:off x="841375" y="1406525"/>
              <a:ext cx="6036151" cy="1858962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51" name="Picture 4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147" y="1852612"/>
              <a:ext cx="4934607" cy="96678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2" name="Group 5"/>
          <p:cNvGrpSpPr>
            <a:grpSpLocks noChangeAspect="1"/>
          </p:cNvGrpSpPr>
          <p:nvPr/>
        </p:nvGrpSpPr>
        <p:grpSpPr bwMode="auto">
          <a:xfrm>
            <a:off x="25463476" y="2907072"/>
            <a:ext cx="3758390" cy="1157569"/>
            <a:chOff x="841375" y="1406525"/>
            <a:chExt cx="6036151" cy="1858962"/>
          </a:xfrm>
        </p:grpSpPr>
        <p:sp>
          <p:nvSpPr>
            <p:cNvPr id="53" name="Rounded Rectangle 52"/>
            <p:cNvSpPr/>
            <p:nvPr/>
          </p:nvSpPr>
          <p:spPr>
            <a:xfrm>
              <a:off x="841375" y="1406525"/>
              <a:ext cx="6036151" cy="1858962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54" name="Picture 4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147" y="1852612"/>
              <a:ext cx="4934607" cy="96678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05890" y="23720160"/>
            <a:ext cx="6496120" cy="468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09339" y="23720160"/>
            <a:ext cx="7057742" cy="4680000"/>
          </a:xfrm>
          <a:prstGeom prst="rect">
            <a:avLst/>
          </a:prstGeom>
        </p:spPr>
      </p:pic>
      <p:sp>
        <p:nvSpPr>
          <p:cNvPr id="57" name="Rounded Rectangle 56"/>
          <p:cNvSpPr/>
          <p:nvPr/>
        </p:nvSpPr>
        <p:spPr>
          <a:xfrm>
            <a:off x="10862798" y="27136977"/>
            <a:ext cx="3950824" cy="782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800" dirty="0" smtClean="0">
                <a:solidFill>
                  <a:srgbClr val="0070C0"/>
                </a:solidFill>
              </a:rPr>
              <a:t>Z-scale 10x</a:t>
            </a:r>
            <a:endParaRPr lang="en-US" sz="4800" dirty="0">
              <a:solidFill>
                <a:srgbClr val="0070C0"/>
              </a:solidFill>
            </a:endParaRPr>
          </a:p>
        </p:txBody>
      </p:sp>
      <p:sp>
        <p:nvSpPr>
          <p:cNvPr id="2048" name="Rectangle 2047"/>
          <p:cNvSpPr/>
          <p:nvPr/>
        </p:nvSpPr>
        <p:spPr>
          <a:xfrm>
            <a:off x="9439893" y="20600029"/>
            <a:ext cx="462017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hlinkClick r:id="rId13"/>
              </a:rPr>
              <a:t>https</a:t>
            </a:r>
            <a:r>
              <a:rPr lang="en-US" sz="2800" dirty="0">
                <a:hlinkClick r:id="rId13"/>
              </a:rPr>
              <a:t>://pypi.org/project/tmm</a:t>
            </a:r>
            <a:r>
              <a:rPr lang="en-US" sz="2800" dirty="0" smtClean="0">
                <a:hlinkClick r:id="rId13"/>
              </a:rPr>
              <a:t>/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2049" name="Rectangle 2048"/>
          <p:cNvSpPr/>
          <p:nvPr/>
        </p:nvSpPr>
        <p:spPr>
          <a:xfrm>
            <a:off x="9400564" y="19656322"/>
            <a:ext cx="84557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Python implementation of </a:t>
            </a:r>
            <a:r>
              <a:rPr lang="en-US" sz="2800" dirty="0" smtClean="0"/>
              <a:t>“Transfer </a:t>
            </a:r>
            <a:r>
              <a:rPr lang="en-US" sz="2800" dirty="0"/>
              <a:t>Matrix </a:t>
            </a:r>
            <a:r>
              <a:rPr lang="en-US" sz="2800" dirty="0" smtClean="0"/>
              <a:t>Method“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for optical thin-film calculations</a:t>
            </a:r>
          </a:p>
        </p:txBody>
      </p:sp>
      <p:sp>
        <p:nvSpPr>
          <p:cNvPr id="85" name="Rectangle 84"/>
          <p:cNvSpPr/>
          <p:nvPr/>
        </p:nvSpPr>
        <p:spPr>
          <a:xfrm>
            <a:off x="20269582" y="18412519"/>
            <a:ext cx="37211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mtClean="0"/>
              <a:t>Beer-Lambert   Law</a:t>
            </a:r>
            <a:endParaRPr lang="en-US" sz="2800" dirty="0"/>
          </a:p>
        </p:txBody>
      </p:sp>
      <p:grpSp>
        <p:nvGrpSpPr>
          <p:cNvPr id="5" name="Group 4"/>
          <p:cNvGrpSpPr/>
          <p:nvPr/>
        </p:nvGrpSpPr>
        <p:grpSpPr>
          <a:xfrm>
            <a:off x="13465717" y="11119018"/>
            <a:ext cx="14858899" cy="5906186"/>
            <a:chOff x="13465717" y="11119018"/>
            <a:chExt cx="14858899" cy="5906186"/>
          </a:xfrm>
        </p:grpSpPr>
        <p:sp>
          <p:nvSpPr>
            <p:cNvPr id="2056" name="TextBox 13">
              <a:extLst>
                <a:ext uri="{FF2B5EF4-FFF2-40B4-BE49-F238E27FC236}">
                  <a16:creationId xmlns="" xmlns:a16="http://schemas.microsoft.com/office/drawing/2014/main" id="{CE7790FA-B680-634A-A4FC-5F6239E8C2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53519" y="12626749"/>
              <a:ext cx="1418443" cy="764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400" dirty="0" smtClean="0">
                  <a:cs typeface="Calibri" panose="020F0502020204030204" pitchFamily="34" charset="0"/>
                </a:rPr>
                <a:t>Chips</a:t>
              </a:r>
              <a:endParaRPr lang="en-US" altLang="nl-NL" sz="4400" dirty="0">
                <a:cs typeface="Calibri" panose="020F0502020204030204" pitchFamily="34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8526804" y="14384044"/>
              <a:ext cx="5170575" cy="1558207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4800" dirty="0" smtClean="0">
                  <a:solidFill>
                    <a:schemeClr val="tx1"/>
                  </a:solidFill>
                </a:rPr>
                <a:t>Aluminum Baseplate</a:t>
              </a:r>
              <a:endParaRPr lang="en-US" sz="4800" dirty="0">
                <a:solidFill>
                  <a:schemeClr val="tx1"/>
                </a:solidFill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18526804" y="12190278"/>
              <a:ext cx="5170575" cy="6858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9787280" y="13785464"/>
              <a:ext cx="2680451" cy="598580"/>
            </a:xfrm>
            <a:prstGeom prst="rect">
              <a:avLst/>
            </a:prstGeom>
            <a:solidFill>
              <a:srgbClr val="33C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9787279" y="12880566"/>
              <a:ext cx="2680451" cy="598580"/>
            </a:xfrm>
            <a:prstGeom prst="rect">
              <a:avLst/>
            </a:prstGeom>
            <a:solidFill>
              <a:srgbClr val="33C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0531906" y="13474658"/>
              <a:ext cx="427400" cy="328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1293002" y="13474658"/>
              <a:ext cx="427400" cy="328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13">
              <a:extLst>
                <a:ext uri="{FF2B5EF4-FFF2-40B4-BE49-F238E27FC236}">
                  <a16:creationId xmlns="" xmlns:a16="http://schemas.microsoft.com/office/drawing/2014/main" id="{CE7790FA-B680-634A-A4FC-5F6239E8C2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98417" y="13278121"/>
              <a:ext cx="4226199" cy="764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400" dirty="0" smtClean="0">
                  <a:cs typeface="Calibri" panose="020F0502020204030204" pitchFamily="34" charset="0"/>
                </a:rPr>
                <a:t>Metal ring (LADB)</a:t>
              </a:r>
              <a:endParaRPr lang="en-US" altLang="nl-NL" sz="4400" dirty="0">
                <a:cs typeface="Calibri" panose="020F0502020204030204" pitchFamily="34" charset="0"/>
              </a:endParaRPr>
            </a:p>
          </p:txBody>
        </p:sp>
        <p:sp>
          <p:nvSpPr>
            <p:cNvPr id="66" name="TextBox 13">
              <a:extLst>
                <a:ext uri="{FF2B5EF4-FFF2-40B4-BE49-F238E27FC236}">
                  <a16:creationId xmlns="" xmlns:a16="http://schemas.microsoft.com/office/drawing/2014/main" id="{CE7790FA-B680-634A-A4FC-5F6239E8C2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78360" y="11119018"/>
              <a:ext cx="2819019" cy="764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400" dirty="0" smtClean="0">
                  <a:cs typeface="Calibri" panose="020F0502020204030204" pitchFamily="34" charset="0"/>
                </a:rPr>
                <a:t>Laser Beam</a:t>
              </a:r>
              <a:endParaRPr lang="en-US" altLang="nl-NL" sz="4400" dirty="0">
                <a:cs typeface="Calibri" panose="020F0502020204030204" pitchFamily="34" charset="0"/>
              </a:endParaRPr>
            </a:p>
          </p:txBody>
        </p:sp>
        <p:sp>
          <p:nvSpPr>
            <p:cNvPr id="67" name="TextBox 13">
              <a:extLst>
                <a:ext uri="{FF2B5EF4-FFF2-40B4-BE49-F238E27FC236}">
                  <a16:creationId xmlns="" xmlns:a16="http://schemas.microsoft.com/office/drawing/2014/main" id="{CE7790FA-B680-634A-A4FC-5F6239E8C2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40239" y="14846706"/>
              <a:ext cx="2846398" cy="764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400" dirty="0" smtClean="0">
                  <a:cs typeface="Calibri" panose="020F0502020204030204" pitchFamily="34" charset="0"/>
                </a:rPr>
                <a:t>Not in scale</a:t>
              </a:r>
              <a:endParaRPr lang="en-US" altLang="nl-NL" sz="4400" dirty="0">
                <a:cs typeface="Calibri" panose="020F050202020403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212593" y="11856085"/>
              <a:ext cx="1828799" cy="10244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17297430" y="15120203"/>
              <a:ext cx="582946" cy="330681"/>
            </a:xfrm>
            <a:prstGeom prst="rightArrow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/>
            <p:cNvCxnSpPr>
              <a:stCxn id="2056" idx="1"/>
            </p:cNvCxnSpPr>
            <p:nvPr/>
          </p:nvCxnSpPr>
          <p:spPr>
            <a:xfrm flipH="1">
              <a:off x="22324711" y="13009220"/>
              <a:ext cx="1828808" cy="237201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65" idx="1"/>
            </p:cNvCxnSpPr>
            <p:nvPr/>
          </p:nvCxnSpPr>
          <p:spPr>
            <a:xfrm flipH="1">
              <a:off x="21868571" y="13660592"/>
              <a:ext cx="2229846" cy="20962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20642580" y="11483340"/>
              <a:ext cx="190500" cy="1924050"/>
            </a:xfrm>
            <a:custGeom>
              <a:avLst/>
              <a:gdLst>
                <a:gd name="connsiteX0" fmla="*/ 190500 w 190500"/>
                <a:gd name="connsiteY0" fmla="*/ 0 h 1924050"/>
                <a:gd name="connsiteX1" fmla="*/ 95250 w 190500"/>
                <a:gd name="connsiteY1" fmla="*/ 152400 h 1924050"/>
                <a:gd name="connsiteX2" fmla="*/ 19050 w 190500"/>
                <a:gd name="connsiteY2" fmla="*/ 342900 h 1924050"/>
                <a:gd name="connsiteX3" fmla="*/ 38100 w 190500"/>
                <a:gd name="connsiteY3" fmla="*/ 533400 h 1924050"/>
                <a:gd name="connsiteX4" fmla="*/ 57150 w 190500"/>
                <a:gd name="connsiteY4" fmla="*/ 590550 h 1924050"/>
                <a:gd name="connsiteX5" fmla="*/ 76200 w 190500"/>
                <a:gd name="connsiteY5" fmla="*/ 704850 h 1924050"/>
                <a:gd name="connsiteX6" fmla="*/ 57150 w 190500"/>
                <a:gd name="connsiteY6" fmla="*/ 914400 h 1924050"/>
                <a:gd name="connsiteX7" fmla="*/ 19050 w 190500"/>
                <a:gd name="connsiteY7" fmla="*/ 971550 h 1924050"/>
                <a:gd name="connsiteX8" fmla="*/ 0 w 190500"/>
                <a:gd name="connsiteY8" fmla="*/ 1104900 h 1924050"/>
                <a:gd name="connsiteX9" fmla="*/ 95250 w 190500"/>
                <a:gd name="connsiteY9" fmla="*/ 1238250 h 1924050"/>
                <a:gd name="connsiteX10" fmla="*/ 133350 w 190500"/>
                <a:gd name="connsiteY10" fmla="*/ 1333500 h 1924050"/>
                <a:gd name="connsiteX11" fmla="*/ 114300 w 190500"/>
                <a:gd name="connsiteY11" fmla="*/ 1657350 h 1924050"/>
                <a:gd name="connsiteX12" fmla="*/ 76200 w 190500"/>
                <a:gd name="connsiteY12" fmla="*/ 1733550 h 1924050"/>
                <a:gd name="connsiteX13" fmla="*/ 76200 w 190500"/>
                <a:gd name="connsiteY13" fmla="*/ 1924050 h 192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1924050">
                  <a:moveTo>
                    <a:pt x="190500" y="0"/>
                  </a:moveTo>
                  <a:cubicBezTo>
                    <a:pt x="158750" y="50800"/>
                    <a:pt x="122041" y="98819"/>
                    <a:pt x="95250" y="152400"/>
                  </a:cubicBezTo>
                  <a:cubicBezTo>
                    <a:pt x="64664" y="213571"/>
                    <a:pt x="19050" y="342900"/>
                    <a:pt x="19050" y="342900"/>
                  </a:cubicBezTo>
                  <a:cubicBezTo>
                    <a:pt x="25400" y="406400"/>
                    <a:pt x="28396" y="470325"/>
                    <a:pt x="38100" y="533400"/>
                  </a:cubicBezTo>
                  <a:cubicBezTo>
                    <a:pt x="41153" y="553247"/>
                    <a:pt x="52794" y="570948"/>
                    <a:pt x="57150" y="590550"/>
                  </a:cubicBezTo>
                  <a:cubicBezTo>
                    <a:pt x="65529" y="628256"/>
                    <a:pt x="69850" y="666750"/>
                    <a:pt x="76200" y="704850"/>
                  </a:cubicBezTo>
                  <a:cubicBezTo>
                    <a:pt x="69850" y="774700"/>
                    <a:pt x="71846" y="845819"/>
                    <a:pt x="57150" y="914400"/>
                  </a:cubicBezTo>
                  <a:cubicBezTo>
                    <a:pt x="52353" y="936787"/>
                    <a:pt x="25629" y="949620"/>
                    <a:pt x="19050" y="971550"/>
                  </a:cubicBezTo>
                  <a:cubicBezTo>
                    <a:pt x="6148" y="1014558"/>
                    <a:pt x="6350" y="1060450"/>
                    <a:pt x="0" y="1104900"/>
                  </a:cubicBezTo>
                  <a:cubicBezTo>
                    <a:pt x="47254" y="1246662"/>
                    <a:pt x="-25282" y="1057452"/>
                    <a:pt x="95250" y="1238250"/>
                  </a:cubicBezTo>
                  <a:cubicBezTo>
                    <a:pt x="114218" y="1266703"/>
                    <a:pt x="120650" y="1301750"/>
                    <a:pt x="133350" y="1333500"/>
                  </a:cubicBezTo>
                  <a:cubicBezTo>
                    <a:pt x="127000" y="1441450"/>
                    <a:pt x="129593" y="1550300"/>
                    <a:pt x="114300" y="1657350"/>
                  </a:cubicBezTo>
                  <a:cubicBezTo>
                    <a:pt x="110284" y="1685463"/>
                    <a:pt x="80216" y="1705437"/>
                    <a:pt x="76200" y="1733550"/>
                  </a:cubicBezTo>
                  <a:cubicBezTo>
                    <a:pt x="67220" y="1796412"/>
                    <a:pt x="76200" y="1860550"/>
                    <a:pt x="76200" y="1924050"/>
                  </a:cubicBezTo>
                </a:path>
              </a:pathLst>
            </a:custGeom>
            <a:noFill/>
            <a:ln w="76200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22324711" y="13969656"/>
              <a:ext cx="548316" cy="2928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23550101" y="15036313"/>
              <a:ext cx="548316" cy="2928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19150311" y="12023535"/>
              <a:ext cx="548316" cy="2928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13">
              <a:extLst>
                <a:ext uri="{FF2B5EF4-FFF2-40B4-BE49-F238E27FC236}">
                  <a16:creationId xmlns="" xmlns:a16="http://schemas.microsoft.com/office/drawing/2014/main" id="{CE7790FA-B680-634A-A4FC-5F6239E8C2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65717" y="13544620"/>
              <a:ext cx="4768078" cy="764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400" smtClean="0">
                  <a:cs typeface="Calibri" panose="020F0502020204030204" pitchFamily="34" charset="0"/>
                </a:rPr>
                <a:t>Thermocouples (TC)</a:t>
              </a:r>
              <a:endParaRPr lang="en-US" altLang="nl-NL" sz="4400" dirty="0">
                <a:cs typeface="Calibri" panose="020F0502020204030204" pitchFamily="34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17584000" y="12362808"/>
              <a:ext cx="1632279" cy="1223654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9014890" y="15970312"/>
              <a:ext cx="578734" cy="3664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19633859" y="15958398"/>
              <a:ext cx="578734" cy="3664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0377269" y="15934325"/>
              <a:ext cx="578734" cy="3664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21141668" y="15946642"/>
              <a:ext cx="578734" cy="3664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1840789" y="15946642"/>
              <a:ext cx="578734" cy="3664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2467730" y="15929698"/>
              <a:ext cx="578734" cy="36649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13">
              <a:extLst>
                <a:ext uri="{FF2B5EF4-FFF2-40B4-BE49-F238E27FC236}">
                  <a16:creationId xmlns="" xmlns:a16="http://schemas.microsoft.com/office/drawing/2014/main" id="{CE7790FA-B680-634A-A4FC-5F6239E8C2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65367" y="16260262"/>
              <a:ext cx="7855270" cy="764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400" smtClean="0">
                  <a:cs typeface="Calibri" panose="020F0502020204030204" pitchFamily="34" charset="0"/>
                </a:rPr>
                <a:t>Heatsink at ambient Temperature</a:t>
              </a:r>
              <a:endParaRPr lang="en-US" altLang="nl-NL" sz="4400" dirty="0">
                <a:cs typeface="Calibri" panose="020F050202020403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323040" y="12023535"/>
            <a:ext cx="18473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73" name="TextBox 13">
            <a:extLst>
              <a:ext uri="{FF2B5EF4-FFF2-40B4-BE49-F238E27FC236}">
                <a16:creationId xmlns="" xmlns:a16="http://schemas.microsoft.com/office/drawing/2014/main" id="{CE7790FA-B680-634A-A4FC-5F6239E8C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45033" y="11887561"/>
            <a:ext cx="4785327" cy="764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400" smtClean="0">
                <a:cs typeface="Calibri" panose="020F0502020204030204" pitchFamily="34" charset="0"/>
              </a:rPr>
              <a:t>Aluminum Top plate</a:t>
            </a:r>
            <a:endParaRPr lang="en-US" altLang="nl-NL" sz="4400" dirty="0">
              <a:cs typeface="Calibri" panose="020F0502020204030204" pitchFamily="34" charset="0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 flipH="1">
            <a:off x="22956802" y="12270032"/>
            <a:ext cx="1103662" cy="30034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433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2019-08-28T20:10:44Z</dcterms:modified>
</cp:coreProperties>
</file>