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30275213" cy="42803763"/>
  <p:notesSz cx="6797675" cy="9928225"/>
  <p:defaultTextStyle>
    <a:defPPr>
      <a:defRPr lang="en-US"/>
    </a:defPPr>
    <a:lvl1pPr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2082800" indent="-1647825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4170363" indent="-3300413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6259513" indent="-4954588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8347075" indent="-6607175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82" userDrawn="1">
          <p15:clr>
            <a:srgbClr val="A4A3A4"/>
          </p15:clr>
        </p15:guide>
        <p15:guide id="2" pos="95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31" autoAdjust="0"/>
    <p:restoredTop sz="94693" autoAdjust="0"/>
  </p:normalViewPr>
  <p:slideViewPr>
    <p:cSldViewPr snapToGrid="0">
      <p:cViewPr varScale="1">
        <p:scale>
          <a:sx n="12" d="100"/>
          <a:sy n="12" d="100"/>
        </p:scale>
        <p:origin x="2640" y="108"/>
      </p:cViewPr>
      <p:guideLst>
        <p:guide orient="horz" pos="13482"/>
        <p:guide pos="9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7057B796-EFD0-F246-9863-E2060FED039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7BA6FB60-7F22-D74A-843C-F6413EDE31F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fld id="{74B8438F-1271-6C46-8F9C-9456BEDDECCF}" type="datetimeFigureOut">
              <a:rPr lang="en-US"/>
              <a:pPr>
                <a:defRPr/>
              </a:pPr>
              <a:t>8/16/2019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09E99419-FDB7-4F47-9563-16A61150F37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C89FF592-48C8-3C47-AFB1-D96941E664F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7A813B9-8573-914D-A8D2-51AED3D763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27452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0DDBEE0A-5DFA-DE46-82C7-7D6177DD322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174752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2BA61207-634F-734D-A1D7-824436FEACA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38597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E9598E62-35EC-B84F-8906-602E012AB95E}" type="datetimeFigureOut">
              <a:rPr lang="en-US"/>
              <a:pPr>
                <a:defRPr/>
              </a:pPr>
              <a:t>8/16/2019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="" xmlns:a16="http://schemas.microsoft.com/office/drawing/2014/main" id="{8600A71D-9804-B846-9BC5-B2DFD2D431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082800" y="744538"/>
            <a:ext cx="26320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="" xmlns:a16="http://schemas.microsoft.com/office/drawing/2014/main" id="{62897342-DE2C-B841-AD04-57AC32CAC1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96EE6E9-3630-3F4B-BA78-F264B58E57C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174752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4DC1787-EB28-5944-9EC8-914FFA866B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384675">
              <a:defRPr sz="1200"/>
            </a:lvl1pPr>
          </a:lstStyle>
          <a:p>
            <a:fld id="{F0D34A83-C334-CB4D-8A80-280A6D000E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2425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33388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868363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03338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738313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174602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09523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44443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79362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>
            <a:extLst>
              <a:ext uri="{FF2B5EF4-FFF2-40B4-BE49-F238E27FC236}">
                <a16:creationId xmlns="" xmlns:a16="http://schemas.microsoft.com/office/drawing/2014/main" id="{A109A4C0-3D7C-D24F-B1CA-0240842C086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>
            <a:extLst>
              <a:ext uri="{FF2B5EF4-FFF2-40B4-BE49-F238E27FC236}">
                <a16:creationId xmlns="" xmlns:a16="http://schemas.microsoft.com/office/drawing/2014/main" id="{C455B2B2-F0C4-E542-9F8B-24F394C7105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nl-NL">
              <a:ea typeface="ＭＳ Ｐゴシック" panose="020B0600070205080204" pitchFamily="34" charset="-128"/>
            </a:endParaRPr>
          </a:p>
        </p:txBody>
      </p:sp>
      <p:sp>
        <p:nvSpPr>
          <p:cNvPr id="4100" name="Slide Number Placeholder 3">
            <a:extLst>
              <a:ext uri="{FF2B5EF4-FFF2-40B4-BE49-F238E27FC236}">
                <a16:creationId xmlns="" xmlns:a16="http://schemas.microsoft.com/office/drawing/2014/main" id="{D006F916-9A1C-F342-948F-7616765E1F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5462D2F-9D93-D141-941E-B2A50F494F6A}" type="slidenum">
              <a:rPr lang="en-US" altLang="nl-NL" sz="1200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nl-NL" sz="12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0533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3" y="13296915"/>
            <a:ext cx="25733931" cy="917506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283" y="24255466"/>
            <a:ext cx="21192650" cy="1093873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76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2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04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38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5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3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0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3A5DD98-14C0-EE43-94D0-37584D51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D2F4B-E005-564B-A5E7-DD1E7C694BD4}" type="datetimeFigureOut">
              <a:rPr lang="en-US"/>
              <a:pPr>
                <a:defRPr/>
              </a:pPr>
              <a:t>8/16/2019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24CDC09-D0D9-4C44-9E4A-E8EE39F57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2FAB73E-4419-7645-AD90-F954C96B1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6224C-D9C9-6C48-8AB8-47F0B7CE97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4959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CDEA25D-F534-B24B-AC21-A5048A690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E161A-CE89-1844-AE27-3AFC4203C8DA}" type="datetimeFigureOut">
              <a:rPr lang="en-US"/>
              <a:pPr>
                <a:defRPr/>
              </a:pPr>
              <a:t>8/16/2019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987FC01-2E7C-964B-B451-21DF997F3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AABE15C-3BF8-2D43-8FC9-8C313A1EA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61311-DB9D-8547-A7FE-F927F308F0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4404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020411" y="10968469"/>
            <a:ext cx="24519771" cy="23374619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50596" y="10968469"/>
            <a:ext cx="73065230" cy="23374619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2E24803-91DA-C748-A8E2-AD75E8E51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B58A6-50A4-E24A-8246-B1C993FBBD71}" type="datetimeFigureOut">
              <a:rPr lang="en-US"/>
              <a:pPr>
                <a:defRPr/>
              </a:pPr>
              <a:t>8/16/2019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00BA247-EEB6-3249-BA69-8947AA3B7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1621B4A-DCB6-3C42-92B0-C1C547CE3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ABDEDE-A2A4-D745-840C-2708D5BB4F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57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0341404-6161-DE4F-86C1-2C971CAA7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9F7AD-590B-234B-9E0D-CC9819C93501}" type="datetimeFigureOut">
              <a:rPr lang="en-US"/>
              <a:pPr>
                <a:defRPr/>
              </a:pPr>
              <a:t>8/16/2019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C74A077-F49A-F541-9A6A-3EC5504BF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D7D1A8A-0067-6248-B435-F7CEA57F7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F34862-F695-044F-B639-55834FB64D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6468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533" y="27505386"/>
            <a:ext cx="25733931" cy="8501303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533" y="18142065"/>
            <a:ext cx="25733931" cy="9363320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7618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5235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285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047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3808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570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332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094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7D7F23F-13C9-1941-99C1-2A225464E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7CB76-C680-EF4B-8C53-18E2AB0A9625}" type="datetimeFigureOut">
              <a:rPr lang="en-US"/>
              <a:pPr>
                <a:defRPr/>
              </a:pPr>
              <a:t>8/16/2019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F0203CF-CAAC-5E4B-8A83-F3A1A19D9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AE7DCCF-970E-1045-9B58-B7CB274F4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A8057-CD29-1E4B-BEA4-5464FF5CF21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6125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50593" y="63918308"/>
            <a:ext cx="48792499" cy="180796354"/>
          </a:xfrm>
        </p:spPr>
        <p:txBody>
          <a:bodyPr/>
          <a:lstStyle>
            <a:lvl1pPr>
              <a:defRPr sz="128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747681" y="63918308"/>
            <a:ext cx="48792502" cy="180796354"/>
          </a:xfrm>
        </p:spPr>
        <p:txBody>
          <a:bodyPr/>
          <a:lstStyle>
            <a:lvl1pPr>
              <a:defRPr sz="128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E242C415-0287-3545-917F-8E48FBB43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49DEA-FFAD-C046-9D69-7B4260C0F1F5}" type="datetimeFigureOut">
              <a:rPr lang="en-US"/>
              <a:pPr>
                <a:defRPr/>
              </a:pPr>
              <a:t>8/16/2019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2C6FEA20-893B-AC44-8063-1AAFB3B29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4547E2BD-1E10-6D4F-A94A-DB61E6875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816955-6DFD-4B49-AD3A-2641553844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8926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1" y="1714135"/>
            <a:ext cx="27247693" cy="713396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761" y="9581309"/>
            <a:ext cx="13376810" cy="3993033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7618" indent="0">
              <a:buNone/>
              <a:defRPr sz="9100" b="1"/>
            </a:lvl2pPr>
            <a:lvl3pPr marL="4175235" indent="0">
              <a:buNone/>
              <a:defRPr sz="8200" b="1"/>
            </a:lvl3pPr>
            <a:lvl4pPr marL="6262854" indent="0">
              <a:buNone/>
              <a:defRPr sz="7300" b="1"/>
            </a:lvl4pPr>
            <a:lvl5pPr marL="8350471" indent="0">
              <a:buNone/>
              <a:defRPr sz="7300" b="1"/>
            </a:lvl5pPr>
            <a:lvl6pPr marL="10438089" indent="0">
              <a:buNone/>
              <a:defRPr sz="7300" b="1"/>
            </a:lvl6pPr>
            <a:lvl7pPr marL="12525706" indent="0">
              <a:buNone/>
              <a:defRPr sz="7300" b="1"/>
            </a:lvl7pPr>
            <a:lvl8pPr marL="14613324" indent="0">
              <a:buNone/>
              <a:defRPr sz="7300" b="1"/>
            </a:lvl8pPr>
            <a:lvl9pPr marL="1670094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761" y="13574342"/>
            <a:ext cx="13376810" cy="24661708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9389" y="9581309"/>
            <a:ext cx="13382066" cy="3993033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7618" indent="0">
              <a:buNone/>
              <a:defRPr sz="9100" b="1"/>
            </a:lvl2pPr>
            <a:lvl3pPr marL="4175235" indent="0">
              <a:buNone/>
              <a:defRPr sz="8200" b="1"/>
            </a:lvl3pPr>
            <a:lvl4pPr marL="6262854" indent="0">
              <a:buNone/>
              <a:defRPr sz="7300" b="1"/>
            </a:lvl4pPr>
            <a:lvl5pPr marL="8350471" indent="0">
              <a:buNone/>
              <a:defRPr sz="7300" b="1"/>
            </a:lvl5pPr>
            <a:lvl6pPr marL="10438089" indent="0">
              <a:buNone/>
              <a:defRPr sz="7300" b="1"/>
            </a:lvl6pPr>
            <a:lvl7pPr marL="12525706" indent="0">
              <a:buNone/>
              <a:defRPr sz="7300" b="1"/>
            </a:lvl7pPr>
            <a:lvl8pPr marL="14613324" indent="0">
              <a:buNone/>
              <a:defRPr sz="7300" b="1"/>
            </a:lvl8pPr>
            <a:lvl9pPr marL="1670094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9389" y="13574342"/>
            <a:ext cx="13382066" cy="24661708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04151EC1-BE64-5149-9280-3612C4F50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25563-019A-6841-99D3-7951C34D7371}" type="datetimeFigureOut">
              <a:rPr lang="en-US"/>
              <a:pPr>
                <a:defRPr/>
              </a:pPr>
              <a:t>8/16/2019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="" xmlns:a16="http://schemas.microsoft.com/office/drawing/2014/main" id="{25EBE217-0F76-F147-8BDE-1FEC91DC1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581955FD-0C9D-644C-8F74-6D430C260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2AD294-DC75-9749-82D3-58F83AF5E7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0532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="" xmlns:a16="http://schemas.microsoft.com/office/drawing/2014/main" id="{C0D6241A-0462-B645-BD17-2B9113A11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288BC-7D51-A94C-B613-ABA24656F2B3}" type="datetimeFigureOut">
              <a:rPr lang="en-US"/>
              <a:pPr>
                <a:defRPr/>
              </a:pPr>
              <a:t>8/16/2019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="" xmlns:a16="http://schemas.microsoft.com/office/drawing/2014/main" id="{D9DDBE4C-625E-574D-8EFC-7195737C4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lide Number Placeholder 5">
            <a:extLst>
              <a:ext uri="{FF2B5EF4-FFF2-40B4-BE49-F238E27FC236}">
                <a16:creationId xmlns="" xmlns:a16="http://schemas.microsoft.com/office/drawing/2014/main" id="{98C09BD9-689D-9C4F-9D15-4C6A5B5BC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37104B-94A3-8146-8271-DBA42BFD4C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1486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="" xmlns:a16="http://schemas.microsoft.com/office/drawing/2014/main" id="{2655DBEF-9B21-114D-9935-076FCA1FE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E0E42-8DDB-6240-9C56-EF3ED40F2F66}" type="datetimeFigureOut">
              <a:rPr lang="en-US"/>
              <a:pPr>
                <a:defRPr/>
              </a:pPr>
              <a:t>8/16/2019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="" xmlns:a16="http://schemas.microsoft.com/office/drawing/2014/main" id="{C224101C-D068-8843-98AC-E267A999A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C0138860-1526-DA46-A245-119ECF107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EC682C-8DAA-F24C-A074-0B9195437E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108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5" y="1704224"/>
            <a:ext cx="9960337" cy="7252860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6767" y="1704229"/>
            <a:ext cx="16924685" cy="36531826"/>
          </a:xfrm>
        </p:spPr>
        <p:txBody>
          <a:bodyPr/>
          <a:lstStyle>
            <a:lvl1pPr>
              <a:defRPr sz="14700"/>
            </a:lvl1pPr>
            <a:lvl2pPr>
              <a:defRPr sz="12800"/>
            </a:lvl2pPr>
            <a:lvl3pPr>
              <a:defRPr sz="109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765" y="8957089"/>
            <a:ext cx="9960337" cy="29278966"/>
          </a:xfrm>
        </p:spPr>
        <p:txBody>
          <a:bodyPr/>
          <a:lstStyle>
            <a:lvl1pPr marL="0" indent="0">
              <a:buNone/>
              <a:defRPr sz="6400"/>
            </a:lvl1pPr>
            <a:lvl2pPr marL="2087618" indent="0">
              <a:buNone/>
              <a:defRPr sz="5500"/>
            </a:lvl2pPr>
            <a:lvl3pPr marL="4175235" indent="0">
              <a:buNone/>
              <a:defRPr sz="4600"/>
            </a:lvl3pPr>
            <a:lvl4pPr marL="6262854" indent="0">
              <a:buNone/>
              <a:defRPr sz="4100"/>
            </a:lvl4pPr>
            <a:lvl5pPr marL="8350471" indent="0">
              <a:buNone/>
              <a:defRPr sz="4100"/>
            </a:lvl5pPr>
            <a:lvl6pPr marL="10438089" indent="0">
              <a:buNone/>
              <a:defRPr sz="4100"/>
            </a:lvl6pPr>
            <a:lvl7pPr marL="12525706" indent="0">
              <a:buNone/>
              <a:defRPr sz="4100"/>
            </a:lvl7pPr>
            <a:lvl8pPr marL="14613324" indent="0">
              <a:buNone/>
              <a:defRPr sz="4100"/>
            </a:lvl8pPr>
            <a:lvl9pPr marL="1670094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34E1E29B-1441-8D4B-8F63-B01872E15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F9DC9-BFA0-0F40-BE23-3928968778D9}" type="datetimeFigureOut">
              <a:rPr lang="en-US"/>
              <a:pPr>
                <a:defRPr/>
              </a:pPr>
              <a:t>8/16/2019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12508D43-4FEA-5742-A3DF-0DA41F6E0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FC012734-AFD8-BD49-BAC9-4CF9C0B63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1B3A7-DBCB-B945-8E99-3BA692F065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5923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4154" y="29962637"/>
            <a:ext cx="18165128" cy="3537258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4154" y="3824597"/>
            <a:ext cx="18165128" cy="25682258"/>
          </a:xfrm>
        </p:spPr>
        <p:txBody>
          <a:bodyPr rtlCol="0">
            <a:normAutofit/>
          </a:bodyPr>
          <a:lstStyle>
            <a:lvl1pPr marL="0" indent="0">
              <a:buNone/>
              <a:defRPr sz="14700"/>
            </a:lvl1pPr>
            <a:lvl2pPr marL="2087618" indent="0">
              <a:buNone/>
              <a:defRPr sz="12800"/>
            </a:lvl2pPr>
            <a:lvl3pPr marL="4175235" indent="0">
              <a:buNone/>
              <a:defRPr sz="10900"/>
            </a:lvl3pPr>
            <a:lvl4pPr marL="6262854" indent="0">
              <a:buNone/>
              <a:defRPr sz="9100"/>
            </a:lvl4pPr>
            <a:lvl5pPr marL="8350471" indent="0">
              <a:buNone/>
              <a:defRPr sz="9100"/>
            </a:lvl5pPr>
            <a:lvl6pPr marL="10438089" indent="0">
              <a:buNone/>
              <a:defRPr sz="9100"/>
            </a:lvl6pPr>
            <a:lvl7pPr marL="12525706" indent="0">
              <a:buNone/>
              <a:defRPr sz="9100"/>
            </a:lvl7pPr>
            <a:lvl8pPr marL="14613324" indent="0">
              <a:buNone/>
              <a:defRPr sz="9100"/>
            </a:lvl8pPr>
            <a:lvl9pPr marL="16700942" indent="0">
              <a:buNone/>
              <a:defRPr sz="91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4154" y="33499895"/>
            <a:ext cx="18165128" cy="5023494"/>
          </a:xfrm>
        </p:spPr>
        <p:txBody>
          <a:bodyPr/>
          <a:lstStyle>
            <a:lvl1pPr marL="0" indent="0">
              <a:buNone/>
              <a:defRPr sz="6400"/>
            </a:lvl1pPr>
            <a:lvl2pPr marL="2087618" indent="0">
              <a:buNone/>
              <a:defRPr sz="5500"/>
            </a:lvl2pPr>
            <a:lvl3pPr marL="4175235" indent="0">
              <a:buNone/>
              <a:defRPr sz="4600"/>
            </a:lvl3pPr>
            <a:lvl4pPr marL="6262854" indent="0">
              <a:buNone/>
              <a:defRPr sz="4100"/>
            </a:lvl4pPr>
            <a:lvl5pPr marL="8350471" indent="0">
              <a:buNone/>
              <a:defRPr sz="4100"/>
            </a:lvl5pPr>
            <a:lvl6pPr marL="10438089" indent="0">
              <a:buNone/>
              <a:defRPr sz="4100"/>
            </a:lvl6pPr>
            <a:lvl7pPr marL="12525706" indent="0">
              <a:buNone/>
              <a:defRPr sz="4100"/>
            </a:lvl7pPr>
            <a:lvl8pPr marL="14613324" indent="0">
              <a:buNone/>
              <a:defRPr sz="4100"/>
            </a:lvl8pPr>
            <a:lvl9pPr marL="1670094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B5248483-6921-C748-BE99-BFE636703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0FEEB-100B-C54D-BA04-8B080773EA07}" type="datetimeFigureOut">
              <a:rPr lang="en-US"/>
              <a:pPr>
                <a:defRPr/>
              </a:pPr>
              <a:t>8/16/2019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9B17C9A2-8AC0-C746-BE63-EFC41FB58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88998E21-231F-1B43-A227-24B3E1408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C68C14-DF4B-B442-AAED-26A405B7FD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0803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="" xmlns:a16="http://schemas.microsoft.com/office/drawing/2014/main" id="{D5A080F1-A825-924A-8770-3F5633C0F25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514475" y="1714500"/>
            <a:ext cx="27246263" cy="713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="" xmlns:a16="http://schemas.microsoft.com/office/drawing/2014/main" id="{5DFDB9A6-B404-AF4F-812F-FC11C295BEE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514475" y="9986963"/>
            <a:ext cx="27246263" cy="2824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524" tIns="208762" rIns="417524" bIns="2087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text styles</a:t>
            </a:r>
          </a:p>
          <a:p>
            <a:pPr lvl="1"/>
            <a:r>
              <a:rPr lang="en-US" altLang="nl-NL"/>
              <a:t>Second level</a:t>
            </a:r>
          </a:p>
          <a:p>
            <a:pPr lvl="2"/>
            <a:r>
              <a:rPr lang="en-US" altLang="nl-NL"/>
              <a:t>Third level</a:t>
            </a:r>
          </a:p>
          <a:p>
            <a:pPr lvl="3"/>
            <a:r>
              <a:rPr lang="en-US" altLang="nl-NL"/>
              <a:t>Fourth level</a:t>
            </a:r>
          </a:p>
          <a:p>
            <a:pPr lvl="4"/>
            <a:r>
              <a:rPr lang="en-US" altLang="nl-NL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C79B495-FB04-574F-8865-42235E9AB9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14475" y="39673213"/>
            <a:ext cx="7062788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defTabSz="4172813">
              <a:defRPr sz="55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AE235B9-E920-1C43-8DC3-2CFE87C5C0E7}" type="datetimeFigureOut">
              <a:rPr lang="en-US"/>
              <a:pPr>
                <a:defRPr/>
              </a:pPr>
              <a:t>8/16/2019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075C5AF-16E8-C442-ABD0-D4CDF49414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150" y="39673213"/>
            <a:ext cx="9586913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algn="ctr" defTabSz="4172813">
              <a:defRPr sz="5500">
                <a:solidFill>
                  <a:srgbClr val="898989"/>
                </a:solidFill>
                <a:latin typeface="Calibri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4531783-9C42-A248-B2DC-D29210012E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697950" y="39673213"/>
            <a:ext cx="7062788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algn="r" defTabSz="4171950">
              <a:defRPr sz="55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C7A03B85-5E63-7F41-86BE-B6DD6CB34CE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0363" rtl="0" eaLnBrk="0" fontAlgn="base" hangingPunct="0">
        <a:spcBef>
          <a:spcPct val="0"/>
        </a:spcBef>
        <a:spcAft>
          <a:spcPct val="0"/>
        </a:spcAft>
        <a:defRPr sz="201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34920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6pPr>
      <a:lvl7pPr marL="869842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7pPr>
      <a:lvl8pPr marL="1304760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8pPr>
      <a:lvl9pPr marL="1739681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9pPr>
    </p:titleStyle>
    <p:bodyStyle>
      <a:lvl1pPr marL="1562100" indent="-15621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7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3387725" indent="-1303338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218113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09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304088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91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390063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91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1481897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69515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7134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4752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7618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5235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2854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0471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8089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5706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3324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0942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Box 3">
            <a:extLst>
              <a:ext uri="{FF2B5EF4-FFF2-40B4-BE49-F238E27FC236}">
                <a16:creationId xmlns="" xmlns:a16="http://schemas.microsoft.com/office/drawing/2014/main" id="{EED9D940-F4FF-024E-B7AE-8FAE83C5C5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27" y="1141557"/>
            <a:ext cx="27134789" cy="384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984" tIns="43492" rIns="86984" bIns="43492">
            <a:spAutoFit/>
          </a:bodyPr>
          <a:lstStyle/>
          <a:p>
            <a:pPr algn="ctr"/>
            <a:r>
              <a:rPr lang="en-US" altLang="ko-KR" sz="7200" b="1" dirty="0">
                <a:latin typeface="+mj-lt"/>
              </a:rPr>
              <a:t>Numerical Simulations of Near-Surface Stress Perturbation Caused by Erosion-Induced Isostatic Rebound of Viscoelastic Lithosphere</a:t>
            </a:r>
            <a:endParaRPr lang="ko-KR" altLang="ko-KR" sz="7200" b="1" dirty="0">
              <a:latin typeface="+mj-lt"/>
            </a:endParaRPr>
          </a:p>
          <a:p>
            <a:pPr algn="ctr" defTabSz="4174027">
              <a:defRPr/>
            </a:pPr>
            <a:endParaRPr lang="en-US" sz="20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914276" indent="-914276" algn="ctr" defTabSz="4387247" eaLnBrk="1" hangingPunct="1">
              <a:defRPr/>
            </a:pPr>
            <a:r>
              <a:rPr lang="en-US" altLang="ko-K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Hyeok</a:t>
            </a:r>
            <a:r>
              <a:rPr lang="en-US" altLang="ko-KR" sz="4000" dirty="0">
                <a:latin typeface="Calibri" panose="020F0502020204030204" pitchFamily="34" charset="0"/>
                <a:cs typeface="Calibri" panose="020F0502020204030204" pitchFamily="34" charset="0"/>
              </a:rPr>
              <a:t>-Jae Lee</a:t>
            </a:r>
            <a:r>
              <a:rPr lang="en-US" altLang="ko-KR" sz="4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altLang="ko-KR" sz="4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ko-K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Byung</a:t>
            </a:r>
            <a:r>
              <a:rPr lang="en-US" altLang="ko-KR" sz="4000" dirty="0">
                <a:latin typeface="Calibri" panose="020F0502020204030204" pitchFamily="34" charset="0"/>
                <a:cs typeface="Calibri" panose="020F0502020204030204" pitchFamily="34" charset="0"/>
              </a:rPr>
              <a:t>-Dal So</a:t>
            </a:r>
            <a:r>
              <a:rPr lang="en-US" altLang="ko-KR" sz="4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  <a:p>
            <a:pPr marL="914276" indent="-914276" algn="ctr" defTabSz="4387247" eaLnBrk="1" hangingPunct="1">
              <a:defRPr/>
            </a:pPr>
            <a:r>
              <a:rPr lang="en-US" altLang="ko-KR" sz="4000" dirty="0">
                <a:latin typeface="Calibri" panose="020F0502020204030204" pitchFamily="34" charset="0"/>
                <a:cs typeface="Calibri" panose="020F0502020204030204" pitchFamily="34" charset="0"/>
              </a:rPr>
              <a:t>1. </a:t>
            </a:r>
            <a:r>
              <a:rPr lang="en-US" altLang="ko-KR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Department of Geophysics</a:t>
            </a:r>
            <a:r>
              <a:rPr lang="en-US" altLang="ko-KR" sz="4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ko-K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Kangwon</a:t>
            </a:r>
            <a:r>
              <a:rPr lang="en-US" altLang="ko-KR" sz="4000" dirty="0">
                <a:latin typeface="Calibri" panose="020F0502020204030204" pitchFamily="34" charset="0"/>
                <a:cs typeface="Calibri" panose="020F0502020204030204" pitchFamily="34" charset="0"/>
              </a:rPr>
              <a:t> National University, </a:t>
            </a:r>
            <a:r>
              <a:rPr lang="en-US" altLang="ko-KR" sz="4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Chuncheon</a:t>
            </a:r>
            <a:r>
              <a:rPr lang="en-US" altLang="ko-KR" sz="4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ko-K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Gangwon</a:t>
            </a:r>
            <a:r>
              <a:rPr lang="en-US" altLang="ko-KR" sz="4000" dirty="0">
                <a:latin typeface="Calibri" panose="020F0502020204030204" pitchFamily="34" charset="0"/>
                <a:cs typeface="Calibri" panose="020F0502020204030204" pitchFamily="34" charset="0"/>
              </a:rPr>
              <a:t>-do 24341, South Korea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52" name="TextBox 7">
                <a:extLst>
                  <a:ext uri="{FF2B5EF4-FFF2-40B4-BE49-F238E27FC236}">
                    <a16:creationId xmlns="" xmlns:a16="http://schemas.microsoft.com/office/drawing/2014/main" id="{4A08504F-7725-A243-96B9-497CEA110D4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18646" y="13020322"/>
                <a:ext cx="13571790" cy="6627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86984" tIns="43492" rIns="86984" bIns="43492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7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09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just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nl-NL" sz="4800" b="1" dirty="0" smtClean="0">
                    <a:cs typeface="Calibri" panose="020F0502020204030204" pitchFamily="34" charset="0"/>
                  </a:rPr>
                  <a:t>COMPUTATIONAL </a:t>
                </a:r>
                <a:r>
                  <a:rPr lang="en-US" altLang="nl-NL" sz="4800" b="1" dirty="0">
                    <a:cs typeface="Calibri" panose="020F0502020204030204" pitchFamily="34" charset="0"/>
                  </a:rPr>
                  <a:t>METHODS</a:t>
                </a:r>
                <a:r>
                  <a:rPr lang="en-US" altLang="nl-NL" sz="4800" dirty="0" smtClean="0">
                    <a:cs typeface="Calibri" panose="020F0502020204030204" pitchFamily="34" charset="0"/>
                  </a:rPr>
                  <a:t>:</a:t>
                </a: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ko-KR" sz="4800" dirty="0" smtClean="0">
                    <a:cs typeface="Calibri" panose="020F0502020204030204" pitchFamily="34" charset="0"/>
                  </a:rPr>
                  <a:t>We</a:t>
                </a:r>
                <a:r>
                  <a:rPr lang="ko-KR" altLang="en-US" sz="4800" dirty="0" smtClean="0">
                    <a:cs typeface="Calibri" panose="020F0502020204030204" pitchFamily="34" charset="0"/>
                  </a:rPr>
                  <a:t> </a:t>
                </a:r>
                <a:r>
                  <a:rPr lang="en-US" altLang="ko-KR" sz="4800" dirty="0" smtClean="0">
                    <a:cs typeface="Calibri" panose="020F0502020204030204" pitchFamily="34" charset="0"/>
                  </a:rPr>
                  <a:t>approach this problem by </a:t>
                </a:r>
                <a:r>
                  <a:rPr lang="en-US" altLang="ko-KR" sz="4800" dirty="0" err="1" smtClean="0">
                    <a:cs typeface="Calibri" panose="020F0502020204030204" pitchFamily="34" charset="0"/>
                  </a:rPr>
                  <a:t>Lagrangian</a:t>
                </a:r>
                <a:r>
                  <a:rPr lang="en-US" altLang="ko-KR" sz="4800" dirty="0" smtClean="0">
                    <a:cs typeface="Calibri" panose="020F0502020204030204" pitchFamily="34" charset="0"/>
                  </a:rPr>
                  <a:t>-based solid mechanics and time-dependent solver, and assume that the upper crust and lower crust is elastic material, the upper mantle is Maxwell viscoelastic material.</a:t>
                </a:r>
                <a:endParaRPr lang="en-US" altLang="nl-NL" sz="4800" dirty="0">
                  <a:cs typeface="Calibri" panose="020F0502020204030204" pitchFamily="34" charset="0"/>
                </a:endParaRP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nl-NL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altLang="nl-NL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altLang="nl-NL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altLang="nl-NL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altLang="nl-NL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𝑖𝑗</m:t>
                            </m:r>
                          </m:sub>
                        </m:sSub>
                      </m:num>
                      <m:den>
                        <m:r>
                          <a:rPr lang="en-US" altLang="nl-NL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altLang="nl-NL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altLang="nl-NL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nl-NL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𝑗</m:t>
                            </m:r>
                          </m:sub>
                        </m:sSub>
                      </m:den>
                    </m:f>
                    <m:r>
                      <a:rPr lang="en-US" altLang="nl-NL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=−</m:t>
                    </m:r>
                    <m:r>
                      <a:rPr lang="en-US" altLang="nl-NL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𝜌</m:t>
                    </m:r>
                    <m:r>
                      <a:rPr lang="en-US" altLang="nl-NL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𝑔</m:t>
                    </m:r>
                    <m:sSub>
                      <m:sSubPr>
                        <m:ctrlPr>
                          <a:rPr lang="en-US" altLang="nl-NL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altLang="nl-NL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𝛿</m:t>
                        </m:r>
                      </m:e>
                      <m:sub>
                        <m:r>
                          <a:rPr lang="en-US" altLang="nl-NL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𝑖</m:t>
                        </m:r>
                        <m:r>
                          <a:rPr lang="en-US" altLang="nl-NL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nl-NL" sz="3600" dirty="0" smtClean="0">
                    <a:cs typeface="Calibri" panose="020F0502020204030204" pitchFamily="34" charset="0"/>
                  </a:rPr>
                  <a:t> 	</a:t>
                </a:r>
                <a:r>
                  <a:rPr lang="en-US" altLang="nl-NL" sz="4800" dirty="0" smtClean="0">
                    <a:cs typeface="Calibri" panose="020F0502020204030204" pitchFamily="34" charset="0"/>
                  </a:rPr>
                  <a:t>                      (1) momentum equation</a:t>
                </a: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</a:pP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altLang="nl-NL" sz="360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nl-NL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altLang="nl-NL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altLang="nl-NL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𝑖𝑗</m:t>
                            </m:r>
                          </m:sub>
                        </m:sSub>
                      </m:e>
                    </m:acc>
                    <m:r>
                      <a:rPr lang="en-US" altLang="nl-NL" sz="36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acc>
                      <m:accPr>
                        <m:chr m:val="̇"/>
                        <m:ctrlPr>
                          <a:rPr lang="en-US" altLang="nl-NL" sz="36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lang="en-US" altLang="nl-NL" sz="36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altLang="nl-NL" sz="3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nl-NL" sz="3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𝜀</m:t>
                                </m:r>
                              </m:e>
                              <m:sub>
                                <m:r>
                                  <a:rPr lang="en-US" altLang="nl-NL" sz="3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𝑖𝑗</m:t>
                                </m:r>
                              </m:sub>
                            </m:sSub>
                          </m:e>
                          <m:sup>
                            <m:r>
                              <a:rPr lang="en-US" altLang="nl-NL" sz="3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𝑣𝑖𝑠</m:t>
                            </m:r>
                          </m:sup>
                        </m:sSup>
                      </m:e>
                    </m:acc>
                    <m:r>
                      <a:rPr lang="en-US" altLang="nl-NL" sz="3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  <m:acc>
                      <m:accPr>
                        <m:chr m:val="̇"/>
                        <m:ctrlPr>
                          <a:rPr lang="en-US" altLang="nl-NL" sz="36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lang="en-US" altLang="nl-NL" sz="36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altLang="nl-NL" sz="3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nl-NL" sz="3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𝜀</m:t>
                                </m:r>
                              </m:e>
                              <m:sub>
                                <m:r>
                                  <a:rPr lang="en-US" altLang="nl-NL" sz="3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𝑖𝑗</m:t>
                                </m:r>
                              </m:sub>
                            </m:sSub>
                          </m:e>
                          <m:sup>
                            <m:r>
                              <a:rPr lang="en-US" altLang="nl-NL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𝑒𝑙</m:t>
                            </m:r>
                          </m:sup>
                        </m:sSup>
                      </m:e>
                    </m:acc>
                    <m:r>
                      <a:rPr lang="en-US" altLang="nl-NL" sz="36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f>
                      <m:fPr>
                        <m:ctrlP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</m:num>
                      <m:den>
                        <m: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  <m: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𝜇</m:t>
                        </m:r>
                      </m:den>
                    </m:f>
                    <m:sSub>
                      <m:sSubPr>
                        <m:ctrlP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𝜏</m:t>
                        </m:r>
                      </m:e>
                      <m:sub>
                        <m: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𝑖𝑗</m:t>
                        </m:r>
                      </m:sub>
                    </m:sSub>
                    <m:r>
                      <a:rPr lang="en-US" altLang="nl-NL" sz="36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  <m:f>
                      <m:fPr>
                        <m:ctrlP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</m:num>
                      <m:den>
                        <m: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  <m: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𝐺</m:t>
                        </m:r>
                      </m:den>
                    </m:f>
                    <m:f>
                      <m:fPr>
                        <m:ctrlP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𝐷</m:t>
                        </m:r>
                        <m:sSub>
                          <m:sSubPr>
                            <m:ctrlPr>
                              <a:rPr lang="en-US" altLang="nl-NL" sz="3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altLang="nl-NL" sz="3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US" altLang="nl-NL" sz="3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𝑖𝑗</m:t>
                            </m:r>
                          </m:sub>
                        </m:sSub>
                      </m:num>
                      <m:den>
                        <m: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𝐷𝑡</m:t>
                        </m:r>
                      </m:den>
                    </m:f>
                  </m:oMath>
                </a14:m>
                <a:r>
                  <a:rPr lang="en-US" altLang="nl-NL" sz="4800" dirty="0" smtClean="0">
                    <a:cs typeface="Calibri" panose="020F0502020204030204" pitchFamily="34" charset="0"/>
                  </a:rPr>
                  <a:t>   (2) constitutive relation</a:t>
                </a: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nl-NL" sz="36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altLang="nl-NL" sz="36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𝐷</m:t>
                        </m:r>
                        <m:sSub>
                          <m:sSubPr>
                            <m:ctrlPr>
                              <a:rPr lang="en-US" altLang="nl-NL" sz="36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altLang="nl-NL" sz="36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US" altLang="nl-NL" sz="36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𝑖𝑗</m:t>
                            </m:r>
                          </m:sub>
                        </m:sSub>
                      </m:num>
                      <m:den>
                        <m:r>
                          <a:rPr lang="en-US" altLang="nl-NL" sz="36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𝐷𝑡</m:t>
                        </m:r>
                      </m:den>
                    </m:f>
                    <m:r>
                      <a:rPr lang="en-US" altLang="nl-NL" sz="36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f>
                      <m:fPr>
                        <m:ctrlP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altLang="nl-NL" sz="3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altLang="nl-NL" sz="3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US" altLang="nl-NL" sz="3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𝑖𝑗</m:t>
                            </m:r>
                          </m:sub>
                        </m:sSub>
                      </m:num>
                      <m:den>
                        <m: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𝜕</m:t>
                        </m:r>
                        <m: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𝑡</m:t>
                        </m:r>
                      </m:den>
                    </m:f>
                    <m:r>
                      <a:rPr lang="en-US" altLang="nl-NL" sz="36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  <m:sSub>
                      <m:sSubPr>
                        <m:ctrlP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𝑣</m:t>
                        </m:r>
                      </m:e>
                      <m:sub>
                        <m: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𝑘</m:t>
                        </m:r>
                      </m:sub>
                    </m:sSub>
                    <m:f>
                      <m:fPr>
                        <m:ctrlP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altLang="nl-NL" sz="3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altLang="nl-NL" sz="3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US" altLang="nl-NL" sz="3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𝑖𝑗</m:t>
                            </m:r>
                          </m:sub>
                        </m:sSub>
                      </m:num>
                      <m:den>
                        <m: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𝜕</m:t>
                        </m:r>
                        <m: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𝑡</m:t>
                        </m:r>
                      </m:den>
                    </m:f>
                    <m:r>
                      <a:rPr lang="en-US" altLang="nl-NL" sz="36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  <m:sSub>
                      <m:sSubPr>
                        <m:ctrlP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𝑊</m:t>
                        </m:r>
                      </m:e>
                      <m:sub>
                        <m: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𝑖𝑘</m:t>
                        </m:r>
                      </m:sub>
                    </m:sSub>
                    <m:sSub>
                      <m:sSubPr>
                        <m:ctrlP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𝜏</m:t>
                        </m:r>
                      </m:e>
                      <m:sub>
                        <m: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𝑘𝑗</m:t>
                        </m:r>
                      </m:sub>
                    </m:sSub>
                    <m:r>
                      <a:rPr lang="en-US" altLang="nl-NL" sz="36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  <m:sSub>
                      <m:sSubPr>
                        <m:ctrlP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𝜏</m:t>
                        </m:r>
                      </m:e>
                      <m:sub>
                        <m: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𝑖𝑘</m:t>
                        </m:r>
                      </m:sub>
                    </m:sSub>
                    <m:sSub>
                      <m:sSubPr>
                        <m:ctrlP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𝑊</m:t>
                        </m:r>
                      </m:e>
                      <m:sub>
                        <m: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𝑘𝑗</m:t>
                        </m:r>
                      </m:sub>
                    </m:sSub>
                    <m:r>
                      <a:rPr lang="en-US" altLang="nl-NL" sz="36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,  </m:t>
                    </m:r>
                  </m:oMath>
                </a14:m>
                <a:r>
                  <a:rPr lang="en-US" altLang="nl-NL" sz="3600" b="0" dirty="0" smtClean="0">
                    <a:latin typeface="+mn-lt"/>
                    <a:cs typeface="Calibri" panose="020F0502020204030204" pitchFamily="34" charset="0"/>
                  </a:rPr>
                  <a:t>where</a:t>
                </a:r>
                <a:r>
                  <a:rPr lang="en-US" altLang="nl-NL" sz="3600" i="1" dirty="0">
                    <a:latin typeface="Cambria Math" panose="02040503050406030204" pitchFamily="18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𝑊</m:t>
                        </m:r>
                      </m:e>
                      <m:sub>
                        <m: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𝑖𝑗</m:t>
                        </m:r>
                      </m:sub>
                    </m:sSub>
                    <m:r>
                      <a:rPr lang="en-US" altLang="nl-NL" sz="36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f>
                      <m:fPr>
                        <m:ctrlP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</m:num>
                      <m:den>
                        <m: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den>
                    </m:f>
                    <m:r>
                      <a:rPr lang="en-US" altLang="nl-NL" sz="36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(</m:t>
                    </m:r>
                    <m:f>
                      <m:fPr>
                        <m:ctrlP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altLang="nl-NL" sz="3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altLang="nl-NL" sz="3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nl-NL" sz="3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r>
                          <a:rPr lang="en-US" altLang="nl-NL" sz="36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altLang="nl-NL" sz="3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altLang="nl-NL" sz="3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nl-NL" sz="3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𝑗</m:t>
                            </m:r>
                          </m:sub>
                        </m:sSub>
                      </m:den>
                    </m:f>
                    <m:r>
                      <a:rPr lang="en-US" altLang="nl-NL" sz="36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  <m:f>
                      <m:fPr>
                        <m:ctrlP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altLang="nl-NL" sz="36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altLang="nl-NL" sz="3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altLang="nl-NL" sz="3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nl-NL" sz="3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𝑗</m:t>
                            </m:r>
                          </m:sub>
                        </m:sSub>
                      </m:num>
                      <m:den>
                        <m:r>
                          <a:rPr lang="en-US" altLang="nl-NL" sz="36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altLang="nl-NL" sz="3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altLang="nl-NL" sz="3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nl-NL" sz="3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b>
                        </m:sSub>
                      </m:den>
                    </m:f>
                    <m:r>
                      <a:rPr lang="en-US" altLang="nl-NL" sz="36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)</m:t>
                    </m:r>
                  </m:oMath>
                </a14:m>
                <a:r>
                  <a:rPr lang="en-US" altLang="nl-NL" sz="3600" dirty="0" smtClean="0">
                    <a:cs typeface="Calibri" panose="020F050202020403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052" name="TextBox 7">
                <a:extLst>
                  <a:ext uri="{FF2B5EF4-FFF2-40B4-BE49-F238E27FC236}">
                    <a16:creationId xmlns:a16="http://schemas.microsoft.com/office/drawing/2014/main" xmlns="" id="{4A08504F-7725-A243-96B9-497CEA110D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18646" y="13020322"/>
                <a:ext cx="13571790" cy="6627252"/>
              </a:xfrm>
              <a:prstGeom prst="rect">
                <a:avLst/>
              </a:prstGeom>
              <a:blipFill rotWithShape="0">
                <a:blip r:embed="rId3"/>
                <a:stretch>
                  <a:fillRect l="-2066" t="-2024" r="-318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58" name="TextBox 15">
            <a:extLst>
              <a:ext uri="{FF2B5EF4-FFF2-40B4-BE49-F238E27FC236}">
                <a16:creationId xmlns="" xmlns:a16="http://schemas.microsoft.com/office/drawing/2014/main" id="{A0A9D8B8-7127-D248-9486-D72164C152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171088" y="10963760"/>
            <a:ext cx="14038868" cy="4519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>
                <a:cs typeface="Calibri" panose="020F0502020204030204" pitchFamily="34" charset="0"/>
              </a:rPr>
              <a:t>RESULTS</a:t>
            </a:r>
            <a:r>
              <a:rPr lang="en-US" altLang="nl-NL" sz="4800" dirty="0">
                <a:cs typeface="Calibri" panose="020F0502020204030204" pitchFamily="34" charset="0"/>
              </a:rPr>
              <a:t>: </a:t>
            </a:r>
            <a:r>
              <a:rPr lang="en-US" altLang="ko-KR" sz="4800" dirty="0"/>
              <a:t>Our model showed that the </a:t>
            </a:r>
            <a:r>
              <a:rPr lang="en-US" altLang="ko-KR" sz="4800" dirty="0" smtClean="0"/>
              <a:t>mantle </a:t>
            </a:r>
            <a:r>
              <a:rPr lang="en-US" altLang="ko-KR" sz="4800" dirty="0"/>
              <a:t>viscosity </a:t>
            </a:r>
            <a:r>
              <a:rPr lang="en-US" altLang="ko-KR" sz="4800" dirty="0" smtClean="0"/>
              <a:t>affects </a:t>
            </a:r>
            <a:r>
              <a:rPr lang="en-US" altLang="ko-KR" sz="4800" dirty="0"/>
              <a:t>the magnitude of the displacement and stress rate at the surface. For instance, </a:t>
            </a:r>
            <a:r>
              <a:rPr lang="en-US" altLang="ko-KR" sz="4800" dirty="0" smtClean="0"/>
              <a:t>the models with </a:t>
            </a:r>
            <a:r>
              <a:rPr lang="en-US" altLang="ko-KR" sz="4800" dirty="0"/>
              <a:t>0.001 and 1,000 </a:t>
            </a:r>
            <a:r>
              <a:rPr lang="en-US" altLang="ko-KR" sz="4800" dirty="0" smtClean="0"/>
              <a:t>times of </a:t>
            </a:r>
            <a:r>
              <a:rPr lang="en-US" altLang="ko-KR" sz="4800" dirty="0"/>
              <a:t>the reference case </a:t>
            </a:r>
            <a:r>
              <a:rPr lang="en-US" altLang="ko-KR" sz="4800" dirty="0" smtClean="0"/>
              <a:t>exhibit displacement ~47.5 m (</a:t>
            </a:r>
            <a:r>
              <a:rPr lang="en-US" altLang="ko-KR" sz="4800" dirty="0"/>
              <a:t>~0.64 </a:t>
            </a:r>
            <a:r>
              <a:rPr lang="en-US" altLang="ko-KR" sz="4800" dirty="0" err="1" smtClean="0"/>
              <a:t>kPa</a:t>
            </a:r>
            <a:r>
              <a:rPr lang="en-US" altLang="ko-KR" sz="4800" dirty="0" smtClean="0"/>
              <a:t>/</a:t>
            </a:r>
            <a:r>
              <a:rPr lang="en-US" altLang="ko-KR" sz="4800" dirty="0" err="1" smtClean="0"/>
              <a:t>yr</a:t>
            </a:r>
            <a:r>
              <a:rPr lang="en-US" altLang="ko-KR" sz="4800" dirty="0" smtClean="0"/>
              <a:t>) and ~32.1 m (</a:t>
            </a:r>
            <a:r>
              <a:rPr lang="en-US" altLang="ko-KR" sz="4800" dirty="0"/>
              <a:t>~0.55 </a:t>
            </a:r>
            <a:r>
              <a:rPr lang="en-US" altLang="ko-KR" sz="4800" dirty="0" err="1"/>
              <a:t>kPa</a:t>
            </a:r>
            <a:r>
              <a:rPr lang="en-US" altLang="ko-KR" sz="4800" dirty="0"/>
              <a:t>/</a:t>
            </a:r>
            <a:r>
              <a:rPr lang="en-US" altLang="ko-KR" sz="4800" dirty="0" err="1"/>
              <a:t>yr</a:t>
            </a:r>
            <a:r>
              <a:rPr lang="en-US" altLang="ko-KR" sz="4800" dirty="0" smtClean="0"/>
              <a:t>), respectively.</a:t>
            </a:r>
          </a:p>
        </p:txBody>
      </p:sp>
      <p:sp>
        <p:nvSpPr>
          <p:cNvPr id="2086" name="TextBox 22">
            <a:extLst>
              <a:ext uri="{FF2B5EF4-FFF2-40B4-BE49-F238E27FC236}">
                <a16:creationId xmlns="" xmlns:a16="http://schemas.microsoft.com/office/drawing/2014/main" id="{067FFD12-C65D-E84D-82ED-9FD7053DBE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16200" y="30271748"/>
            <a:ext cx="14050925" cy="5997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>
                <a:cs typeface="Calibri" panose="020F0502020204030204" pitchFamily="34" charset="0"/>
              </a:rPr>
              <a:t>CONCLUSIONS</a:t>
            </a:r>
            <a:r>
              <a:rPr lang="en-US" altLang="nl-NL" sz="4800" dirty="0">
                <a:cs typeface="Calibri" panose="020F0502020204030204" pitchFamily="34" charset="0"/>
              </a:rPr>
              <a:t>: </a:t>
            </a:r>
            <a:r>
              <a:rPr lang="en-US" altLang="ko-KR" sz="4800" dirty="0"/>
              <a:t>Our results show that the displacement and stress variation rates at the surface are consistent with previous studies, which indicates that stress variations with a small magnitude can be accurately simulated using COMSOL Multiphysics</a:t>
            </a:r>
            <a:r>
              <a:rPr lang="en-US" altLang="ko-KR" sz="4800" baseline="30000" dirty="0"/>
              <a:t>®</a:t>
            </a:r>
            <a:r>
              <a:rPr lang="en-US" altLang="ko-KR" sz="4800" dirty="0"/>
              <a:t>. </a:t>
            </a:r>
            <a:r>
              <a:rPr lang="en-US" altLang="ko-KR" sz="4800" dirty="0" smtClean="0"/>
              <a:t>Our model has  </a:t>
            </a:r>
            <a:r>
              <a:rPr lang="en-US" altLang="ko-KR" sz="4800" dirty="0"/>
              <a:t>the potential </a:t>
            </a:r>
            <a:r>
              <a:rPr lang="en-US" altLang="ko-KR" sz="4800" dirty="0" smtClean="0"/>
              <a:t>to </a:t>
            </a:r>
            <a:r>
              <a:rPr lang="en-US" altLang="ko-KR" sz="4800" dirty="0"/>
              <a:t>predict mantle viscosity with geophysical and geodetic observations of </a:t>
            </a:r>
            <a:r>
              <a:rPr lang="en-US" altLang="ko-KR" sz="4800" dirty="0" smtClean="0"/>
              <a:t>surface </a:t>
            </a:r>
            <a:r>
              <a:rPr lang="en-US" altLang="ko-KR" sz="4800" dirty="0"/>
              <a:t>displacement.</a:t>
            </a:r>
            <a:endParaRPr lang="en-US" altLang="nl-NL" sz="4800" dirty="0"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58974D01-8153-BC41-856A-A00CCD55800A}"/>
              </a:ext>
            </a:extLst>
          </p:cNvPr>
          <p:cNvSpPr txBox="1"/>
          <p:nvPr/>
        </p:nvSpPr>
        <p:spPr>
          <a:xfrm>
            <a:off x="15227118" y="37871098"/>
            <a:ext cx="13024286" cy="3411820"/>
          </a:xfrm>
          <a:prstGeom prst="rect">
            <a:avLst/>
          </a:prstGeom>
          <a:noFill/>
        </p:spPr>
        <p:txBody>
          <a:bodyPr wrap="square" lIns="86984" tIns="43492" rIns="86984" bIns="43492">
            <a:spAutoFit/>
          </a:bodyPr>
          <a:lstStyle/>
          <a:p>
            <a:pPr defTabSz="41752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REFERENCES</a:t>
            </a:r>
            <a:r>
              <a:rPr lang="en-US" sz="4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:</a:t>
            </a:r>
          </a:p>
          <a:p>
            <a:pPr marL="1087301" indent="-1087301" defTabSz="4175235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Calais et al., </a:t>
            </a:r>
            <a:r>
              <a:rPr lang="en-US" altLang="ko-KR" sz="2800" dirty="0">
                <a:latin typeface="+mn-lt"/>
              </a:rPr>
              <a:t>Triggering of New Madrid seismicity by late-Pleistocene </a:t>
            </a:r>
            <a:r>
              <a:rPr lang="en-US" altLang="ko-KR" sz="2800" dirty="0" smtClean="0">
                <a:latin typeface="+mn-lt"/>
              </a:rPr>
              <a:t>erosion.</a:t>
            </a:r>
            <a:r>
              <a:rPr lang="en-US" sz="2800" dirty="0" smtClean="0">
                <a:latin typeface="+mn-lt"/>
                <a:ea typeface="+mn-ea"/>
                <a:cs typeface="Calibri" panose="020F0502020204030204" pitchFamily="34" charset="0"/>
              </a:rPr>
              <a:t>, Nature, 466, 608-611 (2010)</a:t>
            </a:r>
            <a:endParaRPr lang="en-US" sz="2800" dirty="0">
              <a:latin typeface="+mn-lt"/>
              <a:ea typeface="+mn-ea"/>
              <a:cs typeface="Calibri" panose="020F0502020204030204" pitchFamily="34" charset="0"/>
            </a:endParaRPr>
          </a:p>
          <a:p>
            <a:pPr marL="1087301" indent="-1087301" defTabSz="4175235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Wu and Paul, </a:t>
            </a:r>
            <a:r>
              <a:rPr lang="en-US" altLang="ko-KR" sz="2800" dirty="0">
                <a:latin typeface="+mn-lt"/>
              </a:rPr>
              <a:t>Can deglaciation trigger earthquakes in N. America</a:t>
            </a:r>
            <a:r>
              <a:rPr lang="en-US" altLang="ko-KR" sz="2800" dirty="0" smtClean="0">
                <a:latin typeface="+mn-lt"/>
              </a:rPr>
              <a:t>?.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</a:t>
            </a:r>
            <a:r>
              <a:rPr lang="en-US" altLang="ko-KR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eophysical</a:t>
            </a:r>
            <a:r>
              <a:rPr lang="ko-KR" alt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en-US" altLang="ko-KR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Research Letters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27, 1323-1326, (2000)</a:t>
            </a:r>
            <a:endParaRPr lang="en-US" sz="28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087301" indent="-1087301" defTabSz="4175235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Freed, Earthquake triggering by static, dynamic, and </a:t>
            </a:r>
            <a:r>
              <a:rPr lang="en-US" sz="2800" dirty="0" err="1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postseismic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stress transfer., </a:t>
            </a:r>
            <a:r>
              <a:rPr lang="en-US" sz="2800" dirty="0" err="1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Annu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Rev. Earth Planet. Sci., 33, 335-367 (2005)</a:t>
            </a:r>
            <a:endParaRPr lang="en-US" sz="28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097" name="TextBox 1">
            <a:extLst>
              <a:ext uri="{FF2B5EF4-FFF2-40B4-BE49-F238E27FC236}">
                <a16:creationId xmlns="" xmlns:a16="http://schemas.microsoft.com/office/drawing/2014/main" id="{39CBE0C8-6EEF-F74A-9126-F93FE6E11A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000" y="41190978"/>
            <a:ext cx="28467126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lvl="0" algn="ctr" defTabSz="4384675" eaLnBrk="0" hangingPunct="0"/>
            <a:r>
              <a:rPr lang="en-US" sz="4000" dirty="0">
                <a:solidFill>
                  <a:srgbClr val="0079C1"/>
                </a:solidFill>
                <a:latin typeface="Calibri" panose="020F0502020204030204" pitchFamily="34" charset="0"/>
              </a:rPr>
              <a:t>Excerpt from the Proceedings of the 2019 COMSOL Conference in Cambridge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3D51C328-7747-C64D-8AE3-B06012BEF968}"/>
              </a:ext>
            </a:extLst>
          </p:cNvPr>
          <p:cNvSpPr/>
          <p:nvPr/>
        </p:nvSpPr>
        <p:spPr>
          <a:xfrm>
            <a:off x="900000" y="865315"/>
            <a:ext cx="28467126" cy="40467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1790C208-AB3F-2E48-B4FF-98CD9E165942}"/>
              </a:ext>
            </a:extLst>
          </p:cNvPr>
          <p:cNvSpPr/>
          <p:nvPr/>
        </p:nvSpPr>
        <p:spPr>
          <a:xfrm>
            <a:off x="900000" y="865316"/>
            <a:ext cx="28467126" cy="403256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그룹 11"/>
          <p:cNvGrpSpPr/>
          <p:nvPr/>
        </p:nvGrpSpPr>
        <p:grpSpPr>
          <a:xfrm>
            <a:off x="1316491" y="22903294"/>
            <a:ext cx="13322598" cy="8945358"/>
            <a:chOff x="1270122" y="13630410"/>
            <a:chExt cx="13175965" cy="8053420"/>
          </a:xfrm>
        </p:grpSpPr>
        <p:pic>
          <p:nvPicPr>
            <p:cNvPr id="11" name="그림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0122" y="13630410"/>
              <a:ext cx="13175965" cy="7416158"/>
            </a:xfrm>
            <a:prstGeom prst="rect">
              <a:avLst/>
            </a:prstGeom>
          </p:spPr>
        </p:pic>
        <p:sp>
          <p:nvSpPr>
            <p:cNvPr id="2096" name="TextBox 33">
              <a:extLst>
                <a:ext uri="{FF2B5EF4-FFF2-40B4-BE49-F238E27FC236}">
                  <a16:creationId xmlns="" xmlns:a16="http://schemas.microsoft.com/office/drawing/2014/main" id="{478932AD-87D4-5E47-9D62-E7F29E38EF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87916" y="21105996"/>
              <a:ext cx="4340377" cy="577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6984" tIns="43492" rIns="86984" bIns="43492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47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1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09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3600" b="1" dirty="0">
                  <a:cs typeface="Calibri" panose="020F0502020204030204" pitchFamily="34" charset="0"/>
                </a:rPr>
                <a:t>Figure 1</a:t>
              </a:r>
              <a:r>
                <a:rPr lang="en-US" altLang="nl-NL" sz="3600" dirty="0">
                  <a:cs typeface="Calibri" panose="020F0502020204030204" pitchFamily="34" charset="0"/>
                </a:rPr>
                <a:t>. </a:t>
              </a:r>
              <a:r>
                <a:rPr lang="en-US" altLang="nl-NL" sz="3600" dirty="0" smtClean="0">
                  <a:cs typeface="Calibri" panose="020F0502020204030204" pitchFamily="34" charset="0"/>
                </a:rPr>
                <a:t>Model set up</a:t>
              </a:r>
              <a:endParaRPr lang="en-US" altLang="nl-NL" sz="3600" dirty="0">
                <a:cs typeface="Calibri" panose="020F0502020204030204" pitchFamily="34" charset="0"/>
              </a:endParaRPr>
            </a:p>
          </p:txBody>
        </p:sp>
      </p:grpSp>
      <p:sp>
        <p:nvSpPr>
          <p:cNvPr id="2051" name="TextBox 6">
            <a:extLst>
              <a:ext uri="{FF2B5EF4-FFF2-40B4-BE49-F238E27FC236}">
                <a16:creationId xmlns="" xmlns:a16="http://schemas.microsoft.com/office/drawing/2014/main" id="{FFAA168A-D7A5-134D-961C-7DB57519DC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7920" y="5398550"/>
            <a:ext cx="13522516" cy="6735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 smtClean="0">
                <a:cs typeface="Calibri" panose="020F0502020204030204" pitchFamily="34" charset="0"/>
              </a:rPr>
              <a:t>INTRODUCTION</a:t>
            </a:r>
            <a:r>
              <a:rPr lang="en-US" altLang="nl-NL" sz="4800" dirty="0">
                <a:cs typeface="Calibri" panose="020F0502020204030204" pitchFamily="34" charset="0"/>
              </a:rPr>
              <a:t>: </a:t>
            </a:r>
            <a:r>
              <a:rPr lang="en-US" altLang="ko-KR" sz="4800" dirty="0"/>
              <a:t>In plate tectonics, the relative motion between plates at a plate boundary generates tectonic stress, and most earthquakes occur at these plate boundaries. However, only a small proportion of earthquakes occur in plate interiors, </a:t>
            </a:r>
            <a:r>
              <a:rPr lang="en-US" altLang="ko-KR" sz="4800" dirty="0" smtClean="0"/>
              <a:t>which are </a:t>
            </a:r>
            <a:r>
              <a:rPr lang="en-US" altLang="ko-KR" sz="4800" dirty="0"/>
              <a:t>called intraplate earthquakes</a:t>
            </a:r>
            <a:r>
              <a:rPr lang="en-US" altLang="ko-KR" sz="4800" dirty="0" smtClean="0"/>
              <a:t>. </a:t>
            </a:r>
            <a:r>
              <a:rPr lang="en-US" altLang="ko-KR" sz="4800" dirty="0" smtClean="0">
                <a:cs typeface="Calibri" panose="020F0502020204030204" pitchFamily="34" charset="0"/>
              </a:rPr>
              <a:t>In this study, we simulated the stress perturbation at the surface caused by erosion-induced </a:t>
            </a:r>
            <a:r>
              <a:rPr lang="en-US" altLang="ko-KR" sz="4800" dirty="0">
                <a:cs typeface="Calibri" panose="020F0502020204030204" pitchFamily="34" charset="0"/>
              </a:rPr>
              <a:t>isostatic rebound among the mechanisms by which </a:t>
            </a:r>
            <a:r>
              <a:rPr lang="en-US" altLang="ko-KR" sz="4800" dirty="0" smtClean="0">
                <a:cs typeface="Calibri" panose="020F0502020204030204" pitchFamily="34" charset="0"/>
              </a:rPr>
              <a:t>intraplate earthquake occurs.</a:t>
            </a:r>
            <a:endParaRPr lang="en-US" altLang="ko-KR" sz="48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0" name="표 1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67747889"/>
                  </p:ext>
                </p:extLst>
              </p:nvPr>
            </p:nvGraphicFramePr>
            <p:xfrm>
              <a:off x="15581056" y="5356061"/>
              <a:ext cx="12630462" cy="47548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76655"/>
                    <a:gridCol w="1712562"/>
                    <a:gridCol w="2179625"/>
                    <a:gridCol w="1790405"/>
                    <a:gridCol w="1790405"/>
                    <a:gridCol w="1790405"/>
                    <a:gridCol w="1790405"/>
                  </a:tblGrid>
                  <a:tr h="780205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Layer</a:t>
                          </a:r>
                          <a:endParaRPr lang="ko-KR" altLang="en-US" sz="3200" b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Depth (km)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Young’s modulus, E (</a:t>
                          </a:r>
                          <a:r>
                            <a:rPr lang="en-US" altLang="ko-KR" sz="3200" b="0" dirty="0" err="1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GPa</a:t>
                          </a:r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)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Poisson’s ratio,</a:t>
                          </a:r>
                          <a:r>
                            <a:rPr lang="en-US" altLang="ko-KR" sz="3200" b="0" baseline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altLang="ko-KR" sz="3200" b="0" i="1" baseline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oMath>
                          </a14:m>
                          <a:endParaRPr lang="ko-KR" altLang="en-US" sz="3200" b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A</a:t>
                          </a:r>
                          <a:b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</a:br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(MPa</a:t>
                          </a:r>
                          <a:r>
                            <a:rPr lang="en-US" altLang="ko-KR" sz="3200" b="0" baseline="3000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-n</a:t>
                          </a:r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s</a:t>
                          </a:r>
                          <a:r>
                            <a:rPr lang="en-US" altLang="ko-KR" sz="3200" b="0" baseline="3000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-1</a:t>
                          </a:r>
                          <a:r>
                            <a:rPr lang="en-US" altLang="ko-KR" sz="3200" b="0" baseline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n</a:t>
                          </a:r>
                          <a:b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</a:br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(stress</a:t>
                          </a:r>
                          <a:r>
                            <a:rPr lang="en-US" altLang="ko-KR" sz="3200" b="0" baseline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 exponent</a:t>
                          </a:r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)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Q</a:t>
                          </a:r>
                          <a:b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</a:br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(kJ/mole)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732560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Upper</a:t>
                          </a:r>
                          <a:b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</a:br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crust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0-15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40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0.25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latin typeface="+mn-lt"/>
                            </a:rPr>
                            <a:t>-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latin typeface="+mn-lt"/>
                            </a:rPr>
                            <a:t>-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latin typeface="+mn-lt"/>
                            </a:rPr>
                            <a:t>-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732560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Lower</a:t>
                          </a:r>
                          <a:b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</a:br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crust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15-40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100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0.25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latin typeface="+mn-lt"/>
                            </a:rPr>
                            <a:t>-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latin typeface="+mn-lt"/>
                            </a:rPr>
                            <a:t>-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latin typeface="+mn-lt"/>
                            </a:rPr>
                            <a:t>-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732560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Upper</a:t>
                          </a:r>
                          <a:b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</a:br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mantle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40-180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120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0.25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latin typeface="+mn-lt"/>
                            </a:rPr>
                            <a:t>10000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latin typeface="+mn-lt"/>
                            </a:rPr>
                            <a:t>3.4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latin typeface="+mn-lt"/>
                            </a:rPr>
                            <a:t>444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0" name="표 1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67747889"/>
                  </p:ext>
                </p:extLst>
              </p:nvPr>
            </p:nvGraphicFramePr>
            <p:xfrm>
              <a:off x="15581056" y="5356061"/>
              <a:ext cx="12630462" cy="47548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76655"/>
                    <a:gridCol w="1712562"/>
                    <a:gridCol w="2179625"/>
                    <a:gridCol w="1790405"/>
                    <a:gridCol w="1790405"/>
                    <a:gridCol w="1790405"/>
                    <a:gridCol w="1790405"/>
                  </a:tblGrid>
                  <a:tr h="1554480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Layer</a:t>
                          </a:r>
                          <a:endParaRPr lang="ko-KR" altLang="en-US" sz="3200" b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Depth (km)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Young’s modulus, E (</a:t>
                          </a:r>
                          <a:r>
                            <a:rPr lang="en-US" altLang="ko-KR" sz="3200" b="0" dirty="0" err="1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GPa</a:t>
                          </a:r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)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5"/>
                          <a:stretch>
                            <a:fillRect l="-306826" t="-4706" r="-301706" b="-2192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A</a:t>
                          </a:r>
                          <a:b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</a:br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(MPa</a:t>
                          </a:r>
                          <a:r>
                            <a:rPr lang="en-US" altLang="ko-KR" sz="3200" b="0" baseline="3000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-n</a:t>
                          </a:r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s</a:t>
                          </a:r>
                          <a:r>
                            <a:rPr lang="en-US" altLang="ko-KR" sz="3200" b="0" baseline="3000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-1</a:t>
                          </a:r>
                          <a:r>
                            <a:rPr lang="en-US" altLang="ko-KR" sz="3200" b="0" baseline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n</a:t>
                          </a:r>
                          <a:b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</a:br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(stress</a:t>
                          </a:r>
                          <a:r>
                            <a:rPr lang="en-US" altLang="ko-KR" sz="3200" b="0" baseline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 exponent</a:t>
                          </a:r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)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Q</a:t>
                          </a:r>
                          <a:b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</a:br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(kJ/mole)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1066800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Upper</a:t>
                          </a:r>
                          <a:b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</a:br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crust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0-15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40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0.25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latin typeface="+mn-lt"/>
                            </a:rPr>
                            <a:t>-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latin typeface="+mn-lt"/>
                            </a:rPr>
                            <a:t>-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latin typeface="+mn-lt"/>
                            </a:rPr>
                            <a:t>-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1066800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Lower</a:t>
                          </a:r>
                          <a:b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</a:br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crust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15-40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100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0.25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latin typeface="+mn-lt"/>
                            </a:rPr>
                            <a:t>-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latin typeface="+mn-lt"/>
                            </a:rPr>
                            <a:t>-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latin typeface="+mn-lt"/>
                            </a:rPr>
                            <a:t>-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1066800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Upper</a:t>
                          </a:r>
                          <a:b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</a:br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mantle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40-180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120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0.25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latin typeface="+mn-lt"/>
                            </a:rPr>
                            <a:t>10000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latin typeface="+mn-lt"/>
                            </a:rPr>
                            <a:t>3.4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3200" b="0" dirty="0" smtClean="0">
                              <a:latin typeface="+mn-lt"/>
                            </a:rPr>
                            <a:t>444</a:t>
                          </a:r>
                          <a:endParaRPr lang="ko-KR" altLang="en-US" sz="3200" b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grpSp>
        <p:nvGrpSpPr>
          <p:cNvPr id="26" name="그룹 25"/>
          <p:cNvGrpSpPr/>
          <p:nvPr/>
        </p:nvGrpSpPr>
        <p:grpSpPr>
          <a:xfrm>
            <a:off x="7848938" y="32869312"/>
            <a:ext cx="6978410" cy="6328275"/>
            <a:chOff x="8012981" y="33127562"/>
            <a:chExt cx="6978410" cy="6328275"/>
          </a:xfrm>
        </p:grpSpPr>
        <p:pic>
          <p:nvPicPr>
            <p:cNvPr id="23" name="그림 2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12981" y="33127562"/>
              <a:ext cx="6818201" cy="5339060"/>
            </a:xfrm>
            <a:prstGeom prst="rect">
              <a:avLst/>
            </a:prstGeom>
          </p:spPr>
        </p:pic>
        <p:sp>
          <p:nvSpPr>
            <p:cNvPr id="53" name="TextBox 24">
              <a:extLst>
                <a:ext uri="{FF2B5EF4-FFF2-40B4-BE49-F238E27FC236}">
                  <a16:creationId xmlns="" xmlns:a16="http://schemas.microsoft.com/office/drawing/2014/main" id="{F1E4126A-6A40-9640-AEDD-8346A4AF0B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90668" y="38260008"/>
              <a:ext cx="6700723" cy="11958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6984" tIns="43492" rIns="86984" bIns="43492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47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1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09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3600" b="1" dirty="0" smtClean="0">
                  <a:cs typeface="Calibri" panose="020F0502020204030204" pitchFamily="34" charset="0"/>
                </a:rPr>
                <a:t>Figure 3</a:t>
              </a:r>
              <a:r>
                <a:rPr lang="en-US" altLang="nl-NL" sz="3600" dirty="0">
                  <a:cs typeface="Calibri" panose="020F0502020204030204" pitchFamily="34" charset="0"/>
                </a:rPr>
                <a:t>. Temperature distribution </a:t>
              </a:r>
              <a:r>
                <a:rPr lang="en-US" altLang="nl-NL" sz="3600" dirty="0" smtClean="0">
                  <a:cs typeface="Calibri" panose="020F0502020204030204" pitchFamily="34" charset="0"/>
                </a:rPr>
                <a:t/>
              </a:r>
              <a:br>
                <a:rPr lang="en-US" altLang="nl-NL" sz="3600" dirty="0" smtClean="0">
                  <a:cs typeface="Calibri" panose="020F0502020204030204" pitchFamily="34" charset="0"/>
                </a:rPr>
              </a:br>
              <a:r>
                <a:rPr lang="en-US" altLang="nl-NL" sz="3600" dirty="0" smtClean="0">
                  <a:cs typeface="Calibri" panose="020F0502020204030204" pitchFamily="34" charset="0"/>
                </a:rPr>
                <a:t>over </a:t>
              </a:r>
              <a:r>
                <a:rPr lang="en-US" altLang="nl-NL" sz="3600" dirty="0">
                  <a:cs typeface="Calibri" panose="020F0502020204030204" pitchFamily="34" charset="0"/>
                </a:rPr>
                <a:t>depth</a:t>
              </a:r>
            </a:p>
          </p:txBody>
        </p:sp>
      </p:grpSp>
      <p:sp>
        <p:nvSpPr>
          <p:cNvPr id="55" name="TextBox 28">
            <a:extLst>
              <a:ext uri="{FF2B5EF4-FFF2-40B4-BE49-F238E27FC236}">
                <a16:creationId xmlns="" xmlns:a16="http://schemas.microsoft.com/office/drawing/2014/main" id="{B1056133-A630-A340-8799-CF384CEF1B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75946" y="10094508"/>
            <a:ext cx="12635571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 smtClean="0">
                <a:cs typeface="Calibri" panose="020F0502020204030204" pitchFamily="34" charset="0"/>
              </a:rPr>
              <a:t>Table 2</a:t>
            </a:r>
            <a:r>
              <a:rPr lang="en-US" altLang="nl-NL" sz="3600" dirty="0" smtClean="0">
                <a:cs typeface="Calibri" panose="020F0502020204030204" pitchFamily="34" charset="0"/>
              </a:rPr>
              <a:t>.  Elastic and power-law parameters used in the models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grpSp>
        <p:nvGrpSpPr>
          <p:cNvPr id="29" name="그룹 28"/>
          <p:cNvGrpSpPr/>
          <p:nvPr/>
        </p:nvGrpSpPr>
        <p:grpSpPr>
          <a:xfrm>
            <a:off x="16807034" y="15047591"/>
            <a:ext cx="10309572" cy="8542287"/>
            <a:chOff x="16693008" y="10935434"/>
            <a:chExt cx="10058400" cy="8334172"/>
          </a:xfrm>
        </p:grpSpPr>
        <p:pic>
          <p:nvPicPr>
            <p:cNvPr id="27" name="그림 2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93008" y="10935434"/>
              <a:ext cx="10058400" cy="7314224"/>
            </a:xfrm>
            <a:prstGeom prst="rect">
              <a:avLst/>
            </a:prstGeom>
          </p:spPr>
        </p:pic>
        <p:sp>
          <p:nvSpPr>
            <p:cNvPr id="57" name="TextBox 25">
              <a:extLst>
                <a:ext uri="{FF2B5EF4-FFF2-40B4-BE49-F238E27FC236}">
                  <a16:creationId xmlns="" xmlns:a16="http://schemas.microsoft.com/office/drawing/2014/main" id="{10595A17-4314-624E-A1B3-3E27CC01E8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090352" y="17908302"/>
              <a:ext cx="7263712" cy="1361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6984" tIns="43492" rIns="86984" bIns="43492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47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1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09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3600" b="1" dirty="0">
                  <a:cs typeface="Calibri" panose="020F0502020204030204" pitchFamily="34" charset="0"/>
                </a:rPr>
                <a:t>Figure </a:t>
              </a:r>
              <a:r>
                <a:rPr lang="en-US" altLang="nl-NL" sz="3600" b="1" dirty="0" smtClean="0">
                  <a:cs typeface="Calibri" panose="020F0502020204030204" pitchFamily="34" charset="0"/>
                </a:rPr>
                <a:t>4</a:t>
              </a:r>
              <a:r>
                <a:rPr lang="en-US" altLang="nl-NL" sz="3600" dirty="0" smtClean="0">
                  <a:cs typeface="Calibri" panose="020F0502020204030204" pitchFamily="34" charset="0"/>
                </a:rPr>
                <a:t>. Vertical displacement </a:t>
              </a:r>
              <a:br>
                <a:rPr lang="en-US" altLang="nl-NL" sz="3600" dirty="0" smtClean="0">
                  <a:cs typeface="Calibri" panose="020F0502020204030204" pitchFamily="34" charset="0"/>
                </a:rPr>
              </a:br>
              <a:r>
                <a:rPr lang="en-US" altLang="nl-NL" sz="3600" dirty="0" smtClean="0">
                  <a:cs typeface="Calibri" panose="020F0502020204030204" pitchFamily="34" charset="0"/>
                </a:rPr>
                <a:t>at the surface (point A) over time</a:t>
              </a:r>
              <a:endParaRPr lang="en-US" altLang="nl-NL" sz="3600" dirty="0">
                <a:cs typeface="Calibri" panose="020F0502020204030204" pitchFamily="34" charset="0"/>
              </a:endParaRPr>
            </a:p>
          </p:txBody>
        </p:sp>
      </p:grpSp>
      <p:grpSp>
        <p:nvGrpSpPr>
          <p:cNvPr id="35" name="그룹 34"/>
          <p:cNvGrpSpPr/>
          <p:nvPr/>
        </p:nvGrpSpPr>
        <p:grpSpPr>
          <a:xfrm>
            <a:off x="14649689" y="23439567"/>
            <a:ext cx="8045538" cy="6672210"/>
            <a:chOff x="14787023" y="19398010"/>
            <a:chExt cx="8045538" cy="6672210"/>
          </a:xfrm>
        </p:grpSpPr>
        <p:pic>
          <p:nvPicPr>
            <p:cNvPr id="30" name="그림 29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87023" y="19398010"/>
              <a:ext cx="8045538" cy="5701800"/>
            </a:xfrm>
            <a:prstGeom prst="rect">
              <a:avLst/>
            </a:prstGeom>
          </p:spPr>
        </p:pic>
        <p:sp>
          <p:nvSpPr>
            <p:cNvPr id="60" name="TextBox 28">
              <a:extLst>
                <a:ext uri="{FF2B5EF4-FFF2-40B4-BE49-F238E27FC236}">
                  <a16:creationId xmlns="" xmlns:a16="http://schemas.microsoft.com/office/drawing/2014/main" id="{B1056133-A630-A340-8799-CF384CEF1B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636157" y="24874391"/>
              <a:ext cx="6545231" cy="11958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6984" tIns="43492" rIns="86984" bIns="43492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47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1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09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3600" b="1" dirty="0">
                  <a:cs typeface="Calibri" panose="020F0502020204030204" pitchFamily="34" charset="0"/>
                </a:rPr>
                <a:t>Figure </a:t>
              </a:r>
              <a:r>
                <a:rPr lang="en-US" altLang="nl-NL" sz="3600" b="1" dirty="0" smtClean="0">
                  <a:cs typeface="Calibri" panose="020F0502020204030204" pitchFamily="34" charset="0"/>
                </a:rPr>
                <a:t>5</a:t>
              </a:r>
              <a:r>
                <a:rPr lang="en-US" altLang="nl-NL" sz="3600" dirty="0" smtClean="0">
                  <a:cs typeface="Calibri" panose="020F0502020204030204" pitchFamily="34" charset="0"/>
                </a:rPr>
                <a:t>. Horizontal stressing rate </a:t>
              </a:r>
              <a:br>
                <a:rPr lang="en-US" altLang="nl-NL" sz="3600" dirty="0" smtClean="0">
                  <a:cs typeface="Calibri" panose="020F0502020204030204" pitchFamily="34" charset="0"/>
                </a:rPr>
              </a:br>
              <a:r>
                <a:rPr lang="en-US" altLang="nl-NL" sz="3600" dirty="0" smtClean="0">
                  <a:cs typeface="Calibri" panose="020F0502020204030204" pitchFamily="34" charset="0"/>
                </a:rPr>
                <a:t>at the surface (point A) over time</a:t>
              </a:r>
              <a:endParaRPr lang="en-US" altLang="nl-NL" sz="3600" dirty="0">
                <a:cs typeface="Calibri" panose="020F0502020204030204" pitchFamily="34" charset="0"/>
              </a:endParaRPr>
            </a:p>
          </p:txBody>
        </p:sp>
      </p:grpSp>
      <p:grpSp>
        <p:nvGrpSpPr>
          <p:cNvPr id="37" name="그룹 36"/>
          <p:cNvGrpSpPr/>
          <p:nvPr/>
        </p:nvGrpSpPr>
        <p:grpSpPr>
          <a:xfrm>
            <a:off x="899999" y="32747837"/>
            <a:ext cx="7460666" cy="6495524"/>
            <a:chOff x="1104291" y="34482192"/>
            <a:chExt cx="7460666" cy="6495524"/>
          </a:xfrm>
        </p:grpSpPr>
        <p:pic>
          <p:nvPicPr>
            <p:cNvPr id="36" name="그림 35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4291" y="34482192"/>
              <a:ext cx="7460666" cy="513000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TextBox 24">
                  <a:extLst>
                    <a:ext uri="{FF2B5EF4-FFF2-40B4-BE49-F238E27FC236}">
                      <a16:creationId xmlns="" xmlns:a16="http://schemas.microsoft.com/office/drawing/2014/main" id="{F1E4126A-6A40-9640-AEDD-8346A4AF0B0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754961" y="39530343"/>
                  <a:ext cx="6398974" cy="144737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86984" tIns="43492" rIns="86984" bIns="43492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147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128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109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91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91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defTabSz="4170363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91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defTabSz="4170363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91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defTabSz="4170363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91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defTabSz="4170363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91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3600" b="1" dirty="0" smtClean="0">
                      <a:cs typeface="Calibri" panose="020F0502020204030204" pitchFamily="34" charset="0"/>
                    </a:rPr>
                    <a:t>Figure 2</a:t>
                  </a:r>
                  <a:r>
                    <a:rPr lang="en-US" altLang="nl-NL" sz="3600" dirty="0">
                      <a:cs typeface="Calibri" panose="020F0502020204030204" pitchFamily="34" charset="0"/>
                    </a:rPr>
                    <a:t>. U</a:t>
                  </a:r>
                  <a:r>
                    <a:rPr lang="en-US" altLang="nl-NL" sz="3600" dirty="0" smtClean="0">
                      <a:cs typeface="Calibri" panose="020F0502020204030204" pitchFamily="34" charset="0"/>
                    </a:rPr>
                    <a:t>pper mantle viscosity</a:t>
                  </a:r>
                  <a:br>
                    <a:rPr lang="en-US" altLang="nl-NL" sz="3600" dirty="0" smtClean="0">
                      <a:cs typeface="Calibri" panose="020F0502020204030204" pitchFamily="34" charset="0"/>
                    </a:rPr>
                  </a:b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𝜂</m:t>
                        </m:r>
                        <m: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=</m:t>
                        </m:r>
                        <m:sSup>
                          <m:sSupPr>
                            <m:ctrlPr>
                              <a:rPr lang="en-US" altLang="nl-NL" sz="3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en-US" altLang="nl-NL" sz="3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nl-NL" sz="3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−1</m:t>
                            </m:r>
                          </m:sup>
                        </m:sSup>
                        <m:sSup>
                          <m:sSupPr>
                            <m:ctrlPr>
                              <a:rPr lang="en-US" altLang="nl-NL" sz="3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en-US" altLang="nl-NL" sz="3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US" altLang="nl-NL" sz="3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−1/</m:t>
                            </m:r>
                            <m:r>
                              <a:rPr lang="en-US" altLang="nl-NL" sz="3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𝑛</m:t>
                            </m:r>
                          </m:sup>
                        </m:sSup>
                        <m:sSup>
                          <m:sSupPr>
                            <m:ctrlPr>
                              <a:rPr lang="en-US" altLang="nl-NL" sz="3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̇"/>
                                <m:ctrlPr>
                                  <a:rPr lang="en-US" altLang="nl-NL" sz="3600" b="0" i="1" smtClean="0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nl-NL" sz="3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𝜀</m:t>
                                </m:r>
                              </m:e>
                            </m:acc>
                          </m:e>
                          <m:sup>
                            <m:f>
                              <m:fPr>
                                <m:ctrlPr>
                                  <a:rPr lang="en-US" altLang="nl-NL" sz="3600" b="0" i="1" smtClean="0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nl-NL" sz="3600" b="0" i="1" smtClean="0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nl-NL" sz="3600" b="0" i="1" smtClean="0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𝑛</m:t>
                                </m:r>
                              </m:den>
                            </m:f>
                            <m:r>
                              <a:rPr lang="en-US" altLang="nl-NL" sz="3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−1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altLang="nl-NL" sz="3600" b="0" i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exp</m:t>
                        </m:r>
                        <m: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⁡(</m:t>
                        </m:r>
                        <m: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𝑄</m:t>
                        </m:r>
                        <m: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/</m:t>
                        </m:r>
                        <m: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𝑛𝑅𝑇</m:t>
                        </m:r>
                        <m:r>
                          <a:rPr lang="en-US" altLang="nl-NL" sz="3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)</m:t>
                        </m:r>
                      </m:oMath>
                    </m:oMathPara>
                  </a14:m>
                  <a:endParaRPr lang="en-US" altLang="nl-NL" sz="3600" dirty="0">
                    <a:cs typeface="Calibri" panose="020F0502020204030204" pitchFamily="34" charset="0"/>
                  </a:endParaRPr>
                </a:p>
              </p:txBody>
            </p:sp>
          </mc:Choice>
          <mc:Fallback xmlns="">
            <p:sp>
              <p:nvSpPr>
                <p:cNvPr id="63" name="TextBox 24">
                  <a:extLst>
                    <a:ext uri="{FF2B5EF4-FFF2-40B4-BE49-F238E27FC236}">
                      <a16:creationId xmlns:a16="http://schemas.microsoft.com/office/drawing/2014/main" xmlns="" id="{F1E4126A-6A40-9640-AEDD-8346A4AF0B0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754961" y="39530343"/>
                  <a:ext cx="6398974" cy="1447373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 l="-1619" t="-6723" r="-95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9" name="그룹 38"/>
          <p:cNvGrpSpPr/>
          <p:nvPr/>
        </p:nvGrpSpPr>
        <p:grpSpPr>
          <a:xfrm>
            <a:off x="22410271" y="23517646"/>
            <a:ext cx="7101967" cy="6491567"/>
            <a:chOff x="22410271" y="23517646"/>
            <a:chExt cx="7101967" cy="6491567"/>
          </a:xfrm>
        </p:grpSpPr>
        <p:sp>
          <p:nvSpPr>
            <p:cNvPr id="47" name="TextBox 28">
              <a:extLst>
                <a:ext uri="{FF2B5EF4-FFF2-40B4-BE49-F238E27FC236}">
                  <a16:creationId xmlns="" xmlns:a16="http://schemas.microsoft.com/office/drawing/2014/main" id="{B1056133-A630-A340-8799-CF384CEF1B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560744" y="28813384"/>
              <a:ext cx="6536704" cy="11958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6984" tIns="43492" rIns="86984" bIns="43492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47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1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09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3600" b="1" dirty="0">
                  <a:cs typeface="Calibri" panose="020F0502020204030204" pitchFamily="34" charset="0"/>
                </a:rPr>
                <a:t>Figure </a:t>
              </a:r>
              <a:r>
                <a:rPr lang="en-US" altLang="nl-NL" sz="3600" b="1" dirty="0" smtClean="0">
                  <a:cs typeface="Calibri" panose="020F0502020204030204" pitchFamily="34" charset="0"/>
                </a:rPr>
                <a:t>6</a:t>
              </a:r>
              <a:r>
                <a:rPr lang="en-US" altLang="nl-NL" sz="3600" dirty="0" smtClean="0">
                  <a:cs typeface="Calibri" panose="020F0502020204030204" pitchFamily="34" charset="0"/>
                </a:rPr>
                <a:t>. Horizontal stressing rate </a:t>
              </a:r>
              <a:br>
                <a:rPr lang="en-US" altLang="nl-NL" sz="3600" dirty="0" smtClean="0">
                  <a:cs typeface="Calibri" panose="020F0502020204030204" pitchFamily="34" charset="0"/>
                </a:rPr>
              </a:br>
              <a:r>
                <a:rPr lang="en-US" altLang="nl-NL" sz="3600" dirty="0" smtClean="0">
                  <a:cs typeface="Calibri" panose="020F0502020204030204" pitchFamily="34" charset="0"/>
                </a:rPr>
                <a:t>at the upper crust and lower crust</a:t>
              </a:r>
              <a:endParaRPr lang="en-US" altLang="nl-NL" sz="3600" dirty="0">
                <a:cs typeface="Calibri" panose="020F0502020204030204" pitchFamily="34" charset="0"/>
              </a:endParaRPr>
            </a:p>
          </p:txBody>
        </p:sp>
        <p:pic>
          <p:nvPicPr>
            <p:cNvPr id="38" name="그림 37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10271" y="23517646"/>
              <a:ext cx="7101967" cy="5439842"/>
            </a:xfrm>
            <a:prstGeom prst="rect">
              <a:avLst/>
            </a:prstGeom>
          </p:spPr>
        </p:pic>
      </p:grpSp>
      <p:sp>
        <p:nvSpPr>
          <p:cNvPr id="67" name="TextBox 22">
            <a:extLst>
              <a:ext uri="{FF2B5EF4-FFF2-40B4-BE49-F238E27FC236}">
                <a16:creationId xmlns="" xmlns:a16="http://schemas.microsoft.com/office/drawing/2014/main" id="{067FFD12-C65D-E84D-82ED-9FD7053DBE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27118" y="36246986"/>
            <a:ext cx="14050925" cy="168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 smtClean="0">
                <a:cs typeface="Calibri" panose="020F0502020204030204" pitchFamily="34" charset="0"/>
              </a:rPr>
              <a:t>ACKNOWLEDGEMENTS</a:t>
            </a:r>
            <a:r>
              <a:rPr lang="en-US" altLang="nl-NL" sz="4800" dirty="0">
                <a:cs typeface="Calibri" panose="020F0502020204030204" pitchFamily="34" charset="0"/>
              </a:rPr>
              <a:t>: </a:t>
            </a:r>
            <a:r>
              <a:rPr lang="en-US" altLang="nl-NL" sz="2800" dirty="0">
                <a:cs typeface="Calibri" panose="020F0502020204030204" pitchFamily="34" charset="0"/>
              </a:rPr>
              <a:t>This research was supported by the National Research Foundation of Korea (NRF-2014R1A6A3A04055841)and Ministry of the Interior and Safety as Earthquake Disaster Prevention Human resource development Project.</a:t>
            </a:r>
          </a:p>
        </p:txBody>
      </p:sp>
      <p:grpSp>
        <p:nvGrpSpPr>
          <p:cNvPr id="41" name="그룹 40"/>
          <p:cNvGrpSpPr/>
          <p:nvPr/>
        </p:nvGrpSpPr>
        <p:grpSpPr>
          <a:xfrm>
            <a:off x="1274478" y="20595151"/>
            <a:ext cx="13615958" cy="1639056"/>
            <a:chOff x="1215225" y="28332700"/>
            <a:chExt cx="13615958" cy="1639056"/>
          </a:xfrm>
        </p:grpSpPr>
        <p:pic>
          <p:nvPicPr>
            <p:cNvPr id="69" name="그림 68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215225" y="28332700"/>
              <a:ext cx="13615958" cy="944734"/>
            </a:xfrm>
            <a:prstGeom prst="rect">
              <a:avLst/>
            </a:prstGeom>
          </p:spPr>
        </p:pic>
        <p:sp>
          <p:nvSpPr>
            <p:cNvPr id="70" name="TextBox 28">
              <a:extLst>
                <a:ext uri="{FF2B5EF4-FFF2-40B4-BE49-F238E27FC236}">
                  <a16:creationId xmlns="" xmlns:a16="http://schemas.microsoft.com/office/drawing/2014/main" id="{B1056133-A630-A340-8799-CF384CEF1B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58737" y="29329925"/>
              <a:ext cx="12635571" cy="641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6984" tIns="43492" rIns="86984" bIns="43492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47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1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09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3600" b="1" dirty="0" smtClean="0">
                  <a:cs typeface="Calibri" panose="020F0502020204030204" pitchFamily="34" charset="0"/>
                </a:rPr>
                <a:t>Table 1</a:t>
              </a:r>
              <a:r>
                <a:rPr lang="en-US" altLang="nl-NL" sz="3600" dirty="0" smtClean="0">
                  <a:cs typeface="Calibri" panose="020F0502020204030204" pitchFamily="34" charset="0"/>
                </a:rPr>
                <a:t>.  </a:t>
              </a:r>
              <a:r>
                <a:rPr lang="en-US" altLang="nl-NL" sz="3600" dirty="0" err="1" smtClean="0">
                  <a:cs typeface="Calibri" panose="020F0502020204030204" pitchFamily="34" charset="0"/>
                </a:rPr>
                <a:t>Discriptions</a:t>
              </a:r>
              <a:r>
                <a:rPr lang="en-US" altLang="nl-NL" sz="3600" dirty="0" smtClean="0">
                  <a:cs typeface="Calibri" panose="020F0502020204030204" pitchFamily="34" charset="0"/>
                </a:rPr>
                <a:t> of symbols</a:t>
              </a:r>
              <a:endParaRPr lang="en-US" altLang="nl-NL" sz="3600" dirty="0"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416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445</Words>
  <Application>Microsoft Office PowerPoint</Application>
  <PresentationFormat>사용자 지정</PresentationFormat>
  <Paragraphs>55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ＭＳ Ｐゴシック</vt:lpstr>
      <vt:lpstr>맑은 고딕</vt:lpstr>
      <vt:lpstr>Arial</vt:lpstr>
      <vt:lpstr>Calibri</vt:lpstr>
      <vt:lpstr>Cambria Math</vt:lpstr>
      <vt:lpstr>Office Theme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2019-08-16T14:49:10Z</dcterms:modified>
</cp:coreProperties>
</file>