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1" autoAdjust="0"/>
    <p:restoredTop sz="94693" autoAdjust="0"/>
  </p:normalViewPr>
  <p:slideViewPr>
    <p:cSldViewPr snapToGrid="0">
      <p:cViewPr>
        <p:scale>
          <a:sx n="14" d="100"/>
          <a:sy n="14" d="100"/>
        </p:scale>
        <p:origin x="2726" y="53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 dirty="0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8/26/2019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rafik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1580" y="20547264"/>
            <a:ext cx="13265385" cy="8290866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0240" y="5773467"/>
            <a:ext cx="9323394" cy="932339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hteck 12"/>
              <p:cNvSpPr/>
              <p:nvPr/>
            </p:nvSpPr>
            <p:spPr>
              <a:xfrm>
                <a:off x="1571627" y="23399567"/>
                <a:ext cx="13017208" cy="170378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nl-NL" sz="48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COMPUTATIONAL METHODS</a:t>
                </a:r>
                <a:r>
                  <a:rPr lang="en-US" altLang="nl-NL" sz="4800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:r>
                  <a:rPr lang="en-US" altLang="nl-NL" sz="4800" dirty="0">
                    <a:latin typeface="+mj-lt"/>
                    <a:cs typeface="Calibri" panose="020F0502020204030204" pitchFamily="34" charset="0"/>
                  </a:rPr>
                  <a:t>T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he Electrostatic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interface belonging to the AC/DC Module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is used to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calculate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the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electric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field with a Stationary Study. The Charged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Particle Tracing interface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 of the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Particle Tracing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Module allows to model the electron trajectories and multiple scattering by using the Bounce Boundary condition in a Time Dependent Study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. The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electrons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are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released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in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the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apex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of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the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tip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with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a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density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given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by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a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function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of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the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electric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field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GT" sz="4800" b="1" i="1" smtClean="0">
                        <a:latin typeface="+mj-lt"/>
                        <a:cs typeface="Calibri" panose="020F0502020204030204" pitchFamily="34" charset="0"/>
                      </a:rPr>
                      <m:t>𝑬</m:t>
                    </m:r>
                  </m:oMath>
                </a14:m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under the condition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for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a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field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emission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process</a:t>
                </a:r>
                <a14:m>
                  <m:oMath xmlns:m="http://schemas.openxmlformats.org/officeDocument/2006/math">
                    <m:r>
                      <a:rPr lang="es-GT" sz="4800" b="0" i="0" smtClean="0">
                        <a:latin typeface="+mj-lt"/>
                        <a:cs typeface="Calibri" panose="020F0502020204030204" pitchFamily="34" charset="0"/>
                      </a:rPr>
                      <m:t> (</m:t>
                    </m:r>
                    <m:r>
                      <a:rPr lang="es-GT" sz="4800" b="1" i="1" smtClean="0">
                        <a:latin typeface="+mj-lt"/>
                        <a:cs typeface="Calibri" panose="020F0502020204030204" pitchFamily="34" charset="0"/>
                      </a:rPr>
                      <m:t>𝑬</m:t>
                    </m:r>
                    <m:r>
                      <a:rPr lang="es-GT" sz="4800" b="0" i="1" smtClean="0">
                        <a:latin typeface="+mj-lt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≥1×</m:t>
                    </m:r>
                    <m:sSup>
                      <m:sSupPr>
                        <m:ctrlPr>
                          <a:rPr lang="es-GT" sz="4800" b="0" i="1" smtClean="0">
                            <a:latin typeface="+mj-lt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s-GT" sz="4800" b="0" i="1" smtClean="0">
                            <a:latin typeface="+mj-lt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s-GT" sz="4800" b="0" i="1" smtClean="0">
                            <a:latin typeface="+mj-lt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V/m) [3]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and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propagate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according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to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the</a:t>
                </a:r>
                <a:r>
                  <a:rPr lang="de-CH" sz="4800" dirty="0" smtClean="0">
                    <a:latin typeface="+mj-lt"/>
                    <a:cs typeface="Calibri" panose="020F0502020204030204" pitchFamily="34" charset="0"/>
                  </a:rPr>
                  <a:t> Newton </a:t>
                </a:r>
                <a:r>
                  <a:rPr lang="de-CH" sz="4800" dirty="0" err="1" smtClean="0">
                    <a:latin typeface="+mj-lt"/>
                    <a:cs typeface="Calibri" panose="020F0502020204030204" pitchFamily="34" charset="0"/>
                  </a:rPr>
                  <a:t>equation</a:t>
                </a:r>
                <a:endParaRPr lang="de-CH" sz="4800" dirty="0" smtClean="0">
                  <a:latin typeface="+mj-lt"/>
                  <a:cs typeface="Calibri" panose="020F0502020204030204" pitchFamily="34" charset="0"/>
                </a:endParaRPr>
              </a:p>
              <a:p>
                <a:pPr lvl="0"/>
                <a:endParaRPr lang="de-CH" sz="4800" dirty="0" smtClean="0">
                  <a:latin typeface="+mj-lt"/>
                  <a:cs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altLang="en-US" sz="4800" i="1">
                              <a:latin typeface="+mj-lt"/>
                            </a:rPr>
                          </m:ctrlPr>
                        </m:fPr>
                        <m:num>
                          <m:r>
                            <a:rPr lang="de-CH" altLang="en-US" sz="4800" i="1">
                              <a:latin typeface="+mj-lt"/>
                            </a:rPr>
                            <m:t>𝑑</m:t>
                          </m:r>
                          <m:d>
                            <m:dPr>
                              <m:ctrlPr>
                                <a:rPr lang="de-CH" altLang="en-US" sz="4800" i="1">
                                  <a:latin typeface="+mj-lt"/>
                                </a:rPr>
                              </m:ctrlPr>
                            </m:dPr>
                            <m:e>
                              <m:r>
                                <a:rPr lang="de-CH" altLang="en-US" sz="4800" b="0" i="1" smtClean="0">
                                  <a:latin typeface="+mj-lt"/>
                                </a:rPr>
                                <m:t>𝑚</m:t>
                              </m:r>
                              <m:r>
                                <a:rPr lang="de-CH" altLang="en-US" sz="4800" b="1" i="1" smtClean="0">
                                  <a:latin typeface="+mj-lt"/>
                                </a:rPr>
                                <m:t>𝒗</m:t>
                              </m:r>
                            </m:e>
                          </m:d>
                        </m:num>
                        <m:den>
                          <m:r>
                            <a:rPr lang="de-CH" altLang="en-US" sz="4800" i="1">
                              <a:latin typeface="+mj-lt"/>
                            </a:rPr>
                            <m:t>𝑑𝑡</m:t>
                          </m:r>
                        </m:den>
                      </m:f>
                      <m:r>
                        <a:rPr lang="es-GT" altLang="en-US" sz="4800" b="0" i="1" smtClean="0">
                          <a:latin typeface="+mj-lt"/>
                        </a:rPr>
                        <m:t>=</m:t>
                      </m:r>
                      <m:r>
                        <a:rPr lang="es-GT" altLang="en-US" sz="4800" b="0" i="1" smtClean="0">
                          <a:latin typeface="+mj-lt"/>
                        </a:rPr>
                        <m:t>𝑒</m:t>
                      </m:r>
                      <m:r>
                        <a:rPr lang="es-GT" altLang="en-US" sz="4800" b="1" i="1" smtClean="0">
                          <a:latin typeface="+mj-lt"/>
                        </a:rPr>
                        <m:t>𝑬</m:t>
                      </m:r>
                      <m:r>
                        <a:rPr lang="de-CH" altLang="en-US" sz="4800" i="1">
                          <a:latin typeface="+mj-lt"/>
                        </a:rPr>
                        <m:t>,</m:t>
                      </m:r>
                    </m:oMath>
                  </m:oMathPara>
                </a14:m>
                <a:endParaRPr lang="en-US" altLang="en-US" sz="4800" dirty="0">
                  <a:latin typeface="+mj-lt"/>
                </a:endParaRPr>
              </a:p>
              <a:p>
                <a:endParaRPr lang="de-CH" sz="4800" dirty="0" smtClean="0">
                  <a:latin typeface="+mj-lt"/>
                  <a:cs typeface="Calibri" panose="020F0502020204030204" pitchFamily="34" charset="0"/>
                </a:endParaRPr>
              </a:p>
              <a:p>
                <a:r>
                  <a:rPr lang="es-GT" sz="4800" dirty="0" smtClean="0">
                    <a:latin typeface="+mj-lt"/>
                    <a:cs typeface="Calibri" panose="020F0502020204030204" pitchFamily="34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de-CH" altLang="en-US" sz="4800" i="1">
                        <a:latin typeface="+mj-lt"/>
                      </a:rPr>
                      <m:t>𝑚</m:t>
                    </m:r>
                  </m:oMath>
                </a14:m>
                <a:r>
                  <a:rPr lang="es-GT" sz="4800" dirty="0" smtClean="0">
                    <a:latin typeface="+mj-lt"/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s-GT" sz="4800" b="0" i="1" smtClean="0">
                        <a:latin typeface="+mj-lt"/>
                        <a:cs typeface="Calibri" panose="020F0502020204030204" pitchFamily="34" charset="0"/>
                      </a:rPr>
                      <m:t>𝑒</m:t>
                    </m:r>
                  </m:oMath>
                </a14:m>
                <a:r>
                  <a:rPr lang="es-GT" sz="4800" dirty="0" smtClean="0">
                    <a:latin typeface="+mj-lt"/>
                    <a:cs typeface="Calibri" panose="020F0502020204030204" pitchFamily="34" charset="0"/>
                  </a:rPr>
                  <a:t> are the mass and electric charge of the </a:t>
                </a:r>
                <a:r>
                  <a:rPr lang="es-GT" sz="4800" dirty="0" smtClean="0">
                    <a:latin typeface="+mj-lt"/>
                    <a:cs typeface="Calibri" panose="020F0502020204030204" pitchFamily="34" charset="0"/>
                  </a:rPr>
                  <a:t>particles</a:t>
                </a:r>
                <a:r>
                  <a:rPr lang="es-GT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es-GT" sz="4800" dirty="0" smtClean="0">
                    <a:latin typeface="+mj-lt"/>
                    <a:cs typeface="Calibri" panose="020F0502020204030204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de-CH" altLang="en-US" sz="4800" b="1" i="1">
                        <a:latin typeface="+mj-lt"/>
                      </a:rPr>
                      <m:t>𝒗</m:t>
                    </m:r>
                  </m:oMath>
                </a14:m>
                <a:r>
                  <a:rPr lang="es-GT" sz="4800" dirty="0" smtClean="0">
                    <a:latin typeface="+mj-lt"/>
                    <a:cs typeface="Calibri" panose="020F0502020204030204" pitchFamily="34" charset="0"/>
                  </a:rPr>
                  <a:t> the velocity.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The geometry of the system was imported into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a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 COMSOL 3D Component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directly from the construction files of the setup with the CAD Import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Module (Figure 2).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The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simulation is based on the </a:t>
                </a:r>
                <a:r>
                  <a:rPr lang="en-US" sz="4800" i="1" dirty="0">
                    <a:latin typeface="+mj-lt"/>
                    <a:cs typeface="Calibri" panose="020F0502020204030204" pitchFamily="34" charset="0"/>
                  </a:rPr>
                  <a:t>Magnetic Lens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model from the Application Libraries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.</a:t>
                </a:r>
                <a:endParaRPr lang="en-US" altLang="nl-NL" sz="4800" dirty="0">
                  <a:solidFill>
                    <a:prstClr val="black"/>
                  </a:solidFill>
                  <a:latin typeface="+mj-lt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3" name="Rechtec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627" y="23399567"/>
                <a:ext cx="13017208" cy="17037806"/>
              </a:xfrm>
              <a:prstGeom prst="rect">
                <a:avLst/>
              </a:prstGeom>
              <a:blipFill>
                <a:blip r:embed="rId5"/>
                <a:stretch>
                  <a:fillRect l="-2155" t="-787" r="-2201" b="-1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27" y="1141557"/>
            <a:ext cx="27134789" cy="384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lvl="0" algn="ctr" defTabSz="4034951">
              <a:defRPr/>
            </a:pPr>
            <a:r>
              <a:rPr lang="en-US" sz="7200" dirty="0"/>
              <a:t>Studies of the Yield of Back-Scattered </a:t>
            </a:r>
            <a:r>
              <a:rPr lang="en-US" sz="7200" dirty="0" smtClean="0"/>
              <a:t>Electrons</a:t>
            </a:r>
          </a:p>
          <a:p>
            <a:pPr lvl="0" algn="ctr" defTabSz="4034951">
              <a:defRPr/>
            </a:pPr>
            <a:r>
              <a:rPr lang="en-US" sz="7200" dirty="0" smtClean="0"/>
              <a:t>in </a:t>
            </a:r>
            <a:r>
              <a:rPr lang="en-US" sz="7200" dirty="0"/>
              <a:t>Scanning Field Emission </a:t>
            </a:r>
            <a:r>
              <a:rPr lang="en-US" sz="7200" dirty="0" smtClean="0"/>
              <a:t>Microscopy</a:t>
            </a:r>
          </a:p>
          <a:p>
            <a:pPr lvl="0" algn="ctr" defTabSz="4034951">
              <a:lnSpc>
                <a:spcPct val="150000"/>
              </a:lnSpc>
              <a:defRPr/>
            </a:pPr>
            <a:r>
              <a:rPr lang="en-US" sz="4000" dirty="0" smtClean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H</a:t>
            </a:r>
            <a:r>
              <a:rPr lang="en-US" sz="4000" dirty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. 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Cabrera</a:t>
            </a:r>
            <a:r>
              <a:rPr lang="en-US" sz="4000" baseline="30000" dirty="0" smtClean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1</a:t>
            </a:r>
            <a:r>
              <a:rPr lang="en-US" sz="4000" dirty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, 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G. Bertolini</a:t>
            </a:r>
            <a:r>
              <a:rPr lang="en-US" sz="4000" baseline="30000" dirty="0" smtClean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1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 and D. Pescia</a:t>
            </a:r>
            <a:r>
              <a:rPr lang="en-US" sz="4000" baseline="30000" dirty="0" smtClean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1</a:t>
            </a:r>
            <a:endParaRPr lang="en-US" sz="4000" baseline="30000" dirty="0">
              <a:solidFill>
                <a:prstClr val="black"/>
              </a:solidFill>
              <a:latin typeface="Calibri" panose="020F0502020204030204"/>
              <a:cs typeface="Arial" charset="0"/>
            </a:endParaRPr>
          </a:p>
          <a:p>
            <a:pPr marL="840860" lvl="0" indent="-840860" algn="ctr" defTabSz="4034951">
              <a:defRPr/>
            </a:pPr>
            <a:r>
              <a:rPr lang="en-US" sz="4000" dirty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1. Laboratory for Solid State Physics, ETH Zürich, 8003 Zürich, </a:t>
            </a:r>
            <a:r>
              <a:rPr lang="en-US" sz="4000" dirty="0" smtClean="0">
                <a:solidFill>
                  <a:prstClr val="black"/>
                </a:solidFill>
                <a:latin typeface="Calibri" panose="020F0502020204030204"/>
                <a:cs typeface="Arial" charset="0"/>
              </a:rPr>
              <a:t>Switzerland </a:t>
            </a:r>
          </a:p>
        </p:txBody>
      </p:sp>
      <p:sp>
        <p:nvSpPr>
          <p:cNvPr id="2086" name="TextBox 22">
            <a:extLst>
              <a:ext uri="{FF2B5EF4-FFF2-40B4-BE49-F238E27FC236}">
                <a16:creationId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77144" y="29897798"/>
            <a:ext cx="13029272" cy="673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nl-NL" sz="4800" b="1" dirty="0" smtClean="0">
                <a:cs typeface="Calibri" panose="020F0502020204030204" pitchFamily="34" charset="0"/>
              </a:rPr>
              <a:t>CONCLUSIONS</a:t>
            </a:r>
            <a:r>
              <a:rPr lang="en-US" altLang="nl-NL" sz="4800" dirty="0">
                <a:cs typeface="Calibri" panose="020F0502020204030204" pitchFamily="34" charset="0"/>
              </a:rPr>
              <a:t>: </a:t>
            </a:r>
            <a:r>
              <a:rPr lang="en-US" altLang="nl-NL" sz="4800" dirty="0" smtClean="0">
                <a:cs typeface="Calibri" panose="020F0502020204030204" pitchFamily="34" charset="0"/>
              </a:rPr>
              <a:t>Some electrons escape </a:t>
            </a:r>
            <a:r>
              <a:rPr lang="en-US" altLang="nl-NL" sz="4800" dirty="0">
                <a:cs typeface="Calibri" panose="020F0502020204030204" pitchFamily="34" charset="0"/>
              </a:rPr>
              <a:t>from the electrostatic junction parallel to the target </a:t>
            </a:r>
            <a:r>
              <a:rPr lang="en-US" altLang="nl-NL" sz="4800" dirty="0" smtClean="0">
                <a:cs typeface="Calibri" panose="020F0502020204030204" pitchFamily="34" charset="0"/>
              </a:rPr>
              <a:t>surface and reach the detectors. This </a:t>
            </a:r>
            <a:r>
              <a:rPr lang="en-US" altLang="nl-NL" sz="4800" dirty="0">
                <a:cs typeface="Calibri" panose="020F0502020204030204" pitchFamily="34" charset="0"/>
              </a:rPr>
              <a:t>relevant </a:t>
            </a:r>
            <a:r>
              <a:rPr lang="en-US" altLang="nl-NL" sz="4800" dirty="0" smtClean="0">
                <a:cs typeface="Calibri" panose="020F0502020204030204" pitchFamily="34" charset="0"/>
              </a:rPr>
              <a:t>finding is </a:t>
            </a:r>
            <a:r>
              <a:rPr lang="en-US" altLang="nl-NL" sz="4800" dirty="0">
                <a:cs typeface="Calibri" panose="020F0502020204030204" pitchFamily="34" charset="0"/>
              </a:rPr>
              <a:t>consistent with the observed resolution </a:t>
            </a:r>
            <a:r>
              <a:rPr lang="en-US" altLang="nl-NL" sz="4800" dirty="0" smtClean="0">
                <a:cs typeface="Calibri" panose="020F0502020204030204" pitchFamily="34" charset="0"/>
              </a:rPr>
              <a:t>of </a:t>
            </a:r>
            <a:r>
              <a:rPr lang="en-US" altLang="nl-NL" sz="4800" dirty="0">
                <a:cs typeface="Calibri" panose="020F0502020204030204" pitchFamily="34" charset="0"/>
              </a:rPr>
              <a:t>the SFEM technology and requires more research to explain the processes involved in the electron scattering </a:t>
            </a:r>
            <a:r>
              <a:rPr lang="en-US" altLang="nl-NL" sz="4800" dirty="0" smtClean="0">
                <a:cs typeface="Calibri" panose="020F0502020204030204" pitchFamily="34" charset="0"/>
              </a:rPr>
              <a:t>and also in the production </a:t>
            </a:r>
            <a:r>
              <a:rPr lang="en-US" altLang="nl-NL" sz="4800" dirty="0">
                <a:cs typeface="Calibri" panose="020F0502020204030204" pitchFamily="34" charset="0"/>
              </a:rPr>
              <a:t>of secondary electrons.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nl-NL" sz="4800" dirty="0"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682130" y="36103865"/>
            <a:ext cx="13024286" cy="4273595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Young, R., Ward, J. &amp;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Scire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F. The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Topografiner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: An Instrument for Measuring Surface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Microtopography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800" i="1" dirty="0">
                <a:latin typeface="Calibri" panose="020F0502020204030204" pitchFamily="34" charset="0"/>
                <a:cs typeface="Calibri" panose="020F0502020204030204" pitchFamily="34" charset="0"/>
              </a:rPr>
              <a:t>Review of Scientific Instruments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43, 999-1011 (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1972)</a:t>
            </a:r>
            <a:endParaRPr lang="en-US" sz="2800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Zanin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D.,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Pietro, L., Peter, Q.,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Kostanyan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A., Cabrera, H.,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Vindigni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A.,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Bähler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Th.,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Pescia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D.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Ramsperger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, U.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Thirty per cent contrast in secondary-electron imaging by scanning field-emission microscopy. </a:t>
            </a:r>
            <a:r>
              <a:rPr lang="en-US" sz="2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Proc. R. Soc. A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472 (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2016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800" dirty="0" smtClean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800" dirty="0" err="1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Kn</a:t>
            </a:r>
            <a:r>
              <a:rPr lang="es-GT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ápek, A.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Methods of Preparation and Characterization of Experimental Field-Emission Cathodes, Short Thesis </a:t>
            </a:r>
            <a:r>
              <a:rPr lang="en-US" sz="2800" i="1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Faculty of Electrical Engineering and Communication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Department of Physics,  16-22 (</a:t>
            </a:r>
            <a:r>
              <a:rPr lang="en-US" sz="28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2013)</a:t>
            </a: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90" name="TextBox 26">
            <a:extLst>
              <a:ext uri="{FF2B5EF4-FFF2-40B4-BE49-F238E27FC236}">
                <a16:creationId xmlns:a16="http://schemas.microsoft.com/office/drawing/2014/main" id="{4777EA07-A11C-6249-80C7-698BCEF47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4340" y="28748997"/>
            <a:ext cx="9507517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3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Electrons in the CLAM2 and </a:t>
            </a:r>
            <a:r>
              <a:rPr lang="en-US" altLang="nl-NL" sz="3600" dirty="0" err="1" smtClean="0">
                <a:cs typeface="Calibri" panose="020F0502020204030204" pitchFamily="34" charset="0"/>
              </a:rPr>
              <a:t>Channeltron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1" name="TextBox 27">
            <a:extLst>
              <a:ext uri="{FF2B5EF4-FFF2-40B4-BE49-F238E27FC236}">
                <a16:creationId xmlns:a16="http://schemas.microsoft.com/office/drawing/2014/main" id="{FEBD845D-B904-D841-B1D7-569AFBDED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36695" y="15886063"/>
            <a:ext cx="12405701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 smtClean="0">
                <a:cs typeface="Calibri" panose="020F0502020204030204" pitchFamily="34" charset="0"/>
              </a:rPr>
              <a:t>Figure </a:t>
            </a:r>
            <a:r>
              <a:rPr lang="en-US" altLang="nl-NL" sz="3600" b="1" dirty="0">
                <a:cs typeface="Calibri" panose="020F0502020204030204" pitchFamily="34" charset="0"/>
              </a:rPr>
              <a:t>2</a:t>
            </a:r>
            <a:r>
              <a:rPr lang="en-US" altLang="nl-NL" sz="3600" dirty="0" smtClean="0">
                <a:cs typeface="Calibri" panose="020F0502020204030204" pitchFamily="34" charset="0"/>
              </a:rPr>
              <a:t>. </a:t>
            </a:r>
            <a:r>
              <a:rPr lang="en-US" altLang="nl-NL" sz="3600" dirty="0" smtClean="0">
                <a:cs typeface="Calibri" panose="020F0502020204030204" pitchFamily="34" charset="0"/>
              </a:rPr>
              <a:t>Simulated graphics </a:t>
            </a:r>
            <a:r>
              <a:rPr lang="en-US" altLang="nl-NL" sz="3600" dirty="0" smtClean="0">
                <a:cs typeface="Calibri" panose="020F0502020204030204" pitchFamily="34" charset="0"/>
              </a:rPr>
              <a:t>of the </a:t>
            </a:r>
            <a:r>
              <a:rPr lang="en-US" altLang="nl-NL" sz="3600" dirty="0" smtClean="0">
                <a:cs typeface="Calibri" panose="020F0502020204030204" pitchFamily="34" charset="0"/>
              </a:rPr>
              <a:t>model and experimental </a:t>
            </a:r>
            <a:r>
              <a:rPr lang="en-US" altLang="nl-NL" sz="3600" dirty="0" smtClean="0">
                <a:cs typeface="Calibri" panose="020F0502020204030204" pitchFamily="34" charset="0"/>
              </a:rPr>
              <a:t>setup</a:t>
            </a:r>
          </a:p>
        </p:txBody>
      </p:sp>
      <p:sp>
        <p:nvSpPr>
          <p:cNvPr id="2096" name="TextBox 33">
            <a:extLst>
              <a:ext uri="{FF2B5EF4-FFF2-40B4-BE49-F238E27FC236}">
                <a16:creationId xmlns:a16="http://schemas.microsoft.com/office/drawing/2014/main" id="{478932AD-87D4-5E47-9D62-E7F29E38E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9514" y="22085392"/>
            <a:ext cx="10544404" cy="64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</a:t>
            </a:r>
            <a:r>
              <a:rPr lang="en-US" altLang="nl-NL" sz="3600" b="1" dirty="0" smtClean="0">
                <a:cs typeface="Calibri" panose="020F0502020204030204" pitchFamily="34" charset="0"/>
              </a:rPr>
              <a:t>1</a:t>
            </a:r>
            <a:r>
              <a:rPr lang="en-US" altLang="nl-NL" sz="3600" dirty="0" smtClean="0">
                <a:cs typeface="Calibri" panose="020F0502020204030204" pitchFamily="34" charset="0"/>
              </a:rPr>
              <a:t>. Electron trajectories for different tip voltages </a:t>
            </a:r>
            <a:endParaRPr lang="en-US" altLang="nl-NL" sz="3600" dirty="0"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3634" y="10865415"/>
            <a:ext cx="3380754" cy="45076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6">
                <a:extLst>
                  <a:ext uri="{FF2B5EF4-FFF2-40B4-BE49-F238E27FC236}">
                    <a16:creationId xmlns:a16="http://schemas.microsoft.com/office/drawing/2014/main" id="{FFAA168A-D7A5-134D-961C-7DB57519DC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71627" y="5897676"/>
                <a:ext cx="13017206" cy="104291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None/>
                </a:pPr>
                <a:r>
                  <a:rPr lang="en-US" altLang="nl-NL" sz="4800" b="1" dirty="0" smtClean="0">
                    <a:latin typeface="+mj-lt"/>
                    <a:cs typeface="Calibri" panose="020F0502020204030204" pitchFamily="34" charset="0"/>
                  </a:rPr>
                  <a:t>INTRODUCTION</a:t>
                </a:r>
                <a:r>
                  <a:rPr lang="en-US" altLang="nl-NL" sz="4800" dirty="0">
                    <a:latin typeface="+mj-lt"/>
                    <a:cs typeface="Calibri" panose="020F0502020204030204" pitchFamily="34" charset="0"/>
                  </a:rPr>
                  <a:t>: </a:t>
                </a:r>
                <a:r>
                  <a:rPr lang="en-US" altLang="nl-NL" sz="4800" dirty="0" smtClean="0">
                    <a:latin typeface="+mj-lt"/>
                    <a:cs typeface="Calibri" panose="020F0502020204030204" pitchFamily="34" charset="0"/>
                  </a:rPr>
                  <a:t>In an experiment </a:t>
                </a:r>
                <a:r>
                  <a:rPr lang="en-US" altLang="nl-NL" sz="4800" dirty="0" smtClean="0">
                    <a:latin typeface="+mj-lt"/>
                    <a:cs typeface="Calibri" panose="020F0502020204030204" pitchFamily="34" charset="0"/>
                  </a:rPr>
                  <a:t>in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Scanning Field Emission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M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icroscopy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(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SFEM) the detectors CLAM2 and </a:t>
                </a:r>
                <a:r>
                  <a:rPr lang="en-US" sz="4800" dirty="0" err="1" smtClean="0">
                    <a:latin typeface="+mj-lt"/>
                    <a:cs typeface="Calibri" panose="020F0502020204030204" pitchFamily="34" charset="0"/>
                  </a:rPr>
                  <a:t>Channeltron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collect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electrons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emitted by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a very sharp tungsten tip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once they are back-scattered by a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tungsten surface placed at a distance </a:t>
                </a:r>
                <a14:m>
                  <m:oMath xmlns:m="http://schemas.openxmlformats.org/officeDocument/2006/math">
                    <m:r>
                      <a:rPr lang="de-CH" sz="4800" b="0" i="1" smtClean="0">
                        <a:latin typeface="+mj-lt"/>
                        <a:cs typeface="Calibri" panose="020F0502020204030204" pitchFamily="34" charset="0"/>
                      </a:rPr>
                      <m:t>𝑑</m:t>
                    </m:r>
                  </m:oMath>
                </a14:m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 in a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nanometer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scale [1,2].  Finite element method (FEM) simulations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of the trajectories of these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particles are implemented via the scientific software COMSOL </a:t>
                </a:r>
                <a:r>
                  <a:rPr lang="en-US" sz="4800" dirty="0" err="1" smtClean="0">
                    <a:latin typeface="+mj-lt"/>
                    <a:cs typeface="Calibri" panose="020F0502020204030204" pitchFamily="34" charset="0"/>
                  </a:rPr>
                  <a:t>Multiphysics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®. The goal is the validation of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the hypothesis that the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amount of captured electrons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depends on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the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total electrostatic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environment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and on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the fact that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the electrons 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bounce several times on the surface away from the primary interaction </a:t>
                </a:r>
                <a:r>
                  <a:rPr lang="en-US" sz="4800" dirty="0" smtClean="0">
                    <a:latin typeface="+mj-lt"/>
                    <a:cs typeface="Calibri" panose="020F0502020204030204" pitchFamily="34" charset="0"/>
                  </a:rPr>
                  <a:t>point (Figures 1, 2).</a:t>
                </a:r>
                <a:r>
                  <a:rPr lang="en-US" sz="4800" dirty="0">
                    <a:latin typeface="+mj-lt"/>
                    <a:cs typeface="Calibri" panose="020F0502020204030204" pitchFamily="34" charset="0"/>
                  </a:rPr>
                  <a:t> </a:t>
                </a:r>
                <a:endParaRPr lang="en-US" altLang="nl-NL" sz="4800" dirty="0">
                  <a:latin typeface="+mj-lt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0" name="TextBox 6">
                <a:extLst>
                  <a:ext uri="{FF2B5EF4-FFF2-40B4-BE49-F238E27FC236}">
                    <a16:creationId xmlns:a16="http://schemas.microsoft.com/office/drawing/2014/main" id="{FFAA168A-D7A5-134D-961C-7DB57519D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71627" y="5897676"/>
                <a:ext cx="13017206" cy="10429126"/>
              </a:xfrm>
              <a:prstGeom prst="rect">
                <a:avLst/>
              </a:prstGeom>
              <a:blipFill>
                <a:blip r:embed="rId7"/>
                <a:stretch>
                  <a:fillRect l="-2155" t="-1286" r="-2810" b="-22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hteck 15"/>
          <p:cNvSpPr/>
          <p:nvPr/>
        </p:nvSpPr>
        <p:spPr>
          <a:xfrm>
            <a:off x="15682130" y="17286138"/>
            <a:ext cx="12714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nl-NL" sz="4800" b="1" dirty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en-US" altLang="nl-NL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nl-NL" sz="48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nl-NL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ounters installed in the detectors with the </a:t>
            </a:r>
            <a:r>
              <a:rPr lang="en-US" sz="4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Particle </a:t>
            </a:r>
            <a:r>
              <a:rPr lang="en-US" sz="4800" i="1" dirty="0">
                <a:latin typeface="Calibri" panose="020F0502020204030204" pitchFamily="34" charset="0"/>
                <a:cs typeface="Calibri" panose="020F0502020204030204" pitchFamily="34" charset="0"/>
              </a:rPr>
              <a:t>Counter</a:t>
            </a:r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feature</a:t>
            </a:r>
            <a:r>
              <a:rPr lang="en-US" altLang="nl-NL" sz="4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nl-NL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provide the </a:t>
            </a:r>
            <a:r>
              <a:rPr lang="en-US" altLang="nl-NL" sz="4800" dirty="0">
                <a:latin typeface="Calibri" panose="020F0502020204030204" pitchFamily="34" charset="0"/>
                <a:cs typeface="Calibri" panose="020F0502020204030204" pitchFamily="34" charset="0"/>
              </a:rPr>
              <a:t>yield of </a:t>
            </a:r>
            <a:r>
              <a:rPr lang="en-US" altLang="nl-NL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back-scattered electrons depending on the electrostatic variables (</a:t>
            </a:r>
            <a:r>
              <a:rPr lang="en-US" altLang="nl-NL" sz="4800" dirty="0">
                <a:latin typeface="Calibri" panose="020F0502020204030204" pitchFamily="34" charset="0"/>
                <a:cs typeface="Calibri" panose="020F0502020204030204" pitchFamily="34" charset="0"/>
              </a:rPr>
              <a:t>Figure 3).</a:t>
            </a:r>
            <a:r>
              <a:rPr lang="en-US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US" altLang="nl-NL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3196" y="6290187"/>
            <a:ext cx="4103404" cy="410340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24042537" y="8959185"/>
            <a:ext cx="1846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d = 20 </a:t>
            </a:r>
            <a:r>
              <a:rPr lang="de-CH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nm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17606964" y="14074879"/>
            <a:ext cx="4243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Color </a:t>
            </a:r>
            <a:r>
              <a:rPr lang="de-CH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CH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CH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Electric</a:t>
            </a:r>
            <a:r>
              <a:rPr lang="de-CH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field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628" y="16277445"/>
            <a:ext cx="12150707" cy="5354454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V="1">
            <a:off x="26689673" y="8813067"/>
            <a:ext cx="1707289" cy="208175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 flipV="1">
            <a:off x="24933297" y="8813067"/>
            <a:ext cx="1707289" cy="208175"/>
          </a:xfrm>
          <a:prstGeom prst="rect">
            <a:avLst/>
          </a:prstGeom>
        </p:spPr>
      </p:pic>
      <p:sp>
        <p:nvSpPr>
          <p:cNvPr id="55" name="Textfeld 54"/>
          <p:cNvSpPr txBox="1"/>
          <p:nvPr/>
        </p:nvSpPr>
        <p:spPr>
          <a:xfrm>
            <a:off x="24447489" y="7720212"/>
            <a:ext cx="69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Tip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26651351" y="6741534"/>
            <a:ext cx="141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Sample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505</Words>
  <Application>Microsoft Office PowerPoint</Application>
  <PresentationFormat>Benutzerdefiniert</PresentationFormat>
  <Paragraphs>25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Cambria Math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2019-08-26T21:25:54Z</dcterms:modified>
</cp:coreProperties>
</file>