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854" autoAdjust="0"/>
    <p:restoredTop sz="94706" autoAdjust="0"/>
  </p:normalViewPr>
  <p:slideViewPr>
    <p:cSldViewPr snapToGrid="0">
      <p:cViewPr>
        <p:scale>
          <a:sx n="30" d="100"/>
          <a:sy n="30" d="100"/>
        </p:scale>
        <p:origin x="2960" y="-352"/>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8/23/19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8/23/19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8/23/19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8/23/19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8/23/19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8/23/19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8/23/19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8/23/19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8/23/19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8/23/19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8/23/19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8/23/19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8/23/19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8/23/19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1141557"/>
            <a:ext cx="27134789" cy="3842708"/>
          </a:xfrm>
          <a:prstGeom prst="rect">
            <a:avLst/>
          </a:prstGeom>
          <a:noFill/>
          <a:ln w="9525">
            <a:noFill/>
            <a:miter lim="800000"/>
            <a:headEnd/>
            <a:tailEnd/>
          </a:ln>
        </p:spPr>
        <p:txBody>
          <a:bodyPr wrap="square" lIns="86984" tIns="43492" rIns="86984" bIns="43492">
            <a:spAutoFit/>
          </a:bodyPr>
          <a:lstStyle/>
          <a:p>
            <a:pPr algn="ctr" defTabSz="4174027">
              <a:defRPr/>
            </a:pPr>
            <a:r>
              <a:rPr lang="en-GB" sz="7200" dirty="0"/>
              <a:t>Photovoltaic Module Design and Mounting for Operation at Elevated Ambient Temperatures</a:t>
            </a:r>
            <a:endParaRPr lang="en-US" sz="7200" dirty="0">
              <a:latin typeface="Calibri" panose="020F0502020204030204" pitchFamily="34" charset="0"/>
              <a:ea typeface="+mn-ea"/>
              <a:cs typeface="Calibri" panose="020F0502020204030204" pitchFamily="34" charset="0"/>
            </a:endParaRP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dirty="0">
                <a:latin typeface="Calibri" panose="020F0502020204030204" pitchFamily="34" charset="0"/>
                <a:cs typeface="Calibri" panose="020F0502020204030204" pitchFamily="34" charset="0"/>
              </a:rPr>
              <a:t>A. G. Zubiría, A. Fragaki, I. Khan</a:t>
            </a:r>
            <a:endParaRPr lang="en-US" sz="4000" baseline="30000" dirty="0">
              <a:latin typeface="Calibri" panose="020F0502020204030204" pitchFamily="34" charset="0"/>
              <a:cs typeface="Calibri" panose="020F0502020204030204" pitchFamily="34" charset="0"/>
            </a:endParaRPr>
          </a:p>
          <a:p>
            <a:pPr marL="914276" indent="-914276" algn="ctr" defTabSz="4387247" eaLnBrk="1" hangingPunct="1">
              <a:defRPr/>
            </a:pPr>
            <a:r>
              <a:rPr lang="en-US" sz="4000" dirty="0">
                <a:latin typeface="Calibri" panose="020F0502020204030204" pitchFamily="34" charset="0"/>
                <a:cs typeface="Calibri" panose="020F0502020204030204" pitchFamily="34" charset="0"/>
              </a:rPr>
              <a:t>University of Central Lancashire, Preston, Lancashire, PR1 2HE, UK </a:t>
            </a: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571629" y="5848649"/>
            <a:ext cx="13017206" cy="8951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nl-NL" sz="4800" b="1" dirty="0">
                <a:cs typeface="Calibri" panose="020F0502020204030204" pitchFamily="34" charset="0"/>
              </a:rPr>
              <a:t>INRODUCTION</a:t>
            </a:r>
            <a:r>
              <a:rPr lang="en-US" altLang="nl-NL" sz="4800" dirty="0">
                <a:cs typeface="Calibri" panose="020F0502020204030204" pitchFamily="34" charset="0"/>
              </a:rPr>
              <a:t>: </a:t>
            </a:r>
            <a:r>
              <a:rPr lang="en-GB" sz="4800" dirty="0"/>
              <a:t>Irradiance is fundamental in the energy production of photovoltaic (PV) modules and models can be developed using just irradiance data. However, module temperature has also significant impact on the power output.  In locations with high ambient temperatures PV module performance can be significantly reduced. The aim of this work is to explore ways, using COMSOL Multiphysics®, in which natural ventilation can be enhanced and passive cooling can be achieved at increased wind speeds.</a:t>
            </a:r>
          </a:p>
          <a:p>
            <a:pPr eaLnBrk="1" hangingPunct="1">
              <a:spcBef>
                <a:spcPct val="0"/>
              </a:spcBef>
              <a:buFontTx/>
              <a:buNone/>
            </a:pPr>
            <a:endParaRPr lang="en-US" altLang="nl-NL" sz="4800" dirty="0">
              <a:cs typeface="Calibri" panose="020F0502020204030204" pitchFamily="34" charset="0"/>
            </a:endParaRPr>
          </a:p>
        </p:txBody>
      </p:sp>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571627" y="22879222"/>
            <a:ext cx="12975642" cy="21509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nl-NL" sz="4800" b="1" dirty="0">
                <a:cs typeface="Calibri" panose="020F0502020204030204" pitchFamily="34" charset="0"/>
              </a:rPr>
              <a:t>COMPUTATIONAL METHODS</a:t>
            </a:r>
            <a:r>
              <a:rPr lang="en-US" altLang="nl-NL" sz="4800" dirty="0">
                <a:cs typeface="Calibri" panose="020F0502020204030204" pitchFamily="34" charset="0"/>
              </a:rPr>
              <a:t>: </a:t>
            </a:r>
            <a:r>
              <a:rPr lang="en-GB" sz="4800" dirty="0"/>
              <a:t>A 2D model of an elevated PV module to study the thermal efficiency, using the COMSOL Multiphysics® simulation, is presented. The stationary laminar flow conjugate heat transfer COMSOL® module is used for this model. This module is ideal for solving conservation of energy, mass and momentum in fluids as well as conduction in solids. In order to solve these equations the module automatically includes the heat transfer in solids, heat transfer in fluids and laminar flow packages. A stationary PARDISO solver is used together with adaptive mesh refinement in order to reconcile edge effects. Dimensions of the PV module are based on literature (e.g. [1] and [2]). </a:t>
            </a: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p:txBody>
      </p:sp>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687240" y="5848649"/>
            <a:ext cx="13019177" cy="82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cs typeface="Calibri" panose="020F0502020204030204" pitchFamily="34" charset="0"/>
              </a:rPr>
              <a:t>RESULTS</a:t>
            </a:r>
            <a:r>
              <a:rPr lang="en-US" altLang="nl-NL" sz="4800" dirty="0">
                <a:cs typeface="Calibri" panose="020F0502020204030204" pitchFamily="34" charset="0"/>
              </a:rPr>
              <a:t>:</a:t>
            </a:r>
          </a:p>
        </p:txBody>
      </p:sp>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5265032" y="26271465"/>
            <a:ext cx="13029272" cy="8951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nl-NL" sz="4800" b="1" dirty="0">
                <a:cs typeface="Calibri" panose="020F0502020204030204" pitchFamily="34" charset="0"/>
              </a:rPr>
              <a:t>CONCLUSIONS</a:t>
            </a:r>
            <a:r>
              <a:rPr lang="en-US" altLang="nl-NL" sz="4800" dirty="0">
                <a:cs typeface="Calibri" panose="020F0502020204030204" pitchFamily="34" charset="0"/>
              </a:rPr>
              <a:t>: </a:t>
            </a:r>
            <a:r>
              <a:rPr lang="en-GB" sz="4800" dirty="0"/>
              <a:t>Tilt angle has an important impact on the module temperature. It has been shown that there is more than 10K decrease in the cell temperature when the tilt angle of the module varies from 10</a:t>
            </a:r>
            <a:r>
              <a:rPr lang="en-GB" sz="4800" baseline="30000" dirty="0"/>
              <a:t>o</a:t>
            </a:r>
            <a:r>
              <a:rPr lang="en-GB" sz="4800" dirty="0"/>
              <a:t> to 70</a:t>
            </a:r>
            <a:r>
              <a:rPr lang="en-GB" sz="4800" baseline="30000" dirty="0"/>
              <a:t>o</a:t>
            </a:r>
            <a:r>
              <a:rPr lang="en-GB" sz="4800" dirty="0"/>
              <a:t>. The change is larger for small tilt angles than for large angles, with the temperature of the upper edge being, in all cases, higher than that of the lower edge as expected. Similar behaviour has been observed in related  research. As expected when the wind speed rises, the temperature decrease is stronger in the module without frame.</a:t>
            </a:r>
          </a:p>
        </p:txBody>
      </p:sp>
      <p:sp>
        <p:nvSpPr>
          <p:cNvPr id="24" name="TextBox 23">
            <a:extLst>
              <a:ext uri="{FF2B5EF4-FFF2-40B4-BE49-F238E27FC236}">
                <a16:creationId xmlns:a16="http://schemas.microsoft.com/office/drawing/2014/main" id="{58974D01-8153-BC41-856A-A00CCD55800A}"/>
              </a:ext>
            </a:extLst>
          </p:cNvPr>
          <p:cNvSpPr txBox="1"/>
          <p:nvPr/>
        </p:nvSpPr>
        <p:spPr>
          <a:xfrm>
            <a:off x="15679300" y="36458389"/>
            <a:ext cx="13024286" cy="4273595"/>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a:latin typeface="Calibri" panose="020F0502020204030204" pitchFamily="34" charset="0"/>
                <a:ea typeface="+mn-ea"/>
                <a:cs typeface="Calibri" panose="020F0502020204030204" pitchFamily="34" charset="0"/>
              </a:rPr>
              <a:t>:</a:t>
            </a:r>
          </a:p>
          <a:p>
            <a:pPr marL="514350" indent="-514350">
              <a:buAutoNum type="arabicPeriod"/>
            </a:pPr>
            <a:r>
              <a:rPr lang="en-GB" sz="2800" dirty="0"/>
              <a:t>P. Nyanor, E.K. Oman, S. Kudadze, and A. Deku. 3D Finite Element Method Modeling and Simulation of the Temperature of Crystalline Photovoltaic Module. International Journal of Research in Engineering and Technology, 04(09):378 384, September 2015. </a:t>
            </a:r>
          </a:p>
          <a:p>
            <a:pPr marL="514350" indent="-514350">
              <a:buFontTx/>
              <a:buAutoNum type="arabicPeriod"/>
            </a:pPr>
            <a:r>
              <a:rPr lang="en-GB" sz="2800" dirty="0"/>
              <a:t>G. Acciani, O. Falcone, and S. Vergura. Analysis of the Thermal Heating of poly-</a:t>
            </a:r>
            <a:r>
              <a:rPr lang="en-GB" sz="2800" dirty="0" err="1"/>
              <a:t>si</a:t>
            </a:r>
            <a:r>
              <a:rPr lang="en-GB" sz="2800" dirty="0"/>
              <a:t> and a-</a:t>
            </a:r>
            <a:r>
              <a:rPr lang="en-GB" sz="2800" dirty="0" err="1"/>
              <a:t>si</a:t>
            </a:r>
            <a:r>
              <a:rPr lang="en-GB" sz="2800" dirty="0"/>
              <a:t> Photovoltaic cell by means of FEM. International Conference on Renewable Energies and Power Quality (ICREPQ'10), 2010. </a:t>
            </a:r>
          </a:p>
          <a:p>
            <a:pPr marL="514350" indent="-514350">
              <a:buAutoNum type="arabicPeriod"/>
            </a:pPr>
            <a:endParaRPr lang="en-GB" sz="2800" dirty="0"/>
          </a:p>
        </p:txBody>
      </p:sp>
      <p:sp>
        <p:nvSpPr>
          <p:cNvPr id="2088" name="TextBox 24">
            <a:extLst>
              <a:ext uri="{FF2B5EF4-FFF2-40B4-BE49-F238E27FC236}">
                <a16:creationId xmlns:a16="http://schemas.microsoft.com/office/drawing/2014/main" id="{F1E4126A-6A40-9640-AEDD-8346A4AF0B0C}"/>
              </a:ext>
            </a:extLst>
          </p:cNvPr>
          <p:cNvSpPr txBox="1">
            <a:spLocks noChangeArrowheads="1"/>
          </p:cNvSpPr>
          <p:nvPr/>
        </p:nvSpPr>
        <p:spPr bwMode="auto">
          <a:xfrm>
            <a:off x="1775674" y="39064954"/>
            <a:ext cx="11008504"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Outer boundary conditions for tilt angle velocity </a:t>
            </a:r>
          </a:p>
          <a:p>
            <a:pPr algn="ctr" eaLnBrk="1" hangingPunct="1">
              <a:spcBef>
                <a:spcPct val="0"/>
              </a:spcBef>
              <a:buFontTx/>
              <a:buNone/>
            </a:pPr>
            <a:r>
              <a:rPr lang="en-US" altLang="nl-NL" sz="3600" dirty="0">
                <a:cs typeface="Calibri" panose="020F0502020204030204" pitchFamily="34" charset="0"/>
              </a:rPr>
              <a:t>and volume force.</a:t>
            </a:r>
          </a:p>
        </p:txBody>
      </p:sp>
      <p:sp>
        <p:nvSpPr>
          <p:cNvPr id="2089" name="TextBox 25">
            <a:extLst>
              <a:ext uri="{FF2B5EF4-FFF2-40B4-BE49-F238E27FC236}">
                <a16:creationId xmlns:a16="http://schemas.microsoft.com/office/drawing/2014/main" id="{10595A17-4314-624E-A1B3-3E27CC01E8B0}"/>
              </a:ext>
            </a:extLst>
          </p:cNvPr>
          <p:cNvSpPr txBox="1">
            <a:spLocks noChangeArrowheads="1"/>
          </p:cNvSpPr>
          <p:nvPr/>
        </p:nvSpPr>
        <p:spPr bwMode="auto">
          <a:xfrm>
            <a:off x="15387995" y="20767962"/>
            <a:ext cx="7247090" cy="174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Temperature and velocity </a:t>
            </a:r>
          </a:p>
          <a:p>
            <a:pPr eaLnBrk="1" hangingPunct="1">
              <a:spcBef>
                <a:spcPct val="0"/>
              </a:spcBef>
              <a:buFontTx/>
              <a:buNone/>
            </a:pPr>
            <a:r>
              <a:rPr lang="en-US" altLang="nl-NL" sz="3600" dirty="0">
                <a:cs typeface="Calibri" panose="020F0502020204030204" pitchFamily="34" charset="0"/>
              </a:rPr>
              <a:t>field for varying tilt angles, increasing </a:t>
            </a:r>
          </a:p>
          <a:p>
            <a:pPr eaLnBrk="1" hangingPunct="1">
              <a:spcBef>
                <a:spcPct val="0"/>
              </a:spcBef>
              <a:buFontTx/>
              <a:buNone/>
            </a:pPr>
            <a:r>
              <a:rPr lang="en-US" altLang="nl-NL" sz="3600" dirty="0">
                <a:cs typeface="Calibri" panose="020F0502020204030204" pitchFamily="34" charset="0"/>
              </a:rPr>
              <a:t>from top to bottom (10</a:t>
            </a:r>
            <a:r>
              <a:rPr lang="en-GB" sz="3600" baseline="30000" dirty="0"/>
              <a:t>o</a:t>
            </a:r>
            <a:r>
              <a:rPr lang="en-US" altLang="nl-NL" sz="3600" dirty="0">
                <a:cs typeface="Calibri" panose="020F0502020204030204" pitchFamily="34" charset="0"/>
              </a:rPr>
              <a:t>, 30</a:t>
            </a:r>
            <a:r>
              <a:rPr lang="en-GB" sz="3600" baseline="30000" dirty="0"/>
              <a:t>o</a:t>
            </a:r>
            <a:r>
              <a:rPr lang="en-US" altLang="nl-NL" sz="3600" dirty="0">
                <a:cs typeface="Calibri" panose="020F0502020204030204" pitchFamily="34" charset="0"/>
              </a:rPr>
              <a:t> to 50</a:t>
            </a:r>
            <a:r>
              <a:rPr lang="en-GB" sz="3600" baseline="30000" dirty="0"/>
              <a:t>o</a:t>
            </a:r>
            <a:r>
              <a:rPr lang="en-US" altLang="nl-NL" sz="3600" dirty="0">
                <a:cs typeface="Calibri" panose="020F0502020204030204" pitchFamily="34" charset="0"/>
              </a:rPr>
              <a:t>).</a:t>
            </a:r>
          </a:p>
        </p:txBody>
      </p:sp>
      <p:sp>
        <p:nvSpPr>
          <p:cNvPr id="2090" name="TextBox 26">
            <a:extLst>
              <a:ext uri="{FF2B5EF4-FFF2-40B4-BE49-F238E27FC236}">
                <a16:creationId xmlns:a16="http://schemas.microsoft.com/office/drawing/2014/main" id="{4777EA07-A11C-6249-80C7-698BCEF47F94}"/>
              </a:ext>
            </a:extLst>
          </p:cNvPr>
          <p:cNvSpPr txBox="1">
            <a:spLocks noChangeArrowheads="1"/>
          </p:cNvSpPr>
          <p:nvPr/>
        </p:nvSpPr>
        <p:spPr bwMode="auto">
          <a:xfrm>
            <a:off x="23151779" y="12823928"/>
            <a:ext cx="5729238" cy="23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4</a:t>
            </a:r>
            <a:r>
              <a:rPr lang="en-US" altLang="nl-NL" sz="3600" dirty="0">
                <a:cs typeface="Calibri" panose="020F0502020204030204" pitchFamily="34" charset="0"/>
              </a:rPr>
              <a:t>. </a:t>
            </a:r>
            <a:r>
              <a:rPr lang="en-US" altLang="nl-NL" sz="3600" i="1" dirty="0">
                <a:cs typeface="Calibri" panose="020F0502020204030204" pitchFamily="34" charset="0"/>
              </a:rPr>
              <a:t>(Top) T</a:t>
            </a:r>
            <a:r>
              <a:rPr lang="en-US" altLang="nl-NL" sz="3600" dirty="0">
                <a:cs typeface="Calibri" panose="020F0502020204030204" pitchFamily="34" charset="0"/>
              </a:rPr>
              <a:t>emperature </a:t>
            </a:r>
          </a:p>
          <a:p>
            <a:pPr eaLnBrk="1" hangingPunct="1">
              <a:spcBef>
                <a:spcPct val="0"/>
              </a:spcBef>
              <a:buFontTx/>
              <a:buNone/>
            </a:pPr>
            <a:r>
              <a:rPr lang="en-US" altLang="nl-NL" sz="3600" dirty="0">
                <a:cs typeface="Calibri" panose="020F0502020204030204" pitchFamily="34" charset="0"/>
              </a:rPr>
              <a:t>Distribution across surface of </a:t>
            </a:r>
          </a:p>
          <a:p>
            <a:pPr eaLnBrk="1" hangingPunct="1">
              <a:spcBef>
                <a:spcPct val="0"/>
              </a:spcBef>
              <a:buFontTx/>
              <a:buNone/>
            </a:pPr>
            <a:r>
              <a:rPr lang="en-US" altLang="nl-NL" sz="3600" dirty="0">
                <a:cs typeface="Calibri" panose="020F0502020204030204" pitchFamily="34" charset="0"/>
              </a:rPr>
              <a:t>silicon cell for varying tilt </a:t>
            </a:r>
          </a:p>
          <a:p>
            <a:pPr eaLnBrk="1" hangingPunct="1">
              <a:spcBef>
                <a:spcPct val="0"/>
              </a:spcBef>
              <a:buFontTx/>
              <a:buNone/>
            </a:pPr>
            <a:r>
              <a:rPr lang="en-US" altLang="nl-NL" sz="3600" dirty="0">
                <a:cs typeface="Calibri" panose="020F0502020204030204" pitchFamily="34" charset="0"/>
              </a:rPr>
              <a:t>angles.</a:t>
            </a:r>
          </a:p>
        </p:txBody>
      </p:sp>
      <p:sp>
        <p:nvSpPr>
          <p:cNvPr id="2091" name="TextBox 27">
            <a:extLst>
              <a:ext uri="{FF2B5EF4-FFF2-40B4-BE49-F238E27FC236}">
                <a16:creationId xmlns:a16="http://schemas.microsoft.com/office/drawing/2014/main" id="{FEBD845D-B904-D841-B1D7-569AFBDED0FD}"/>
              </a:ext>
            </a:extLst>
          </p:cNvPr>
          <p:cNvSpPr txBox="1">
            <a:spLocks noChangeArrowheads="1"/>
          </p:cNvSpPr>
          <p:nvPr/>
        </p:nvSpPr>
        <p:spPr bwMode="auto">
          <a:xfrm>
            <a:off x="23108173" y="23541200"/>
            <a:ext cx="5408253"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Table 1</a:t>
            </a:r>
            <a:r>
              <a:rPr lang="en-US" altLang="nl-NL" sz="3600" dirty="0">
                <a:cs typeface="Calibri" panose="020F0502020204030204" pitchFamily="34" charset="0"/>
              </a:rPr>
              <a:t>. </a:t>
            </a:r>
            <a:r>
              <a:rPr lang="en-US" altLang="nl-NL" sz="3600" i="1" dirty="0">
                <a:cs typeface="Calibri" panose="020F0502020204030204" pitchFamily="34" charset="0"/>
              </a:rPr>
              <a:t>(Left) </a:t>
            </a:r>
            <a:r>
              <a:rPr lang="en-US" altLang="nl-NL" sz="3600" dirty="0">
                <a:cs typeface="Calibri" panose="020F0502020204030204" pitchFamily="34" charset="0"/>
              </a:rPr>
              <a:t>Heat transfer </a:t>
            </a:r>
          </a:p>
          <a:p>
            <a:pPr eaLnBrk="1" hangingPunct="1">
              <a:spcBef>
                <a:spcPct val="0"/>
              </a:spcBef>
              <a:buFontTx/>
              <a:buNone/>
            </a:pPr>
            <a:r>
              <a:rPr lang="en-US" altLang="nl-NL" sz="3600" dirty="0">
                <a:cs typeface="Calibri" panose="020F0502020204030204" pitchFamily="34" charset="0"/>
              </a:rPr>
              <a:t>coefficients. </a:t>
            </a:r>
          </a:p>
        </p:txBody>
      </p:sp>
      <p:sp>
        <p:nvSpPr>
          <p:cNvPr id="2092" name="TextBox 28">
            <a:extLst>
              <a:ext uri="{FF2B5EF4-FFF2-40B4-BE49-F238E27FC236}">
                <a16:creationId xmlns:a16="http://schemas.microsoft.com/office/drawing/2014/main" id="{B1056133-A630-A340-8799-CF384CEF1B5B}"/>
              </a:ext>
            </a:extLst>
          </p:cNvPr>
          <p:cNvSpPr txBox="1">
            <a:spLocks noChangeArrowheads="1"/>
          </p:cNvSpPr>
          <p:nvPr/>
        </p:nvSpPr>
        <p:spPr bwMode="auto">
          <a:xfrm>
            <a:off x="23151779" y="20171414"/>
            <a:ext cx="6257909"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5</a:t>
            </a:r>
            <a:r>
              <a:rPr lang="en-US" altLang="nl-NL" sz="3600" dirty="0">
                <a:cs typeface="Calibri" panose="020F0502020204030204" pitchFamily="34" charset="0"/>
              </a:rPr>
              <a:t>. Temperature at varying</a:t>
            </a:r>
          </a:p>
          <a:p>
            <a:pPr eaLnBrk="1" hangingPunct="1">
              <a:spcBef>
                <a:spcPct val="0"/>
              </a:spcBef>
              <a:buFontTx/>
              <a:buNone/>
            </a:pPr>
            <a:r>
              <a:rPr lang="en-US" altLang="nl-NL" sz="3600" dirty="0">
                <a:cs typeface="Calibri" panose="020F0502020204030204" pitchFamily="34" charset="0"/>
              </a:rPr>
              <a:t> wind speeds. </a:t>
            </a:r>
          </a:p>
        </p:txBody>
      </p:sp>
      <p:sp>
        <p:nvSpPr>
          <p:cNvPr id="2096"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1571627" y="21739342"/>
            <a:ext cx="12539565"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Typical encapsulation structure of bulk silicon PV module.</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FDB5677-0CBB-414A-9E66-E461612CF5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7803" y="2542980"/>
            <a:ext cx="4066142" cy="2282018"/>
          </a:xfrm>
          <a:prstGeom prst="rect">
            <a:avLst/>
          </a:prstGeom>
        </p:spPr>
      </p:pic>
      <p:pic>
        <p:nvPicPr>
          <p:cNvPr id="8" name="Picture 7">
            <a:extLst>
              <a:ext uri="{FF2B5EF4-FFF2-40B4-BE49-F238E27FC236}">
                <a16:creationId xmlns:a16="http://schemas.microsoft.com/office/drawing/2014/main" id="{BD8755FB-D701-DB40-BDBA-73A3E88696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7803" y="14934561"/>
            <a:ext cx="7247090" cy="6460584"/>
          </a:xfrm>
          <a:prstGeom prst="rect">
            <a:avLst/>
          </a:prstGeom>
        </p:spPr>
      </p:pic>
      <p:pic>
        <p:nvPicPr>
          <p:cNvPr id="10" name="Picture 9">
            <a:extLst>
              <a:ext uri="{FF2B5EF4-FFF2-40B4-BE49-F238E27FC236}">
                <a16:creationId xmlns:a16="http://schemas.microsoft.com/office/drawing/2014/main" id="{9F9C8E45-2BDF-5C41-BC33-663664B1B5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4725" y="33317794"/>
            <a:ext cx="7857851" cy="5039274"/>
          </a:xfrm>
          <a:prstGeom prst="rect">
            <a:avLst/>
          </a:prstGeom>
        </p:spPr>
      </p:pic>
      <p:pic>
        <p:nvPicPr>
          <p:cNvPr id="12" name="Picture 11">
            <a:extLst>
              <a:ext uri="{FF2B5EF4-FFF2-40B4-BE49-F238E27FC236}">
                <a16:creationId xmlns:a16="http://schemas.microsoft.com/office/drawing/2014/main" id="{E4235528-E260-894C-B8BB-194DFD86049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151779" y="3626996"/>
            <a:ext cx="2743200" cy="1155700"/>
          </a:xfrm>
          <a:prstGeom prst="rect">
            <a:avLst/>
          </a:prstGeom>
        </p:spPr>
      </p:pic>
      <p:pic>
        <p:nvPicPr>
          <p:cNvPr id="14" name="Picture 13">
            <a:extLst>
              <a:ext uri="{FF2B5EF4-FFF2-40B4-BE49-F238E27FC236}">
                <a16:creationId xmlns:a16="http://schemas.microsoft.com/office/drawing/2014/main" id="{EFC86993-6F79-CF49-BE96-D8FE654C3F3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387995" y="6675146"/>
            <a:ext cx="7763784" cy="13830847"/>
          </a:xfrm>
          <a:prstGeom prst="rect">
            <a:avLst/>
          </a:prstGeom>
        </p:spPr>
      </p:pic>
      <p:pic>
        <p:nvPicPr>
          <p:cNvPr id="16" name="Picture 15">
            <a:extLst>
              <a:ext uri="{FF2B5EF4-FFF2-40B4-BE49-F238E27FC236}">
                <a16:creationId xmlns:a16="http://schemas.microsoft.com/office/drawing/2014/main" id="{D6B84695-61B7-454F-9242-098DA9A1DBA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151779" y="7064025"/>
            <a:ext cx="6095854" cy="5598975"/>
          </a:xfrm>
          <a:prstGeom prst="rect">
            <a:avLst/>
          </a:prstGeom>
        </p:spPr>
      </p:pic>
      <p:pic>
        <p:nvPicPr>
          <p:cNvPr id="18" name="Picture 17">
            <a:extLst>
              <a:ext uri="{FF2B5EF4-FFF2-40B4-BE49-F238E27FC236}">
                <a16:creationId xmlns:a16="http://schemas.microsoft.com/office/drawing/2014/main" id="{FFFE2075-4D2C-864E-871F-6E7E6C12360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311047" y="15224763"/>
            <a:ext cx="5777318" cy="4566630"/>
          </a:xfrm>
          <a:prstGeom prst="rect">
            <a:avLst/>
          </a:prstGeom>
        </p:spPr>
      </p:pic>
      <p:pic>
        <p:nvPicPr>
          <p:cNvPr id="20" name="Picture 19">
            <a:extLst>
              <a:ext uri="{FF2B5EF4-FFF2-40B4-BE49-F238E27FC236}">
                <a16:creationId xmlns:a16="http://schemas.microsoft.com/office/drawing/2014/main" id="{0BC313DF-7C1C-1946-9DCC-2CCB7BF02F0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263013" y="23626614"/>
            <a:ext cx="7488743" cy="1360288"/>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488</Words>
  <Application>Microsoft Macintosh PowerPoint</Application>
  <PresentationFormat>Custom</PresentationFormat>
  <Paragraphs>40</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cp:lastPrinted>2019-08-23T16:12:41Z</cp:lastPrinted>
  <dcterms:created xsi:type="dcterms:W3CDTF">2012-02-06T09:32:21Z</dcterms:created>
  <dcterms:modified xsi:type="dcterms:W3CDTF">2019-08-23T16:17:48Z</dcterms:modified>
</cp:coreProperties>
</file>