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710" r:id="rId2"/>
  </p:sldMasterIdLst>
  <p:notesMasterIdLst>
    <p:notesMasterId r:id="rId19"/>
  </p:notesMasterIdLst>
  <p:sldIdLst>
    <p:sldId id="262" r:id="rId3"/>
    <p:sldId id="293" r:id="rId4"/>
    <p:sldId id="291" r:id="rId5"/>
    <p:sldId id="279" r:id="rId6"/>
    <p:sldId id="280" r:id="rId7"/>
    <p:sldId id="286" r:id="rId8"/>
    <p:sldId id="287" r:id="rId9"/>
    <p:sldId id="290" r:id="rId10"/>
    <p:sldId id="289" r:id="rId11"/>
    <p:sldId id="288" r:id="rId12"/>
    <p:sldId id="282" r:id="rId13"/>
    <p:sldId id="285" r:id="rId14"/>
    <p:sldId id="294" r:id="rId15"/>
    <p:sldId id="295" r:id="rId16"/>
    <p:sldId id="277" r:id="rId17"/>
    <p:sldId id="283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6969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6969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485" autoAdjust="0"/>
    <p:restoredTop sz="94698"/>
  </p:normalViewPr>
  <p:slideViewPr>
    <p:cSldViewPr snapToGrid="0" snapToObjects="1">
      <p:cViewPr varScale="1">
        <p:scale>
          <a:sx n="55" d="100"/>
          <a:sy n="55" d="100"/>
        </p:scale>
        <p:origin x="-738" y="-9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 latinLnBrk="0">
      <a:defRPr sz="2800">
        <a:latin typeface="+mn-lt"/>
        <a:ea typeface="+mn-ea"/>
        <a:cs typeface="+mn-cs"/>
        <a:sym typeface="Lucida Grande"/>
      </a:defRPr>
    </a:lvl1pPr>
    <a:lvl2pPr indent="228600" defTabSz="546100" latinLnBrk="0">
      <a:defRPr sz="2800">
        <a:latin typeface="+mn-lt"/>
        <a:ea typeface="+mn-ea"/>
        <a:cs typeface="+mn-cs"/>
        <a:sym typeface="Lucida Grande"/>
      </a:defRPr>
    </a:lvl2pPr>
    <a:lvl3pPr indent="457200" defTabSz="546100" latinLnBrk="0">
      <a:defRPr sz="2800">
        <a:latin typeface="+mn-lt"/>
        <a:ea typeface="+mn-ea"/>
        <a:cs typeface="+mn-cs"/>
        <a:sym typeface="Lucida Grande"/>
      </a:defRPr>
    </a:lvl3pPr>
    <a:lvl4pPr indent="685800" defTabSz="546100" latinLnBrk="0">
      <a:defRPr sz="2800">
        <a:latin typeface="+mn-lt"/>
        <a:ea typeface="+mn-ea"/>
        <a:cs typeface="+mn-cs"/>
        <a:sym typeface="Lucida Grande"/>
      </a:defRPr>
    </a:lvl4pPr>
    <a:lvl5pPr indent="914400" defTabSz="546100" latinLnBrk="0">
      <a:defRPr sz="2800">
        <a:latin typeface="+mn-lt"/>
        <a:ea typeface="+mn-ea"/>
        <a:cs typeface="+mn-cs"/>
        <a:sym typeface="Lucida Grande"/>
      </a:defRPr>
    </a:lvl5pPr>
    <a:lvl6pPr indent="1143000" defTabSz="546100" latinLnBrk="0">
      <a:defRPr sz="2800">
        <a:latin typeface="+mn-lt"/>
        <a:ea typeface="+mn-ea"/>
        <a:cs typeface="+mn-cs"/>
        <a:sym typeface="Lucida Grande"/>
      </a:defRPr>
    </a:lvl6pPr>
    <a:lvl7pPr indent="1371600" defTabSz="546100" latinLnBrk="0">
      <a:defRPr sz="2800">
        <a:latin typeface="+mn-lt"/>
        <a:ea typeface="+mn-ea"/>
        <a:cs typeface="+mn-cs"/>
        <a:sym typeface="Lucida Grande"/>
      </a:defRPr>
    </a:lvl7pPr>
    <a:lvl8pPr indent="1600200" defTabSz="546100" latinLnBrk="0">
      <a:defRPr sz="2800">
        <a:latin typeface="+mn-lt"/>
        <a:ea typeface="+mn-ea"/>
        <a:cs typeface="+mn-cs"/>
        <a:sym typeface="Lucida Grande"/>
      </a:defRPr>
    </a:lvl8pPr>
    <a:lvl9pPr indent="1828800" defTabSz="546100" latinLnBrk="0">
      <a:defRPr sz="28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E7D945-5AFE-3541-88D8-25777090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6013FE-7346-2F48-879E-C4B9A93190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73563"/>
            <a:ext cx="4791075" cy="8311193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13549728-840A-2344-BE73-074FEBAB251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999163" y="2178050"/>
            <a:ext cx="16273462" cy="1050607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xmlns="" val="224404314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14030" userDrawn="1">
          <p15:clr>
            <a:srgbClr val="FBAE40"/>
          </p15:clr>
        </p15:guide>
        <p15:guide id="2" orient="horz" pos="799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5A1097-62F9-5E46-8F8F-A0BA76402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xmlns="" id="{20401D82-89B2-1848-A97F-D9E6711DD95C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015205" y="2194092"/>
            <a:ext cx="7669211" cy="90193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xmlns="" id="{74E3AA2C-792B-2447-83CE-1017C8FC14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60538" y="2194092"/>
            <a:ext cx="6121400" cy="9019338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3600" b="0" i="0">
                <a:latin typeface="IBM Plex Sans Light" panose="020B0403050000000000" pitchFamily="34" charset="77"/>
              </a:defRPr>
            </a:lvl1pPr>
            <a:lvl2pPr marL="0" indent="0" algn="l">
              <a:buFont typeface="Arial" panose="020B0604020202020204" pitchFamily="34" charset="0"/>
              <a:buNone/>
              <a:defRPr sz="3600" b="0" i="0">
                <a:latin typeface="IBM Plex Sans Light" panose="020B0403050000000000" pitchFamily="34" charset="77"/>
              </a:defRPr>
            </a:lvl2pPr>
            <a:lvl3pPr marL="0" indent="0" algn="l">
              <a:buFont typeface="Arial" panose="020B0604020202020204" pitchFamily="34" charset="0"/>
              <a:buNone/>
              <a:defRPr sz="3600" b="0" i="0">
                <a:latin typeface="IBM Plex Sans Light" panose="020B0403050000000000" pitchFamily="34" charset="77"/>
              </a:defRPr>
            </a:lvl3pPr>
            <a:lvl4pPr marL="0" indent="0" algn="l">
              <a:buFont typeface="Arial" panose="020B0604020202020204" pitchFamily="34" charset="0"/>
              <a:buNone/>
              <a:defRPr sz="3600" b="0" i="0">
                <a:latin typeface="IBM Plex Sans Light" panose="020B0403050000000000" pitchFamily="34" charset="77"/>
              </a:defRPr>
            </a:lvl4pPr>
            <a:lvl5pPr marL="0" indent="0" algn="l">
              <a:buFont typeface="Arial" panose="020B0604020202020204" pitchFamily="34" charset="0"/>
              <a:buNone/>
              <a:defRPr sz="36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88938791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655" userDrawn="1">
          <p15:clr>
            <a:srgbClr val="FBAE40"/>
          </p15:clr>
        </p15:guide>
        <p15:guide id="2" pos="910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DDFEB2-09BC-C344-B837-B29690D2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656806C-F891-284D-B404-C2E28DC89F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9163" y="2194092"/>
            <a:ext cx="5738812" cy="5505450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AF22838B-9316-8449-A68C-01245855FF0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Text" panose="020B0503050000000000" pitchFamily="34" charset="77"/>
              </a:defRPr>
            </a:lvl1pPr>
          </a:lstStyle>
          <a:p>
            <a:r>
              <a:rPr lang="en-US" dirty="0"/>
              <a:t>Full Bleed Image</a:t>
            </a:r>
          </a:p>
        </p:txBody>
      </p:sp>
    </p:spTree>
    <p:extLst>
      <p:ext uri="{BB962C8B-B14F-4D97-AF65-F5344CB8AC3E}">
        <p14:creationId xmlns:p14="http://schemas.microsoft.com/office/powerpoint/2010/main" xmlns="" val="331387746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5C1FEB-4F25-7445-AC85-65250798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8B26023-3B63-0542-8C57-4F8696363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5205" y="2194092"/>
            <a:ext cx="5502275" cy="10864850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48C09298-1DA0-BA4A-8DAB-6FAC9E8CB5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444413" y="2178050"/>
            <a:ext cx="11269662" cy="109807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60315315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7272" userDrawn="1">
          <p15:clr>
            <a:srgbClr val="FBAE40"/>
          </p15:clr>
        </p15:guide>
        <p15:guide id="2" pos="783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C68762-7BE3-1A4E-98EF-F6C9E3709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0BE46DA-6687-FC4C-8E5B-863103D3E9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99163" y="2178050"/>
            <a:ext cx="7885112" cy="109807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E8FCE724-F037-0941-B1AC-1F5D88DAE8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60538" y="2178050"/>
            <a:ext cx="7820025" cy="10980738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81664633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403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Imag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6FCACD9B-9B68-6B45-9C2A-B3688CCDF5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99163" y="2178050"/>
            <a:ext cx="7885112" cy="109807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8EDF319-0DC5-EC41-99D9-9CDFCC7E4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60538" y="2178050"/>
            <a:ext cx="8801100" cy="10980738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IBM Plex Sans Light" panose="020B0403050000000000" pitchFamily="34" charset="77"/>
              </a:defRPr>
            </a:lvl1pPr>
            <a:lvl2pPr algn="l">
              <a:defRPr sz="3600" b="0" i="0">
                <a:latin typeface="IBM Plex Sans Light" panose="020B0403050000000000" pitchFamily="34" charset="77"/>
              </a:defRPr>
            </a:lvl2pPr>
            <a:lvl3pPr algn="l">
              <a:defRPr sz="3600" b="0" i="0">
                <a:latin typeface="IBM Plex Sans Light" panose="020B0403050000000000" pitchFamily="34" charset="77"/>
              </a:defRPr>
            </a:lvl3pPr>
            <a:lvl4pPr algn="l">
              <a:defRPr sz="3600" b="0" i="0">
                <a:latin typeface="IBM Plex Sans Light" panose="020B0403050000000000" pitchFamily="34" charset="77"/>
              </a:defRPr>
            </a:lvl4pPr>
            <a:lvl5pPr algn="l">
              <a:defRPr sz="36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C2CD1F9A-9D73-DD41-BB96-7F0670A54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9595947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466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,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…"/>
          <p:cNvSpPr txBox="1"/>
          <p:nvPr/>
        </p:nvSpPr>
        <p:spPr>
          <a:xfrm>
            <a:off x="639026" y="2161116"/>
            <a:ext cx="1961745" cy="130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ctr">
            <a:spAutoFit/>
          </a:bodyPr>
          <a:lstStyle/>
          <a:p>
            <a:pPr algn="l" defTabSz="457200">
              <a:tabLst>
                <a:tab pos="508000" algn="l"/>
                <a:tab pos="5803900" algn="l"/>
              </a:tabLst>
              <a:defRPr sz="3600" spc="-120">
                <a:latin typeface="IBM Plex Sans Text"/>
                <a:ea typeface="IBM Plex Sans Text"/>
                <a:cs typeface="IBM Plex Sans Text"/>
                <a:sym typeface="IBM Plex Sans Text"/>
              </a:defRPr>
            </a:pPr>
            <a:r>
              <a:t>Title</a:t>
            </a:r>
          </a:p>
          <a:p>
            <a: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t>Sub-Title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35E768D-0B54-1F4A-AC99-B98CC444B8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73563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62FED11F-CB94-1048-A66E-1164A6118A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75425" y="4396688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CF146DD-ED13-BB45-B185-91C4357AAE9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460538" y="2178050"/>
            <a:ext cx="7848600" cy="518477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xmlns="" id="{559480F1-5ADC-304C-B1A6-C947D11CDFC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44496" y="7824871"/>
            <a:ext cx="7848600" cy="518477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861814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orient="horz" pos="4638" userDrawn="1">
          <p15:clr>
            <a:srgbClr val="FBAE40"/>
          </p15:clr>
        </p15:guide>
        <p15:guide id="2" orient="horz" pos="4910" userDrawn="1">
          <p15:clr>
            <a:srgbClr val="FBAE40"/>
          </p15:clr>
        </p15:guide>
        <p15:guide id="3" pos="14053" userDrawn="1">
          <p15:clr>
            <a:srgbClr val="FBAE40"/>
          </p15:clr>
        </p15:guide>
        <p15:guide id="4" pos="3779" userDrawn="1">
          <p15:clr>
            <a:srgbClr val="FBAE40"/>
          </p15:clr>
        </p15:guide>
        <p15:guide id="5" pos="414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, 2 Column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04EFA9-0EBF-6041-B488-DC0BAF8E5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382BB906-5634-E442-9523-3A8B4B3562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30913" y="7866063"/>
            <a:ext cx="7853362" cy="529272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xmlns="" id="{0BD99A30-384B-8E46-AD59-23E53208197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485102" y="7866063"/>
            <a:ext cx="7853362" cy="529272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60AE7A2-A5B7-0D4F-853C-CDABE1E04A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30913" y="2193925"/>
            <a:ext cx="7853362" cy="4929188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xmlns="" id="{A6DBF492-88BC-E344-9B20-61E446259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469060" y="2209967"/>
            <a:ext cx="7853362" cy="4929188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11888980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4053" userDrawn="1">
          <p15:clr>
            <a:srgbClr val="FBAE40"/>
          </p15:clr>
        </p15:guide>
        <p15:guide id="4" pos="3779" userDrawn="1">
          <p15:clr>
            <a:srgbClr val="FBAE40"/>
          </p15:clr>
        </p15:guide>
        <p15:guide id="5" orient="horz" pos="495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40809B-5F6D-F24E-8A22-352F188A0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6A64F06-7AEF-E742-8CD2-3E20F6CACA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99163" y="2178050"/>
            <a:ext cx="7885112" cy="50752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xmlns="" id="{825A6859-4104-484A-BB98-E7132D3759A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485436" y="2194092"/>
            <a:ext cx="7885112" cy="50752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xmlns="" id="{3BCE55E0-1951-C845-AAFA-51B27CBF20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99162" y="8049460"/>
            <a:ext cx="7885112" cy="50752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xmlns="" id="{839210DF-3277-6C4C-A5C7-10D107182D2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501478" y="8049460"/>
            <a:ext cx="7885112" cy="50752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D904820B-C568-E84A-AC09-D4A605166A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4373563"/>
            <a:ext cx="4799513" cy="8751887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IBM Plex Sans Light" panose="020B0403050000000000" pitchFamily="34" charset="77"/>
              </a:defRPr>
            </a:lvl1pPr>
            <a:lvl2pPr algn="l">
              <a:defRPr sz="3600" b="0" i="0">
                <a:latin typeface="IBM Plex Sans Light" panose="020B0403050000000000" pitchFamily="34" charset="77"/>
              </a:defRPr>
            </a:lvl2pPr>
            <a:lvl3pPr algn="l">
              <a:defRPr sz="3600" b="0" i="0">
                <a:latin typeface="IBM Plex Sans Light" panose="020B0403050000000000" pitchFamily="34" charset="77"/>
              </a:defRPr>
            </a:lvl3pPr>
            <a:lvl4pPr algn="l">
              <a:defRPr sz="3600" b="0" i="0">
                <a:latin typeface="IBM Plex Sans Light" panose="020B0403050000000000" pitchFamily="34" charset="77"/>
              </a:defRPr>
            </a:lvl4pPr>
            <a:lvl5pPr algn="l">
              <a:defRPr sz="36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</a:t>
            </a:r>
            <a:br>
              <a:rPr lang="en-US" dirty="0"/>
            </a:br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316109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4121" userDrawn="1">
          <p15:clr>
            <a:srgbClr val="FBAE40"/>
          </p15:clr>
        </p15:guide>
        <p15:guide id="4" orient="horz" pos="4569" userDrawn="1">
          <p15:clr>
            <a:srgbClr val="FBAE40"/>
          </p15:clr>
        </p15:guide>
        <p15:guide id="5" orient="horz" pos="5068" userDrawn="1">
          <p15:clr>
            <a:srgbClr val="FBAE40"/>
          </p15:clr>
        </p15:guide>
        <p15:guide id="6" pos="339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rderless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1DE878-B72E-2B44-9E40-C5D71748A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0374C5C-8106-4540-B0D5-6AF7F4B66F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73563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8BD53A74-9C52-3C41-8FA0-F01EFEA555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82193" y="4405647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2140F9D1-5A19-5541-890C-F5BCB446749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460538" y="2178050"/>
            <a:ext cx="9253537" cy="10980738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IBM Plex Sans" panose="020B05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25143100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4142" userDrawn="1">
          <p15:clr>
            <a:srgbClr val="FBAE40"/>
          </p15:clr>
        </p15:guide>
        <p15:guide id="2" pos="3779" userDrawn="1">
          <p15:clr>
            <a:srgbClr val="FBAE40"/>
          </p15:clr>
        </p15:guide>
        <p15:guide id="3" pos="7567" userDrawn="1">
          <p15:clr>
            <a:srgbClr val="FBAE40"/>
          </p15:clr>
        </p15:guide>
        <p15:guide id="4" pos="9109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Text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1510F6-C626-864A-B736-B4D4D3EE1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56EA3F5-7054-DF42-B03A-7D8137F949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9163" y="2178050"/>
            <a:ext cx="7885112" cy="10980738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F0989DE2-3B81-6643-8245-DDE29055E4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1478" y="2194092"/>
            <a:ext cx="7885112" cy="10980738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8125574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41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0578AA-0215-1B4A-8122-1920C99D6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6FB09C8D-6D52-994B-85E5-C59CDEF37C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1863" y="2193925"/>
            <a:ext cx="5387975" cy="2179638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30E472CE-C157-C549-9B66-676C41E9CC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155488" y="2193925"/>
            <a:ext cx="5400675" cy="2179638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70327B89-149D-DB41-8182-EFB0BEEB92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1863" y="6687505"/>
            <a:ext cx="5387975" cy="71024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8BBBA9DD-9F8C-7641-B2B1-C8530A7C6A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192001" y="6676445"/>
            <a:ext cx="5400676" cy="71024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5D0F3F39-6A4C-5B4B-99C3-0BC9EF4785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28691" y="6676446"/>
            <a:ext cx="5301664" cy="71024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910FBC7E-4DFB-DD42-AC4B-B5380A3853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11864" y="8021053"/>
            <a:ext cx="5365834" cy="513773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xmlns="" id="{F36D1EA6-FEA4-4B43-BBBB-5A623E9335E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180053" y="8021053"/>
            <a:ext cx="5365834" cy="513773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xmlns="" id="{985B0576-53B4-BA4C-A937-1F660BB821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348243" y="8021053"/>
            <a:ext cx="5365834" cy="513773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12638690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7181" userDrawn="1">
          <p15:clr>
            <a:srgbClr val="FBAE40"/>
          </p15:clr>
        </p15:guide>
        <p15:guide id="2" pos="7657" userDrawn="1">
          <p15:clr>
            <a:srgbClr val="FBAE40"/>
          </p15:clr>
        </p15:guide>
        <p15:guide id="3" pos="11536" userDrawn="1">
          <p15:clr>
            <a:srgbClr val="FBAE40"/>
          </p15:clr>
        </p15:guide>
        <p15:guide id="4" orient="horz" pos="4207" userDrawn="1">
          <p15:clr>
            <a:srgbClr val="FBAE40"/>
          </p15:clr>
        </p15:guide>
        <p15:guide id="5" orient="horz" pos="4660" userDrawn="1">
          <p15:clr>
            <a:srgbClr val="FBAE40"/>
          </p15:clr>
        </p15:guide>
        <p15:guide id="6" orient="horz" pos="5046" userDrawn="1">
          <p15:clr>
            <a:srgbClr val="FBAE40"/>
          </p15:clr>
        </p15:guide>
        <p15:guide id="7" pos="1105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Text 25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1AC820-C271-EB41-A484-367EE3DE2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848456B-E3FB-EE44-9F0E-9CF7649311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9163" y="2193925"/>
            <a:ext cx="7885112" cy="10964863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CF2F4C17-E301-D146-B124-FD853F2BF4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85437" y="2209967"/>
            <a:ext cx="7885112" cy="10948821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04137647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746" userDrawn="1">
          <p15:clr>
            <a:srgbClr val="FBAE40"/>
          </p15:clr>
        </p15:guide>
        <p15:guide id="2" pos="9109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Text Left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8F4C33-FCC5-4248-A5A4-BF6DE74F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1AAFCC4-01B4-6643-8428-E8EF3AC813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73563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48429D04-3752-7142-8A34-FB016C4BC0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98235" y="4389605"/>
            <a:ext cx="5400675" cy="8785225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2030779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4142" userDrawn="1">
          <p15:clr>
            <a:srgbClr val="FBAE40"/>
          </p15:clr>
        </p15:guide>
        <p15:guide id="2" pos="7521" userDrawn="1">
          <p15:clr>
            <a:srgbClr val="FBAE40"/>
          </p15:clr>
        </p15:guide>
        <p15:guide id="3" pos="3779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 25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150CD-EC1E-C741-9773-1F626E48B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A0AD2F1-19FF-6345-90FF-076F33C00C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4373563"/>
            <a:ext cx="7380287" cy="8785225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47FFB249-3909-AE44-B00F-0225EA8F8C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39955" y="4396688"/>
            <a:ext cx="7380287" cy="8785225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34739895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5367" userDrawn="1">
          <p15:clr>
            <a:srgbClr val="FBAE40"/>
          </p15:clr>
        </p15:guide>
        <p15:guide id="2" pos="5026" userDrawn="1">
          <p15:clr>
            <a:srgbClr val="FBAE40"/>
          </p15:clr>
        </p15:guide>
        <p15:guide id="3" pos="10039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s 36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C613C2-9365-1F4D-AAA5-BE654BE8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6B48177-2145-014F-8753-DFC10626B2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9163" y="2201175"/>
            <a:ext cx="8461375" cy="10980738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IBM Plex Sans Light" panose="020B0403050000000000" pitchFamily="34" charset="77"/>
              </a:defRPr>
            </a:lvl1pPr>
            <a:lvl2pPr algn="l">
              <a:defRPr sz="3600" b="0" i="0">
                <a:latin typeface="IBM Plex Sans Light" panose="020B0403050000000000" pitchFamily="34" charset="77"/>
              </a:defRPr>
            </a:lvl2pPr>
            <a:lvl3pPr algn="l">
              <a:defRPr sz="3600" b="0" i="0">
                <a:latin typeface="IBM Plex Sans Light" panose="020B0403050000000000" pitchFamily="34" charset="77"/>
              </a:defRPr>
            </a:lvl3pPr>
            <a:lvl4pPr algn="l">
              <a:defRPr sz="3600" b="0" i="0">
                <a:latin typeface="IBM Plex Sans Light" panose="020B0403050000000000" pitchFamily="34" charset="77"/>
              </a:defRPr>
            </a:lvl4pPr>
            <a:lvl5pPr algn="l">
              <a:defRPr sz="36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709180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9109" userDrawn="1">
          <p15:clr>
            <a:srgbClr val="FBAE40"/>
          </p15:clr>
        </p15:guide>
        <p15:guide id="2" pos="3779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F743C3-FDE9-D34F-9C60-786D3AAAC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9093123-6E2A-9E49-9B18-FBAB8AA005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73563"/>
            <a:ext cx="5400675" cy="7100887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9DB83439-1C4E-3F4B-8F9B-6D97CFC4F0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50109" y="4405648"/>
            <a:ext cx="5400675" cy="7060866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FAF0E570-80DB-C741-A560-CEBB76606A3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460538" y="4373563"/>
            <a:ext cx="9253537" cy="7092950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4920583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orient="horz" pos="7223" userDrawn="1">
          <p15:clr>
            <a:srgbClr val="FBAE40"/>
          </p15:clr>
        </p15:guide>
        <p15:guide id="2" pos="3779" userDrawn="1">
          <p15:clr>
            <a:srgbClr val="FBAE40"/>
          </p15:clr>
        </p15:guide>
        <p15:guide id="3" pos="4119" userDrawn="1">
          <p15:clr>
            <a:srgbClr val="FBAE40"/>
          </p15:clr>
        </p15:guide>
        <p15:guide id="4" pos="7521" userDrawn="1">
          <p15:clr>
            <a:srgbClr val="FBAE40"/>
          </p15:clr>
        </p15:guide>
        <p15:guide id="5" pos="9109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esentati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66796" y="2194380"/>
            <a:ext cx="9550401" cy="88392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algn="l">
              <a:defRPr sz="3600"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</a:lstStyle>
          <a:p>
            <a:r>
              <a:rPr lang="en-GB" dirty="0"/>
              <a:t>- </a:t>
            </a:r>
            <a:r>
              <a:rPr dirty="0"/>
              <a:t>Body Level One</a:t>
            </a:r>
          </a:p>
          <a:p>
            <a:pPr lvl="1"/>
            <a:r>
              <a:rPr lang="en-GB" dirty="0"/>
              <a:t>- </a:t>
            </a:r>
            <a:r>
              <a:rPr dirty="0"/>
              <a:t>Body Level Two</a:t>
            </a:r>
          </a:p>
          <a:p>
            <a:pPr lvl="2"/>
            <a:r>
              <a:rPr lang="en-GB" dirty="0"/>
              <a:t>- </a:t>
            </a:r>
            <a:r>
              <a:rPr dirty="0"/>
              <a:t>Body Level Three</a:t>
            </a:r>
          </a:p>
          <a:p>
            <a:pPr lvl="3"/>
            <a:r>
              <a:rPr lang="en-GB" dirty="0"/>
              <a:t>- </a:t>
            </a:r>
            <a:r>
              <a:rPr dirty="0"/>
              <a:t>Body Level Four</a:t>
            </a:r>
          </a:p>
          <a:p>
            <a:pPr lvl="4"/>
            <a:r>
              <a:rPr lang="en-GB" dirty="0"/>
              <a:t>- </a:t>
            </a:r>
            <a:r>
              <a:rPr dirty="0"/>
              <a:t>Body Level Five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608A1E-8D38-964D-9800-7347A643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xmlns="" id="{5D4A7906-657A-4E4C-8244-C9B252666C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">
            <a:extLst>
              <a:ext uri="{FF2B5EF4-FFF2-40B4-BE49-F238E27FC236}">
                <a16:creationId xmlns:a16="http://schemas.microsoft.com/office/drawing/2014/main" xmlns="" id="{09F0F9AF-005B-5B43-8FBD-0A5562463185}"/>
              </a:ext>
            </a:extLst>
          </p:cNvPr>
          <p:cNvSpPr txBox="1"/>
          <p:nvPr userDrawn="1"/>
        </p:nvSpPr>
        <p:spPr>
          <a:xfrm>
            <a:off x="5936589" y="543983"/>
            <a:ext cx="547422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7150" tIns="57150" rIns="57150" bIns="57150" anchor="ctr">
            <a:spAutoFit/>
          </a:bodyPr>
          <a:lstStyle>
            <a:lvl1pPr>
              <a:defRPr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xmlns="" val="2782093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368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E7D945-5AFE-3541-88D8-25777090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1437918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14030">
          <p15:clr>
            <a:srgbClr val="FBAE40"/>
          </p15:clr>
        </p15:guide>
        <p15:guide id="2" orient="horz" pos="799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l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FF8DDF-51BC-9C43-9304-9A79AE45B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2B0D7931-BA72-5B4E-804B-D0A7129D80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60538" y="2754313"/>
            <a:ext cx="5868987" cy="4103687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290BF9A9-92E8-2B45-B8C6-50D1EBE41E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60538" y="8625723"/>
            <a:ext cx="5868987" cy="4103687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B03F053D-CAB4-7E45-A0B3-0D0C1BEFF2E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22390" y="2176798"/>
            <a:ext cx="5868987" cy="577516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76CAF41E-9346-5549-ADD9-70A9F99EBA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22390" y="8032166"/>
            <a:ext cx="5868987" cy="577516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344A8923-CFB1-F34B-9362-A16A18A639A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22975" y="3160713"/>
            <a:ext cx="7069138" cy="3697287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xmlns="" id="{F225CB0E-8130-8440-943C-208DFAD443E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22975" y="9064207"/>
            <a:ext cx="7069138" cy="3697287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421146810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247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2806" userDrawn="1">
          <p15:clr>
            <a:srgbClr val="FBAE40"/>
          </p15:clr>
        </p15:guide>
        <p15:guide id="4" orient="horz" pos="4320" userDrawn="1">
          <p15:clr>
            <a:srgbClr val="FBAE40"/>
          </p15:clr>
        </p15:guide>
        <p15:guide id="5" orient="horz" pos="5023" userDrawn="1">
          <p15:clr>
            <a:srgbClr val="FBAE40"/>
          </p15:clr>
        </p15:guide>
        <p15:guide id="6" orient="horz" pos="5431" userDrawn="1">
          <p15:clr>
            <a:srgbClr val="FBAE40"/>
          </p15:clr>
        </p15:guide>
        <p15:guide id="7" orient="horz" pos="173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605B8F-6522-B54D-B35B-EE3AC6BA0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BCC1BC0-23D9-8B42-B692-62BF3746F16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8488" y="4401397"/>
            <a:ext cx="11269662" cy="6337300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xmlns="" id="{2EF794D1-2594-9041-8961-3899BFF5AFC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405478" y="4401397"/>
            <a:ext cx="11269662" cy="6337300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5EBD5A21-7140-F04D-BCE4-77679B5EFA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8488" y="10961688"/>
            <a:ext cx="5400675" cy="768350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0855F51F-FB90-5848-B7D7-0F225D4B31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05478" y="10961688"/>
            <a:ext cx="5400675" cy="768350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06719803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7476" userDrawn="1">
          <p15:clr>
            <a:srgbClr val="FBAE40"/>
          </p15:clr>
        </p15:guide>
        <p15:guide id="2" pos="7816" userDrawn="1">
          <p15:clr>
            <a:srgbClr val="FBAE40"/>
          </p15:clr>
        </p15:guide>
        <p15:guide id="3" orient="horz" pos="6747" userDrawn="1">
          <p15:clr>
            <a:srgbClr val="FBAE40"/>
          </p15:clr>
        </p15:guide>
        <p15:guide id="4" orient="horz" pos="69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6C0B2D9-2320-B947-96C5-7143FA0D8B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236" y="507749"/>
            <a:ext cx="23469600" cy="3937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52537BE0-4EE6-7F4F-B2E7-0CD8E9132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95722C0-A1CE-FE47-BE5C-CABDD67C85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83006"/>
            <a:ext cx="5400675" cy="5935662"/>
          </a:xfrm>
          <a:prstGeom prst="rect">
            <a:avLst/>
          </a:prstGeom>
        </p:spPr>
        <p:txBody>
          <a:bodyPr/>
          <a:lstStyle>
            <a:lvl1pPr algn="l">
              <a:defRPr sz="1800" b="0" i="0">
                <a:latin typeface="IBM Plex Sans Light" panose="020B0403050000000000" pitchFamily="34" charset="77"/>
              </a:defRPr>
            </a:lvl1pPr>
            <a:lvl2pPr algn="l">
              <a:defRPr sz="1800" b="0" i="0">
                <a:latin typeface="IBM Plex Sans Light" panose="020B0403050000000000" pitchFamily="34" charset="77"/>
              </a:defRPr>
            </a:lvl2pPr>
            <a:lvl3pPr algn="l">
              <a:defRPr sz="1800" b="0" i="0">
                <a:latin typeface="IBM Plex Sans Light" panose="020B0403050000000000" pitchFamily="34" charset="77"/>
              </a:defRPr>
            </a:lvl3pPr>
            <a:lvl4pPr algn="l">
              <a:defRPr sz="1800" b="0" i="0">
                <a:latin typeface="IBM Plex Sans Light" panose="020B0403050000000000" pitchFamily="34" charset="77"/>
              </a:defRPr>
            </a:lvl4pPr>
            <a:lvl5pPr algn="l">
              <a:defRPr sz="18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xmlns="" id="{9D0EEE15-3F81-5C43-928A-89A24FF25C0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7978775" y="4383088"/>
            <a:ext cx="14428788" cy="5935662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xmlns="" val="39740187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5026" userDrawn="1">
          <p15:clr>
            <a:srgbClr val="FBAE40"/>
          </p15:clr>
        </p15:guide>
        <p15:guide id="2" pos="1412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5EE21560-44A4-9148-A92B-66C84D1D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406E6A7-DA34-7B4C-A814-BCDD83F810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83673"/>
            <a:ext cx="5400675" cy="5684837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xmlns="" id="{29DFF574-3A83-B741-8C6F-0EAA8A265975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7989888" y="4373563"/>
            <a:ext cx="13800137" cy="5694362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xmlns="" val="288755516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5026" userDrawn="1">
          <p15:clr>
            <a:srgbClr val="FBAE40"/>
          </p15:clr>
        </p15:guide>
        <p15:guide id="2" pos="1373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,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71889C-B810-0745-8308-9D7CF56CD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xmlns="" id="{80A512FF-48FB-7A49-B777-46A527A467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8488" y="4383673"/>
            <a:ext cx="5400675" cy="5684837"/>
          </a:xfrm>
          <a:prstGeom prst="rect">
            <a:avLst/>
          </a:prstGeom>
        </p:spPr>
        <p:txBody>
          <a:bodyPr/>
          <a:lstStyle>
            <a:lvl1pPr algn="l">
              <a:defRPr sz="2500" b="0" i="0">
                <a:latin typeface="IBM Plex Sans Light" panose="020B0403050000000000" pitchFamily="34" charset="77"/>
              </a:defRPr>
            </a:lvl1pPr>
            <a:lvl2pPr algn="l">
              <a:defRPr sz="2500" b="0" i="0">
                <a:latin typeface="IBM Plex Sans Light" panose="020B0403050000000000" pitchFamily="34" charset="77"/>
              </a:defRPr>
            </a:lvl2pPr>
            <a:lvl3pPr algn="l">
              <a:defRPr sz="2500" b="0" i="0">
                <a:latin typeface="IBM Plex Sans Light" panose="020B0403050000000000" pitchFamily="34" charset="77"/>
              </a:defRPr>
            </a:lvl3pPr>
            <a:lvl4pPr algn="l">
              <a:defRPr sz="2500" b="0" i="0">
                <a:latin typeface="IBM Plex Sans Light" panose="020B0403050000000000" pitchFamily="34" charset="77"/>
              </a:defRPr>
            </a:lvl4pPr>
            <a:lvl5pPr algn="l"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xmlns="" id="{83737F30-BC63-ED4D-B5D2-07480F4E09AC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7989888" y="4373563"/>
            <a:ext cx="7869237" cy="5716587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Table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9585F0C7-8121-F741-B7B6-34990ECA59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390938" y="4383088"/>
            <a:ext cx="7323137" cy="5684837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xmlns="" val="182624287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5026" userDrawn="1">
          <p15:clr>
            <a:srgbClr val="FBAE40"/>
          </p15:clr>
        </p15:guide>
        <p15:guide id="2" pos="9993" userDrawn="1">
          <p15:clr>
            <a:srgbClr val="FBAE40"/>
          </p15:clr>
        </p15:guide>
        <p15:guide id="3" pos="1031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3B1C32-8ED1-814D-B629-AB8D22F73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8A3E2B9-B5EF-C642-AF57-EB0912861F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9163" y="2193925"/>
            <a:ext cx="8599487" cy="6029325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latin typeface="IBM Plex Sans Light" panose="020B0403050000000000" pitchFamily="34" charset="77"/>
              </a:defRPr>
            </a:lvl1pPr>
            <a:lvl2pPr algn="l">
              <a:defRPr sz="3600" b="0" i="0">
                <a:latin typeface="IBM Plex Sans Light" panose="020B0403050000000000" pitchFamily="34" charset="77"/>
              </a:defRPr>
            </a:lvl2pPr>
            <a:lvl3pPr algn="l">
              <a:defRPr sz="3600" b="0" i="0">
                <a:latin typeface="IBM Plex Sans Light" panose="020B0403050000000000" pitchFamily="34" charset="77"/>
              </a:defRPr>
            </a:lvl3pPr>
            <a:lvl4pPr algn="l">
              <a:defRPr sz="3600" b="0" i="0">
                <a:latin typeface="IBM Plex Sans Light" panose="020B0403050000000000" pitchFamily="34" charset="77"/>
              </a:defRPr>
            </a:lvl4pPr>
            <a:lvl5pPr algn="l">
              <a:defRPr sz="36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- Edit Master text styles</a:t>
            </a:r>
          </a:p>
          <a:p>
            <a:pPr lvl="1"/>
            <a:r>
              <a:rPr lang="en-US" dirty="0"/>
              <a:t>- Second level</a:t>
            </a:r>
          </a:p>
          <a:p>
            <a:pPr lvl="2"/>
            <a:r>
              <a:rPr lang="en-US" dirty="0"/>
              <a:t>- Third level</a:t>
            </a:r>
          </a:p>
          <a:p>
            <a:pPr lvl="3"/>
            <a:r>
              <a:rPr lang="en-US" dirty="0"/>
              <a:t>- Fourth level</a:t>
            </a:r>
          </a:p>
          <a:p>
            <a:pPr lvl="4"/>
            <a:r>
              <a:rPr lang="en-US" dirty="0"/>
              <a:t>- 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DC868B47-9D1D-E242-82B3-615EDDDC163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5528758" y="2193925"/>
            <a:ext cx="8169275" cy="6029325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882906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2" pos="9222" userDrawn="1">
          <p15:clr>
            <a:srgbClr val="FBAE40"/>
          </p15:clr>
        </p15:guide>
        <p15:guide id="3" pos="978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0" y="534087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194540-9AA8-8A4A-9015-E2E73434E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xmlns="" id="{6BA12F75-3E97-594A-8C0C-7778DDC1A87B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015205" y="2194092"/>
            <a:ext cx="7669211" cy="9019338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IBM Plex Sans Light" panose="020B0403050000000000" pitchFamily="34" charset="77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1E806B8B-4D66-B544-B6C2-CC5ACC6079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60538" y="2194092"/>
            <a:ext cx="6121400" cy="9019338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500" b="0" i="0">
                <a:latin typeface="IBM Plex Sans Light" panose="020B0403050000000000" pitchFamily="34" charset="77"/>
              </a:defRPr>
            </a:lvl1pPr>
            <a:lvl2pPr marL="0" indent="0" algn="l">
              <a:buFont typeface="Arial" panose="020B0604020202020204" pitchFamily="34" charset="0"/>
              <a:buNone/>
              <a:defRPr sz="2500" b="0" i="0">
                <a:latin typeface="IBM Plex Sans Light" panose="020B0403050000000000" pitchFamily="34" charset="77"/>
              </a:defRPr>
            </a:lvl2pPr>
            <a:lvl3pPr marL="0" indent="0" algn="l">
              <a:buFont typeface="Arial" panose="020B0604020202020204" pitchFamily="34" charset="0"/>
              <a:buNone/>
              <a:defRPr sz="2500" b="0" i="0">
                <a:latin typeface="IBM Plex Sans Light" panose="020B0403050000000000" pitchFamily="34" charset="77"/>
              </a:defRPr>
            </a:lvl3pPr>
            <a:lvl4pPr marL="0" indent="0" algn="l">
              <a:buFont typeface="Arial" panose="020B0604020202020204" pitchFamily="34" charset="0"/>
              <a:buNone/>
              <a:defRPr sz="2500" b="0" i="0">
                <a:latin typeface="IBM Plex Sans Light" panose="020B0403050000000000" pitchFamily="34" charset="77"/>
              </a:defRPr>
            </a:lvl4pPr>
            <a:lvl5pPr marL="0" indent="0" algn="l">
              <a:buFont typeface="Arial" panose="020B0604020202020204" pitchFamily="34" charset="0"/>
              <a:buNone/>
              <a:defRPr sz="2500" b="0" i="0">
                <a:latin typeface="IBM Plex Sans Light" panose="020B0403050000000000" pitchFamily="34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6152673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 xmlns="">
        <p15:guide id="1" pos="8655" userDrawn="1">
          <p15:clr>
            <a:srgbClr val="FBAE40"/>
          </p15:clr>
        </p15:guide>
        <p15:guide id="2" pos="9109" userDrawn="1">
          <p15:clr>
            <a:srgbClr val="FBAE40"/>
          </p15:clr>
        </p15:guide>
        <p15:guide id="3" pos="1294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FCEE797-F684-B143-B768-A16303A3BC84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89284" y="483686"/>
            <a:ext cx="23469600" cy="393700"/>
          </a:xfrm>
          <a:prstGeom prst="rect">
            <a:avLst/>
          </a:prstGeom>
        </p:spPr>
      </p:pic>
      <p:sp>
        <p:nvSpPr>
          <p:cNvPr id="4" name="Title Placeholder 3">
            <a:extLst>
              <a:ext uri="{FF2B5EF4-FFF2-40B4-BE49-F238E27FC236}">
                <a16:creationId xmlns:a16="http://schemas.microsoft.com/office/drawing/2014/main" xmlns="" id="{4E5F1459-BA08-2D46-A343-758320C1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88" y="2194092"/>
            <a:ext cx="4422691" cy="1254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Title Text</a:t>
            </a:r>
            <a:br>
              <a:rPr lang="en-US" dirty="0"/>
            </a:br>
            <a:r>
              <a:rPr lang="en-US" dirty="0"/>
              <a:t>Sub-Title Text</a:t>
            </a:r>
          </a:p>
        </p:txBody>
      </p:sp>
    </p:spTree>
    <p:extLst>
      <p:ext uri="{BB962C8B-B14F-4D97-AF65-F5344CB8AC3E}">
        <p14:creationId xmlns:p14="http://schemas.microsoft.com/office/powerpoint/2010/main" xmlns="" val="45628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13" r:id="rId2"/>
    <p:sldLayoutId id="2147483714" r:id="rId3"/>
    <p:sldLayoutId id="2147483712" r:id="rId4"/>
    <p:sldLayoutId id="2147483686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15" r:id="rId25"/>
  </p:sldLayoutIdLst>
  <p:transition spd="med"/>
  <p:txStyles>
    <p:titleStyle>
      <a:lvl1pPr marL="0" marR="0" indent="0" algn="l" defTabSz="5461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IBM Plex Sans Text" panose="020B0503050000000000" pitchFamily="34" charset="77"/>
          <a:ea typeface="IBM Plex Sans" panose="020B0503050000000000" pitchFamily="34" charset="77"/>
          <a:cs typeface="Gill Sans"/>
          <a:sym typeface="Gill Sans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487">
          <p15:clr>
            <a:srgbClr val="F26B43"/>
          </p15:clr>
        </p15:guide>
        <p15:guide id="2" pos="377">
          <p15:clr>
            <a:srgbClr val="F26B43"/>
          </p15:clr>
        </p15:guide>
        <p15:guide id="3" pos="14938">
          <p15:clr>
            <a:srgbClr val="F26B43"/>
          </p15:clr>
        </p15:guide>
        <p15:guide id="4">
          <p15:clr>
            <a:srgbClr val="F26B43"/>
          </p15:clr>
        </p15:guide>
        <p15:guide id="5" orient="horz" pos="1372">
          <p15:clr>
            <a:srgbClr val="F26B43"/>
          </p15:clr>
        </p15:guide>
        <p15:guide id="7" orient="horz" pos="2755" userDrawn="1">
          <p15:clr>
            <a:srgbClr val="F26B43"/>
          </p15:clr>
        </p15:guide>
        <p15:guide id="8" pos="3779" userDrawn="1">
          <p15:clr>
            <a:srgbClr val="F26B43"/>
          </p15:clr>
        </p15:guide>
        <p15:guide id="11" orient="horz" pos="828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xmlns="" id="{07CB4EAA-0834-E544-A628-F48AC8464A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48" y="-68424"/>
            <a:ext cx="24505040" cy="1385284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Placeholder 3">
            <a:extLst>
              <a:ext uri="{FF2B5EF4-FFF2-40B4-BE49-F238E27FC236}">
                <a16:creationId xmlns:a16="http://schemas.microsoft.com/office/drawing/2014/main" xmlns="" id="{4E5F1459-BA08-2D46-A343-758320C1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88" y="2194092"/>
            <a:ext cx="4422691" cy="1254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Title Text</a:t>
            </a:r>
            <a:br>
              <a:rPr lang="en-US" dirty="0"/>
            </a:br>
            <a:r>
              <a:rPr lang="en-US" dirty="0"/>
              <a:t>Sub-Title Text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xmlns="" id="{32F5FD3A-A5EA-F043-907F-37C18C5939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9930" y="518045"/>
            <a:ext cx="23464139" cy="38809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265623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ransition spd="med"/>
  <p:txStyles>
    <p:titleStyle>
      <a:lvl1pPr marL="0" marR="0" indent="0" algn="l" defTabSz="5461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bg1"/>
          </a:solidFill>
          <a:uFillTx/>
          <a:latin typeface="IBM Plex Sans Text" panose="020B0503050000000000" pitchFamily="34" charset="77"/>
          <a:ea typeface="IBM Plex Sans" panose="020B0503050000000000" pitchFamily="34" charset="77"/>
          <a:cs typeface="Gill Sans"/>
          <a:sym typeface="Gill Sans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1pPr>
      <a:lvl2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2pPr>
      <a:lvl3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3pPr>
      <a:lvl4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4pPr>
      <a:lvl5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5pPr>
      <a:lvl6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6pPr>
      <a:lvl7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7pPr>
      <a:lvl8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8pPr>
      <a:lvl9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487">
          <p15:clr>
            <a:srgbClr val="F26B43"/>
          </p15:clr>
        </p15:guide>
        <p15:guide id="2" pos="377">
          <p15:clr>
            <a:srgbClr val="F26B43"/>
          </p15:clr>
        </p15:guide>
        <p15:guide id="3" pos="14938">
          <p15:clr>
            <a:srgbClr val="F26B43"/>
          </p15:clr>
        </p15:guide>
        <p15:guide id="4">
          <p15:clr>
            <a:srgbClr val="F26B43"/>
          </p15:clr>
        </p15:guide>
        <p15:guide id="5" orient="horz" pos="1372">
          <p15:clr>
            <a:srgbClr val="F26B43"/>
          </p15:clr>
        </p15:guide>
        <p15:guide id="7" orient="horz" pos="2755">
          <p15:clr>
            <a:srgbClr val="F26B43"/>
          </p15:clr>
        </p15:guide>
        <p15:guide id="8" pos="3779">
          <p15:clr>
            <a:srgbClr val="F26B43"/>
          </p15:clr>
        </p15:guide>
        <p15:guide id="11" orient="horz" pos="82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520" y="-68425"/>
            <a:ext cx="24444520" cy="13818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0" y="468000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Template Design…"/>
          <p:cNvSpPr txBox="1"/>
          <p:nvPr/>
        </p:nvSpPr>
        <p:spPr>
          <a:xfrm>
            <a:off x="719998" y="1980000"/>
            <a:ext cx="14400000" cy="54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 defTabSz="457200">
              <a:lnSpc>
                <a:spcPct val="120000"/>
              </a:lnSpc>
              <a:tabLst>
                <a:tab pos="508000" algn="l"/>
                <a:tab pos="5803900" algn="l"/>
              </a:tabLst>
              <a:defRPr sz="3800" spc="-126">
                <a:solidFill>
                  <a:srgbClr val="FFFFFF"/>
                </a:solidFill>
                <a:latin typeface="IBM Plex Sans Text"/>
                <a:ea typeface="IBM Plex Sans Text"/>
                <a:cs typeface="IBM Plex Sans Text"/>
                <a:sym typeface="IBM Plex Sans Text"/>
              </a:defRPr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In-Air Fault Detection for Medical Ultrasonic Transducers</a:t>
            </a:r>
          </a:p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Dr Colin Chung</a:t>
            </a:r>
            <a:r>
              <a:rPr lang="en-GB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 &amp; Dr Prashant Verma</a:t>
            </a:r>
            <a:r>
              <a:rPr lang="en-GB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endParaRPr lang="en-GB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Xi Engineering Consultants Ltd. (1)</a:t>
            </a:r>
          </a:p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with Sheffield Teaching Hospitals NHS Foundation Trust (2) </a:t>
            </a:r>
            <a:endParaRPr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2" name="Date"/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latin typeface="Calibri" panose="020F0502020204030204" pitchFamily="34" charset="0"/>
              </a:rPr>
              <a:t>th</a:t>
            </a:r>
            <a:r>
              <a:rPr lang="en-GB" dirty="0">
                <a:latin typeface="Calibri" panose="020F0502020204030204" pitchFamily="34" charset="0"/>
              </a:rPr>
              <a:t> 2019</a:t>
            </a:r>
            <a:endParaRPr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79999"/>
            <a:ext cx="17280000" cy="11360863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Physics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Important to consider the explicit time stepping required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CFL (Courant-Friedrichs-Lewy) condition is necessary for numerical </a:t>
            </a:r>
            <a:r>
              <a:rPr lang="en-GB" sz="3800" dirty="0" smtClean="0">
                <a:latin typeface="Calibri" panose="020F0502020204030204" pitchFamily="34" charset="0"/>
              </a:rPr>
              <a:t>stability, in 1D :</a:t>
            </a:r>
            <a:r>
              <a:rPr lang="en-GB" sz="3800" dirty="0">
                <a:latin typeface="Calibri" panose="020F0502020204030204" pitchFamily="34" charset="0"/>
              </a:rPr>
              <a:t/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2800" dirty="0">
                <a:latin typeface="Calibri" panose="020F0502020204030204" pitchFamily="34" charset="0"/>
              </a:rPr>
              <a:t/>
            </a:r>
            <a:br>
              <a:rPr lang="en-GB" sz="2800" dirty="0">
                <a:latin typeface="Calibri" panose="020F0502020204030204" pitchFamily="34" charset="0"/>
              </a:rPr>
            </a:br>
            <a:r>
              <a:rPr lang="en-GB" sz="2800" dirty="0">
                <a:latin typeface="Calibri" panose="020F0502020204030204" pitchFamily="34" charset="0"/>
              </a:rPr>
              <a:t/>
            </a:r>
            <a:br>
              <a:rPr lang="en-GB" sz="2800" dirty="0">
                <a:latin typeface="Calibri" panose="020F0502020204030204" pitchFamily="34" charset="0"/>
              </a:rPr>
            </a:br>
            <a:r>
              <a:rPr lang="en-GB" sz="2800" dirty="0">
                <a:latin typeface="Calibri" panose="020F0502020204030204" pitchFamily="34" charset="0"/>
              </a:rPr>
              <a:t/>
            </a:r>
            <a:br>
              <a:rPr lang="en-GB" sz="2800" dirty="0">
                <a:latin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</a:rPr>
              <a:t>where </a:t>
            </a:r>
            <a:r>
              <a:rPr lang="el-GR" sz="3200" dirty="0">
                <a:latin typeface="Calibri" panose="020F0502020204030204" pitchFamily="34" charset="0"/>
              </a:rPr>
              <a:t>Δ</a:t>
            </a:r>
            <a:r>
              <a:rPr lang="en-GB" sz="3200" dirty="0">
                <a:latin typeface="Calibri" panose="020F0502020204030204" pitchFamily="34" charset="0"/>
              </a:rPr>
              <a:t>t is the time step, </a:t>
            </a:r>
            <a:r>
              <a:rPr lang="el-GR" sz="3200" dirty="0">
                <a:latin typeface="Calibri" panose="020F0502020204030204" pitchFamily="34" charset="0"/>
              </a:rPr>
              <a:t>Δ</a:t>
            </a:r>
            <a:r>
              <a:rPr lang="en-GB" sz="3200" dirty="0">
                <a:latin typeface="Calibri" panose="020F0502020204030204" pitchFamily="34" charset="0"/>
              </a:rPr>
              <a:t>x is the element size, u is the wave velocity and </a:t>
            </a:r>
            <a:r>
              <a:rPr lang="en-GB" sz="3200" dirty="0" err="1">
                <a:latin typeface="Calibri" panose="020F0502020204030204" pitchFamily="34" charset="0"/>
              </a:rPr>
              <a:t>C</a:t>
            </a:r>
            <a:r>
              <a:rPr lang="en-GB" sz="3200" baseline="-25000" dirty="0" err="1">
                <a:latin typeface="Calibri" panose="020F0502020204030204" pitchFamily="34" charset="0"/>
              </a:rPr>
              <a:t>max</a:t>
            </a:r>
            <a:r>
              <a:rPr lang="en-GB" sz="3200" dirty="0">
                <a:latin typeface="Calibri" panose="020F0502020204030204" pitchFamily="34" charset="0"/>
              </a:rPr>
              <a:t> is the Courant number which typically equals 1 for an explicit </a:t>
            </a:r>
            <a:r>
              <a:rPr lang="en-GB" sz="3200" dirty="0" smtClean="0">
                <a:latin typeface="Calibri" panose="020F0502020204030204" pitchFamily="34" charset="0"/>
              </a:rPr>
              <a:t>solver</a:t>
            </a: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P-waves determine the maximum time step allowed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4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4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4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Time step of 10 ns selected for these simulations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Strictly speaking the 2D CFL condition is required – limits reflection angle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136E456-0886-443B-BB26-6312AA505DC3}"/>
                  </a:ext>
                </a:extLst>
              </p:cNvPr>
              <p:cNvSpPr txBox="1"/>
              <p:nvPr/>
            </p:nvSpPr>
            <p:spPr>
              <a:xfrm>
                <a:off x="13112530" y="4854743"/>
                <a:ext cx="3294941" cy="10407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kumimoji="0" lang="en-GB" sz="36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Gill Sans"/>
                        </a:rPr>
                        <m:t>≤  </m:t>
                      </m:r>
                      <m:sSub>
                        <m:sSubPr>
                          <m:ctrlPr>
                            <a:rPr kumimoji="0" lang="en-GB" sz="3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Gill Sans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  <m:r>
                            <a:rPr lang="en-GB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GB" sz="3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Gill Sans"/>
                            </a:rPr>
                            <m:t>𝐶</m:t>
                          </m:r>
                        </m:e>
                        <m:sub>
                          <m:r>
                            <a:rPr kumimoji="0" lang="en-GB" sz="36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Gill Sans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kumimoji="0" lang="en-GB" sz="3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alibri" panose="020F0502020204030204" pitchFamily="34" charset="0"/>
                  <a:sym typeface="Gill Sans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136E456-0886-443B-BB26-6312AA505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2530" y="4854743"/>
                <a:ext cx="3294941" cy="10407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BEFC87D-0AB6-4B65-BC00-2D19FDE58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865454"/>
              </p:ext>
            </p:extLst>
          </p:nvPr>
        </p:nvGraphicFramePr>
        <p:xfrm>
          <a:off x="10800000" y="8638332"/>
          <a:ext cx="7920000" cy="23040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xmlns="" val="3792678512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xmlns="" val="1124811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xmlns="" val="3149142267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r>
                        <a:rPr lang="en-GB" sz="2400" dirty="0"/>
                        <a:t>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P-Wave Velocity (m/s)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2400" dirty="0"/>
                        <a:t>Δ</a:t>
                      </a:r>
                      <a:r>
                        <a:rPr lang="en-GB" sz="2400" dirty="0" err="1"/>
                        <a:t>t</a:t>
                      </a:r>
                      <a:r>
                        <a:rPr lang="en-GB" sz="2400" baseline="-25000" dirty="0" err="1"/>
                        <a:t>max</a:t>
                      </a:r>
                      <a:r>
                        <a:rPr lang="en-GB" sz="2400" dirty="0"/>
                        <a:t> (ns)</a:t>
                      </a:r>
                      <a:endParaRPr lang="en-GB" sz="24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81388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GB" sz="2400" dirty="0"/>
                        <a:t>Backing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3,133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16.0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9739361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GB" sz="2400" dirty="0"/>
                        <a:t>Matching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3,276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15.3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01491488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GB" sz="2400" dirty="0"/>
                        <a:t>Lens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1,865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26.8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21227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541592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Transducer Element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 smtClean="0">
                <a:latin typeface="Calibri" panose="020F0502020204030204" pitchFamily="34" charset="0"/>
              </a:rPr>
              <a:t>Axial displacement magnitude, left (P-waves)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 smtClean="0">
                <a:latin typeface="Calibri" panose="020F0502020204030204" pitchFamily="34" charset="0"/>
              </a:rPr>
              <a:t>Lateral displacement magnitude, right (S-waves)</a:t>
            </a: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AC90499-1E1E-487E-A63A-7611D0991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14749" y="1315998"/>
            <a:ext cx="238125" cy="11430000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71C32806-9362-4278-A9A0-E69A00AF15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28003" y="1315998"/>
            <a:ext cx="238125" cy="1143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7DE42293-A88E-445E-8521-710FBEAA0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685" y="7243129"/>
            <a:ext cx="10803048" cy="360304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CC49A179-FF2F-480A-A851-9857A7FDD813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1943021" y="2455691"/>
            <a:ext cx="720000" cy="932526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6F255EE-AA17-4BAE-9908-2FBF725063F9}"/>
              </a:ext>
            </a:extLst>
          </p:cNvPr>
          <p:cNvCxnSpPr/>
          <p:nvPr/>
        </p:nvCxnSpPr>
        <p:spPr>
          <a:xfrm>
            <a:off x="19949356" y="1833547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7FD84010-6CCE-425D-B56D-1965E1B72D07}"/>
              </a:ext>
            </a:extLst>
          </p:cNvPr>
          <p:cNvCxnSpPr/>
          <p:nvPr/>
        </p:nvCxnSpPr>
        <p:spPr>
          <a:xfrm>
            <a:off x="19949356" y="3570272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D46DBEF-9D46-4CF1-BDAC-28159B51F5D4}"/>
              </a:ext>
            </a:extLst>
          </p:cNvPr>
          <p:cNvCxnSpPr/>
          <p:nvPr/>
        </p:nvCxnSpPr>
        <p:spPr>
          <a:xfrm>
            <a:off x="18869356" y="5301921"/>
            <a:ext cx="180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A570AE69-618F-4F19-BC25-4CB98D9511ED}"/>
              </a:ext>
            </a:extLst>
          </p:cNvPr>
          <p:cNvCxnSpPr/>
          <p:nvPr/>
        </p:nvCxnSpPr>
        <p:spPr>
          <a:xfrm>
            <a:off x="18869356" y="5733721"/>
            <a:ext cx="180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539E0BE9-0323-48C7-B7A4-F72E2BFFE983}"/>
              </a:ext>
            </a:extLst>
          </p:cNvPr>
          <p:cNvCxnSpPr/>
          <p:nvPr/>
        </p:nvCxnSpPr>
        <p:spPr>
          <a:xfrm>
            <a:off x="19949356" y="12215797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BB2AE28E-3567-48BA-9A72-BD0396AF84B9}"/>
              </a:ext>
            </a:extLst>
          </p:cNvPr>
          <p:cNvCxnSpPr>
            <a:cxnSpLocks/>
          </p:cNvCxnSpPr>
          <p:nvPr/>
        </p:nvCxnSpPr>
        <p:spPr>
          <a:xfrm>
            <a:off x="19934220" y="1886887"/>
            <a:ext cx="0" cy="162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6D535147-9D00-48BA-A444-DADBCA5F9D78}"/>
              </a:ext>
            </a:extLst>
          </p:cNvPr>
          <p:cNvCxnSpPr>
            <a:cxnSpLocks/>
          </p:cNvCxnSpPr>
          <p:nvPr/>
        </p:nvCxnSpPr>
        <p:spPr>
          <a:xfrm>
            <a:off x="19934220" y="3628696"/>
            <a:ext cx="0" cy="162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EB63E4FC-F991-4BF6-88FA-6E5BBF0B4C58}"/>
              </a:ext>
            </a:extLst>
          </p:cNvPr>
          <p:cNvCxnSpPr>
            <a:cxnSpLocks/>
          </p:cNvCxnSpPr>
          <p:nvPr/>
        </p:nvCxnSpPr>
        <p:spPr>
          <a:xfrm>
            <a:off x="19934220" y="5776266"/>
            <a:ext cx="0" cy="6408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A5E8D8C9-0194-40AD-9CF0-2E358B0AFDD8}"/>
              </a:ext>
            </a:extLst>
          </p:cNvPr>
          <p:cNvCxnSpPr>
            <a:cxnSpLocks/>
          </p:cNvCxnSpPr>
          <p:nvPr/>
        </p:nvCxnSpPr>
        <p:spPr>
          <a:xfrm>
            <a:off x="18869356" y="5788966"/>
            <a:ext cx="0" cy="36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non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7A6912E7-340A-4285-9D15-55CACFA06233}"/>
              </a:ext>
            </a:extLst>
          </p:cNvPr>
          <p:cNvCxnSpPr>
            <a:cxnSpLocks/>
          </p:cNvCxnSpPr>
          <p:nvPr/>
        </p:nvCxnSpPr>
        <p:spPr>
          <a:xfrm flipV="1">
            <a:off x="18869356" y="5070696"/>
            <a:ext cx="0" cy="18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non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9B4C028-2692-4859-866D-A86EA15C927B}"/>
              </a:ext>
            </a:extLst>
          </p:cNvPr>
          <p:cNvSpPr txBox="1"/>
          <p:nvPr/>
        </p:nvSpPr>
        <p:spPr>
          <a:xfrm>
            <a:off x="18408093" y="4196322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Matching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498C04E-E03F-43C8-82BC-8E5032F3BC6E}"/>
              </a:ext>
            </a:extLst>
          </p:cNvPr>
          <p:cNvSpPr txBox="1"/>
          <p:nvPr/>
        </p:nvSpPr>
        <p:spPr>
          <a:xfrm>
            <a:off x="18149356" y="6242310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Crystal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887BC9F-8850-466B-AC46-263B628A7B39}"/>
              </a:ext>
            </a:extLst>
          </p:cNvPr>
          <p:cNvSpPr txBox="1"/>
          <p:nvPr/>
        </p:nvSpPr>
        <p:spPr>
          <a:xfrm>
            <a:off x="18408093" y="2454513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Lens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47082D7-0352-4F07-8B88-4AD19A3A70B3}"/>
              </a:ext>
            </a:extLst>
          </p:cNvPr>
          <p:cNvSpPr txBox="1"/>
          <p:nvPr/>
        </p:nvSpPr>
        <p:spPr>
          <a:xfrm>
            <a:off x="18408093" y="8737892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Backing</a:t>
            </a:r>
          </a:p>
        </p:txBody>
      </p:sp>
    </p:spTree>
    <p:extLst>
      <p:ext uri="{BB962C8B-B14F-4D97-AF65-F5344CB8AC3E}">
        <p14:creationId xmlns:p14="http://schemas.microsoft.com/office/powerpoint/2010/main" xmlns="" val="7517850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16-Element Transducer Array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Low Reflecting Boundary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Axial Displacement Magnitude</a:t>
            </a: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48055A2-CC71-4C7A-A0A0-153C39D3F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75000" y="1658724"/>
            <a:ext cx="4762500" cy="5476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0E24B5E-19D2-4D60-A9B7-EDCA8A875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37500" y="1143000"/>
            <a:ext cx="4762500" cy="1143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F7EC3CE-2349-40EF-AB96-C27CB1DDC72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118750" y="3496500"/>
            <a:ext cx="2520000" cy="11520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D073C72-BBBD-4007-B777-348D2352770E}"/>
              </a:ext>
            </a:extLst>
          </p:cNvPr>
          <p:cNvCxnSpPr/>
          <p:nvPr/>
        </p:nvCxnSpPr>
        <p:spPr>
          <a:xfrm>
            <a:off x="661875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1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17D05E3D-A621-4876-8057-29461A77EFB6}"/>
              </a:ext>
            </a:extLst>
          </p:cNvPr>
          <p:cNvCxnSpPr/>
          <p:nvPr/>
        </p:nvCxnSpPr>
        <p:spPr>
          <a:xfrm>
            <a:off x="1813875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1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78A9CD1-3B2C-434E-8F71-0F2FFAFEF14F}"/>
              </a:ext>
            </a:extLst>
          </p:cNvPr>
          <p:cNvSpPr txBox="1"/>
          <p:nvPr/>
        </p:nvSpPr>
        <p:spPr>
          <a:xfrm>
            <a:off x="6303759" y="11393091"/>
            <a:ext cx="629981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0 µs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A461861-D984-41A1-B408-D5024B528091}"/>
              </a:ext>
            </a:extLst>
          </p:cNvPr>
          <p:cNvSpPr txBox="1"/>
          <p:nvPr/>
        </p:nvSpPr>
        <p:spPr>
          <a:xfrm>
            <a:off x="17574392" y="11393091"/>
            <a:ext cx="1128716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5 µs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456748A-DCC9-413D-BC42-9012C0E93C85}"/>
              </a:ext>
            </a:extLst>
          </p:cNvPr>
          <p:cNvSpPr txBox="1"/>
          <p:nvPr/>
        </p:nvSpPr>
        <p:spPr>
          <a:xfrm>
            <a:off x="9247454" y="11393091"/>
            <a:ext cx="2870652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Matching - Lens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520255BE-318B-461E-B783-5488BBB38F7F}"/>
              </a:ext>
            </a:extLst>
          </p:cNvPr>
          <p:cNvCxnSpPr/>
          <p:nvPr/>
        </p:nvCxnSpPr>
        <p:spPr>
          <a:xfrm>
            <a:off x="1068278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1505020A-DD17-4875-BBD4-83445DE6D135}"/>
              </a:ext>
            </a:extLst>
          </p:cNvPr>
          <p:cNvCxnSpPr/>
          <p:nvPr/>
        </p:nvCxnSpPr>
        <p:spPr>
          <a:xfrm>
            <a:off x="15639448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722908B-6B44-4A28-A35B-216079036C0D}"/>
              </a:ext>
            </a:extLst>
          </p:cNvPr>
          <p:cNvSpPr txBox="1"/>
          <p:nvPr/>
        </p:nvSpPr>
        <p:spPr>
          <a:xfrm>
            <a:off x="14204122" y="11393091"/>
            <a:ext cx="2870652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Lens - Air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0683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108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128-Element Transducer Array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Model easily scales up to 128 elements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on a typical desktop computer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Iterative solver is well suited to this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task and minimises the memory footprint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Left image displays a healthy transducer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Right image simulates eight faulty elements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in the centre with 1/3</a:t>
            </a:r>
            <a:r>
              <a:rPr lang="en-GB" sz="3800" baseline="30000" dirty="0">
                <a:latin typeface="Calibri" panose="020F0502020204030204" pitchFamily="34" charset="0"/>
              </a:rPr>
              <a:t>rd</a:t>
            </a:r>
            <a:r>
              <a:rPr lang="en-GB" sz="3800" dirty="0">
                <a:latin typeface="Calibri" panose="020F0502020204030204" pitchFamily="34" charset="0"/>
              </a:rPr>
              <a:t> Young’s modulus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for the matching layer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Qualitatively similar to fault modes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observed in reality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E1EBACE-5722-4FC7-B1DE-29600111A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7024" y="2163375"/>
            <a:ext cx="3781425" cy="95726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C7D2500-97B9-448B-8916-BF45EBE2D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7583" y="2163375"/>
            <a:ext cx="3781425" cy="957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11293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Conclusions &amp; Future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In-air reverberation patterns simulated in 2D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Images can be created to understand failure through bulk mechanical properties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Hardware capability limits 3D modelling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Need to perform physical failure analysis and validate the model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Is a purely acoustic formulation good enough? (c.f. 3D)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Can the model help us determine signs of early-onset hardware failure?</a:t>
            </a:r>
          </a:p>
        </p:txBody>
      </p:sp>
    </p:spTree>
    <p:extLst>
      <p:ext uri="{BB962C8B-B14F-4D97-AF65-F5344CB8AC3E}">
        <p14:creationId xmlns:p14="http://schemas.microsoft.com/office/powerpoint/2010/main" xmlns="" val="9101554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137"/>
          <p:cNvSpPr txBox="1">
            <a:spLocks noGrp="1"/>
          </p:cNvSpPr>
          <p:nvPr>
            <p:ph type="title"/>
          </p:nvPr>
        </p:nvSpPr>
        <p:spPr>
          <a:xfrm>
            <a:off x="598488" y="2178050"/>
            <a:ext cx="3438179" cy="1725464"/>
          </a:xfrm>
          <a:prstGeom prst="rect">
            <a:avLst/>
          </a:prstGeom>
        </p:spPr>
        <p:txBody>
          <a:bodyPr/>
          <a:lstStyle/>
          <a:p>
            <a:endParaRPr>
              <a:latin typeface="Calibri" panose="020F0502020204030204" pitchFamily="34" charset="0"/>
            </a:endParaRPr>
          </a:p>
        </p:txBody>
      </p:sp>
      <p:sp>
        <p:nvSpPr>
          <p:cNvPr id="277" name="Shape 138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Pct val="100000"/>
              <a:buChar char="•"/>
            </a:pPr>
            <a:endParaRPr>
              <a:latin typeface="Calibri" panose="020F0502020204030204" pitchFamily="34" charset="0"/>
            </a:endParaRPr>
          </a:p>
        </p:txBody>
      </p:sp>
      <p:pic>
        <p:nvPicPr>
          <p:cNvPr id="27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520" y="-68424"/>
            <a:ext cx="24505040" cy="138528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0" y="468000"/>
            <a:ext cx="23464139" cy="388093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Xi Engineering  Consultants…"/>
          <p:cNvSpPr txBox="1"/>
          <p:nvPr/>
        </p:nvSpPr>
        <p:spPr>
          <a:xfrm>
            <a:off x="633302" y="4024176"/>
            <a:ext cx="4314323" cy="2087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7150" tIns="57150" rIns="57150" bIns="57150" anchor="ctr">
            <a:spAutoFit/>
          </a:bodyPr>
          <a:lstStyle/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>
                <a:latin typeface="Calibri" panose="020F0502020204030204" pitchFamily="34" charset="0"/>
              </a:rPr>
              <a:t>Xi Engineering  Consultants</a:t>
            </a:r>
          </a:p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>
                <a:latin typeface="Calibri" panose="020F0502020204030204" pitchFamily="34" charset="0"/>
              </a:rPr>
              <a:t>CodeBase, Argyle House 3 Lady Lawson Street </a:t>
            </a:r>
          </a:p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>
                <a:latin typeface="Calibri" panose="020F0502020204030204" pitchFamily="34" charset="0"/>
              </a:rPr>
              <a:t>Edinburgh, EH3 9DR </a:t>
            </a:r>
          </a:p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>
                <a:latin typeface="Calibri" panose="020F0502020204030204" pitchFamily="34" charset="0"/>
              </a:rPr>
              <a:t>tel: +44 (0) 131 290 2250</a:t>
            </a:r>
          </a:p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endParaRPr>
              <a:latin typeface="Calibri" panose="020F0502020204030204" pitchFamily="34" charset="0"/>
            </a:endParaRPr>
          </a:p>
          <a:p>
            <a:pPr algn="l" defTabSz="457200">
              <a:lnSpc>
                <a:spcPct val="120000"/>
              </a:lnSpc>
              <a:tabLst>
                <a:tab pos="368300" algn="l"/>
                <a:tab pos="2603500" algn="l"/>
              </a:tabLst>
              <a:defRPr sz="1800" spc="-30">
                <a:solidFill>
                  <a:srgbClr val="FFFFFF"/>
                </a:solidFill>
                <a:latin typeface="IBM Plex Sans Text"/>
                <a:ea typeface="IBM Plex Sans Text"/>
                <a:cs typeface="IBM Plex Sans Text"/>
                <a:sym typeface="IBM Plex Sans Text"/>
              </a:defRPr>
            </a:pPr>
            <a:r>
              <a:rPr>
                <a:latin typeface="Calibri" panose="020F0502020204030204" pitchFamily="34" charset="0"/>
              </a:rPr>
              <a:t>www.xiengineering.com</a:t>
            </a:r>
          </a:p>
        </p:txBody>
      </p:sp>
      <p:sp>
        <p:nvSpPr>
          <p:cNvPr id="281" name="Thank you for your time"/>
          <p:cNvSpPr txBox="1"/>
          <p:nvPr/>
        </p:nvSpPr>
        <p:spPr>
          <a:xfrm>
            <a:off x="653304" y="2087380"/>
            <a:ext cx="4269117" cy="735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7150" tIns="57150" rIns="57150" bIns="57150" anchor="ctr">
            <a:spAutoFit/>
          </a:bodyPr>
          <a:lstStyle>
            <a:lvl1pPr algn="l" defTabSz="457200">
              <a:lnSpc>
                <a:spcPct val="120000"/>
              </a:lnSpc>
              <a:tabLst>
                <a:tab pos="508000" algn="l"/>
                <a:tab pos="5803900" algn="l"/>
              </a:tabLst>
              <a:defRPr sz="3600" spc="-12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</a:lstStyle>
          <a:p>
            <a:r>
              <a:rPr>
                <a:latin typeface="Calibri" panose="020F0502020204030204" pitchFamily="34" charset="0"/>
              </a:rPr>
              <a:t>Thank you for your time</a:t>
            </a:r>
          </a:p>
        </p:txBody>
      </p:sp>
      <p:sp>
        <p:nvSpPr>
          <p:cNvPr id="282" name="Date"/>
          <p:cNvSpPr txBox="1"/>
          <p:nvPr/>
        </p:nvSpPr>
        <p:spPr>
          <a:xfrm>
            <a:off x="5984016" y="543983"/>
            <a:ext cx="399269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7150" tIns="57150" rIns="57150" bIns="57150" anchor="ctr">
            <a:sp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US" dirty="0">
                <a:latin typeface="Calibri" panose="020F0502020204030204" pitchFamily="34" charset="0"/>
              </a:rPr>
              <a:t>September 24</a:t>
            </a:r>
            <a:r>
              <a:rPr lang="en-US" baseline="30000" dirty="0">
                <a:latin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</a:rPr>
              <a:t> 2019</a:t>
            </a:r>
            <a:endParaRPr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16-Element Transducer Array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Low Reflecting Boundary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Lateral Displacement Magnitude</a:t>
            </a: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4702156-9A8E-4EF9-A1C9-DC49BE177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74400" y="1659600"/>
            <a:ext cx="4762500" cy="54768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BFDC953-F8F9-41E1-B065-074073EB77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37200" y="1144800"/>
            <a:ext cx="4762500" cy="1143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17FBC1D-5D81-44F8-8F2C-A337875266D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118750" y="3496500"/>
            <a:ext cx="2520000" cy="11520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AB294CD-8747-4525-A1E4-DF0376C5C6FB}"/>
              </a:ext>
            </a:extLst>
          </p:cNvPr>
          <p:cNvCxnSpPr/>
          <p:nvPr/>
        </p:nvCxnSpPr>
        <p:spPr>
          <a:xfrm>
            <a:off x="661875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1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2FC467C-F08D-4C49-AA4A-CD84C9511100}"/>
              </a:ext>
            </a:extLst>
          </p:cNvPr>
          <p:cNvCxnSpPr/>
          <p:nvPr/>
        </p:nvCxnSpPr>
        <p:spPr>
          <a:xfrm>
            <a:off x="1813875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1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3A5F3E6-ACBF-4056-9B75-F1B2F670F8A2}"/>
              </a:ext>
            </a:extLst>
          </p:cNvPr>
          <p:cNvSpPr txBox="1"/>
          <p:nvPr/>
        </p:nvSpPr>
        <p:spPr>
          <a:xfrm>
            <a:off x="6303759" y="11393091"/>
            <a:ext cx="629981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0 µs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AA39F53-6449-41B5-B0FE-7B022B15512A}"/>
              </a:ext>
            </a:extLst>
          </p:cNvPr>
          <p:cNvSpPr txBox="1"/>
          <p:nvPr/>
        </p:nvSpPr>
        <p:spPr>
          <a:xfrm>
            <a:off x="17574392" y="11393091"/>
            <a:ext cx="1128716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5 µs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0C61B23-E140-4DA1-AB63-41A9319FCAD2}"/>
              </a:ext>
            </a:extLst>
          </p:cNvPr>
          <p:cNvSpPr txBox="1"/>
          <p:nvPr/>
        </p:nvSpPr>
        <p:spPr>
          <a:xfrm>
            <a:off x="9247454" y="11393091"/>
            <a:ext cx="2870652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Matching - Lens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4A3E7C93-F62F-4809-9815-7DD56CD09279}"/>
              </a:ext>
            </a:extLst>
          </p:cNvPr>
          <p:cNvCxnSpPr/>
          <p:nvPr/>
        </p:nvCxnSpPr>
        <p:spPr>
          <a:xfrm>
            <a:off x="10682780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726836E-8760-4464-B335-511A97F96C48}"/>
              </a:ext>
            </a:extLst>
          </p:cNvPr>
          <p:cNvCxnSpPr/>
          <p:nvPr/>
        </p:nvCxnSpPr>
        <p:spPr>
          <a:xfrm>
            <a:off x="15639448" y="10641322"/>
            <a:ext cx="0" cy="720000"/>
          </a:xfrm>
          <a:prstGeom prst="line">
            <a:avLst/>
          </a:prstGeom>
          <a:noFill/>
          <a:ln w="31750" cap="flat">
            <a:solidFill>
              <a:schemeClr val="accent2"/>
            </a:solidFill>
            <a:prstDash val="solid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A9B44CD-A080-478E-88B5-22F392089105}"/>
              </a:ext>
            </a:extLst>
          </p:cNvPr>
          <p:cNvSpPr txBox="1"/>
          <p:nvPr/>
        </p:nvSpPr>
        <p:spPr>
          <a:xfrm>
            <a:off x="14204122" y="11393091"/>
            <a:ext cx="2870652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Lens - Air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047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Xi Engineering Consultants</a:t>
            </a: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https://xiengineering.com/wp-content/uploads/2018/04/Feature-IMage-600x4321.jpg">
            <a:extLst>
              <a:ext uri="{FF2B5EF4-FFF2-40B4-BE49-F238E27FC236}">
                <a16:creationId xmlns:a16="http://schemas.microsoft.com/office/drawing/2014/main" xmlns="" id="{25D09776-5690-4692-A04A-ABEC21ADC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13272" y="7840187"/>
            <a:ext cx="57150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71B1CC6-3628-431E-82B7-C1264A8CE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1683" y="1996865"/>
            <a:ext cx="6828571" cy="4971429"/>
          </a:xfrm>
          <a:prstGeom prst="rect">
            <a:avLst/>
          </a:prstGeom>
        </p:spPr>
      </p:pic>
      <p:pic>
        <p:nvPicPr>
          <p:cNvPr id="1028" name="Picture 4" descr="http://www.tenacore.com/wp-content/uploads/2015/07/Ultrasound-TEE-Probe_lg.jpg">
            <a:extLst>
              <a:ext uri="{FF2B5EF4-FFF2-40B4-BE49-F238E27FC236}">
                <a16:creationId xmlns:a16="http://schemas.microsoft.com/office/drawing/2014/main" xmlns="" id="{C73522FC-A178-46A7-84C8-0563CF711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0851" y="3461545"/>
            <a:ext cx="799147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xiengineering.com/wp-content/uploads/2018/10/Acoustic-Measurement-and-Modelling2-1100x800-800x582.jpg">
            <a:extLst>
              <a:ext uri="{FF2B5EF4-FFF2-40B4-BE49-F238E27FC236}">
                <a16:creationId xmlns:a16="http://schemas.microsoft.com/office/drawing/2014/main" xmlns="" id="{5D880D03-BEB2-4561-AB09-91402775D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5525" y="7718581"/>
            <a:ext cx="6096000" cy="443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Darwin_04.png" descr="Darwin_04.png">
            <a:extLst>
              <a:ext uri="{FF2B5EF4-FFF2-40B4-BE49-F238E27FC236}">
                <a16:creationId xmlns:a16="http://schemas.microsoft.com/office/drawing/2014/main" xmlns="" id="{1A57BDB3-84E3-4105-A24A-BA38970C14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07049" y="3377445"/>
            <a:ext cx="9145277" cy="828790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16303145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Motivation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NHS Long Term Plan  (January 2019) highlights the need for improvement in the early diagnosis of cancer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Ultrasound imaging can play a key role in the diagnostic pathway of some cancers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2D55E72-713B-4DBA-B408-92B096633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313" y="7090208"/>
            <a:ext cx="7902222" cy="25955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EB3F021-4626-48A3-A75B-4D698184B6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192"/>
          <a:stretch/>
        </p:blipFill>
        <p:spPr>
          <a:xfrm>
            <a:off x="11406121" y="7908657"/>
            <a:ext cx="11707936" cy="42010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F8DB7BB-C9DB-4DDF-9747-54E3F7625FC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0273" y="10062322"/>
            <a:ext cx="7973333" cy="27466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81D23FE-A727-4D71-8529-13EB5B3872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39155" y="5915446"/>
            <a:ext cx="5626667" cy="16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4418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108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Motivation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Need to minimise incorrect diagnosis due to faulty ultrasound transducers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Regular maintenance schedules currently required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Removes good transducers and creates an unnecessary financial burden</a:t>
            </a: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In-air reverberation tests recommended for the front line</a:t>
            </a:r>
            <a:endParaRPr lang="en-GB" sz="4200" dirty="0">
              <a:latin typeface="Calibri" panose="020F0502020204030204" pitchFamily="34" charset="0"/>
            </a:endParaRP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National guidance on quality assurance for ultrasound transducers</a:t>
            </a:r>
            <a:br>
              <a:rPr lang="en-GB" sz="3400" dirty="0">
                <a:latin typeface="Calibri" panose="020F0502020204030204" pitchFamily="34" charset="0"/>
              </a:rPr>
            </a:br>
            <a:r>
              <a:rPr lang="en-GB" sz="3400" dirty="0">
                <a:latin typeface="Calibri" panose="020F0502020204030204" pitchFamily="34" charset="0"/>
              </a:rPr>
              <a:t>(Institute of Physics &amp; Engineering in Medicine, Report 102)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No clear understanding exists for many in-air reverberation patterns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Clinical implications are unknown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Modelling the in-air reverberation test can help to pin-point the origin of transducer </a:t>
            </a:r>
            <a:r>
              <a:rPr lang="en-GB" sz="3800" dirty="0" smtClean="0">
                <a:latin typeface="Calibri" panose="020F0502020204030204" pitchFamily="34" charset="0"/>
              </a:rPr>
              <a:t>defects</a:t>
            </a:r>
            <a:endParaRPr lang="en-GB" sz="3800" dirty="0">
              <a:latin typeface="Calibri" panose="020F0502020204030204" pitchFamily="34" charset="0"/>
            </a:endParaRP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NHS Sheffield approached Xi with this objective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Supported by an IPEM grant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3290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Motivation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In-air reverberation images from healthy and unhealthy transducers</a:t>
            </a: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8" name="Picture 7" descr="U:\Prashant\research_grants\IPEM2018_reverb_modelling\Image2.jpg">
            <a:extLst>
              <a:ext uri="{FF2B5EF4-FFF2-40B4-BE49-F238E27FC236}">
                <a16:creationId xmlns:a16="http://schemas.microsoft.com/office/drawing/2014/main" xmlns="" id="{E616C9C0-58C7-4573-BC91-FA8751AFFF6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000" y="4797408"/>
            <a:ext cx="7200000" cy="72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U:\Prashant\research_grants\IPEM2018_reverb_modelling\Image1.jpg">
            <a:extLst>
              <a:ext uri="{FF2B5EF4-FFF2-40B4-BE49-F238E27FC236}">
                <a16:creationId xmlns:a16="http://schemas.microsoft.com/office/drawing/2014/main" xmlns="" id="{913F26CF-C722-4DFD-9EB5-BF745C20F83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92000" y="4797408"/>
            <a:ext cx="7200000" cy="72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U:\Prashant\research_grants\IPEM2018_reverb_modelling\tvprobe.jpg">
            <a:extLst>
              <a:ext uri="{FF2B5EF4-FFF2-40B4-BE49-F238E27FC236}">
                <a16:creationId xmlns:a16="http://schemas.microsoft.com/office/drawing/2014/main" xmlns="" id="{6F3414D2-005C-4C4A-84E4-48DD6411D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64" r="23304"/>
          <a:stretch/>
        </p:blipFill>
        <p:spPr bwMode="auto">
          <a:xfrm>
            <a:off x="16332000" y="4797408"/>
            <a:ext cx="72000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9300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108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Geometry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Ultrasound waves are created by a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piezoelectric crystal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Backing material provides support and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prevents excessive vibration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Matching provides an intermediate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acoustic impedance to reduce reflection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Acoustic lens provides focusing in the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slice direction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Kerf (grey) provides isolation between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adjacent elements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Typically 128+ elements in an array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108F851-1ACE-48F6-BA69-F269BF91E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5664" y="1792430"/>
            <a:ext cx="4764426" cy="1048173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6F255EE-AA17-4BAE-9908-2FBF725063F9}"/>
              </a:ext>
            </a:extLst>
          </p:cNvPr>
          <p:cNvCxnSpPr/>
          <p:nvPr/>
        </p:nvCxnSpPr>
        <p:spPr>
          <a:xfrm>
            <a:off x="16688539" y="2319024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7FD84010-6CCE-425D-B56D-1965E1B72D07}"/>
              </a:ext>
            </a:extLst>
          </p:cNvPr>
          <p:cNvCxnSpPr/>
          <p:nvPr/>
        </p:nvCxnSpPr>
        <p:spPr>
          <a:xfrm>
            <a:off x="16688539" y="3877949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4D46DBEF-9D46-4CF1-BDAC-28159B51F5D4}"/>
              </a:ext>
            </a:extLst>
          </p:cNvPr>
          <p:cNvCxnSpPr/>
          <p:nvPr/>
        </p:nvCxnSpPr>
        <p:spPr>
          <a:xfrm>
            <a:off x="15608539" y="5457198"/>
            <a:ext cx="180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570AE69-618F-4F19-BC25-4CB98D9511ED}"/>
              </a:ext>
            </a:extLst>
          </p:cNvPr>
          <p:cNvCxnSpPr/>
          <p:nvPr/>
        </p:nvCxnSpPr>
        <p:spPr>
          <a:xfrm>
            <a:off x="15608539" y="5850898"/>
            <a:ext cx="180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539E0BE9-0323-48C7-B7A4-F72E2BFFE983}"/>
              </a:ext>
            </a:extLst>
          </p:cNvPr>
          <p:cNvCxnSpPr/>
          <p:nvPr/>
        </p:nvCxnSpPr>
        <p:spPr>
          <a:xfrm>
            <a:off x="16688539" y="11748774"/>
            <a:ext cx="720000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BB2AE28E-3567-48BA-9A72-BD0396AF84B9}"/>
              </a:ext>
            </a:extLst>
          </p:cNvPr>
          <p:cNvCxnSpPr>
            <a:cxnSpLocks/>
          </p:cNvCxnSpPr>
          <p:nvPr/>
        </p:nvCxnSpPr>
        <p:spPr>
          <a:xfrm>
            <a:off x="16673403" y="2410464"/>
            <a:ext cx="0" cy="1368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6D535147-9D00-48BA-A444-DADBCA5F9D78}"/>
              </a:ext>
            </a:extLst>
          </p:cNvPr>
          <p:cNvCxnSpPr>
            <a:cxnSpLocks/>
          </p:cNvCxnSpPr>
          <p:nvPr/>
        </p:nvCxnSpPr>
        <p:spPr>
          <a:xfrm>
            <a:off x="16673403" y="3974473"/>
            <a:ext cx="0" cy="1368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EB63E4FC-F991-4BF6-88FA-6E5BBF0B4C58}"/>
              </a:ext>
            </a:extLst>
          </p:cNvPr>
          <p:cNvCxnSpPr>
            <a:cxnSpLocks/>
          </p:cNvCxnSpPr>
          <p:nvPr/>
        </p:nvCxnSpPr>
        <p:spPr>
          <a:xfrm>
            <a:off x="16673403" y="5944243"/>
            <a:ext cx="0" cy="5688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A5E8D8C9-0194-40AD-9CF0-2E358B0AFDD8}"/>
              </a:ext>
            </a:extLst>
          </p:cNvPr>
          <p:cNvCxnSpPr>
            <a:cxnSpLocks/>
          </p:cNvCxnSpPr>
          <p:nvPr/>
        </p:nvCxnSpPr>
        <p:spPr>
          <a:xfrm>
            <a:off x="15608539" y="5944243"/>
            <a:ext cx="0" cy="36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non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7A6912E7-340A-4285-9D15-55CACFA06233}"/>
              </a:ext>
            </a:extLst>
          </p:cNvPr>
          <p:cNvCxnSpPr>
            <a:cxnSpLocks/>
          </p:cNvCxnSpPr>
          <p:nvPr/>
        </p:nvCxnSpPr>
        <p:spPr>
          <a:xfrm flipV="1">
            <a:off x="15608539" y="5162473"/>
            <a:ext cx="0" cy="18000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lg" len="lg"/>
            <a:tailEnd type="non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9B4C028-2692-4859-866D-A86EA15C927B}"/>
              </a:ext>
            </a:extLst>
          </p:cNvPr>
          <p:cNvSpPr txBox="1"/>
          <p:nvPr/>
        </p:nvSpPr>
        <p:spPr>
          <a:xfrm>
            <a:off x="15147276" y="4416099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Matching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498C04E-E03F-43C8-82BC-8E5032F3BC6E}"/>
              </a:ext>
            </a:extLst>
          </p:cNvPr>
          <p:cNvSpPr txBox="1"/>
          <p:nvPr/>
        </p:nvSpPr>
        <p:spPr>
          <a:xfrm>
            <a:off x="14888539" y="6397587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Crystal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887BC9F-8850-466B-AC46-263B628A7B39}"/>
              </a:ext>
            </a:extLst>
          </p:cNvPr>
          <p:cNvSpPr txBox="1"/>
          <p:nvPr/>
        </p:nvSpPr>
        <p:spPr>
          <a:xfrm>
            <a:off x="15147276" y="2852090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Lens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47082D7-0352-4F07-8B88-4AD19A3A70B3}"/>
              </a:ext>
            </a:extLst>
          </p:cNvPr>
          <p:cNvSpPr txBox="1"/>
          <p:nvPr/>
        </p:nvSpPr>
        <p:spPr>
          <a:xfrm>
            <a:off x="15147276" y="8545869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Backing</a:t>
            </a:r>
          </a:p>
        </p:txBody>
      </p:sp>
    </p:spTree>
    <p:extLst>
      <p:ext uri="{BB962C8B-B14F-4D97-AF65-F5344CB8AC3E}">
        <p14:creationId xmlns:p14="http://schemas.microsoft.com/office/powerpoint/2010/main" xmlns="" val="1939826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9D7E4399-0805-4E4B-A34E-BCECA1827EC0}"/>
              </a:ext>
            </a:extLst>
          </p:cNvPr>
          <p:cNvCxnSpPr/>
          <p:nvPr/>
        </p:nvCxnSpPr>
        <p:spPr>
          <a:xfrm>
            <a:off x="21907497" y="5457825"/>
            <a:ext cx="1690687" cy="0"/>
          </a:xfrm>
          <a:prstGeom prst="line">
            <a:avLst/>
          </a:prstGeom>
          <a:noFill/>
          <a:ln w="25400" cap="flat">
            <a:solidFill>
              <a:schemeClr val="accent1">
                <a:alpha val="50000"/>
              </a:schemeClr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108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Physics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Piezoelectric Multiphysics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Solid Mechanics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P and S waves evaluated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Damping applied throughout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Free boundary for lens (air)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Introduce stiffness 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Electrostatics</a:t>
            </a: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Single 4 MHz cycle applied at 300 </a:t>
            </a:r>
            <a:r>
              <a:rPr lang="en-GB" sz="3400" dirty="0" err="1">
                <a:latin typeface="Calibri" panose="020F0502020204030204" pitchFamily="34" charset="0"/>
              </a:rPr>
              <a:t>V</a:t>
            </a:r>
            <a:r>
              <a:rPr lang="en-GB" sz="3400" baseline="-25000" dirty="0" err="1">
                <a:latin typeface="Calibri" panose="020F0502020204030204" pitchFamily="34" charset="0"/>
              </a:rPr>
              <a:t>p</a:t>
            </a:r>
            <a:endParaRPr lang="en-GB" sz="3400" baseline="-25000" dirty="0">
              <a:latin typeface="Calibri" panose="020F0502020204030204" pitchFamily="34" charset="0"/>
            </a:endParaRPr>
          </a:p>
          <a:p>
            <a:pPr marL="800100" lvl="1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400" dirty="0">
                <a:latin typeface="Calibri" panose="020F0502020204030204" pitchFamily="34" charset="0"/>
              </a:rPr>
              <a:t>Ground switched and Floating Potentials</a:t>
            </a:r>
            <a:br>
              <a:rPr lang="en-GB" sz="3400" dirty="0">
                <a:latin typeface="Calibri" panose="020F0502020204030204" pitchFamily="34" charset="0"/>
              </a:rPr>
            </a:br>
            <a:r>
              <a:rPr lang="en-GB" sz="3400" dirty="0">
                <a:latin typeface="Calibri" panose="020F0502020204030204" pitchFamily="34" charset="0"/>
              </a:rPr>
              <a:t>applied for sensing (Two-Step Study)</a:t>
            </a:r>
          </a:p>
          <a:p>
            <a:pPr lvl="1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0EF30EC-D7AC-4244-93F7-681049FBD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5664" y="1792430"/>
            <a:ext cx="4764426" cy="104817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312B617-70D4-4237-85D9-41547F4E2DBD}"/>
              </a:ext>
            </a:extLst>
          </p:cNvPr>
          <p:cNvSpPr txBox="1"/>
          <p:nvPr/>
        </p:nvSpPr>
        <p:spPr>
          <a:xfrm>
            <a:off x="18927877" y="1643841"/>
            <a:ext cx="144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Free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5571313-DFB3-4599-9A87-9B7F526E9C2E}"/>
              </a:ext>
            </a:extLst>
          </p:cNvPr>
          <p:cNvSpPr txBox="1"/>
          <p:nvPr/>
        </p:nvSpPr>
        <p:spPr>
          <a:xfrm>
            <a:off x="18207877" y="11938008"/>
            <a:ext cx="2880000" cy="4847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Fixed Constraint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5C7D8A0-EC1A-45DB-A6CA-61C2DB3C71D4}"/>
              </a:ext>
            </a:extLst>
          </p:cNvPr>
          <p:cNvSpPr txBox="1"/>
          <p:nvPr/>
        </p:nvSpPr>
        <p:spPr>
          <a:xfrm>
            <a:off x="15198704" y="5219192"/>
            <a:ext cx="2160000" cy="8540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Piezoelectric</a:t>
            </a:r>
          </a:p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Material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67792BE-7B95-4B42-9210-218F8C81FB7B}"/>
              </a:ext>
            </a:extLst>
          </p:cNvPr>
          <p:cNvSpPr txBox="1"/>
          <p:nvPr/>
        </p:nvSpPr>
        <p:spPr>
          <a:xfrm>
            <a:off x="22086955" y="5212956"/>
            <a:ext cx="720000" cy="8540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+V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GND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DBBC11D-5085-4773-980C-8B0DDA1B6768}"/>
              </a:ext>
            </a:extLst>
          </p:cNvPr>
          <p:cNvSpPr txBox="1"/>
          <p:nvPr/>
        </p:nvSpPr>
        <p:spPr>
          <a:xfrm>
            <a:off x="23058955" y="5212956"/>
            <a:ext cx="1080000" cy="8540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7150" tIns="57150" rIns="57150" bIns="57150" numCol="1" spcCol="38100" rtlCol="0" anchor="ctr">
            <a:spAutoFit/>
          </a:bodyPr>
          <a:lstStyle/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dirty="0">
                <a:latin typeface="Calibri" panose="020F0502020204030204" pitchFamily="34" charset="0"/>
              </a:rPr>
              <a:t>GND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Gill Sans"/>
            </a:endParaRPr>
          </a:p>
          <a:p>
            <a:pPr marL="0" marR="0" indent="0" algn="ctr" defTabSz="5461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Gill Sans"/>
              </a:rPr>
              <a:t>Sense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D635DE52-358D-4213-8596-3DB4DB360725}"/>
              </a:ext>
            </a:extLst>
          </p:cNvPr>
          <p:cNvCxnSpPr/>
          <p:nvPr/>
        </p:nvCxnSpPr>
        <p:spPr>
          <a:xfrm>
            <a:off x="22806955" y="5639996"/>
            <a:ext cx="252000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w="med" len="med"/>
            <a:tailEnd type="triangle" w="lg" len="lg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B1AB8E6B-DE3B-415F-BDD0-1905F4667763}"/>
              </a:ext>
            </a:extLst>
          </p:cNvPr>
          <p:cNvCxnSpPr/>
          <p:nvPr/>
        </p:nvCxnSpPr>
        <p:spPr>
          <a:xfrm>
            <a:off x="21907497" y="5843589"/>
            <a:ext cx="1690687" cy="0"/>
          </a:xfrm>
          <a:prstGeom prst="line">
            <a:avLst/>
          </a:prstGeom>
          <a:noFill/>
          <a:ln w="25400" cap="flat">
            <a:solidFill>
              <a:schemeClr val="accent1">
                <a:alpha val="50000"/>
              </a:schemeClr>
            </a:solidFill>
            <a:prstDash val="sysDash"/>
            <a:round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xmlns="" val="2567584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80000"/>
            <a:ext cx="17280000" cy="9000000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Methods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Customisable firing sequences required independent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configuration of up to 128 elements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(Very!) Laborious GUI tasks made possible by automation</a:t>
            </a:r>
            <a:br>
              <a:rPr lang="en-GB" sz="3800" dirty="0">
                <a:latin typeface="Calibri" panose="020F0502020204030204" pitchFamily="34" charset="0"/>
              </a:rPr>
            </a:br>
            <a:r>
              <a:rPr lang="en-GB" sz="3800" dirty="0">
                <a:latin typeface="Calibri" panose="020F0502020204030204" pitchFamily="34" charset="0"/>
              </a:rPr>
              <a:t>with scripted Methods</a:t>
            </a:r>
            <a:endParaRPr lang="en-GB" sz="34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400" dirty="0"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F255F29-F785-42E7-8146-6438515B1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4970" y="2330311"/>
            <a:ext cx="5300663" cy="9986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8EFD5C5-6D2E-4FEE-8F9E-3BE6180F5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979" y="7928397"/>
            <a:ext cx="10387013" cy="45434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4A133D9-FD96-4D20-8579-EE20ADB92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1831" y="6593095"/>
            <a:ext cx="9944100" cy="427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98375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">
            <a:extLst>
              <a:ext uri="{FF2B5EF4-FFF2-40B4-BE49-F238E27FC236}">
                <a16:creationId xmlns:a16="http://schemas.microsoft.com/office/drawing/2014/main" xmlns="" id="{73E26099-2D50-47F6-A1E8-F17DAB785E97}"/>
              </a:ext>
            </a:extLst>
          </p:cNvPr>
          <p:cNvSpPr txBox="1"/>
          <p:nvPr/>
        </p:nvSpPr>
        <p:spPr>
          <a:xfrm>
            <a:off x="5936589" y="543983"/>
            <a:ext cx="4320000" cy="3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7150" tIns="57150" rIns="57150" bIns="57150" anchor="ctr">
            <a:noAutofit/>
          </a:bodyPr>
          <a:lstStyle>
            <a:lvl1pPr algn="l">
              <a:defRPr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September 24</a:t>
            </a:r>
            <a:r>
              <a:rPr lang="en-GB" baseline="30000" dirty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7" name="Template Design…">
            <a:extLst>
              <a:ext uri="{FF2B5EF4-FFF2-40B4-BE49-F238E27FC236}">
                <a16:creationId xmlns:a16="http://schemas.microsoft.com/office/drawing/2014/main" xmlns="" id="{D01D5B50-0B89-48CF-94D9-A13EDCB16A83}"/>
              </a:ext>
            </a:extLst>
          </p:cNvPr>
          <p:cNvSpPr txBox="1"/>
          <p:nvPr/>
        </p:nvSpPr>
        <p:spPr>
          <a:xfrm>
            <a:off x="720000" y="1980000"/>
            <a:ext cx="5400000" cy="180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7150" tIns="57150" rIns="57150" bIns="57150" anchor="t">
            <a:noAutofit/>
          </a:bodyPr>
          <a:lstStyle/>
          <a:p>
            <a:pPr algn="l">
              <a:lnSpc>
                <a:spcPct val="120000"/>
              </a:lnSpc>
              <a:defRPr sz="3800">
                <a:solidFill>
                  <a:srgbClr val="FFFFFF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In-Air Fault Detection</a:t>
            </a:r>
            <a:endParaRPr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EA32470E-817D-4724-925C-792B75B46787}"/>
              </a:ext>
            </a:extLst>
          </p:cNvPr>
          <p:cNvSpPr txBox="1">
            <a:spLocks/>
          </p:cNvSpPr>
          <p:nvPr/>
        </p:nvSpPr>
        <p:spPr>
          <a:xfrm>
            <a:off x="6120000" y="1979999"/>
            <a:ext cx="17280000" cy="11360863"/>
          </a:xfrm>
          <a:prstGeom prst="rect">
            <a:avLst/>
          </a:prstGeom>
        </p:spPr>
        <p:txBody>
          <a:bodyPr vert="horz" lIns="57600" tIns="57600" rIns="57600" bIns="576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3800" b="1" dirty="0">
                <a:latin typeface="Calibri" panose="020F0502020204030204" pitchFamily="34" charset="0"/>
              </a:rPr>
              <a:t>Mesh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50 µm mesh element size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Geometry dictates the mesh required in this case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800" dirty="0">
                <a:latin typeface="Calibri" panose="020F0502020204030204" pitchFamily="34" charset="0"/>
              </a:rPr>
              <a:t>Over 9 mesh elements per wavelength</a:t>
            </a: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3800" dirty="0"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8ABC496-92AA-4D81-A953-F7984A10E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5879" y="1617131"/>
            <a:ext cx="4764426" cy="10481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9472B0D-9694-4CA0-8073-A343F8EE7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0727" y="6257106"/>
            <a:ext cx="4764426" cy="476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53993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rgbClr val="FFFFFF"/>
        </a:solidFill>
        <a:solidFill>
          <a:srgbClr val="FFFFFF"/>
        </a:solidFill>
        <a:solidFill>
          <a:srgbClr val="FFFFFF"/>
        </a:solidFill>
      </a:fillStyleLst>
      <a:lnStyleLst>
        <a:ln>
          <a:solidFill>
            <a:srgbClr val="000000"/>
          </a:solidFill>
        </a:ln>
        <a:ln>
          <a:solidFill>
            <a:srgbClr val="000000"/>
          </a:solidFill>
        </a:ln>
        <a:ln>
          <a:solidFill>
            <a:srgbClr val="000000"/>
          </a:solidFill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rgbClr val="FFFFFF"/>
        </a:solidFill>
        <a:solidFill>
          <a:srgbClr val="FFFFFF"/>
        </a:solidFill>
        <a:solidFill>
          <a:srgbClr val="FFFFFF"/>
        </a:soli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rgbClr val="FFFFFF"/>
        </a:solidFill>
        <a:solidFill>
          <a:srgbClr val="FFFFFF"/>
        </a:solidFill>
        <a:solidFill>
          <a:srgbClr val="FFFFFF"/>
        </a:solidFill>
      </a:fillStyleLst>
      <a:lnStyleLst>
        <a:ln>
          <a:solidFill>
            <a:srgbClr val="000000"/>
          </a:solidFill>
        </a:ln>
        <a:ln>
          <a:solidFill>
            <a:srgbClr val="000000"/>
          </a:solidFill>
        </a:ln>
        <a:ln>
          <a:solidFill>
            <a:srgbClr val="000000"/>
          </a:solidFill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rgbClr val="FFFFFF"/>
        </a:solidFill>
        <a:solidFill>
          <a:srgbClr val="FFFFFF"/>
        </a:solidFill>
        <a:solidFill>
          <a:srgbClr val="FFFFFF"/>
        </a:soli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rgbClr val="FFFFFF"/>
        </a:solidFill>
        <a:solidFill>
          <a:srgbClr val="FFFFFF"/>
        </a:solidFill>
        <a:solidFill>
          <a:srgbClr val="FFFFFF"/>
        </a:solidFill>
      </a:fillStyleLst>
      <a:lnStyleLst>
        <a:ln>
          <a:solidFill>
            <a:srgbClr val="000000"/>
          </a:solidFill>
        </a:ln>
        <a:ln>
          <a:solidFill>
            <a:srgbClr val="000000"/>
          </a:solidFill>
        </a:ln>
        <a:ln>
          <a:solidFill>
            <a:srgbClr val="000000"/>
          </a:solidFill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rgbClr val="FFFFFF"/>
        </a:solidFill>
        <a:solidFill>
          <a:srgbClr val="FFFFFF"/>
        </a:solidFill>
        <a:solidFill>
          <a:srgbClr val="FFFFFF"/>
        </a:soli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7150" tIns="57150" rIns="57150" bIns="57150" numCol="1" spcCol="38100" rtlCol="0" anchor="ctr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17663</TotalTime>
  <Words>496</Words>
  <Application>Microsoft Office PowerPoint</Application>
  <PresentationFormat>Custom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1_White</vt:lpstr>
      <vt:lpstr>2_White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Chung</dc:creator>
  <cp:lastModifiedBy>Colin Chung</cp:lastModifiedBy>
  <cp:revision>214</cp:revision>
  <dcterms:modified xsi:type="dcterms:W3CDTF">2019-09-23T21:15:34Z</dcterms:modified>
</cp:coreProperties>
</file>