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6959" autoAdjust="0"/>
  </p:normalViewPr>
  <p:slideViewPr>
    <p:cSldViewPr snapToGrid="0">
      <p:cViewPr>
        <p:scale>
          <a:sx n="25" d="100"/>
          <a:sy n="25" d="100"/>
        </p:scale>
        <p:origin x="2622" y="-126"/>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8/17/2019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8/17/2019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8/17/2019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8/17/2019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8/17/2019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8/17/2019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8/17/2019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8/17/2019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8/17/2019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8/17/2019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8/17/2019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8/17/2019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8/17/2019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8/17/2019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7.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3.jpe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2.jpe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431927" y="1137051"/>
            <a:ext cx="27134789" cy="4253076"/>
          </a:xfrm>
          <a:prstGeom prst="rect">
            <a:avLst/>
          </a:prstGeom>
          <a:noFill/>
          <a:ln w="9525">
            <a:noFill/>
            <a:miter lim="800000"/>
            <a:headEnd/>
            <a:tailEnd/>
          </a:ln>
        </p:spPr>
        <p:txBody>
          <a:bodyPr wrap="square" lIns="86984" tIns="43492" rIns="86984" bIns="43492">
            <a:spAutoFit/>
          </a:bodyPr>
          <a:lstStyle/>
          <a:p>
            <a:pPr algn="ctr" defTabSz="4174027">
              <a:defRPr/>
            </a:pPr>
            <a:r>
              <a:rPr lang="en-US" sz="7200" dirty="0" err="1" smtClean="0">
                <a:latin typeface="Calibri" panose="020F0502020204030204" pitchFamily="34" charset="0"/>
                <a:ea typeface="+mn-ea"/>
                <a:cs typeface="Calibri" panose="020F0502020204030204" pitchFamily="34" charset="0"/>
              </a:rPr>
              <a:t>Lagrangian</a:t>
            </a:r>
            <a:r>
              <a:rPr lang="en-US" sz="7200" dirty="0" smtClean="0">
                <a:latin typeface="Calibri" panose="020F0502020204030204" pitchFamily="34" charset="0"/>
                <a:ea typeface="+mn-ea"/>
                <a:cs typeface="Calibri" panose="020F0502020204030204" pitchFamily="34" charset="0"/>
              </a:rPr>
              <a:t> free subduction model based on viscoelastic material using </a:t>
            </a:r>
            <a:r>
              <a:rPr lang="en-US" sz="7200" dirty="0" err="1" smtClean="0">
                <a:latin typeface="Calibri" panose="020F0502020204030204" pitchFamily="34" charset="0"/>
                <a:ea typeface="+mn-ea"/>
                <a:cs typeface="Calibri" panose="020F0502020204030204" pitchFamily="34" charset="0"/>
              </a:rPr>
              <a:t>Comsol</a:t>
            </a:r>
            <a:r>
              <a:rPr lang="en-US" sz="7200" dirty="0">
                <a:latin typeface="Calibri" panose="020F0502020204030204" pitchFamily="34" charset="0"/>
                <a:ea typeface="+mn-ea"/>
                <a:cs typeface="Calibri" panose="020F0502020204030204" pitchFamily="34" charset="0"/>
              </a:rPr>
              <a:t> </a:t>
            </a:r>
            <a:r>
              <a:rPr lang="en-US" sz="7200" dirty="0" err="1" smtClean="0">
                <a:latin typeface="Calibri" panose="020F0502020204030204" pitchFamily="34" charset="0"/>
                <a:ea typeface="+mn-ea"/>
                <a:cs typeface="Calibri" panose="020F0502020204030204" pitchFamily="34" charset="0"/>
              </a:rPr>
              <a:t>Multiphysics</a:t>
            </a:r>
            <a:r>
              <a:rPr lang="en-US" sz="7200" dirty="0" smtClean="0">
                <a:latin typeface="Calibri" panose="020F0502020204030204" pitchFamily="34" charset="0"/>
                <a:ea typeface="+mn-ea"/>
                <a:cs typeface="Calibri" panose="020F0502020204030204" pitchFamily="34" charset="0"/>
              </a:rPr>
              <a:t>®</a:t>
            </a:r>
          </a:p>
          <a:p>
            <a:pPr algn="ctr" defTabSz="4174027">
              <a:defRPr/>
            </a:pPr>
            <a:endParaRPr lang="en-US" sz="2000" dirty="0" smtClean="0">
              <a:latin typeface="Calibri" panose="020F0502020204030204" pitchFamily="34" charset="0"/>
              <a:ea typeface="+mn-ea"/>
              <a:cs typeface="Calibri" panose="020F0502020204030204" pitchFamily="34" charset="0"/>
            </a:endParaRPr>
          </a:p>
          <a:p>
            <a:pPr algn="ctr" defTabSz="4387247" eaLnBrk="1" hangingPunct="1">
              <a:defRPr/>
            </a:pPr>
            <a:r>
              <a:rPr lang="en-US" sz="4000" smtClean="0">
                <a:latin typeface="Calibri" panose="020F0502020204030204" pitchFamily="34" charset="0"/>
                <a:cs typeface="Calibri" panose="020F0502020204030204" pitchFamily="34" charset="0"/>
              </a:rPr>
              <a:t>Jae Yoon </a:t>
            </a:r>
            <a:r>
              <a:rPr lang="en-US" sz="4000" dirty="0" smtClean="0">
                <a:latin typeface="Calibri" panose="020F0502020204030204" pitchFamily="34" charset="0"/>
                <a:cs typeface="Calibri" panose="020F0502020204030204" pitchFamily="34" charset="0"/>
              </a:rPr>
              <a:t>Keum</a:t>
            </a:r>
            <a:r>
              <a:rPr lang="en-US" sz="4000" baseline="30000" dirty="0" smtClean="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a:t>
            </a:r>
            <a:r>
              <a:rPr lang="en-US" sz="4000" dirty="0" err="1" smtClean="0">
                <a:latin typeface="Calibri" panose="020F0502020204030204" pitchFamily="34" charset="0"/>
                <a:cs typeface="Calibri" panose="020F0502020204030204" pitchFamily="34" charset="0"/>
              </a:rPr>
              <a:t>Byung</a:t>
            </a:r>
            <a:r>
              <a:rPr lang="en-US" sz="4000" dirty="0" smtClean="0">
                <a:latin typeface="Calibri" panose="020F0502020204030204" pitchFamily="34" charset="0"/>
                <a:cs typeface="Calibri" panose="020F0502020204030204" pitchFamily="34" charset="0"/>
              </a:rPr>
              <a:t>-Dal So</a:t>
            </a:r>
            <a:r>
              <a:rPr lang="en-US" sz="4000" baseline="30000" dirty="0" smtClean="0">
                <a:latin typeface="Calibri" panose="020F0502020204030204" pitchFamily="34" charset="0"/>
                <a:cs typeface="Calibri" panose="020F0502020204030204" pitchFamily="34" charset="0"/>
              </a:rPr>
              <a:t>1</a:t>
            </a:r>
          </a:p>
          <a:p>
            <a:pPr algn="ctr" defTabSz="4387247" eaLnBrk="1" hangingPunct="1">
              <a:defRPr/>
            </a:pPr>
            <a:endParaRPr lang="en-US" sz="4000" baseline="30000" dirty="0">
              <a:latin typeface="Calibri" panose="020F0502020204030204" pitchFamily="34" charset="0"/>
              <a:cs typeface="Calibri" panose="020F0502020204030204" pitchFamily="34" charset="0"/>
            </a:endParaRPr>
          </a:p>
          <a:p>
            <a:pPr marL="914276" indent="-914276" algn="ctr" defTabSz="4387247" eaLnBrk="1" hangingPunct="1">
              <a:defRPr/>
            </a:pPr>
            <a:r>
              <a:rPr lang="en-US" sz="4000" dirty="0">
                <a:latin typeface="Calibri" panose="020F0502020204030204" pitchFamily="34" charset="0"/>
                <a:cs typeface="Calibri" panose="020F0502020204030204" pitchFamily="34" charset="0"/>
              </a:rPr>
              <a:t>1. </a:t>
            </a:r>
            <a:r>
              <a:rPr lang="en-US" sz="4000" dirty="0" smtClean="0">
                <a:latin typeface="Calibri" panose="020F0502020204030204" pitchFamily="34" charset="0"/>
                <a:cs typeface="Calibri" panose="020F0502020204030204" pitchFamily="34" charset="0"/>
              </a:rPr>
              <a:t>Department of Geophysics, </a:t>
            </a:r>
            <a:r>
              <a:rPr lang="en-US" sz="4000" dirty="0" err="1" smtClean="0">
                <a:latin typeface="Calibri" panose="020F0502020204030204" pitchFamily="34" charset="0"/>
                <a:cs typeface="Calibri" panose="020F0502020204030204" pitchFamily="34" charset="0"/>
              </a:rPr>
              <a:t>Kangwon</a:t>
            </a:r>
            <a:r>
              <a:rPr lang="en-US" sz="4000" dirty="0" smtClean="0">
                <a:latin typeface="Calibri" panose="020F0502020204030204" pitchFamily="34" charset="0"/>
                <a:cs typeface="Calibri" panose="020F0502020204030204" pitchFamily="34" charset="0"/>
              </a:rPr>
              <a:t> National University, </a:t>
            </a:r>
            <a:r>
              <a:rPr lang="en-US" sz="4000" dirty="0" err="1" smtClean="0">
                <a:latin typeface="Calibri" panose="020F0502020204030204" pitchFamily="34" charset="0"/>
                <a:cs typeface="Calibri" panose="020F0502020204030204" pitchFamily="34" charset="0"/>
              </a:rPr>
              <a:t>Chuncheon</a:t>
            </a:r>
            <a:r>
              <a:rPr lang="en-US" sz="4000" dirty="0" smtClean="0">
                <a:latin typeface="Calibri" panose="020F0502020204030204" pitchFamily="34" charset="0"/>
                <a:cs typeface="Calibri" panose="020F0502020204030204" pitchFamily="34" charset="0"/>
              </a:rPr>
              <a:t>, </a:t>
            </a:r>
            <a:r>
              <a:rPr lang="en-US" sz="4000" dirty="0" err="1" smtClean="0">
                <a:latin typeface="Calibri" panose="020F0502020204030204" pitchFamily="34" charset="0"/>
                <a:cs typeface="Calibri" panose="020F0502020204030204" pitchFamily="34" charset="0"/>
              </a:rPr>
              <a:t>Gangwon</a:t>
            </a:r>
            <a:r>
              <a:rPr lang="en-US" sz="4000" dirty="0" smtClean="0">
                <a:latin typeface="Calibri" panose="020F0502020204030204" pitchFamily="34" charset="0"/>
                <a:cs typeface="Calibri" panose="020F0502020204030204" pitchFamily="34" charset="0"/>
              </a:rPr>
              <a:t>-do 24341, Republic of Korea</a:t>
            </a:r>
            <a:endParaRPr lang="en-US" sz="4000" dirty="0">
              <a:latin typeface="Calibri" panose="020F0502020204030204" pitchFamily="34" charset="0"/>
              <a:cs typeface="Calibri" panose="020F0502020204030204" pitchFamily="34" charset="0"/>
            </a:endParaRP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431929" y="5667156"/>
            <a:ext cx="13017206" cy="599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smtClean="0">
                <a:cs typeface="Calibri" panose="020F0502020204030204" pitchFamily="34" charset="0"/>
              </a:rPr>
              <a:t>Introduction</a:t>
            </a:r>
            <a:r>
              <a:rPr lang="en-US" altLang="nl-NL" sz="4800" dirty="0">
                <a:cs typeface="Calibri" panose="020F0502020204030204" pitchFamily="34" charset="0"/>
              </a:rPr>
              <a:t>: In subduction dynamics, </a:t>
            </a:r>
            <a:r>
              <a:rPr lang="en-US" altLang="nl-NL" sz="4800" dirty="0" smtClean="0">
                <a:cs typeface="Calibri" panose="020F0502020204030204" pitchFamily="34" charset="0"/>
              </a:rPr>
              <a:t>role </a:t>
            </a:r>
            <a:r>
              <a:rPr lang="en-US" altLang="nl-NL" sz="4800" dirty="0">
                <a:cs typeface="Calibri" panose="020F0502020204030204" pitchFamily="34" charset="0"/>
              </a:rPr>
              <a:t>of the Winkler foundation, used to mimic the isostatic restoring force caused by the low density of trench infill material (e.g., sediment and water), is still unclear. We quantified the effect of the Winker foundation due to its nature as an essential analytical element in the </a:t>
            </a:r>
            <a:r>
              <a:rPr lang="en-US" altLang="nl-NL" sz="4800" dirty="0" err="1">
                <a:cs typeface="Calibri" panose="020F0502020204030204" pitchFamily="34" charset="0"/>
              </a:rPr>
              <a:t>Lagrangian</a:t>
            </a:r>
            <a:r>
              <a:rPr lang="en-US" altLang="nl-NL" sz="4800" dirty="0">
                <a:cs typeface="Calibri" panose="020F0502020204030204" pitchFamily="34" charset="0"/>
              </a:rPr>
              <a:t> free subduction </a:t>
            </a:r>
            <a:r>
              <a:rPr lang="en-US" altLang="nl-NL" sz="4800" dirty="0" smtClean="0">
                <a:cs typeface="Calibri" panose="020F0502020204030204" pitchFamily="34" charset="0"/>
              </a:rPr>
              <a:t>model.</a:t>
            </a:r>
            <a:endParaRPr lang="en-US" altLang="nl-NL" sz="4800" dirty="0">
              <a:cs typeface="Calibri" panose="020F0502020204030204" pitchFamily="34" charset="0"/>
            </a:endParaRPr>
          </a:p>
        </p:txBody>
      </p:sp>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383598" y="32535784"/>
            <a:ext cx="2095044"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smtClean="0">
                <a:cs typeface="Calibri" panose="020F0502020204030204" pitchFamily="34" charset="0"/>
              </a:rPr>
              <a:t>Results</a:t>
            </a:r>
            <a:endParaRPr lang="en-US" altLang="nl-NL" sz="4800" dirty="0">
              <a:cs typeface="Calibri" panose="020F0502020204030204" pitchFamily="34" charset="0"/>
            </a:endParaRP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6538817" y="34712872"/>
            <a:ext cx="12212864" cy="378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nl-NL" sz="4800" b="1" dirty="0" smtClean="0">
                <a:cs typeface="Calibri" panose="020F0502020204030204" pitchFamily="34" charset="0"/>
              </a:rPr>
              <a:t>Conclusions</a:t>
            </a:r>
            <a:r>
              <a:rPr lang="en-US" altLang="nl-NL" sz="4800" dirty="0" smtClean="0">
                <a:cs typeface="Calibri" panose="020F0502020204030204" pitchFamily="34" charset="0"/>
              </a:rPr>
              <a:t>: </a:t>
            </a:r>
            <a:r>
              <a:rPr lang="en-US" altLang="nl-NL" sz="4800" dirty="0">
                <a:cs typeface="Calibri" panose="020F0502020204030204" pitchFamily="34" charset="0"/>
              </a:rPr>
              <a:t>Our results, including the geodynamic implication that the Earth’s surface process contributes to subduction physics, are expected to improve the understanding of the structure of deep subduction. </a:t>
            </a:r>
          </a:p>
        </p:txBody>
      </p:sp>
      <p:sp>
        <p:nvSpPr>
          <p:cNvPr id="24" name="TextBox 23">
            <a:extLst>
              <a:ext uri="{FF2B5EF4-FFF2-40B4-BE49-F238E27FC236}">
                <a16:creationId xmlns:a16="http://schemas.microsoft.com/office/drawing/2014/main" id="{58974D01-8153-BC41-856A-A00CCD55800A}"/>
              </a:ext>
            </a:extLst>
          </p:cNvPr>
          <p:cNvSpPr txBox="1"/>
          <p:nvPr/>
        </p:nvSpPr>
        <p:spPr>
          <a:xfrm>
            <a:off x="916143" y="38424370"/>
            <a:ext cx="28497057" cy="1657494"/>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smtClean="0">
                <a:latin typeface="Calibri" panose="020F0502020204030204" pitchFamily="34" charset="0"/>
                <a:ea typeface="+mn-ea"/>
                <a:cs typeface="Calibri" panose="020F0502020204030204" pitchFamily="34" charset="0"/>
              </a:rPr>
              <a:t>References</a:t>
            </a:r>
            <a:endParaRPr lang="en-US" sz="4800" dirty="0">
              <a:latin typeface="Calibri" panose="020F0502020204030204" pitchFamily="34" charset="0"/>
              <a:ea typeface="+mn-ea"/>
              <a:cs typeface="Calibri" panose="020F0502020204030204" pitchFamily="34" charset="0"/>
            </a:endParaRPr>
          </a:p>
          <a:p>
            <a:pPr defTabSz="4175235" fontAlgn="auto">
              <a:spcBef>
                <a:spcPts val="0"/>
              </a:spcBef>
              <a:spcAft>
                <a:spcPts val="0"/>
              </a:spcAft>
              <a:defRPr/>
            </a:pPr>
            <a:r>
              <a:rPr lang="en-US" sz="2500" dirty="0" smtClean="0">
                <a:latin typeface="Calibri" panose="020F0502020204030204" pitchFamily="34" charset="0"/>
                <a:ea typeface="+mn-ea"/>
                <a:cs typeface="Calibri" panose="020F0502020204030204" pitchFamily="34" charset="0"/>
              </a:rPr>
              <a:t>1. F. </a:t>
            </a:r>
            <a:r>
              <a:rPr lang="en-US" sz="2500" dirty="0" err="1" smtClean="0">
                <a:latin typeface="Calibri" panose="020F0502020204030204" pitchFamily="34" charset="0"/>
                <a:ea typeface="+mn-ea"/>
                <a:cs typeface="Calibri" panose="020F0502020204030204" pitchFamily="34" charset="0"/>
              </a:rPr>
              <a:t>Funiciello</a:t>
            </a:r>
            <a:r>
              <a:rPr lang="en-US" sz="2500" dirty="0" smtClean="0">
                <a:latin typeface="Calibri" panose="020F0502020204030204" pitchFamily="34" charset="0"/>
                <a:ea typeface="+mn-ea"/>
                <a:cs typeface="Calibri" panose="020F0502020204030204" pitchFamily="34" charset="0"/>
              </a:rPr>
              <a:t>, G. </a:t>
            </a:r>
            <a:r>
              <a:rPr lang="en-US" sz="2500" dirty="0" err="1" smtClean="0">
                <a:latin typeface="Calibri" panose="020F0502020204030204" pitchFamily="34" charset="0"/>
                <a:ea typeface="+mn-ea"/>
                <a:cs typeface="Calibri" panose="020F0502020204030204" pitchFamily="34" charset="0"/>
              </a:rPr>
              <a:t>Morra</a:t>
            </a:r>
            <a:r>
              <a:rPr lang="en-US" sz="2500" dirty="0" smtClean="0">
                <a:latin typeface="Calibri" panose="020F0502020204030204" pitchFamily="34" charset="0"/>
                <a:ea typeface="+mn-ea"/>
                <a:cs typeface="Calibri" panose="020F0502020204030204" pitchFamily="34" charset="0"/>
              </a:rPr>
              <a:t>, K. </a:t>
            </a:r>
            <a:r>
              <a:rPr lang="en-US" sz="2500" dirty="0" err="1" smtClean="0">
                <a:latin typeface="Calibri" panose="020F0502020204030204" pitchFamily="34" charset="0"/>
                <a:ea typeface="+mn-ea"/>
                <a:cs typeface="Calibri" panose="020F0502020204030204" pitchFamily="34" charset="0"/>
              </a:rPr>
              <a:t>Regenauer-Lieb</a:t>
            </a:r>
            <a:r>
              <a:rPr lang="en-US" sz="2500" dirty="0" smtClean="0">
                <a:latin typeface="Calibri" panose="020F0502020204030204" pitchFamily="34" charset="0"/>
                <a:ea typeface="+mn-ea"/>
                <a:cs typeface="Calibri" panose="020F0502020204030204" pitchFamily="34" charset="0"/>
              </a:rPr>
              <a:t>, D. Giardini, Dynamics of retreating slabs: 1. Insight from two-dimensional numerical experiments, Journal of Geophysical Research, 108, B4, (2003)</a:t>
            </a:r>
            <a:endParaRPr lang="en-US" sz="2500" dirty="0">
              <a:latin typeface="Calibri" panose="020F0502020204030204" pitchFamily="34" charset="0"/>
              <a:ea typeface="+mn-ea"/>
              <a:cs typeface="Calibri" panose="020F0502020204030204" pitchFamily="34" charset="0"/>
            </a:endParaRPr>
          </a:p>
          <a:p>
            <a:pPr defTabSz="4175235" fontAlgn="auto">
              <a:spcBef>
                <a:spcPts val="0"/>
              </a:spcBef>
              <a:spcAft>
                <a:spcPts val="0"/>
              </a:spcAft>
              <a:defRPr/>
            </a:pPr>
            <a:r>
              <a:rPr lang="en-US" sz="2500" dirty="0" smtClean="0">
                <a:latin typeface="Calibri" panose="020F0502020204030204" pitchFamily="34" charset="0"/>
                <a:ea typeface="+mn-ea"/>
                <a:cs typeface="Calibri" panose="020F0502020204030204" pitchFamily="34" charset="0"/>
              </a:rPr>
              <a:t>2. F.A. </a:t>
            </a:r>
            <a:r>
              <a:rPr lang="en-US" sz="2500" dirty="0" err="1" smtClean="0">
                <a:latin typeface="Calibri" panose="020F0502020204030204" pitchFamily="34" charset="0"/>
                <a:ea typeface="+mn-ea"/>
                <a:cs typeface="Calibri" panose="020F0502020204030204" pitchFamily="34" charset="0"/>
              </a:rPr>
              <a:t>Capitanio</a:t>
            </a:r>
            <a:r>
              <a:rPr lang="en-US" sz="2500" dirty="0" smtClean="0">
                <a:latin typeface="Calibri" panose="020F0502020204030204" pitchFamily="34" charset="0"/>
                <a:ea typeface="+mn-ea"/>
                <a:cs typeface="Calibri" panose="020F0502020204030204" pitchFamily="34" charset="0"/>
              </a:rPr>
              <a:t>, G. </a:t>
            </a:r>
            <a:r>
              <a:rPr lang="en-US" sz="2500" dirty="0" err="1" smtClean="0">
                <a:latin typeface="Calibri" panose="020F0502020204030204" pitchFamily="34" charset="0"/>
                <a:ea typeface="+mn-ea"/>
                <a:cs typeface="Calibri" panose="020F0502020204030204" pitchFamily="34" charset="0"/>
              </a:rPr>
              <a:t>Morra</a:t>
            </a:r>
            <a:r>
              <a:rPr lang="en-US" sz="2500" dirty="0" smtClean="0">
                <a:latin typeface="Calibri" panose="020F0502020204030204" pitchFamily="34" charset="0"/>
                <a:ea typeface="+mn-ea"/>
                <a:cs typeface="Calibri" panose="020F0502020204030204" pitchFamily="34" charset="0"/>
              </a:rPr>
              <a:t>, S. Goes, Dynamic models of </a:t>
            </a:r>
            <a:r>
              <a:rPr lang="en-US" sz="2500" dirty="0" err="1" smtClean="0">
                <a:latin typeface="Calibri" panose="020F0502020204030204" pitchFamily="34" charset="0"/>
                <a:ea typeface="+mn-ea"/>
                <a:cs typeface="Calibri" panose="020F0502020204030204" pitchFamily="34" charset="0"/>
              </a:rPr>
              <a:t>downgoing</a:t>
            </a:r>
            <a:r>
              <a:rPr lang="en-US" sz="2500" dirty="0" smtClean="0">
                <a:latin typeface="Calibri" panose="020F0502020204030204" pitchFamily="34" charset="0"/>
                <a:ea typeface="+mn-ea"/>
                <a:cs typeface="Calibri" panose="020F0502020204030204" pitchFamily="34" charset="0"/>
              </a:rPr>
              <a:t> plate-buoyancy driven </a:t>
            </a:r>
            <a:r>
              <a:rPr lang="en-US" sz="2500" dirty="0" err="1" smtClean="0">
                <a:latin typeface="Calibri" panose="020F0502020204030204" pitchFamily="34" charset="0"/>
                <a:ea typeface="+mn-ea"/>
                <a:cs typeface="Calibri" panose="020F0502020204030204" pitchFamily="34" charset="0"/>
              </a:rPr>
              <a:t>suduction</a:t>
            </a:r>
            <a:r>
              <a:rPr lang="en-US" sz="2500" dirty="0" smtClean="0">
                <a:latin typeface="Calibri" panose="020F0502020204030204" pitchFamily="34" charset="0"/>
                <a:ea typeface="+mn-ea"/>
                <a:cs typeface="Calibri" panose="020F0502020204030204" pitchFamily="34" charset="0"/>
              </a:rPr>
              <a:t>: Subduction motions and energy dissipation, Earth and Planetary Science Letters, 262, 284-297, (2007</a:t>
            </a:r>
            <a:r>
              <a:rPr lang="en-US" sz="2700" dirty="0" smtClean="0">
                <a:latin typeface="Calibri" panose="020F0502020204030204" pitchFamily="34" charset="0"/>
                <a:ea typeface="+mn-ea"/>
                <a:cs typeface="Calibri" panose="020F0502020204030204" pitchFamily="34" charset="0"/>
              </a:rPr>
              <a:t>)</a:t>
            </a:r>
            <a:endParaRPr lang="en-US" sz="2700" dirty="0">
              <a:latin typeface="Calibri" panose="020F0502020204030204" pitchFamily="34" charset="0"/>
              <a:ea typeface="+mn-ea"/>
              <a:cs typeface="Calibri" panose="020F0502020204030204" pitchFamily="34" charset="0"/>
            </a:endParaRP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760300" y="411274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760300" y="801814"/>
            <a:ext cx="28467126" cy="45883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790C208-AB3F-2E48-B4FF-98CD9E165942}"/>
              </a:ext>
            </a:extLst>
          </p:cNvPr>
          <p:cNvSpPr/>
          <p:nvPr/>
        </p:nvSpPr>
        <p:spPr>
          <a:xfrm>
            <a:off x="760300" y="8018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그림 11"/>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726896" y="26207972"/>
            <a:ext cx="13558753" cy="4921610"/>
          </a:xfrm>
          <a:prstGeom prst="rect">
            <a:avLst/>
          </a:prstGeom>
        </p:spPr>
      </p:pic>
      <mc:AlternateContent xmlns:mc="http://schemas.openxmlformats.org/markup-compatibility/2006" xmlns:a14="http://schemas.microsoft.com/office/drawing/2010/main">
        <mc:Choice Requires="a14">
          <p:graphicFrame>
            <p:nvGraphicFramePr>
              <p:cNvPr id="23" name="표 22"/>
              <p:cNvGraphicFramePr>
                <a:graphicFrameLocks noGrp="1"/>
              </p:cNvGraphicFramePr>
              <p:nvPr>
                <p:extLst>
                  <p:ext uri="{D42A27DB-BD31-4B8C-83A1-F6EECF244321}">
                    <p14:modId xmlns:p14="http://schemas.microsoft.com/office/powerpoint/2010/main" val="1072241307"/>
                  </p:ext>
                </p:extLst>
              </p:nvPr>
            </p:nvGraphicFramePr>
            <p:xfrm>
              <a:off x="9404560" y="29623090"/>
              <a:ext cx="5732232" cy="2233977"/>
            </p:xfrm>
            <a:graphic>
              <a:graphicData uri="http://schemas.openxmlformats.org/drawingml/2006/table">
                <a:tbl>
                  <a:tblPr firstRow="1" firstCol="1" bandRow="1"/>
                  <a:tblGrid>
                    <a:gridCol w="2576817">
                      <a:extLst>
                        <a:ext uri="{9D8B030D-6E8A-4147-A177-3AD203B41FA5}">
                          <a16:colId xmlns:a16="http://schemas.microsoft.com/office/drawing/2014/main" val="1828191048"/>
                        </a:ext>
                      </a:extLst>
                    </a:gridCol>
                    <a:gridCol w="929841">
                      <a:extLst>
                        <a:ext uri="{9D8B030D-6E8A-4147-A177-3AD203B41FA5}">
                          <a16:colId xmlns:a16="http://schemas.microsoft.com/office/drawing/2014/main" val="3413019270"/>
                        </a:ext>
                      </a:extLst>
                    </a:gridCol>
                    <a:gridCol w="2200174">
                      <a:extLst>
                        <a:ext uri="{9D8B030D-6E8A-4147-A177-3AD203B41FA5}">
                          <a16:colId xmlns:a16="http://schemas.microsoft.com/office/drawing/2014/main" val="1932586915"/>
                        </a:ext>
                      </a:extLst>
                    </a:gridCol>
                    <a:gridCol w="25400">
                      <a:extLst>
                        <a:ext uri="{9D8B030D-6E8A-4147-A177-3AD203B41FA5}">
                          <a16:colId xmlns:a16="http://schemas.microsoft.com/office/drawing/2014/main" val="3362010764"/>
                        </a:ext>
                      </a:extLst>
                    </a:gridCol>
                  </a:tblGrid>
                  <a:tr h="463022">
                    <a:tc gridSpan="3">
                      <a:txBody>
                        <a:bodyPr/>
                        <a:lstStyle/>
                        <a:p>
                          <a:pPr algn="just" latinLnBrk="1">
                            <a:lnSpc>
                              <a:spcPct val="200000"/>
                            </a:lnSpc>
                            <a:spcAft>
                              <a:spcPts val="0"/>
                            </a:spcAft>
                          </a:pPr>
                          <a:r>
                            <a:rPr lang="en-US" sz="1500" b="1" kern="100" dirty="0">
                              <a:effectLst/>
                              <a:latin typeface="Times New Roman" panose="02020603050405020304" pitchFamily="18" charset="0"/>
                              <a:ea typeface="맑은 고딕" panose="020B0503020000020004" pitchFamily="50" charset="-127"/>
                              <a:cs typeface="Times New Roman" panose="02020603050405020304" pitchFamily="18" charset="0"/>
                            </a:rPr>
                            <a:t>Table </a:t>
                          </a:r>
                          <a:r>
                            <a:rPr lang="en-US" sz="1500" b="1"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4.</a:t>
                          </a:r>
                          <a:r>
                            <a:rPr lang="en-US"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Variable descriptions and </a:t>
                          </a:r>
                          <a:r>
                            <a:rPr lang="en-US"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values of governing</a:t>
                          </a:r>
                          <a:r>
                            <a:rPr lang="en-US"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equation</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just" latinLnBrk="1">
                            <a:lnSpc>
                              <a:spcPct val="107000"/>
                            </a:lnSpc>
                            <a:spcAft>
                              <a:spcPts val="800"/>
                            </a:spcAft>
                          </a:pPr>
                          <a:r>
                            <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0907264"/>
                      </a:ext>
                    </a:extLst>
                  </a:tr>
                  <a:tr h="247730">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Descriptions</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Symbols</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Values</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3433649355"/>
                      </a:ext>
                    </a:extLst>
                  </a:tr>
                  <a:tr h="2501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Shear modulus</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𝐺</m:t>
                                </m:r>
                              </m:oMath>
                            </m:oMathPara>
                          </a14:m>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500" kern="100" smtClean="0">
                                    <a:effectLst/>
                                    <a:latin typeface="Cambria Math" panose="02040503050406030204" pitchFamily="18" charset="0"/>
                                    <a:ea typeface="맑은 고딕" panose="020B0503020000020004" pitchFamily="50" charset="-127"/>
                                    <a:cs typeface="Times New Roman" panose="02020603050405020304" pitchFamily="18" charset="0"/>
                                  </a:rPr>
                                  <m:t>7</m:t>
                                </m:r>
                                <m:r>
                                  <a:rPr lang="en-US" sz="1500" b="0" i="0" kern="100" smtClean="0">
                                    <a:effectLst/>
                                    <a:latin typeface="Cambria Math" panose="02040503050406030204" pitchFamily="18" charset="0"/>
                                    <a:ea typeface="맑은 고딕" panose="020B0503020000020004" pitchFamily="50" charset="-127"/>
                                    <a:cs typeface="Times New Roman" panose="02020603050405020304" pitchFamily="18" charset="0"/>
                                  </a:rPr>
                                  <m:t>6</m:t>
                                </m:r>
                                <m: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 [</m:t>
                                </m:r>
                                <m:r>
                                  <m:rPr>
                                    <m:sty m:val="p"/>
                                  </m:rPr>
                                  <a:rPr lang="en-US" sz="1500" b="0" i="0" kern="100" smtClean="0">
                                    <a:effectLst/>
                                    <a:latin typeface="Cambria Math" panose="02040503050406030204" pitchFamily="18" charset="0"/>
                                    <a:ea typeface="맑은 고딕" panose="020B0503020000020004" pitchFamily="50" charset="-127"/>
                                    <a:cs typeface="Times New Roman" panose="02020603050405020304" pitchFamily="18" charset="0"/>
                                  </a:rPr>
                                  <m:t>G</m:t>
                                </m:r>
                                <m:r>
                                  <m:rPr>
                                    <m:sty m:val="p"/>
                                  </m:rP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Pa</m:t>
                                </m:r>
                                <m: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m:t>
                                </m:r>
                              </m:oMath>
                            </m:oMathPara>
                          </a14:m>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extLst>
                      <a:ext uri="{0D108BD9-81ED-4DB2-BD59-A6C34878D82A}">
                        <a16:rowId xmlns:a16="http://schemas.microsoft.com/office/drawing/2014/main" val="1269488642"/>
                      </a:ext>
                    </a:extLst>
                  </a:tr>
                  <a:tr h="2501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Poisson’s ratio</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m:rPr>
                                    <m:sty m:val="p"/>
                                  </m:rP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ν</m:t>
                                </m:r>
                              </m:oMath>
                            </m:oMathPara>
                          </a14:m>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gridSpan="2">
                      <a:txBody>
                        <a:bodyPr/>
                        <a:lstStyle/>
                        <a:p>
                          <a:pPr algn="ctr"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0.3</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445052752"/>
                      </a:ext>
                    </a:extLst>
                  </a:tr>
                  <a:tr h="2501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Viscosity of oceanic lithosphere</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ko-KR" sz="15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𝜂</m:t>
                                    </m:r>
                                  </m:e>
                                  <m:sub>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𝐿</m:t>
                                    </m:r>
                                  </m:sub>
                                </m:sSub>
                              </m:oMath>
                            </m:oMathPara>
                          </a14:m>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gridSpan="2">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500" i="1" kern="100" smtClean="0">
                                    <a:effectLst/>
                                    <a:latin typeface="Cambria Math" panose="02040503050406030204" pitchFamily="18" charset="0"/>
                                    <a:ea typeface="맑은 고딕" panose="020B0503020000020004" pitchFamily="50" charset="-127"/>
                                    <a:cs typeface="Times New Roman" panose="02020603050405020304" pitchFamily="18" charset="0"/>
                                  </a:rPr>
                                  <m:t> </m:t>
                                </m:r>
                                <m:r>
                                  <a:rPr lang="en-US" sz="1500" b="0" i="1" kern="100" smtClean="0">
                                    <a:effectLst/>
                                    <a:latin typeface="Cambria Math" panose="02040503050406030204" pitchFamily="18" charset="0"/>
                                    <a:ea typeface="맑은 고딕" panose="020B0503020000020004" pitchFamily="50" charset="-127"/>
                                    <a:cs typeface="Times New Roman" panose="02020603050405020304" pitchFamily="18" charset="0"/>
                                  </a:rPr>
                                  <m:t>  −     </m:t>
                                </m:r>
                                <m:r>
                                  <a:rPr lang="en-US" sz="1500" i="1" kern="100" smtClean="0">
                                    <a:effectLst/>
                                    <a:latin typeface="Cambria Math" panose="02040503050406030204" pitchFamily="18" charset="0"/>
                                    <a:ea typeface="맑은 고딕" panose="020B0503020000020004" pitchFamily="50" charset="-127"/>
                                    <a:cs typeface="Times New Roman" panose="02020603050405020304" pitchFamily="18" charset="0"/>
                                  </a:rPr>
                                  <m:t>[</m:t>
                                </m:r>
                                <m:r>
                                  <m:rPr>
                                    <m:sty m:val="p"/>
                                  </m:rP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Pa</m:t>
                                </m:r>
                                <m: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m:t>
                                </m:r>
                                <m:r>
                                  <m:rPr>
                                    <m:sty m:val="p"/>
                                  </m:rP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s</m:t>
                                </m:r>
                                <m: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m:t>
                                </m:r>
                              </m:oMath>
                            </m:oMathPara>
                          </a14:m>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2439762858"/>
                      </a:ext>
                    </a:extLst>
                  </a:tr>
                  <a:tr h="2501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Viscosity of upper mantle</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ko-KR" sz="15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𝜂</m:t>
                                    </m:r>
                                  </m:e>
                                  <m:sub>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𝑀</m:t>
                                    </m:r>
                                  </m:sub>
                                </m:sSub>
                              </m:oMath>
                            </m:oMathPara>
                          </a14:m>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gridSpan="2">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p>
                                  <m:sSupPr>
                                    <m:ctrlPr>
                                      <a:rPr lang="ko-KR" sz="15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10</m:t>
                                    </m:r>
                                  </m:e>
                                  <m:sup>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21</m:t>
                                    </m:r>
                                  </m:sup>
                                </m:sSup>
                                <m: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 [</m:t>
                                </m:r>
                                <m:r>
                                  <m:rPr>
                                    <m:sty m:val="p"/>
                                  </m:rP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Pa</m:t>
                                </m:r>
                                <m: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m:t>
                                </m:r>
                                <m:r>
                                  <m:rPr>
                                    <m:sty m:val="p"/>
                                  </m:rP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s</m:t>
                                </m:r>
                                <m: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m:t>
                                </m:r>
                              </m:oMath>
                            </m:oMathPara>
                          </a14:m>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248119467"/>
                      </a:ext>
                    </a:extLst>
                  </a:tr>
                  <a:tr h="2501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Viscosity of lower mantle</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ko-KR" sz="15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𝜂</m:t>
                                    </m:r>
                                  </m:e>
                                  <m:sub>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660</m:t>
                                    </m:r>
                                  </m:sub>
                                </m:sSub>
                              </m:oMath>
                            </m:oMathPara>
                          </a14:m>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gridSpan="2">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100∙</m:t>
                                </m:r>
                                <m:sSub>
                                  <m:sSubPr>
                                    <m:ctrlPr>
                                      <a:rPr lang="ko-KR" sz="15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𝜂</m:t>
                                    </m:r>
                                  </m:e>
                                  <m:sub>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𝑀</m:t>
                                    </m:r>
                                  </m:sub>
                                </m:sSub>
                              </m:oMath>
                            </m:oMathPara>
                          </a14:m>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2575065803"/>
                      </a:ext>
                    </a:extLst>
                  </a:tr>
                  <a:tr h="272445">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Imposed downward force</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ko-KR" sz="1500" i="1" kern="100" smtClean="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ko-KR" sz="1500" b="0" i="0" kern="100" smtClean="0">
                                        <a:effectLst/>
                                        <a:latin typeface="Cambria Math" panose="02040503050406030204" pitchFamily="18" charset="0"/>
                                        <a:ea typeface="Cambria Math" panose="02040503050406030204" pitchFamily="18" charset="0"/>
                                        <a:cs typeface="Times New Roman" panose="02020603050405020304" pitchFamily="18" charset="0"/>
                                      </a:rPr>
                                      <m:t> </m:t>
                                    </m:r>
                                    <m:r>
                                      <m:rPr>
                                        <m:sty m:val="p"/>
                                      </m:rP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F</m:t>
                                    </m:r>
                                  </m:e>
                                  <m:sub>
                                    <m:r>
                                      <m:rPr>
                                        <m:sty m:val="p"/>
                                      </m:rP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imposed</m:t>
                                    </m:r>
                                  </m:sub>
                                </m:sSub>
                              </m:oMath>
                            </m:oMathPara>
                          </a14:m>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gridSpan="2">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p>
                                  <m:sSupPr>
                                    <m:ctrlPr>
                                      <a:rPr lang="ko-KR" sz="15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10</m:t>
                                    </m:r>
                                  </m:e>
                                  <m:sup>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9</m:t>
                                    </m:r>
                                  </m:sup>
                                </m:sSup>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 [</m:t>
                                </m:r>
                                <m:r>
                                  <m:rPr>
                                    <m:sty m:val="p"/>
                                  </m:rP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N</m:t>
                                </m:r>
                                <m: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m:t>
                                </m:r>
                                <m:sSup>
                                  <m:sSupPr>
                                    <m:ctrlPr>
                                      <a:rPr lang="ko-KR" sz="15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m</m:t>
                                    </m:r>
                                  </m:e>
                                  <m:sup>
                                    <m:r>
                                      <a:rPr lang="en-US" sz="1500" kern="100">
                                        <a:effectLst/>
                                        <a:latin typeface="Cambria Math" panose="02040503050406030204" pitchFamily="18" charset="0"/>
                                        <a:ea typeface="맑은 고딕" panose="020B0503020000020004" pitchFamily="50" charset="-127"/>
                                        <a:cs typeface="Times New Roman" panose="02020603050405020304" pitchFamily="18" charset="0"/>
                                      </a:rPr>
                                      <m:t>2</m:t>
                                    </m:r>
                                  </m:sup>
                                </m:sSup>
                                <m:r>
                                  <a:rPr lang="en-US" sz="1500" i="1" kern="100">
                                    <a:effectLst/>
                                    <a:latin typeface="Cambria Math" panose="02040503050406030204" pitchFamily="18" charset="0"/>
                                    <a:ea typeface="맑은 고딕" panose="020B0503020000020004" pitchFamily="50" charset="-127"/>
                                    <a:cs typeface="Times New Roman" panose="02020603050405020304" pitchFamily="18" charset="0"/>
                                  </a:rPr>
                                  <m:t>]</m:t>
                                </m:r>
                              </m:oMath>
                            </m:oMathPara>
                          </a14:m>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3904730739"/>
                      </a:ext>
                    </a:extLst>
                  </a:tr>
                </a:tbl>
              </a:graphicData>
            </a:graphic>
          </p:graphicFrame>
        </mc:Choice>
        <mc:Fallback xmlns="">
          <p:graphicFrame>
            <p:nvGraphicFramePr>
              <p:cNvPr id="23" name="표 22"/>
              <p:cNvGraphicFramePr>
                <a:graphicFrameLocks noGrp="1"/>
              </p:cNvGraphicFramePr>
              <p:nvPr>
                <p:extLst>
                  <p:ext uri="{D42A27DB-BD31-4B8C-83A1-F6EECF244321}">
                    <p14:modId xmlns:p14="http://schemas.microsoft.com/office/powerpoint/2010/main" val="1072241307"/>
                  </p:ext>
                </p:extLst>
              </p:nvPr>
            </p:nvGraphicFramePr>
            <p:xfrm>
              <a:off x="9404560" y="29623090"/>
              <a:ext cx="5732232" cy="2233977"/>
            </p:xfrm>
            <a:graphic>
              <a:graphicData uri="http://schemas.openxmlformats.org/drawingml/2006/table">
                <a:tbl>
                  <a:tblPr firstRow="1" firstCol="1" bandRow="1"/>
                  <a:tblGrid>
                    <a:gridCol w="2576817">
                      <a:extLst>
                        <a:ext uri="{9D8B030D-6E8A-4147-A177-3AD203B41FA5}">
                          <a16:colId xmlns:a16="http://schemas.microsoft.com/office/drawing/2014/main" val="1828191048"/>
                        </a:ext>
                      </a:extLst>
                    </a:gridCol>
                    <a:gridCol w="929841">
                      <a:extLst>
                        <a:ext uri="{9D8B030D-6E8A-4147-A177-3AD203B41FA5}">
                          <a16:colId xmlns:a16="http://schemas.microsoft.com/office/drawing/2014/main" val="3413019270"/>
                        </a:ext>
                      </a:extLst>
                    </a:gridCol>
                    <a:gridCol w="2200174">
                      <a:extLst>
                        <a:ext uri="{9D8B030D-6E8A-4147-A177-3AD203B41FA5}">
                          <a16:colId xmlns:a16="http://schemas.microsoft.com/office/drawing/2014/main" val="1932586915"/>
                        </a:ext>
                      </a:extLst>
                    </a:gridCol>
                    <a:gridCol w="25400">
                      <a:extLst>
                        <a:ext uri="{9D8B030D-6E8A-4147-A177-3AD203B41FA5}">
                          <a16:colId xmlns:a16="http://schemas.microsoft.com/office/drawing/2014/main" val="3362010764"/>
                        </a:ext>
                      </a:extLst>
                    </a:gridCol>
                  </a:tblGrid>
                  <a:tr h="463022">
                    <a:tc gridSpan="3">
                      <a:txBody>
                        <a:bodyPr/>
                        <a:lstStyle/>
                        <a:p>
                          <a:pPr algn="just" latinLnBrk="1">
                            <a:lnSpc>
                              <a:spcPct val="200000"/>
                            </a:lnSpc>
                            <a:spcAft>
                              <a:spcPts val="0"/>
                            </a:spcAft>
                          </a:pPr>
                          <a:r>
                            <a:rPr lang="en-US" sz="1500" b="1" kern="100" dirty="0">
                              <a:effectLst/>
                              <a:latin typeface="Times New Roman" panose="02020603050405020304" pitchFamily="18" charset="0"/>
                              <a:ea typeface="맑은 고딕" panose="020B0503020000020004" pitchFamily="50" charset="-127"/>
                              <a:cs typeface="Times New Roman" panose="02020603050405020304" pitchFamily="18" charset="0"/>
                            </a:rPr>
                            <a:t>Table </a:t>
                          </a:r>
                          <a:r>
                            <a:rPr lang="en-US" sz="1500" b="1"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4.</a:t>
                          </a:r>
                          <a:r>
                            <a:rPr lang="en-US"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Variable descriptions and </a:t>
                          </a:r>
                          <a:r>
                            <a:rPr lang="en-US"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values </a:t>
                          </a:r>
                          <a:r>
                            <a:rPr lang="en-US"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of governing</a:t>
                          </a:r>
                          <a:r>
                            <a:rPr lang="en-US"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equation</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just" latinLnBrk="1">
                            <a:lnSpc>
                              <a:spcPct val="107000"/>
                            </a:lnSpc>
                            <a:spcAft>
                              <a:spcPts val="800"/>
                            </a:spcAft>
                          </a:pPr>
                          <a:r>
                            <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0907264"/>
                      </a:ext>
                    </a:extLst>
                  </a:tr>
                  <a:tr h="247730">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Descriptions</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Symbols</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Values</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3433649355"/>
                      </a:ext>
                    </a:extLst>
                  </a:tr>
                  <a:tr h="2501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Shear modulus</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a:noFill/>
                        </a:lnB>
                        <a:blipFill>
                          <a:blip r:embed="rId4"/>
                          <a:stretch>
                            <a:fillRect l="-276471" t="-285366" r="-239869" b="-536585"/>
                          </a:stretch>
                        </a:blipFill>
                      </a:tcPr>
                    </a:tc>
                    <a:tc gridSpan="2">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a:noFill/>
                        </a:lnB>
                        <a:blipFill>
                          <a:blip r:embed="rId4"/>
                          <a:stretch>
                            <a:fillRect l="-157377" t="-285366" r="-273" b="-536585"/>
                          </a:stretch>
                        </a:blipFill>
                      </a:tcPr>
                    </a:tc>
                    <a:tc hMerge="1">
                      <a:txBody>
                        <a:bodyPr/>
                        <a:lstStyle/>
                        <a:p>
                          <a:pPr latinLnBrk="1"/>
                          <a:endParaRPr lang="ko-KR" altLang="en-US"/>
                        </a:p>
                      </a:txBody>
                      <a:tcPr/>
                    </a:tc>
                    <a:extLst>
                      <a:ext uri="{0D108BD9-81ED-4DB2-BD59-A6C34878D82A}">
                        <a16:rowId xmlns:a16="http://schemas.microsoft.com/office/drawing/2014/main" val="1269488642"/>
                      </a:ext>
                    </a:extLst>
                  </a:tr>
                  <a:tr h="2501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Poisson’s ratio</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4"/>
                          <a:stretch>
                            <a:fillRect l="-276471" t="-385366" r="-239869" b="-436585"/>
                          </a:stretch>
                        </a:blipFill>
                      </a:tcPr>
                    </a:tc>
                    <a:tc gridSpan="2">
                      <a:txBody>
                        <a:bodyPr/>
                        <a:lstStyle/>
                        <a:p>
                          <a:pPr algn="ctr"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0.3</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445052752"/>
                      </a:ext>
                    </a:extLst>
                  </a:tr>
                  <a:tr h="2501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Viscosity of oceanic lithosphere</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4"/>
                          <a:stretch>
                            <a:fillRect l="-276471" t="-485366" r="-239869" b="-336585"/>
                          </a:stretch>
                        </a:blipFill>
                      </a:tcPr>
                    </a:tc>
                    <a:tc gridSpan="2">
                      <a:txBody>
                        <a:bodyPr/>
                        <a:lstStyle/>
                        <a:p>
                          <a:endParaRPr lang="ko-KR"/>
                        </a:p>
                      </a:txBody>
                      <a:tcPr marL="0" marR="0" marT="0" marB="0">
                        <a:lnL>
                          <a:noFill/>
                        </a:lnL>
                        <a:lnR>
                          <a:noFill/>
                        </a:lnR>
                        <a:lnT>
                          <a:noFill/>
                        </a:lnT>
                        <a:lnB>
                          <a:noFill/>
                        </a:lnB>
                        <a:blipFill>
                          <a:blip r:embed="rId4"/>
                          <a:stretch>
                            <a:fillRect l="-157377" t="-485366" r="-273" b="-336585"/>
                          </a:stretch>
                        </a:blipFill>
                      </a:tcPr>
                    </a:tc>
                    <a:tc hMerge="1">
                      <a:txBody>
                        <a:bodyPr/>
                        <a:lstStyle/>
                        <a:p>
                          <a:pPr latinLnBrk="1"/>
                          <a:endParaRPr lang="ko-KR" altLang="en-US"/>
                        </a:p>
                      </a:txBody>
                      <a:tcPr/>
                    </a:tc>
                    <a:extLst>
                      <a:ext uri="{0D108BD9-81ED-4DB2-BD59-A6C34878D82A}">
                        <a16:rowId xmlns:a16="http://schemas.microsoft.com/office/drawing/2014/main" val="2439762858"/>
                      </a:ext>
                    </a:extLst>
                  </a:tr>
                  <a:tr h="2501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Viscosity of upper mantle</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4"/>
                          <a:stretch>
                            <a:fillRect l="-276471" t="-585366" r="-239869" b="-236585"/>
                          </a:stretch>
                        </a:blipFill>
                      </a:tcPr>
                    </a:tc>
                    <a:tc gridSpan="2">
                      <a:txBody>
                        <a:bodyPr/>
                        <a:lstStyle/>
                        <a:p>
                          <a:endParaRPr lang="ko-KR"/>
                        </a:p>
                      </a:txBody>
                      <a:tcPr marL="0" marR="0" marT="0" marB="0">
                        <a:lnL>
                          <a:noFill/>
                        </a:lnL>
                        <a:lnR>
                          <a:noFill/>
                        </a:lnR>
                        <a:lnT>
                          <a:noFill/>
                        </a:lnT>
                        <a:lnB>
                          <a:noFill/>
                        </a:lnB>
                        <a:blipFill>
                          <a:blip r:embed="rId4"/>
                          <a:stretch>
                            <a:fillRect l="-157377" t="-585366" r="-273" b="-236585"/>
                          </a:stretch>
                        </a:blipFill>
                      </a:tcPr>
                    </a:tc>
                    <a:tc hMerge="1">
                      <a:txBody>
                        <a:bodyPr/>
                        <a:lstStyle/>
                        <a:p>
                          <a:pPr latinLnBrk="1"/>
                          <a:endParaRPr lang="ko-KR" altLang="en-US"/>
                        </a:p>
                      </a:txBody>
                      <a:tcPr/>
                    </a:tc>
                    <a:extLst>
                      <a:ext uri="{0D108BD9-81ED-4DB2-BD59-A6C34878D82A}">
                        <a16:rowId xmlns:a16="http://schemas.microsoft.com/office/drawing/2014/main" val="248119467"/>
                      </a:ext>
                    </a:extLst>
                  </a:tr>
                  <a:tr h="2501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Viscosity of lower mantle</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4"/>
                          <a:stretch>
                            <a:fillRect l="-276471" t="-685366" r="-239869" b="-136585"/>
                          </a:stretch>
                        </a:blipFill>
                      </a:tcPr>
                    </a:tc>
                    <a:tc gridSpan="2">
                      <a:txBody>
                        <a:bodyPr/>
                        <a:lstStyle/>
                        <a:p>
                          <a:endParaRPr lang="ko-KR"/>
                        </a:p>
                      </a:txBody>
                      <a:tcPr marL="0" marR="0" marT="0" marB="0">
                        <a:lnL>
                          <a:noFill/>
                        </a:lnL>
                        <a:lnR>
                          <a:noFill/>
                        </a:lnR>
                        <a:lnT>
                          <a:noFill/>
                        </a:lnT>
                        <a:lnB>
                          <a:noFill/>
                        </a:lnB>
                        <a:blipFill>
                          <a:blip r:embed="rId4"/>
                          <a:stretch>
                            <a:fillRect l="-157377" t="-685366" r="-273" b="-136585"/>
                          </a:stretch>
                        </a:blipFill>
                      </a:tcPr>
                    </a:tc>
                    <a:tc hMerge="1">
                      <a:txBody>
                        <a:bodyPr/>
                        <a:lstStyle/>
                        <a:p>
                          <a:pPr latinLnBrk="1"/>
                          <a:endParaRPr lang="ko-KR" altLang="en-US"/>
                        </a:p>
                      </a:txBody>
                      <a:tcPr/>
                    </a:tc>
                    <a:extLst>
                      <a:ext uri="{0D108BD9-81ED-4DB2-BD59-A6C34878D82A}">
                        <a16:rowId xmlns:a16="http://schemas.microsoft.com/office/drawing/2014/main" val="2575065803"/>
                      </a:ext>
                    </a:extLst>
                  </a:tr>
                  <a:tr h="272445">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Imposed downward force</a:t>
                          </a:r>
                          <a:endParaRPr lang="ko-KR" sz="15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4"/>
                          <a:stretch>
                            <a:fillRect l="-276471" t="-715556" r="-239869" b="-24444"/>
                          </a:stretch>
                        </a:blipFill>
                      </a:tcPr>
                    </a:tc>
                    <a:tc gridSpan="2">
                      <a:txBody>
                        <a:bodyPr/>
                        <a:lstStyle/>
                        <a:p>
                          <a:endParaRPr lang="ko-KR"/>
                        </a:p>
                      </a:txBody>
                      <a:tcPr marL="0" marR="0" marT="0" marB="0">
                        <a:lnL>
                          <a:noFill/>
                        </a:lnL>
                        <a:lnR>
                          <a:noFill/>
                        </a:lnR>
                        <a:lnT>
                          <a:noFill/>
                        </a:lnT>
                        <a:lnB>
                          <a:noFill/>
                        </a:lnB>
                        <a:blipFill>
                          <a:blip r:embed="rId4"/>
                          <a:stretch>
                            <a:fillRect l="-157377" t="-715556" r="-273" b="-24444"/>
                          </a:stretch>
                        </a:blipFill>
                      </a:tcPr>
                    </a:tc>
                    <a:tc hMerge="1">
                      <a:txBody>
                        <a:bodyPr/>
                        <a:lstStyle/>
                        <a:p>
                          <a:pPr latinLnBrk="1"/>
                          <a:endParaRPr lang="ko-KR" altLang="en-US"/>
                        </a:p>
                      </a:txBody>
                      <a:tcPr/>
                    </a:tc>
                    <a:extLst>
                      <a:ext uri="{0D108BD9-81ED-4DB2-BD59-A6C34878D82A}">
                        <a16:rowId xmlns:a16="http://schemas.microsoft.com/office/drawing/2014/main" val="3904730739"/>
                      </a:ext>
                    </a:extLst>
                  </a:tr>
                </a:tbl>
              </a:graphicData>
            </a:graphic>
          </p:graphicFrame>
        </mc:Fallback>
      </mc:AlternateContent>
      <p:grpSp>
        <p:nvGrpSpPr>
          <p:cNvPr id="33" name="그룹 32"/>
          <p:cNvGrpSpPr/>
          <p:nvPr/>
        </p:nvGrpSpPr>
        <p:grpSpPr>
          <a:xfrm>
            <a:off x="1431927" y="11941328"/>
            <a:ext cx="11858621" cy="9863079"/>
            <a:chOff x="1571629" y="20449425"/>
            <a:chExt cx="11858621" cy="9863079"/>
          </a:xfrm>
        </p:grpSpPr>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571629" y="20449425"/>
              <a:ext cx="7631365"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smtClean="0">
                  <a:cs typeface="Calibri" panose="020F0502020204030204" pitchFamily="34" charset="0"/>
                </a:rPr>
                <a:t>Computational Methods</a:t>
              </a:r>
              <a:endParaRPr lang="en-US" altLang="nl-NL" sz="4800" dirty="0">
                <a:cs typeface="Calibri" panose="020F0502020204030204" pitchFamily="34" charset="0"/>
              </a:endParaRPr>
            </a:p>
          </p:txBody>
        </p:sp>
        <mc:AlternateContent xmlns:mc="http://schemas.openxmlformats.org/markup-compatibility/2006" xmlns:a14="http://schemas.microsoft.com/office/drawing/2010/main">
          <mc:Choice Requires="a14">
            <p:sp>
              <p:nvSpPr>
                <p:cNvPr id="14" name="직사각형 13"/>
                <p:cNvSpPr/>
                <p:nvPr/>
              </p:nvSpPr>
              <p:spPr>
                <a:xfrm>
                  <a:off x="2155652" y="22480405"/>
                  <a:ext cx="4524478" cy="1072025"/>
                </a:xfrm>
                <a:prstGeom prst="rect">
                  <a:avLst/>
                </a:prstGeom>
              </p:spPr>
              <p:txBody>
                <a:bodyPr wrap="square">
                  <a:spAutoFit/>
                </a:bodyPr>
                <a:lstStyle/>
                <a:p>
                  <a:pPr latinLnBrk="0"/>
                  <a:r>
                    <a:rPr lang="en-US" altLang="ko-KR" sz="3600" dirty="0"/>
                    <a:t> </a:t>
                  </a:r>
                  <a14:m>
                    <m:oMath xmlns:m="http://schemas.openxmlformats.org/officeDocument/2006/math">
                      <m:f>
                        <m:fPr>
                          <m:ctrlPr>
                            <a:rPr lang="ko-KR" altLang="ko-KR" sz="3600" i="1">
                              <a:latin typeface="Cambria Math" panose="02040503050406030204" pitchFamily="18" charset="0"/>
                            </a:rPr>
                          </m:ctrlPr>
                        </m:fPr>
                        <m:num>
                          <m:r>
                            <a:rPr lang="en-US" altLang="ko-KR" sz="3600" i="1">
                              <a:latin typeface="Cambria Math" panose="02040503050406030204" pitchFamily="18" charset="0"/>
                            </a:rPr>
                            <m:t>𝜕</m:t>
                          </m:r>
                          <m:sSub>
                            <m:sSubPr>
                              <m:ctrlPr>
                                <a:rPr lang="ko-KR" altLang="ko-KR" sz="3600" i="1">
                                  <a:latin typeface="Cambria Math" panose="02040503050406030204" pitchFamily="18" charset="0"/>
                                </a:rPr>
                              </m:ctrlPr>
                            </m:sSubPr>
                            <m:e>
                              <m:r>
                                <a:rPr lang="en-US" altLang="ko-KR" sz="3600" i="1">
                                  <a:latin typeface="Cambria Math" panose="02040503050406030204" pitchFamily="18" charset="0"/>
                                </a:rPr>
                                <m:t>𝜎</m:t>
                              </m:r>
                            </m:e>
                            <m:sub>
                              <m:r>
                                <a:rPr lang="en-US" altLang="ko-KR" sz="3600" i="1">
                                  <a:latin typeface="Cambria Math" panose="02040503050406030204" pitchFamily="18" charset="0"/>
                                </a:rPr>
                                <m:t>𝑖𝑗</m:t>
                              </m:r>
                            </m:sub>
                          </m:sSub>
                        </m:num>
                        <m:den>
                          <m:r>
                            <a:rPr lang="en-US" altLang="ko-KR" sz="3600" i="1">
                              <a:latin typeface="Cambria Math" panose="02040503050406030204" pitchFamily="18" charset="0"/>
                            </a:rPr>
                            <m:t>𝜕</m:t>
                          </m:r>
                          <m:sSub>
                            <m:sSubPr>
                              <m:ctrlPr>
                                <a:rPr lang="ko-KR" altLang="ko-KR" sz="3600" i="1">
                                  <a:latin typeface="Cambria Math" panose="02040503050406030204" pitchFamily="18" charset="0"/>
                                </a:rPr>
                              </m:ctrlPr>
                            </m:sSubPr>
                            <m:e>
                              <m:r>
                                <a:rPr lang="en-US" altLang="ko-KR" sz="3600" i="1">
                                  <a:latin typeface="Cambria Math" panose="02040503050406030204" pitchFamily="18" charset="0"/>
                                </a:rPr>
                                <m:t>𝑥</m:t>
                              </m:r>
                            </m:e>
                            <m:sub>
                              <m:r>
                                <a:rPr lang="en-US" altLang="ko-KR" sz="3600" i="1">
                                  <a:latin typeface="Cambria Math" panose="02040503050406030204" pitchFamily="18" charset="0"/>
                                </a:rPr>
                                <m:t>𝑗</m:t>
                              </m:r>
                            </m:sub>
                          </m:sSub>
                        </m:den>
                      </m:f>
                      <m:r>
                        <a:rPr lang="en-US" altLang="ko-KR" sz="3600">
                          <a:latin typeface="Cambria Math" panose="02040503050406030204" pitchFamily="18" charset="0"/>
                        </a:rPr>
                        <m:t>=</m:t>
                      </m:r>
                      <m:r>
                        <a:rPr lang="en-US" altLang="ko-KR" sz="3600" i="1">
                          <a:latin typeface="Cambria Math" panose="02040503050406030204" pitchFamily="18" charset="0"/>
                        </a:rPr>
                        <m:t>−</m:t>
                      </m:r>
                      <m:r>
                        <a:rPr lang="en-US" altLang="ko-KR" sz="3600">
                          <a:latin typeface="Cambria Math" panose="02040503050406030204" pitchFamily="18" charset="0"/>
                        </a:rPr>
                        <m:t>∆</m:t>
                      </m:r>
                      <m:r>
                        <a:rPr lang="en-US" altLang="ko-KR" sz="3600" i="1">
                          <a:latin typeface="Cambria Math" panose="02040503050406030204" pitchFamily="18" charset="0"/>
                        </a:rPr>
                        <m:t>𝜌</m:t>
                      </m:r>
                      <m:r>
                        <a:rPr lang="en-US" altLang="ko-KR" sz="3600" i="1">
                          <a:latin typeface="Cambria Math" panose="02040503050406030204" pitchFamily="18" charset="0"/>
                        </a:rPr>
                        <m:t>𝑔</m:t>
                      </m:r>
                      <m:sSub>
                        <m:sSubPr>
                          <m:ctrlPr>
                            <a:rPr lang="ko-KR" altLang="ko-KR" sz="3600" i="1">
                              <a:latin typeface="Cambria Math" panose="02040503050406030204" pitchFamily="18" charset="0"/>
                            </a:rPr>
                          </m:ctrlPr>
                        </m:sSubPr>
                        <m:e>
                          <m:r>
                            <a:rPr lang="en-US" altLang="ko-KR" sz="3600" i="1">
                              <a:latin typeface="Cambria Math" panose="02040503050406030204" pitchFamily="18" charset="0"/>
                            </a:rPr>
                            <m:t>𝛿</m:t>
                          </m:r>
                        </m:e>
                        <m:sub>
                          <m:r>
                            <a:rPr lang="en-US" altLang="ko-KR" sz="3600" i="1">
                              <a:latin typeface="Cambria Math" panose="02040503050406030204" pitchFamily="18" charset="0"/>
                            </a:rPr>
                            <m:t>𝑖</m:t>
                          </m:r>
                          <m:r>
                            <a:rPr lang="en-US" altLang="ko-KR" sz="3600" i="1">
                              <a:latin typeface="Cambria Math" panose="02040503050406030204" pitchFamily="18" charset="0"/>
                            </a:rPr>
                            <m:t>2</m:t>
                          </m:r>
                        </m:sub>
                      </m:sSub>
                    </m:oMath>
                  </a14:m>
                  <a:endParaRPr lang="ko-KR" altLang="en-US" sz="3600" dirty="0"/>
                </a:p>
              </p:txBody>
            </p:sp>
          </mc:Choice>
          <mc:Fallback xmlns="">
            <p:sp>
              <p:nvSpPr>
                <p:cNvPr id="14" name="직사각형 13"/>
                <p:cNvSpPr>
                  <a:spLocks noRot="1" noChangeAspect="1" noMove="1" noResize="1" noEditPoints="1" noAdjustHandles="1" noChangeArrowheads="1" noChangeShapeType="1" noTextEdit="1"/>
                </p:cNvSpPr>
                <p:nvPr/>
              </p:nvSpPr>
              <p:spPr>
                <a:xfrm>
                  <a:off x="2155652" y="22480405"/>
                  <a:ext cx="4524478" cy="1072025"/>
                </a:xfrm>
                <a:prstGeom prst="rect">
                  <a:avLst/>
                </a:prstGeom>
                <a:blipFill>
                  <a:blip r:embed="rId5"/>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15" name="직사각형 14"/>
                <p:cNvSpPr/>
                <p:nvPr/>
              </p:nvSpPr>
              <p:spPr>
                <a:xfrm>
                  <a:off x="2155652" y="23627494"/>
                  <a:ext cx="4460131" cy="1347357"/>
                </a:xfrm>
                <a:prstGeom prst="rect">
                  <a:avLst/>
                </a:prstGeom>
              </p:spPr>
              <p:txBody>
                <a:bodyPr wrap="none">
                  <a:spAutoFit/>
                </a:bodyPr>
                <a:lstStyle/>
                <a:p>
                  <a:pPr latinLnBrk="0"/>
                  <a14:m>
                    <m:oMathPara xmlns:m="http://schemas.openxmlformats.org/officeDocument/2006/math">
                      <m:oMathParaPr>
                        <m:jc m:val="centerGroup"/>
                      </m:oMathParaPr>
                      <m:oMath xmlns:m="http://schemas.openxmlformats.org/officeDocument/2006/math">
                        <m:f>
                          <m:fPr>
                            <m:ctrlPr>
                              <a:rPr lang="ko-KR" altLang="ko-KR" sz="3600" i="1">
                                <a:latin typeface="Cambria Math" panose="02040503050406030204" pitchFamily="18" charset="0"/>
                              </a:rPr>
                            </m:ctrlPr>
                          </m:fPr>
                          <m:num>
                            <m:r>
                              <a:rPr lang="en-US" altLang="ko-KR" sz="3600" i="1">
                                <a:latin typeface="Cambria Math" panose="02040503050406030204" pitchFamily="18" charset="0"/>
                              </a:rPr>
                              <m:t>𝐷𝑇</m:t>
                            </m:r>
                          </m:num>
                          <m:den>
                            <m:r>
                              <a:rPr lang="en-US" altLang="ko-KR" sz="3600" i="1">
                                <a:latin typeface="Cambria Math" panose="02040503050406030204" pitchFamily="18" charset="0"/>
                              </a:rPr>
                              <m:t>𝐷𝑡</m:t>
                            </m:r>
                          </m:den>
                        </m:f>
                        <m:r>
                          <a:rPr lang="en-US" altLang="ko-KR" sz="3600">
                            <a:latin typeface="Cambria Math" panose="02040503050406030204" pitchFamily="18" charset="0"/>
                          </a:rPr>
                          <m:t>=</m:t>
                        </m:r>
                        <m:f>
                          <m:fPr>
                            <m:ctrlPr>
                              <a:rPr lang="ko-KR" altLang="ko-KR" sz="3600" i="1">
                                <a:latin typeface="Cambria Math" panose="02040503050406030204" pitchFamily="18" charset="0"/>
                              </a:rPr>
                            </m:ctrlPr>
                          </m:fPr>
                          <m:num>
                            <m:r>
                              <a:rPr lang="en-US" altLang="ko-KR" sz="3600" i="1">
                                <a:latin typeface="Cambria Math" panose="02040503050406030204" pitchFamily="18" charset="0"/>
                              </a:rPr>
                              <m:t>𝑘</m:t>
                            </m:r>
                          </m:num>
                          <m:den>
                            <m:sSub>
                              <m:sSubPr>
                                <m:ctrlPr>
                                  <a:rPr lang="ko-KR" altLang="ko-KR" sz="3600" i="1">
                                    <a:latin typeface="Cambria Math" panose="02040503050406030204" pitchFamily="18" charset="0"/>
                                  </a:rPr>
                                </m:ctrlPr>
                              </m:sSubPr>
                              <m:e>
                                <m:r>
                                  <a:rPr lang="en-US" altLang="ko-KR" sz="3600" i="1">
                                    <a:latin typeface="Cambria Math" panose="02040503050406030204" pitchFamily="18" charset="0"/>
                                  </a:rPr>
                                  <m:t>𝜌</m:t>
                                </m:r>
                              </m:e>
                              <m:sub>
                                <m:r>
                                  <a:rPr lang="en-US" altLang="ko-KR" sz="3600" i="1">
                                    <a:latin typeface="Cambria Math" panose="02040503050406030204" pitchFamily="18" charset="0"/>
                                  </a:rPr>
                                  <m:t>𝐿</m:t>
                                </m:r>
                              </m:sub>
                            </m:sSub>
                            <m:sSub>
                              <m:sSubPr>
                                <m:ctrlPr>
                                  <a:rPr lang="ko-KR" altLang="ko-KR" sz="3600" i="1">
                                    <a:latin typeface="Cambria Math" panose="02040503050406030204" pitchFamily="18" charset="0"/>
                                  </a:rPr>
                                </m:ctrlPr>
                              </m:sSubPr>
                              <m:e>
                                <m:r>
                                  <a:rPr lang="en-US" altLang="ko-KR" sz="3600" i="1">
                                    <a:latin typeface="Cambria Math" panose="02040503050406030204" pitchFamily="18" charset="0"/>
                                  </a:rPr>
                                  <m:t>𝐶</m:t>
                                </m:r>
                              </m:e>
                              <m:sub>
                                <m:r>
                                  <a:rPr lang="en-US" altLang="ko-KR" sz="3600" i="1">
                                    <a:latin typeface="Cambria Math" panose="02040503050406030204" pitchFamily="18" charset="0"/>
                                  </a:rPr>
                                  <m:t>𝑝</m:t>
                                </m:r>
                              </m:sub>
                            </m:sSub>
                          </m:den>
                        </m:f>
                        <m:f>
                          <m:fPr>
                            <m:ctrlPr>
                              <a:rPr lang="ko-KR" altLang="ko-KR" sz="3600" i="1">
                                <a:latin typeface="Cambria Math" panose="02040503050406030204" pitchFamily="18" charset="0"/>
                              </a:rPr>
                            </m:ctrlPr>
                          </m:fPr>
                          <m:num>
                            <m:r>
                              <a:rPr lang="en-US" altLang="ko-KR" sz="3600" i="1">
                                <a:latin typeface="Cambria Math" panose="02040503050406030204" pitchFamily="18" charset="0"/>
                              </a:rPr>
                              <m:t>𝜕</m:t>
                            </m:r>
                          </m:num>
                          <m:den>
                            <m:r>
                              <a:rPr lang="en-US" altLang="ko-KR" sz="3600" i="1">
                                <a:latin typeface="Cambria Math" panose="02040503050406030204" pitchFamily="18" charset="0"/>
                              </a:rPr>
                              <m:t>𝜕</m:t>
                            </m:r>
                            <m:sSub>
                              <m:sSubPr>
                                <m:ctrlPr>
                                  <a:rPr lang="ko-KR" altLang="ko-KR" sz="3600" i="1">
                                    <a:latin typeface="Cambria Math" panose="02040503050406030204" pitchFamily="18" charset="0"/>
                                  </a:rPr>
                                </m:ctrlPr>
                              </m:sSubPr>
                              <m:e>
                                <m:r>
                                  <a:rPr lang="en-US" altLang="ko-KR" sz="3600" i="1">
                                    <a:latin typeface="Cambria Math" panose="02040503050406030204" pitchFamily="18" charset="0"/>
                                  </a:rPr>
                                  <m:t>𝑥</m:t>
                                </m:r>
                              </m:e>
                              <m:sub>
                                <m:r>
                                  <a:rPr lang="en-US" altLang="ko-KR" sz="3600" i="1">
                                    <a:latin typeface="Cambria Math" panose="02040503050406030204" pitchFamily="18" charset="0"/>
                                  </a:rPr>
                                  <m:t>𝑖</m:t>
                                </m:r>
                              </m:sub>
                            </m:sSub>
                          </m:den>
                        </m:f>
                        <m:d>
                          <m:dPr>
                            <m:ctrlPr>
                              <a:rPr lang="ko-KR" altLang="ko-KR" sz="3600" i="1">
                                <a:latin typeface="Cambria Math" panose="02040503050406030204" pitchFamily="18" charset="0"/>
                              </a:rPr>
                            </m:ctrlPr>
                          </m:dPr>
                          <m:e>
                            <m:f>
                              <m:fPr>
                                <m:ctrlPr>
                                  <a:rPr lang="ko-KR" altLang="ko-KR" sz="3600" i="1">
                                    <a:latin typeface="Cambria Math" panose="02040503050406030204" pitchFamily="18" charset="0"/>
                                  </a:rPr>
                                </m:ctrlPr>
                              </m:fPr>
                              <m:num>
                                <m:r>
                                  <a:rPr lang="en-US" altLang="ko-KR" sz="3600" i="1">
                                    <a:latin typeface="Cambria Math" panose="02040503050406030204" pitchFamily="18" charset="0"/>
                                  </a:rPr>
                                  <m:t>𝜕</m:t>
                                </m:r>
                                <m:r>
                                  <a:rPr lang="en-US" altLang="ko-KR" sz="3600" i="1">
                                    <a:latin typeface="Cambria Math" panose="02040503050406030204" pitchFamily="18" charset="0"/>
                                  </a:rPr>
                                  <m:t>𝑇</m:t>
                                </m:r>
                              </m:num>
                              <m:den>
                                <m:r>
                                  <a:rPr lang="en-US" altLang="ko-KR" sz="3600" i="1">
                                    <a:latin typeface="Cambria Math" panose="02040503050406030204" pitchFamily="18" charset="0"/>
                                  </a:rPr>
                                  <m:t>𝜕</m:t>
                                </m:r>
                                <m:sSub>
                                  <m:sSubPr>
                                    <m:ctrlPr>
                                      <a:rPr lang="ko-KR" altLang="ko-KR" sz="3600" i="1">
                                        <a:latin typeface="Cambria Math" panose="02040503050406030204" pitchFamily="18" charset="0"/>
                                      </a:rPr>
                                    </m:ctrlPr>
                                  </m:sSubPr>
                                  <m:e>
                                    <m:r>
                                      <a:rPr lang="en-US" altLang="ko-KR" sz="3600" i="1">
                                        <a:latin typeface="Cambria Math" panose="02040503050406030204" pitchFamily="18" charset="0"/>
                                      </a:rPr>
                                      <m:t>𝑥</m:t>
                                    </m:r>
                                  </m:e>
                                  <m:sub>
                                    <m:r>
                                      <a:rPr lang="en-US" altLang="ko-KR" sz="3600" i="1">
                                        <a:latin typeface="Cambria Math" panose="02040503050406030204" pitchFamily="18" charset="0"/>
                                      </a:rPr>
                                      <m:t>𝑖</m:t>
                                    </m:r>
                                  </m:sub>
                                </m:sSub>
                              </m:den>
                            </m:f>
                          </m:e>
                        </m:d>
                      </m:oMath>
                    </m:oMathPara>
                  </a14:m>
                  <a:endParaRPr lang="ko-KR" altLang="en-US" sz="3600" dirty="0"/>
                </a:p>
              </p:txBody>
            </p:sp>
          </mc:Choice>
          <mc:Fallback xmlns="">
            <p:sp>
              <p:nvSpPr>
                <p:cNvPr id="15" name="직사각형 14"/>
                <p:cNvSpPr>
                  <a:spLocks noRot="1" noChangeAspect="1" noMove="1" noResize="1" noEditPoints="1" noAdjustHandles="1" noChangeArrowheads="1" noChangeShapeType="1" noTextEdit="1"/>
                </p:cNvSpPr>
                <p:nvPr/>
              </p:nvSpPr>
              <p:spPr>
                <a:xfrm>
                  <a:off x="2155652" y="23627494"/>
                  <a:ext cx="4460131" cy="1347357"/>
                </a:xfrm>
                <a:prstGeom prst="rect">
                  <a:avLst/>
                </a:prstGeom>
                <a:blipFill>
                  <a:blip r:embed="rId6"/>
                  <a:stretch>
                    <a:fillRect/>
                  </a:stretch>
                </a:blipFill>
              </p:spPr>
              <p:txBody>
                <a:bodyPr/>
                <a:lstStyle/>
                <a:p>
                  <a:r>
                    <a:rPr lang="ko-KR" altLang="en-US">
                      <a:noFill/>
                    </a:rPr>
                    <a:t> </a:t>
                  </a:r>
                </a:p>
              </p:txBody>
            </p:sp>
          </mc:Fallback>
        </mc:AlternateContent>
        <p:sp>
          <p:nvSpPr>
            <p:cNvPr id="46"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866599" y="21474073"/>
              <a:ext cx="5239051"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dirty="0" smtClean="0">
                  <a:cs typeface="Calibri" panose="020F0502020204030204" pitchFamily="34" charset="0"/>
                </a:rPr>
                <a:t>Governing equation</a:t>
              </a:r>
              <a:endParaRPr lang="en-US" altLang="nl-NL" sz="4800" dirty="0">
                <a:cs typeface="Calibri" panose="020F0502020204030204" pitchFamily="34" charset="0"/>
              </a:endParaRPr>
            </a:p>
          </p:txBody>
        </p:sp>
        <p:sp>
          <p:nvSpPr>
            <p:cNvPr id="47"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6830164" y="22686787"/>
              <a:ext cx="2491119" cy="54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000" dirty="0" smtClean="0">
                  <a:cs typeface="Calibri" panose="020F0502020204030204" pitchFamily="34" charset="0"/>
                </a:rPr>
                <a:t>1) Momentum</a:t>
              </a:r>
              <a:endParaRPr lang="en-US" altLang="nl-NL" sz="3000" dirty="0">
                <a:cs typeface="Calibri" panose="020F0502020204030204" pitchFamily="34" charset="0"/>
              </a:endParaRPr>
            </a:p>
          </p:txBody>
        </p:sp>
        <p:sp>
          <p:nvSpPr>
            <p:cNvPr id="48"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6830164" y="24022268"/>
              <a:ext cx="1634020" cy="54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000" dirty="0">
                  <a:cs typeface="Calibri" panose="020F0502020204030204" pitchFamily="34" charset="0"/>
                </a:rPr>
                <a:t>2</a:t>
              </a:r>
              <a:r>
                <a:rPr lang="en-US" altLang="nl-NL" sz="3000" dirty="0" smtClean="0">
                  <a:cs typeface="Calibri" panose="020F0502020204030204" pitchFamily="34" charset="0"/>
                </a:rPr>
                <a:t>) Energy</a:t>
              </a:r>
              <a:endParaRPr lang="en-US" altLang="nl-NL" sz="3000" dirty="0">
                <a:cs typeface="Calibri" panose="020F0502020204030204" pitchFamily="34" charset="0"/>
              </a:endParaRPr>
            </a:p>
          </p:txBody>
        </p:sp>
        <p:sp>
          <p:nvSpPr>
            <p:cNvPr id="52"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866598" y="25152911"/>
              <a:ext cx="11563652"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dirty="0" smtClean="0">
                  <a:cs typeface="Calibri" panose="020F0502020204030204" pitchFamily="34" charset="0"/>
                </a:rPr>
                <a:t>Constitutive relation (Maxwell viscoelasticity)</a:t>
              </a:r>
              <a:endParaRPr lang="en-US" altLang="nl-NL" sz="4800" dirty="0">
                <a:cs typeface="Calibri" panose="020F0502020204030204" pitchFamily="34" charset="0"/>
              </a:endParaRPr>
            </a:p>
          </p:txBody>
        </p:sp>
        <p:sp>
          <p:nvSpPr>
            <p:cNvPr id="56"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967131" y="29486007"/>
              <a:ext cx="3666139" cy="826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dirty="0" smtClean="0">
                  <a:cs typeface="Calibri" panose="020F0502020204030204" pitchFamily="34" charset="0"/>
                </a:rPr>
                <a:t>Viscous creep </a:t>
              </a:r>
              <a:endParaRPr lang="en-US" altLang="nl-NL" sz="4800" dirty="0">
                <a:cs typeface="Calibri" panose="020F0502020204030204" pitchFamily="34" charset="0"/>
              </a:endParaRPr>
            </a:p>
          </p:txBody>
        </p:sp>
        <p:grpSp>
          <p:nvGrpSpPr>
            <p:cNvPr id="32" name="그룹 31"/>
            <p:cNvGrpSpPr/>
            <p:nvPr/>
          </p:nvGrpSpPr>
          <p:grpSpPr>
            <a:xfrm>
              <a:off x="2060604" y="26019498"/>
              <a:ext cx="8435947" cy="3064796"/>
              <a:chOff x="2375711" y="28772027"/>
              <a:chExt cx="13502431" cy="3064796"/>
            </a:xfrm>
          </p:grpSpPr>
          <mc:AlternateContent xmlns:mc="http://schemas.openxmlformats.org/markup-compatibility/2006" xmlns:a14="http://schemas.microsoft.com/office/drawing/2010/main">
            <mc:Choice Requires="a14">
              <p:sp>
                <p:nvSpPr>
                  <p:cNvPr id="58" name="TextBox 57"/>
                  <p:cNvSpPr txBox="1"/>
                  <p:nvPr/>
                </p:nvSpPr>
                <p:spPr>
                  <a:xfrm>
                    <a:off x="2527845" y="29966375"/>
                    <a:ext cx="13350297" cy="1870448"/>
                  </a:xfrm>
                  <a:prstGeom prst="rect">
                    <a:avLst/>
                  </a:prstGeom>
                  <a:noFill/>
                </p:spPr>
                <p:txBody>
                  <a:bodyPr wrap="square" lIns="0" tIns="0" rIns="0" bIns="0" rtlCol="0">
                    <a:spAutoFit/>
                  </a:bodyPr>
                  <a:lstStyle/>
                  <a:p>
                    <a14:m>
                      <m:oMath xmlns:m="http://schemas.openxmlformats.org/officeDocument/2006/math">
                        <m:f>
                          <m:fPr>
                            <m:ctrlPr>
                              <a:rPr lang="en-US" altLang="ko-KR" sz="3600" i="1" smtClean="0">
                                <a:latin typeface="Cambria Math" panose="02040503050406030204" pitchFamily="18" charset="0"/>
                                <a:cs typeface="Arial" panose="020B0604020202020204" pitchFamily="34" charset="0"/>
                              </a:rPr>
                            </m:ctrlPr>
                          </m:fPr>
                          <m:num>
                            <m:r>
                              <a:rPr lang="en-US" altLang="ko-KR" sz="3600" b="0" i="1" smtClean="0">
                                <a:latin typeface="Cambria Math" panose="02040503050406030204" pitchFamily="18" charset="0"/>
                                <a:cs typeface="Arial" panose="020B0604020202020204" pitchFamily="34" charset="0"/>
                              </a:rPr>
                              <m:t>𝐷</m:t>
                            </m:r>
                            <m:sSub>
                              <m:sSubPr>
                                <m:ctrlPr>
                                  <a:rPr lang="en-US" altLang="ko-KR" sz="3600" i="1" smtClean="0">
                                    <a:latin typeface="Cambria Math" panose="02040503050406030204" pitchFamily="18" charset="0"/>
                                    <a:cs typeface="Arial" panose="020B0604020202020204" pitchFamily="34" charset="0"/>
                                  </a:rPr>
                                </m:ctrlPr>
                              </m:sSubPr>
                              <m:e>
                                <m:r>
                                  <a:rPr lang="ko-KR" altLang="en-US" sz="3600" b="0" i="1" smtClean="0">
                                    <a:latin typeface="Cambria Math" panose="02040503050406030204" pitchFamily="18" charset="0"/>
                                    <a:cs typeface="Arial" panose="020B0604020202020204" pitchFamily="34" charset="0"/>
                                  </a:rPr>
                                  <m:t>𝜏</m:t>
                                </m:r>
                              </m:e>
                              <m:sub>
                                <m:r>
                                  <a:rPr lang="en-US" altLang="ko-KR" sz="3600" b="0" i="1" smtClean="0">
                                    <a:latin typeface="Cambria Math" panose="02040503050406030204" pitchFamily="18" charset="0"/>
                                    <a:cs typeface="Arial" panose="020B0604020202020204" pitchFamily="34" charset="0"/>
                                  </a:rPr>
                                  <m:t>𝑖𝑗</m:t>
                                </m:r>
                              </m:sub>
                            </m:sSub>
                          </m:num>
                          <m:den>
                            <m:r>
                              <a:rPr lang="en-US" altLang="ko-KR" sz="3600" b="0" i="1" smtClean="0">
                                <a:latin typeface="Cambria Math" panose="02040503050406030204" pitchFamily="18" charset="0"/>
                                <a:cs typeface="Arial" panose="020B0604020202020204" pitchFamily="34" charset="0"/>
                              </a:rPr>
                              <m:t>𝐷𝑡</m:t>
                            </m:r>
                          </m:den>
                        </m:f>
                        <m:r>
                          <a:rPr lang="en-US" altLang="ko-KR" sz="3600" b="0" i="1" smtClean="0">
                            <a:latin typeface="Cambria Math" panose="02040503050406030204" pitchFamily="18" charset="0"/>
                            <a:cs typeface="Arial" panose="020B0604020202020204" pitchFamily="34" charset="0"/>
                          </a:rPr>
                          <m:t> =</m:t>
                        </m:r>
                        <m:f>
                          <m:fPr>
                            <m:ctrlPr>
                              <a:rPr lang="en-US" altLang="ko-KR" sz="3600" i="1">
                                <a:latin typeface="Cambria Math" panose="02040503050406030204" pitchFamily="18" charset="0"/>
                                <a:cs typeface="Arial" panose="020B0604020202020204" pitchFamily="34" charset="0"/>
                              </a:rPr>
                            </m:ctrlPr>
                          </m:fPr>
                          <m:num>
                            <m:r>
                              <a:rPr lang="ko-KR" altLang="en-US" sz="3600" b="0" i="1">
                                <a:latin typeface="Cambria Math" panose="02040503050406030204" pitchFamily="18" charset="0"/>
                                <a:cs typeface="Arial" panose="020B0604020202020204" pitchFamily="34" charset="0"/>
                              </a:rPr>
                              <m:t>𝜕</m:t>
                            </m:r>
                            <m:sSub>
                              <m:sSubPr>
                                <m:ctrlPr>
                                  <a:rPr lang="en-US" altLang="ko-KR" sz="3600" i="1">
                                    <a:latin typeface="Cambria Math" panose="02040503050406030204" pitchFamily="18" charset="0"/>
                                    <a:cs typeface="Arial" panose="020B0604020202020204" pitchFamily="34" charset="0"/>
                                  </a:rPr>
                                </m:ctrlPr>
                              </m:sSubPr>
                              <m:e>
                                <m:r>
                                  <a:rPr lang="ko-KR" altLang="en-US" sz="3600" b="0" i="1">
                                    <a:latin typeface="Cambria Math" panose="02040503050406030204" pitchFamily="18" charset="0"/>
                                    <a:cs typeface="Arial" panose="020B0604020202020204" pitchFamily="34" charset="0"/>
                                  </a:rPr>
                                  <m:t>𝜏</m:t>
                                </m:r>
                              </m:e>
                              <m:sub>
                                <m:r>
                                  <a:rPr lang="en-US" altLang="ko-KR" sz="3600" b="0" i="1">
                                    <a:latin typeface="Cambria Math" panose="02040503050406030204" pitchFamily="18" charset="0"/>
                                    <a:cs typeface="Arial" panose="020B0604020202020204" pitchFamily="34" charset="0"/>
                                  </a:rPr>
                                  <m:t>𝑖𝑗</m:t>
                                </m:r>
                              </m:sub>
                            </m:sSub>
                          </m:num>
                          <m:den>
                            <m:r>
                              <a:rPr lang="ko-KR" altLang="en-US" sz="3600" b="0" i="1">
                                <a:latin typeface="Cambria Math" panose="02040503050406030204" pitchFamily="18" charset="0"/>
                                <a:cs typeface="Arial" panose="020B0604020202020204" pitchFamily="34" charset="0"/>
                              </a:rPr>
                              <m:t>𝜕</m:t>
                            </m:r>
                            <m:r>
                              <a:rPr lang="en-US" altLang="ko-KR" sz="3600" b="0" i="1">
                                <a:latin typeface="Cambria Math" panose="02040503050406030204" pitchFamily="18" charset="0"/>
                                <a:cs typeface="Arial" panose="020B0604020202020204" pitchFamily="34" charset="0"/>
                              </a:rPr>
                              <m:t>𝑡</m:t>
                            </m:r>
                          </m:den>
                        </m:f>
                        <m:r>
                          <a:rPr lang="en-US" altLang="ko-KR" sz="3600" b="0" i="1" smtClean="0">
                            <a:latin typeface="Cambria Math" panose="02040503050406030204" pitchFamily="18" charset="0"/>
                            <a:cs typeface="Arial" panose="020B0604020202020204" pitchFamily="34" charset="0"/>
                          </a:rPr>
                          <m:t> +</m:t>
                        </m:r>
                        <m:sSub>
                          <m:sSubPr>
                            <m:ctrlPr>
                              <a:rPr lang="en-US" altLang="ko-KR" sz="3600" i="1">
                                <a:latin typeface="Cambria Math" panose="02040503050406030204" pitchFamily="18" charset="0"/>
                                <a:cs typeface="Arial" panose="020B0604020202020204" pitchFamily="34" charset="0"/>
                              </a:rPr>
                            </m:ctrlPr>
                          </m:sSubPr>
                          <m:e>
                            <m:r>
                              <a:rPr lang="en-US" altLang="ko-KR" sz="3600" b="0" i="1" smtClean="0">
                                <a:latin typeface="Cambria Math" panose="02040503050406030204" pitchFamily="18" charset="0"/>
                                <a:cs typeface="Arial" panose="020B0604020202020204" pitchFamily="34" charset="0"/>
                              </a:rPr>
                              <m:t>𝑣</m:t>
                            </m:r>
                          </m:e>
                          <m:sub>
                            <m:r>
                              <a:rPr lang="en-US" altLang="ko-KR" sz="3600" b="0" i="1">
                                <a:latin typeface="Cambria Math" panose="02040503050406030204" pitchFamily="18" charset="0"/>
                                <a:cs typeface="Arial" panose="020B0604020202020204" pitchFamily="34" charset="0"/>
                              </a:rPr>
                              <m:t>𝑘</m:t>
                            </m:r>
                          </m:sub>
                        </m:sSub>
                        <m:f>
                          <m:fPr>
                            <m:ctrlPr>
                              <a:rPr lang="en-US" altLang="ko-KR" sz="3600" i="1">
                                <a:latin typeface="Cambria Math" panose="02040503050406030204" pitchFamily="18" charset="0"/>
                                <a:cs typeface="Arial" panose="020B0604020202020204" pitchFamily="34" charset="0"/>
                              </a:rPr>
                            </m:ctrlPr>
                          </m:fPr>
                          <m:num>
                            <m:r>
                              <a:rPr lang="ko-KR" altLang="en-US" sz="3600" b="0" i="1">
                                <a:latin typeface="Cambria Math" panose="02040503050406030204" pitchFamily="18" charset="0"/>
                                <a:cs typeface="Arial" panose="020B0604020202020204" pitchFamily="34" charset="0"/>
                              </a:rPr>
                              <m:t>𝜕</m:t>
                            </m:r>
                            <m:sSub>
                              <m:sSubPr>
                                <m:ctrlPr>
                                  <a:rPr lang="en-US" altLang="ko-KR" sz="3600" i="1">
                                    <a:latin typeface="Cambria Math" panose="02040503050406030204" pitchFamily="18" charset="0"/>
                                    <a:cs typeface="Arial" panose="020B0604020202020204" pitchFamily="34" charset="0"/>
                                  </a:rPr>
                                </m:ctrlPr>
                              </m:sSubPr>
                              <m:e>
                                <m:r>
                                  <a:rPr lang="ko-KR" altLang="en-US" sz="3600" b="0" i="1">
                                    <a:latin typeface="Cambria Math" panose="02040503050406030204" pitchFamily="18" charset="0"/>
                                    <a:cs typeface="Arial" panose="020B0604020202020204" pitchFamily="34" charset="0"/>
                                  </a:rPr>
                                  <m:t>𝜏</m:t>
                                </m:r>
                              </m:e>
                              <m:sub>
                                <m:r>
                                  <a:rPr lang="en-US" altLang="ko-KR" sz="3600" b="0" i="1">
                                    <a:latin typeface="Cambria Math" panose="02040503050406030204" pitchFamily="18" charset="0"/>
                                    <a:cs typeface="Arial" panose="020B0604020202020204" pitchFamily="34" charset="0"/>
                                  </a:rPr>
                                  <m:t>𝑖𝑗</m:t>
                                </m:r>
                              </m:sub>
                            </m:sSub>
                          </m:num>
                          <m:den>
                            <m:r>
                              <a:rPr lang="ko-KR" altLang="en-US" sz="3600" b="0" i="1">
                                <a:latin typeface="Cambria Math" panose="02040503050406030204" pitchFamily="18" charset="0"/>
                                <a:cs typeface="Arial" panose="020B0604020202020204" pitchFamily="34" charset="0"/>
                              </a:rPr>
                              <m:t>𝜕</m:t>
                            </m:r>
                            <m:r>
                              <a:rPr lang="en-US" altLang="ko-KR" sz="3600" b="0" i="1">
                                <a:latin typeface="Cambria Math" panose="02040503050406030204" pitchFamily="18" charset="0"/>
                                <a:cs typeface="Arial" panose="020B0604020202020204" pitchFamily="34" charset="0"/>
                              </a:rPr>
                              <m:t>𝑡</m:t>
                            </m:r>
                          </m:den>
                        </m:f>
                        <m:r>
                          <a:rPr lang="en-US" altLang="ko-KR" sz="3600" b="0" i="1" smtClean="0">
                            <a:latin typeface="Cambria Math" panose="02040503050406030204" pitchFamily="18" charset="0"/>
                            <a:cs typeface="Arial" panose="020B0604020202020204" pitchFamily="34" charset="0"/>
                          </a:rPr>
                          <m:t>− </m:t>
                        </m:r>
                        <m:sSub>
                          <m:sSubPr>
                            <m:ctrlPr>
                              <a:rPr lang="en-US" altLang="ko-KR" sz="3600" i="1" smtClean="0">
                                <a:latin typeface="Cambria Math" panose="02040503050406030204" pitchFamily="18" charset="0"/>
                                <a:cs typeface="Arial" panose="020B0604020202020204" pitchFamily="34" charset="0"/>
                              </a:rPr>
                            </m:ctrlPr>
                          </m:sSubPr>
                          <m:e>
                            <m:r>
                              <a:rPr lang="en-US" altLang="ko-KR" sz="3600" b="0" i="1" smtClean="0">
                                <a:latin typeface="Cambria Math" panose="02040503050406030204" pitchFamily="18" charset="0"/>
                                <a:cs typeface="Arial" panose="020B0604020202020204" pitchFamily="34" charset="0"/>
                              </a:rPr>
                              <m:t>𝑊</m:t>
                            </m:r>
                          </m:e>
                          <m:sub>
                            <m:r>
                              <a:rPr lang="en-US" altLang="ko-KR" sz="3600" b="0" i="1">
                                <a:latin typeface="Cambria Math" panose="02040503050406030204" pitchFamily="18" charset="0"/>
                                <a:cs typeface="Arial" panose="020B0604020202020204" pitchFamily="34" charset="0"/>
                              </a:rPr>
                              <m:t>𝑖</m:t>
                            </m:r>
                            <m:r>
                              <a:rPr lang="en-US" altLang="ko-KR" sz="3600" b="0" i="1" smtClean="0">
                                <a:latin typeface="Cambria Math" panose="02040503050406030204" pitchFamily="18" charset="0"/>
                                <a:cs typeface="Arial" panose="020B0604020202020204" pitchFamily="34" charset="0"/>
                              </a:rPr>
                              <m:t>𝑘</m:t>
                            </m:r>
                          </m:sub>
                        </m:sSub>
                        <m:sSub>
                          <m:sSubPr>
                            <m:ctrlPr>
                              <a:rPr lang="en-US" altLang="ko-KR" sz="3600" i="1">
                                <a:latin typeface="Cambria Math" panose="02040503050406030204" pitchFamily="18" charset="0"/>
                                <a:cs typeface="Arial" panose="020B0604020202020204" pitchFamily="34" charset="0"/>
                              </a:rPr>
                            </m:ctrlPr>
                          </m:sSubPr>
                          <m:e>
                            <m:r>
                              <a:rPr lang="ko-KR" altLang="en-US" sz="3600" b="0" i="1">
                                <a:latin typeface="Cambria Math" panose="02040503050406030204" pitchFamily="18" charset="0"/>
                                <a:cs typeface="Arial" panose="020B0604020202020204" pitchFamily="34" charset="0"/>
                              </a:rPr>
                              <m:t>𝜏</m:t>
                            </m:r>
                          </m:e>
                          <m:sub>
                            <m:r>
                              <a:rPr lang="en-US" altLang="ko-KR" sz="3600" b="0" i="1" smtClean="0">
                                <a:latin typeface="Cambria Math" panose="02040503050406030204" pitchFamily="18" charset="0"/>
                                <a:cs typeface="Arial" panose="020B0604020202020204" pitchFamily="34" charset="0"/>
                              </a:rPr>
                              <m:t>𝑘</m:t>
                            </m:r>
                            <m:r>
                              <a:rPr lang="en-US" altLang="ko-KR" sz="3600" b="0" i="1">
                                <a:latin typeface="Cambria Math" panose="02040503050406030204" pitchFamily="18" charset="0"/>
                                <a:cs typeface="Arial" panose="020B0604020202020204" pitchFamily="34" charset="0"/>
                              </a:rPr>
                              <m:t>𝑗</m:t>
                            </m:r>
                          </m:sub>
                        </m:sSub>
                        <m:r>
                          <a:rPr lang="en-US" altLang="ko-KR" sz="3600" b="0" i="1" smtClean="0">
                            <a:latin typeface="Cambria Math" panose="02040503050406030204" pitchFamily="18" charset="0"/>
                            <a:cs typeface="Arial" panose="020B0604020202020204" pitchFamily="34" charset="0"/>
                          </a:rPr>
                          <m:t> +</m:t>
                        </m:r>
                        <m:sSub>
                          <m:sSubPr>
                            <m:ctrlPr>
                              <a:rPr lang="en-US" altLang="ko-KR" sz="3600" i="1" smtClean="0">
                                <a:latin typeface="Cambria Math" panose="02040503050406030204" pitchFamily="18" charset="0"/>
                                <a:cs typeface="Arial" panose="020B0604020202020204" pitchFamily="34" charset="0"/>
                              </a:rPr>
                            </m:ctrlPr>
                          </m:sSubPr>
                          <m:e>
                            <m:r>
                              <a:rPr lang="ko-KR" altLang="en-US" sz="3600" b="0" i="1">
                                <a:latin typeface="Cambria Math" panose="02040503050406030204" pitchFamily="18" charset="0"/>
                                <a:cs typeface="Arial" panose="020B0604020202020204" pitchFamily="34" charset="0"/>
                              </a:rPr>
                              <m:t>𝜏</m:t>
                            </m:r>
                          </m:e>
                          <m:sub>
                            <m:r>
                              <a:rPr lang="en-US" altLang="ko-KR" sz="3600" b="0" i="1">
                                <a:latin typeface="Cambria Math" panose="02040503050406030204" pitchFamily="18" charset="0"/>
                                <a:cs typeface="Arial" panose="020B0604020202020204" pitchFamily="34" charset="0"/>
                              </a:rPr>
                              <m:t>𝑖</m:t>
                            </m:r>
                            <m:r>
                              <a:rPr lang="en-US" altLang="ko-KR" sz="3600" b="0" i="1" smtClean="0">
                                <a:latin typeface="Cambria Math" panose="02040503050406030204" pitchFamily="18" charset="0"/>
                                <a:cs typeface="Arial" panose="020B0604020202020204" pitchFamily="34" charset="0"/>
                              </a:rPr>
                              <m:t>𝑘</m:t>
                            </m:r>
                          </m:sub>
                        </m:sSub>
                        <m:sSub>
                          <m:sSubPr>
                            <m:ctrlPr>
                              <a:rPr lang="en-US" altLang="ko-KR" sz="3600" i="1">
                                <a:latin typeface="Cambria Math" panose="02040503050406030204" pitchFamily="18" charset="0"/>
                                <a:cs typeface="Arial" panose="020B0604020202020204" pitchFamily="34" charset="0"/>
                              </a:rPr>
                            </m:ctrlPr>
                          </m:sSubPr>
                          <m:e>
                            <m:r>
                              <a:rPr lang="en-US" altLang="ko-KR" sz="3600" b="0" i="1">
                                <a:latin typeface="Cambria Math" panose="02040503050406030204" pitchFamily="18" charset="0"/>
                                <a:cs typeface="Arial" panose="020B0604020202020204" pitchFamily="34" charset="0"/>
                              </a:rPr>
                              <m:t>𝑊</m:t>
                            </m:r>
                          </m:e>
                          <m:sub>
                            <m:r>
                              <a:rPr lang="en-US" altLang="ko-KR" sz="3600" b="0" i="1" smtClean="0">
                                <a:latin typeface="Cambria Math" panose="02040503050406030204" pitchFamily="18" charset="0"/>
                                <a:cs typeface="Arial" panose="020B0604020202020204" pitchFamily="34" charset="0"/>
                              </a:rPr>
                              <m:t>𝑘</m:t>
                            </m:r>
                            <m:r>
                              <a:rPr lang="en-US" altLang="ko-KR" sz="3600" b="0" i="1">
                                <a:latin typeface="Cambria Math" panose="02040503050406030204" pitchFamily="18" charset="0"/>
                                <a:cs typeface="Arial" panose="020B0604020202020204" pitchFamily="34" charset="0"/>
                              </a:rPr>
                              <m:t>𝑗</m:t>
                            </m:r>
                          </m:sub>
                        </m:sSub>
                      </m:oMath>
                    </a14:m>
                    <a:r>
                      <a:rPr lang="en-US" altLang="ko-KR" sz="3600" dirty="0" smtClean="0">
                        <a:latin typeface="Arial Unicode MS" panose="020B0604020202020204" pitchFamily="50" charset="-127"/>
                        <a:ea typeface="Arial Unicode MS" panose="020B0604020202020204" pitchFamily="50" charset="-127"/>
                        <a:cs typeface="Arial Unicode MS" panose="020B0604020202020204" pitchFamily="50" charset="-127"/>
                      </a:rPr>
                      <a:t> </a:t>
                    </a:r>
                  </a:p>
                  <a:p>
                    <a14:m>
                      <m:oMath xmlns:m="http://schemas.openxmlformats.org/officeDocument/2006/math">
                        <m:r>
                          <a:rPr lang="en-US" altLang="ko-KR" sz="3600" b="0" i="1">
                            <a:latin typeface="Cambria Math" panose="02040503050406030204" pitchFamily="18" charset="0"/>
                            <a:cs typeface="Arial" panose="020B0604020202020204" pitchFamily="34" charset="0"/>
                          </a:rPr>
                          <m:t>𝑤h𝑒𝑟𝑒</m:t>
                        </m:r>
                      </m:oMath>
                    </a14:m>
                    <a:r>
                      <a:rPr lang="en-US" altLang="ko-KR" sz="3600" dirty="0" smtClean="0">
                        <a:latin typeface="Arial Unicode MS" panose="020B0604020202020204" pitchFamily="50" charset="-127"/>
                        <a:ea typeface="Arial Unicode MS" panose="020B0604020202020204" pitchFamily="50" charset="-127"/>
                        <a:cs typeface="Arial Unicode MS" panose="020B0604020202020204" pitchFamily="50" charset="-127"/>
                      </a:rPr>
                      <a:t> </a:t>
                    </a:r>
                    <a14:m>
                      <m:oMath xmlns:m="http://schemas.openxmlformats.org/officeDocument/2006/math">
                        <m:sSub>
                          <m:sSubPr>
                            <m:ctrlPr>
                              <a:rPr lang="en-US" altLang="ko-KR" sz="3600" i="1">
                                <a:latin typeface="Cambria Math" panose="02040503050406030204" pitchFamily="18" charset="0"/>
                                <a:cs typeface="Arial" panose="020B0604020202020204" pitchFamily="34" charset="0"/>
                              </a:rPr>
                            </m:ctrlPr>
                          </m:sSubPr>
                          <m:e>
                            <m:r>
                              <a:rPr lang="en-US" altLang="ko-KR" sz="3600" b="0" i="1">
                                <a:latin typeface="Cambria Math" panose="02040503050406030204" pitchFamily="18" charset="0"/>
                                <a:cs typeface="Arial" panose="020B0604020202020204" pitchFamily="34" charset="0"/>
                              </a:rPr>
                              <m:t>𝑊</m:t>
                            </m:r>
                          </m:e>
                          <m:sub>
                            <m:r>
                              <a:rPr lang="en-US" altLang="ko-KR" sz="3600" b="0" i="1">
                                <a:latin typeface="Cambria Math" panose="02040503050406030204" pitchFamily="18" charset="0"/>
                                <a:cs typeface="Arial" panose="020B0604020202020204" pitchFamily="34" charset="0"/>
                              </a:rPr>
                              <m:t>𝑖𝑗</m:t>
                            </m:r>
                          </m:sub>
                        </m:sSub>
                        <m:r>
                          <a:rPr lang="en-US" altLang="ko-KR" sz="3600" b="0" i="1">
                            <a:latin typeface="Cambria Math" panose="02040503050406030204" pitchFamily="18" charset="0"/>
                            <a:cs typeface="Arial" panose="020B0604020202020204" pitchFamily="34" charset="0"/>
                          </a:rPr>
                          <m:t> = </m:t>
                        </m:r>
                        <m:f>
                          <m:fPr>
                            <m:ctrlPr>
                              <a:rPr lang="en-US" altLang="ko-KR" sz="3600" i="1">
                                <a:latin typeface="Cambria Math" panose="02040503050406030204" pitchFamily="18" charset="0"/>
                                <a:cs typeface="Arial" panose="020B0604020202020204" pitchFamily="34" charset="0"/>
                              </a:rPr>
                            </m:ctrlPr>
                          </m:fPr>
                          <m:num>
                            <m:r>
                              <a:rPr lang="en-US" altLang="ko-KR" sz="3600" b="0" i="1">
                                <a:latin typeface="Cambria Math" panose="02040503050406030204" pitchFamily="18" charset="0"/>
                                <a:cs typeface="Arial" panose="020B0604020202020204" pitchFamily="34" charset="0"/>
                              </a:rPr>
                              <m:t>1</m:t>
                            </m:r>
                          </m:num>
                          <m:den>
                            <m:r>
                              <a:rPr lang="en-US" altLang="ko-KR" sz="3600" b="0" i="1">
                                <a:latin typeface="Cambria Math" panose="02040503050406030204" pitchFamily="18" charset="0"/>
                                <a:cs typeface="Arial" panose="020B0604020202020204" pitchFamily="34" charset="0"/>
                              </a:rPr>
                              <m:t>2</m:t>
                            </m:r>
                          </m:den>
                        </m:f>
                        <m:d>
                          <m:dPr>
                            <m:ctrlPr>
                              <a:rPr lang="en-US" altLang="ko-KR" sz="3600" i="1">
                                <a:latin typeface="Cambria Math" panose="02040503050406030204" pitchFamily="18" charset="0"/>
                                <a:cs typeface="Arial" panose="020B0604020202020204" pitchFamily="34" charset="0"/>
                              </a:rPr>
                            </m:ctrlPr>
                          </m:dPr>
                          <m:e>
                            <m:f>
                              <m:fPr>
                                <m:ctrlPr>
                                  <a:rPr lang="en-US" altLang="ko-KR" sz="3600" i="1">
                                    <a:latin typeface="Cambria Math" panose="02040503050406030204" pitchFamily="18" charset="0"/>
                                    <a:cs typeface="Arial" panose="020B0604020202020204" pitchFamily="34" charset="0"/>
                                  </a:rPr>
                                </m:ctrlPr>
                              </m:fPr>
                              <m:num>
                                <m:r>
                                  <a:rPr lang="ko-KR" altLang="en-US" sz="3600" b="0" i="1">
                                    <a:latin typeface="Cambria Math" panose="02040503050406030204" pitchFamily="18" charset="0"/>
                                    <a:cs typeface="Arial" panose="020B0604020202020204" pitchFamily="34" charset="0"/>
                                  </a:rPr>
                                  <m:t>𝜕</m:t>
                                </m:r>
                                <m:sSub>
                                  <m:sSubPr>
                                    <m:ctrlPr>
                                      <a:rPr lang="en-US" altLang="ko-KR" sz="3600" i="1">
                                        <a:latin typeface="Cambria Math" panose="02040503050406030204" pitchFamily="18" charset="0"/>
                                        <a:cs typeface="Arial" panose="020B0604020202020204" pitchFamily="34" charset="0"/>
                                      </a:rPr>
                                    </m:ctrlPr>
                                  </m:sSubPr>
                                  <m:e>
                                    <m:r>
                                      <a:rPr lang="en-US" altLang="ko-KR" sz="3600" b="0" i="1">
                                        <a:latin typeface="Cambria Math" panose="02040503050406030204" pitchFamily="18" charset="0"/>
                                        <a:cs typeface="Arial" panose="020B0604020202020204" pitchFamily="34" charset="0"/>
                                      </a:rPr>
                                      <m:t>𝑣</m:t>
                                    </m:r>
                                  </m:e>
                                  <m:sub>
                                    <m:r>
                                      <a:rPr lang="en-US" altLang="ko-KR" sz="3600" b="0" i="1">
                                        <a:latin typeface="Cambria Math" panose="02040503050406030204" pitchFamily="18" charset="0"/>
                                        <a:cs typeface="Arial" panose="020B0604020202020204" pitchFamily="34" charset="0"/>
                                      </a:rPr>
                                      <m:t>𝑖</m:t>
                                    </m:r>
                                  </m:sub>
                                </m:sSub>
                              </m:num>
                              <m:den>
                                <m:r>
                                  <a:rPr lang="ko-KR" altLang="en-US" sz="3600" b="0" i="1">
                                    <a:latin typeface="Cambria Math" panose="02040503050406030204" pitchFamily="18" charset="0"/>
                                    <a:cs typeface="Arial" panose="020B0604020202020204" pitchFamily="34" charset="0"/>
                                  </a:rPr>
                                  <m:t>𝜕</m:t>
                                </m:r>
                                <m:sSub>
                                  <m:sSubPr>
                                    <m:ctrlPr>
                                      <a:rPr lang="en-US" altLang="ko-KR" sz="3600" i="1">
                                        <a:latin typeface="Cambria Math" panose="02040503050406030204" pitchFamily="18" charset="0"/>
                                        <a:cs typeface="Arial" panose="020B0604020202020204" pitchFamily="34" charset="0"/>
                                      </a:rPr>
                                    </m:ctrlPr>
                                  </m:sSubPr>
                                  <m:e>
                                    <m:r>
                                      <a:rPr lang="en-US" altLang="ko-KR" sz="3600" b="0" i="1">
                                        <a:latin typeface="Cambria Math" panose="02040503050406030204" pitchFamily="18" charset="0"/>
                                        <a:cs typeface="Arial" panose="020B0604020202020204" pitchFamily="34" charset="0"/>
                                      </a:rPr>
                                      <m:t>𝑥</m:t>
                                    </m:r>
                                  </m:e>
                                  <m:sub>
                                    <m:r>
                                      <a:rPr lang="en-US" altLang="ko-KR" sz="3600" b="0" i="1">
                                        <a:latin typeface="Cambria Math" panose="02040503050406030204" pitchFamily="18" charset="0"/>
                                        <a:cs typeface="Arial" panose="020B0604020202020204" pitchFamily="34" charset="0"/>
                                      </a:rPr>
                                      <m:t>𝑗</m:t>
                                    </m:r>
                                  </m:sub>
                                </m:sSub>
                              </m:den>
                            </m:f>
                            <m:r>
                              <a:rPr lang="en-US" altLang="ko-KR" sz="3600" b="0" i="1">
                                <a:latin typeface="Cambria Math" panose="02040503050406030204" pitchFamily="18" charset="0"/>
                                <a:cs typeface="Arial" panose="020B0604020202020204" pitchFamily="34" charset="0"/>
                              </a:rPr>
                              <m:t> −</m:t>
                            </m:r>
                            <m:f>
                              <m:fPr>
                                <m:ctrlPr>
                                  <a:rPr lang="en-US" altLang="ko-KR" sz="3600" i="1">
                                    <a:latin typeface="Cambria Math" panose="02040503050406030204" pitchFamily="18" charset="0"/>
                                    <a:cs typeface="Arial" panose="020B0604020202020204" pitchFamily="34" charset="0"/>
                                  </a:rPr>
                                </m:ctrlPr>
                              </m:fPr>
                              <m:num>
                                <m:r>
                                  <a:rPr lang="ko-KR" altLang="en-US" sz="3600" b="0" i="1">
                                    <a:latin typeface="Cambria Math" panose="02040503050406030204" pitchFamily="18" charset="0"/>
                                    <a:cs typeface="Arial" panose="020B0604020202020204" pitchFamily="34" charset="0"/>
                                  </a:rPr>
                                  <m:t>𝜕</m:t>
                                </m:r>
                                <m:sSub>
                                  <m:sSubPr>
                                    <m:ctrlPr>
                                      <a:rPr lang="en-US" altLang="ko-KR" sz="3600" i="1">
                                        <a:latin typeface="Cambria Math" panose="02040503050406030204" pitchFamily="18" charset="0"/>
                                        <a:cs typeface="Arial" panose="020B0604020202020204" pitchFamily="34" charset="0"/>
                                      </a:rPr>
                                    </m:ctrlPr>
                                  </m:sSubPr>
                                  <m:e>
                                    <m:r>
                                      <a:rPr lang="en-US" altLang="ko-KR" sz="3600" b="0" i="1">
                                        <a:latin typeface="Cambria Math" panose="02040503050406030204" pitchFamily="18" charset="0"/>
                                        <a:cs typeface="Arial" panose="020B0604020202020204" pitchFamily="34" charset="0"/>
                                      </a:rPr>
                                      <m:t>𝑣</m:t>
                                    </m:r>
                                  </m:e>
                                  <m:sub>
                                    <m:r>
                                      <a:rPr lang="en-US" altLang="ko-KR" sz="3600" b="0" i="1">
                                        <a:latin typeface="Cambria Math" panose="02040503050406030204" pitchFamily="18" charset="0"/>
                                        <a:cs typeface="Arial" panose="020B0604020202020204" pitchFamily="34" charset="0"/>
                                      </a:rPr>
                                      <m:t>𝑗</m:t>
                                    </m:r>
                                  </m:sub>
                                </m:sSub>
                              </m:num>
                              <m:den>
                                <m:r>
                                  <a:rPr lang="ko-KR" altLang="en-US" sz="3600" b="0" i="1">
                                    <a:latin typeface="Cambria Math" panose="02040503050406030204" pitchFamily="18" charset="0"/>
                                    <a:cs typeface="Arial" panose="020B0604020202020204" pitchFamily="34" charset="0"/>
                                  </a:rPr>
                                  <m:t>𝜕</m:t>
                                </m:r>
                                <m:sSub>
                                  <m:sSubPr>
                                    <m:ctrlPr>
                                      <a:rPr lang="en-US" altLang="ko-KR" sz="3600" i="1">
                                        <a:latin typeface="Cambria Math" panose="02040503050406030204" pitchFamily="18" charset="0"/>
                                        <a:cs typeface="Arial" panose="020B0604020202020204" pitchFamily="34" charset="0"/>
                                      </a:rPr>
                                    </m:ctrlPr>
                                  </m:sSubPr>
                                  <m:e>
                                    <m:r>
                                      <a:rPr lang="en-US" altLang="ko-KR" sz="3600" b="0" i="1">
                                        <a:latin typeface="Cambria Math" panose="02040503050406030204" pitchFamily="18" charset="0"/>
                                        <a:cs typeface="Arial" panose="020B0604020202020204" pitchFamily="34" charset="0"/>
                                      </a:rPr>
                                      <m:t>𝑥</m:t>
                                    </m:r>
                                  </m:e>
                                  <m:sub>
                                    <m:r>
                                      <a:rPr lang="en-US" altLang="ko-KR" sz="3600" b="0" i="1">
                                        <a:latin typeface="Cambria Math" panose="02040503050406030204" pitchFamily="18" charset="0"/>
                                        <a:cs typeface="Arial" panose="020B0604020202020204" pitchFamily="34" charset="0"/>
                                      </a:rPr>
                                      <m:t>𝑖</m:t>
                                    </m:r>
                                  </m:sub>
                                </m:sSub>
                              </m:den>
                            </m:f>
                          </m:e>
                        </m:d>
                      </m:oMath>
                    </a14:m>
                    <a:r>
                      <a:rPr lang="en-US" altLang="ko-KR" sz="3600" dirty="0">
                        <a:latin typeface="Arial Unicode MS" panose="020B0604020202020204" pitchFamily="50" charset="-127"/>
                        <a:ea typeface="Arial Unicode MS" panose="020B0604020202020204" pitchFamily="50" charset="-127"/>
                        <a:cs typeface="Arial Unicode MS" panose="020B0604020202020204" pitchFamily="50" charset="-127"/>
                      </a:rPr>
                      <a:t> </a:t>
                    </a:r>
                    <a:endParaRPr lang="ko-KR" altLang="en-US" sz="3600" dirty="0">
                      <a:latin typeface="Arial Unicode MS" panose="020B0604020202020204" pitchFamily="50" charset="-127"/>
                      <a:ea typeface="Arial Unicode MS" panose="020B0604020202020204" pitchFamily="50" charset="-127"/>
                      <a:cs typeface="Arial Unicode MS" panose="020B0604020202020204" pitchFamily="50" charset="-127"/>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2527845" y="29966375"/>
                    <a:ext cx="13350297" cy="1870448"/>
                  </a:xfrm>
                  <a:prstGeom prst="rect">
                    <a:avLst/>
                  </a:prstGeom>
                  <a:blipFill>
                    <a:blip r:embed="rId7"/>
                    <a:stretch>
                      <a:fillRect l="-73"/>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59" name="TextBox 58"/>
                  <p:cNvSpPr txBox="1"/>
                  <p:nvPr/>
                </p:nvSpPr>
                <p:spPr>
                  <a:xfrm>
                    <a:off x="2375711" y="28772027"/>
                    <a:ext cx="11258872" cy="114698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3600" i="1" smtClean="0">
                                  <a:latin typeface="Cambria Math" panose="02040503050406030204" pitchFamily="18" charset="0"/>
                                  <a:cs typeface="Arial" panose="020B0604020202020204" pitchFamily="34" charset="0"/>
                                </a:rPr>
                              </m:ctrlPr>
                            </m:sSubPr>
                            <m:e>
                              <m:acc>
                                <m:accPr>
                                  <m:chr m:val="̇"/>
                                  <m:ctrlPr>
                                    <a:rPr lang="en-US" altLang="ko-KR" sz="3600" i="1" smtClean="0">
                                      <a:latin typeface="Cambria Math" panose="02040503050406030204" pitchFamily="18" charset="0"/>
                                      <a:cs typeface="Arial" panose="020B0604020202020204" pitchFamily="34" charset="0"/>
                                    </a:rPr>
                                  </m:ctrlPr>
                                </m:accPr>
                                <m:e>
                                  <m:r>
                                    <a:rPr lang="ko-KR" altLang="en-US" sz="3600" b="0" i="1" smtClean="0">
                                      <a:latin typeface="Cambria Math" panose="02040503050406030204" pitchFamily="18" charset="0"/>
                                      <a:cs typeface="Arial" panose="020B0604020202020204" pitchFamily="34" charset="0"/>
                                    </a:rPr>
                                    <m:t>𝜀</m:t>
                                  </m:r>
                                </m:e>
                              </m:acc>
                            </m:e>
                            <m:sub>
                              <m:r>
                                <a:rPr lang="en-US" altLang="ko-KR" sz="3600" b="0" i="1" smtClean="0">
                                  <a:latin typeface="Cambria Math" panose="02040503050406030204" pitchFamily="18" charset="0"/>
                                  <a:cs typeface="Arial" panose="020B0604020202020204" pitchFamily="34" charset="0"/>
                                </a:rPr>
                                <m:t>𝑖𝑗</m:t>
                              </m:r>
                            </m:sub>
                          </m:sSub>
                          <m:r>
                            <a:rPr lang="en-US" altLang="ko-KR" sz="3600" b="0" i="1" smtClean="0">
                              <a:latin typeface="Cambria Math" panose="02040503050406030204" pitchFamily="18" charset="0"/>
                              <a:cs typeface="Arial" panose="020B0604020202020204" pitchFamily="34" charset="0"/>
                            </a:rPr>
                            <m:t>= </m:t>
                          </m:r>
                          <m:sSubSup>
                            <m:sSubSupPr>
                              <m:ctrlPr>
                                <a:rPr lang="en-US" altLang="ko-KR" sz="3600" i="1" smtClean="0">
                                  <a:latin typeface="Cambria Math" panose="02040503050406030204" pitchFamily="18" charset="0"/>
                                  <a:cs typeface="Arial" panose="020B0604020202020204" pitchFamily="34" charset="0"/>
                                </a:rPr>
                              </m:ctrlPr>
                            </m:sSubSupPr>
                            <m:e>
                              <m:acc>
                                <m:accPr>
                                  <m:chr m:val="̇"/>
                                  <m:ctrlPr>
                                    <a:rPr lang="en-US" altLang="ko-KR" sz="3600" i="1" smtClean="0">
                                      <a:latin typeface="Cambria Math" panose="02040503050406030204" pitchFamily="18" charset="0"/>
                                      <a:cs typeface="Arial" panose="020B0604020202020204" pitchFamily="34" charset="0"/>
                                    </a:rPr>
                                  </m:ctrlPr>
                                </m:accPr>
                                <m:e>
                                  <m:r>
                                    <a:rPr lang="ko-KR" altLang="en-US" sz="3600" b="0" i="1" smtClean="0">
                                      <a:latin typeface="Cambria Math" panose="02040503050406030204" pitchFamily="18" charset="0"/>
                                      <a:cs typeface="Arial" panose="020B0604020202020204" pitchFamily="34" charset="0"/>
                                    </a:rPr>
                                    <m:t>𝜀</m:t>
                                  </m:r>
                                </m:e>
                              </m:acc>
                            </m:e>
                            <m:sub>
                              <m:r>
                                <a:rPr lang="en-US" altLang="ko-KR" sz="3600" b="0" i="1" smtClean="0">
                                  <a:latin typeface="Cambria Math" panose="02040503050406030204" pitchFamily="18" charset="0"/>
                                  <a:cs typeface="Arial" panose="020B0604020202020204" pitchFamily="34" charset="0"/>
                                </a:rPr>
                                <m:t>𝑖𝑗</m:t>
                              </m:r>
                            </m:sub>
                            <m:sup>
                              <m:r>
                                <a:rPr lang="en-US" altLang="ko-KR" sz="3600" b="0" i="1" smtClean="0">
                                  <a:latin typeface="Cambria Math" panose="02040503050406030204" pitchFamily="18" charset="0"/>
                                  <a:cs typeface="Arial" panose="020B0604020202020204" pitchFamily="34" charset="0"/>
                                </a:rPr>
                                <m:t>𝑣𝑖𝑠</m:t>
                              </m:r>
                            </m:sup>
                          </m:sSubSup>
                          <m:r>
                            <a:rPr lang="en-US" altLang="ko-KR" sz="3600" b="0" i="1" smtClean="0">
                              <a:latin typeface="Cambria Math" panose="02040503050406030204" pitchFamily="18" charset="0"/>
                              <a:cs typeface="Arial" panose="020B0604020202020204" pitchFamily="34" charset="0"/>
                            </a:rPr>
                            <m:t>+</m:t>
                          </m:r>
                          <m:sSubSup>
                            <m:sSubSupPr>
                              <m:ctrlPr>
                                <a:rPr lang="en-US" altLang="ko-KR" sz="3600" i="1">
                                  <a:latin typeface="Cambria Math" panose="02040503050406030204" pitchFamily="18" charset="0"/>
                                  <a:cs typeface="Arial" panose="020B0604020202020204" pitchFamily="34" charset="0"/>
                                </a:rPr>
                              </m:ctrlPr>
                            </m:sSubSupPr>
                            <m:e>
                              <m:acc>
                                <m:accPr>
                                  <m:chr m:val="̇"/>
                                  <m:ctrlPr>
                                    <a:rPr lang="en-US" altLang="ko-KR" sz="3600" i="1">
                                      <a:latin typeface="Cambria Math" panose="02040503050406030204" pitchFamily="18" charset="0"/>
                                      <a:cs typeface="Arial" panose="020B0604020202020204" pitchFamily="34" charset="0"/>
                                    </a:rPr>
                                  </m:ctrlPr>
                                </m:accPr>
                                <m:e>
                                  <m:r>
                                    <a:rPr lang="ko-KR" altLang="en-US" sz="3600" b="0" i="1">
                                      <a:latin typeface="Cambria Math" panose="02040503050406030204" pitchFamily="18" charset="0"/>
                                      <a:cs typeface="Arial" panose="020B0604020202020204" pitchFamily="34" charset="0"/>
                                    </a:rPr>
                                    <m:t>𝜀</m:t>
                                  </m:r>
                                </m:e>
                              </m:acc>
                            </m:e>
                            <m:sub>
                              <m:r>
                                <a:rPr lang="en-US" altLang="ko-KR" sz="3600" b="0" i="1">
                                  <a:latin typeface="Cambria Math" panose="02040503050406030204" pitchFamily="18" charset="0"/>
                                  <a:cs typeface="Arial" panose="020B0604020202020204" pitchFamily="34" charset="0"/>
                                </a:rPr>
                                <m:t>𝑖𝑗</m:t>
                              </m:r>
                            </m:sub>
                            <m:sup>
                              <m:r>
                                <a:rPr lang="en-US" altLang="ko-KR" sz="3600" b="0" i="1" smtClean="0">
                                  <a:latin typeface="Cambria Math" panose="02040503050406030204" pitchFamily="18" charset="0"/>
                                  <a:cs typeface="Arial" panose="020B0604020202020204" pitchFamily="34" charset="0"/>
                                </a:rPr>
                                <m:t>𝑒𝑙</m:t>
                              </m:r>
                            </m:sup>
                          </m:sSubSup>
                          <m:r>
                            <a:rPr lang="en-US" altLang="ko-KR" sz="3600" b="0" i="1" smtClean="0">
                              <a:latin typeface="Cambria Math" panose="02040503050406030204" pitchFamily="18" charset="0"/>
                              <a:cs typeface="Arial" panose="020B0604020202020204" pitchFamily="34" charset="0"/>
                            </a:rPr>
                            <m:t>=</m:t>
                          </m:r>
                          <m:f>
                            <m:fPr>
                              <m:ctrlPr>
                                <a:rPr lang="en-US" altLang="ko-KR" sz="3600" i="1">
                                  <a:latin typeface="Cambria Math" panose="02040503050406030204" pitchFamily="18" charset="0"/>
                                  <a:cs typeface="Arial" panose="020B0604020202020204" pitchFamily="34" charset="0"/>
                                </a:rPr>
                              </m:ctrlPr>
                            </m:fPr>
                            <m:num>
                              <m:r>
                                <a:rPr lang="en-US" altLang="ko-KR" sz="3600" b="0" i="1">
                                  <a:latin typeface="Cambria Math" panose="02040503050406030204" pitchFamily="18" charset="0"/>
                                  <a:cs typeface="Arial" panose="020B0604020202020204" pitchFamily="34" charset="0"/>
                                </a:rPr>
                                <m:t>1</m:t>
                              </m:r>
                            </m:num>
                            <m:den>
                              <m:r>
                                <a:rPr lang="en-US" altLang="ko-KR" sz="3600" b="0" i="1">
                                  <a:latin typeface="Cambria Math" panose="02040503050406030204" pitchFamily="18" charset="0"/>
                                  <a:cs typeface="Arial" panose="020B0604020202020204" pitchFamily="34" charset="0"/>
                                </a:rPr>
                                <m:t>2</m:t>
                              </m:r>
                              <m:r>
                                <a:rPr lang="ko-KR" altLang="en-US" sz="3600" i="1" kern="100">
                                  <a:latin typeface="Cambria Math" panose="02040503050406030204" pitchFamily="18" charset="0"/>
                                  <a:ea typeface="맑은 고딕" panose="020B0503020000020004" pitchFamily="50" charset="-127"/>
                                  <a:cs typeface="Times New Roman" panose="02020603050405020304" pitchFamily="18" charset="0"/>
                                </a:rPr>
                                <m:t>𝜂</m:t>
                              </m:r>
                            </m:den>
                          </m:f>
                          <m:sSub>
                            <m:sSubPr>
                              <m:ctrlPr>
                                <a:rPr lang="en-US" altLang="ko-KR" sz="3600" i="1">
                                  <a:latin typeface="Cambria Math" panose="02040503050406030204" pitchFamily="18" charset="0"/>
                                  <a:cs typeface="Arial" panose="020B0604020202020204" pitchFamily="34" charset="0"/>
                                </a:rPr>
                              </m:ctrlPr>
                            </m:sSubPr>
                            <m:e>
                              <m:r>
                                <a:rPr lang="ko-KR" altLang="en-US" sz="3600" b="0" i="1">
                                  <a:latin typeface="Cambria Math" panose="02040503050406030204" pitchFamily="18" charset="0"/>
                                  <a:cs typeface="Arial" panose="020B0604020202020204" pitchFamily="34" charset="0"/>
                                </a:rPr>
                                <m:t>𝜏</m:t>
                              </m:r>
                            </m:e>
                            <m:sub>
                              <m:r>
                                <a:rPr lang="en-US" altLang="ko-KR" sz="3600" b="0" i="1">
                                  <a:latin typeface="Cambria Math" panose="02040503050406030204" pitchFamily="18" charset="0"/>
                                  <a:cs typeface="Arial" panose="020B0604020202020204" pitchFamily="34" charset="0"/>
                                </a:rPr>
                                <m:t>𝑖𝑗</m:t>
                              </m:r>
                            </m:sub>
                          </m:sSub>
                          <m:r>
                            <a:rPr lang="en-US" altLang="ko-KR" sz="3600" b="0" i="1" smtClean="0">
                              <a:latin typeface="Cambria Math" panose="02040503050406030204" pitchFamily="18" charset="0"/>
                              <a:cs typeface="Arial" panose="020B0604020202020204" pitchFamily="34" charset="0"/>
                            </a:rPr>
                            <m:t>+</m:t>
                          </m:r>
                          <m:f>
                            <m:fPr>
                              <m:ctrlPr>
                                <a:rPr lang="en-US" altLang="ko-KR" sz="3600" i="1">
                                  <a:latin typeface="Cambria Math" panose="02040503050406030204" pitchFamily="18" charset="0"/>
                                  <a:cs typeface="Arial" panose="020B0604020202020204" pitchFamily="34" charset="0"/>
                                </a:rPr>
                              </m:ctrlPr>
                            </m:fPr>
                            <m:num>
                              <m:r>
                                <a:rPr lang="en-US" altLang="ko-KR" sz="3600" b="0" i="1" smtClean="0">
                                  <a:latin typeface="Cambria Math" panose="02040503050406030204" pitchFamily="18" charset="0"/>
                                  <a:cs typeface="Arial" panose="020B0604020202020204" pitchFamily="34" charset="0"/>
                                </a:rPr>
                                <m:t>1</m:t>
                              </m:r>
                            </m:num>
                            <m:den>
                              <m:r>
                                <a:rPr lang="en-US" altLang="ko-KR" sz="3600" b="0" i="1" smtClean="0">
                                  <a:latin typeface="Cambria Math" panose="02040503050406030204" pitchFamily="18" charset="0"/>
                                  <a:cs typeface="Arial" panose="020B0604020202020204" pitchFamily="34" charset="0"/>
                                </a:rPr>
                                <m:t>2</m:t>
                              </m:r>
                              <m:r>
                                <a:rPr lang="en-US" altLang="ko-KR" sz="3600" b="0" i="1" smtClean="0">
                                  <a:latin typeface="Cambria Math" panose="02040503050406030204" pitchFamily="18" charset="0"/>
                                  <a:cs typeface="Arial" panose="020B0604020202020204" pitchFamily="34" charset="0"/>
                                </a:rPr>
                                <m:t>𝐺</m:t>
                              </m:r>
                            </m:den>
                          </m:f>
                          <m:f>
                            <m:fPr>
                              <m:ctrlPr>
                                <a:rPr lang="en-US" altLang="ko-KR" sz="3600" i="1">
                                  <a:latin typeface="Cambria Math" panose="02040503050406030204" pitchFamily="18" charset="0"/>
                                  <a:cs typeface="Arial" panose="020B0604020202020204" pitchFamily="34" charset="0"/>
                                </a:rPr>
                              </m:ctrlPr>
                            </m:fPr>
                            <m:num>
                              <m:r>
                                <a:rPr lang="en-US" altLang="ko-KR" sz="3600" b="0" i="1">
                                  <a:latin typeface="Cambria Math" panose="02040503050406030204" pitchFamily="18" charset="0"/>
                                  <a:cs typeface="Arial" panose="020B0604020202020204" pitchFamily="34" charset="0"/>
                                </a:rPr>
                                <m:t>𝐷</m:t>
                              </m:r>
                              <m:sSub>
                                <m:sSubPr>
                                  <m:ctrlPr>
                                    <a:rPr lang="en-US" altLang="ko-KR" sz="3600" i="1">
                                      <a:latin typeface="Cambria Math" panose="02040503050406030204" pitchFamily="18" charset="0"/>
                                      <a:cs typeface="Arial" panose="020B0604020202020204" pitchFamily="34" charset="0"/>
                                    </a:rPr>
                                  </m:ctrlPr>
                                </m:sSubPr>
                                <m:e>
                                  <m:r>
                                    <a:rPr lang="ko-KR" altLang="en-US" sz="3600" b="0" i="1">
                                      <a:latin typeface="Cambria Math" panose="02040503050406030204" pitchFamily="18" charset="0"/>
                                      <a:cs typeface="Arial" panose="020B0604020202020204" pitchFamily="34" charset="0"/>
                                    </a:rPr>
                                    <m:t>𝜏</m:t>
                                  </m:r>
                                </m:e>
                                <m:sub>
                                  <m:r>
                                    <a:rPr lang="en-US" altLang="ko-KR" sz="3600" b="0" i="1">
                                      <a:latin typeface="Cambria Math" panose="02040503050406030204" pitchFamily="18" charset="0"/>
                                      <a:cs typeface="Arial" panose="020B0604020202020204" pitchFamily="34" charset="0"/>
                                    </a:rPr>
                                    <m:t>𝑖𝑗</m:t>
                                  </m:r>
                                </m:sub>
                              </m:sSub>
                            </m:num>
                            <m:den>
                              <m:r>
                                <a:rPr lang="en-US" altLang="ko-KR" sz="3600" b="0" i="1" smtClean="0">
                                  <a:latin typeface="Cambria Math" panose="02040503050406030204" pitchFamily="18" charset="0"/>
                                  <a:cs typeface="Arial" panose="020B0604020202020204" pitchFamily="34" charset="0"/>
                                </a:rPr>
                                <m:t>𝐷𝑡</m:t>
                              </m:r>
                            </m:den>
                          </m:f>
                        </m:oMath>
                      </m:oMathPara>
                    </a14:m>
                    <a:endParaRPr lang="ko-KR" altLang="en-US" sz="3600" dirty="0">
                      <a:latin typeface="Times New Roman" panose="02020603050405020304" pitchFamily="18" charset="0"/>
                      <a:ea typeface="Arial Unicode MS" panose="020B0604020202020204" pitchFamily="50" charset="-127"/>
                      <a:cs typeface="Times New Roman" panose="02020603050405020304" pitchFamily="18" charset="0"/>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2375711" y="28772027"/>
                    <a:ext cx="11258872" cy="1146981"/>
                  </a:xfrm>
                  <a:prstGeom prst="rect">
                    <a:avLst/>
                  </a:prstGeom>
                  <a:blipFill>
                    <a:blip r:embed="rId8"/>
                    <a:stretch>
                      <a:fillRect/>
                    </a:stretch>
                  </a:blipFill>
                </p:spPr>
                <p:txBody>
                  <a:bodyPr/>
                  <a:lstStyle/>
                  <a:p>
                    <a:r>
                      <a:rPr lang="ko-KR" altLang="en-US">
                        <a:noFill/>
                      </a:rPr>
                      <a:t> </a:t>
                    </a:r>
                  </a:p>
                </p:txBody>
              </p:sp>
            </mc:Fallback>
          </mc:AlternateContent>
        </p:grpSp>
      </p:grpSp>
      <p:pic>
        <p:nvPicPr>
          <p:cNvPr id="36" name="그림 35"/>
          <p:cNvPicPr>
            <a:picLocks noChangeAspect="1"/>
          </p:cNvPicPr>
          <p:nvPr/>
        </p:nvPicPr>
        <p:blipFill rotWithShape="1">
          <a:blip r:embed="rId9" cstate="print">
            <a:extLst>
              <a:ext uri="{28A0092B-C50C-407E-A947-70E740481C1C}">
                <a14:useLocalDpi xmlns:a14="http://schemas.microsoft.com/office/drawing/2010/main" val="0"/>
              </a:ext>
            </a:extLst>
          </a:blip>
          <a:srcRect b="6591"/>
          <a:stretch/>
        </p:blipFill>
        <p:spPr>
          <a:xfrm>
            <a:off x="15909076" y="5667158"/>
            <a:ext cx="12374649" cy="7036247"/>
          </a:xfrm>
          <a:prstGeom prst="rect">
            <a:avLst/>
          </a:prstGeom>
        </p:spPr>
      </p:pic>
      <mc:AlternateContent xmlns:mc="http://schemas.openxmlformats.org/markup-compatibility/2006" xmlns:a14="http://schemas.microsoft.com/office/drawing/2010/main">
        <mc:Choice Requires="a14">
          <p:sp>
            <p:nvSpPr>
              <p:cNvPr id="2089"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17231501" y="12626293"/>
                <a:ext cx="9558620" cy="122019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600" b="1" dirty="0" smtClean="0">
                    <a:cs typeface="Calibri" panose="020F0502020204030204" pitchFamily="34" charset="0"/>
                  </a:rPr>
                  <a:t>Figure 3</a:t>
                </a:r>
                <a:r>
                  <a:rPr lang="en-US" altLang="nl-NL" sz="3600" dirty="0" smtClean="0">
                    <a:cs typeface="Calibri" panose="020F0502020204030204" pitchFamily="34" charset="0"/>
                  </a:rPr>
                  <a:t>. Spatial distribution of </a:t>
                </a:r>
                <a14:m>
                  <m:oMath xmlns:m="http://schemas.openxmlformats.org/officeDocument/2006/math">
                    <m:sSub>
                      <m:sSubPr>
                        <m:ctrlPr>
                          <a:rPr lang="ko-KR" altLang="ko-KR" sz="3600" i="1">
                            <a:latin typeface="Cambria Math" panose="02040503050406030204" pitchFamily="18" charset="0"/>
                          </a:rPr>
                        </m:ctrlPr>
                      </m:sSubPr>
                      <m:e>
                        <m:r>
                          <a:rPr lang="en-US" altLang="ko-KR" sz="3600" i="1">
                            <a:latin typeface="Cambria Math" panose="02040503050406030204" pitchFamily="18" charset="0"/>
                          </a:rPr>
                          <m:t>𝜎</m:t>
                        </m:r>
                      </m:e>
                      <m:sub>
                        <m:r>
                          <a:rPr lang="en-US" altLang="ko-KR" sz="3600" b="0" i="1" smtClean="0">
                            <a:latin typeface="Cambria Math" panose="02040503050406030204" pitchFamily="18" charset="0"/>
                          </a:rPr>
                          <m:t>𝑣</m:t>
                        </m:r>
                        <m:r>
                          <a:rPr lang="en-US" altLang="ko-KR" sz="3600" b="0" i="1" smtClean="0">
                            <a:latin typeface="Cambria Math" panose="02040503050406030204" pitchFamily="18" charset="0"/>
                          </a:rPr>
                          <m:t>,</m:t>
                        </m:r>
                      </m:sub>
                    </m:sSub>
                  </m:oMath>
                </a14:m>
                <a:r>
                  <a:rPr lang="en-US" altLang="nl-NL" sz="3600" dirty="0" smtClean="0">
                    <a:cs typeface="Calibri" panose="020F0502020204030204" pitchFamily="34" charset="0"/>
                  </a:rPr>
                  <a:t> </a:t>
                </a:r>
                <a14:m>
                  <m:oMath xmlns:m="http://schemas.openxmlformats.org/officeDocument/2006/math">
                    <m:r>
                      <a:rPr lang="en-US" altLang="nl-NL" sz="3600" b="0" i="1" smtClean="0">
                        <a:latin typeface="Cambria Math" panose="02040503050406030204" pitchFamily="18" charset="0"/>
                        <a:cs typeface="Calibri" panose="020F0502020204030204" pitchFamily="34" charset="0"/>
                      </a:rPr>
                      <m:t>𝑇</m:t>
                    </m:r>
                  </m:oMath>
                </a14:m>
                <a:r>
                  <a:rPr lang="en-US" altLang="nl-NL" sz="3600" dirty="0" smtClean="0">
                    <a:cs typeface="Calibri" panose="020F0502020204030204" pitchFamily="34" charset="0"/>
                  </a:rPr>
                  <a:t> and viscosity </a:t>
                </a:r>
              </a:p>
              <a:p>
                <a:pPr algn="just" eaLnBrk="1" hangingPunct="1">
                  <a:spcBef>
                    <a:spcPct val="0"/>
                  </a:spcBef>
                  <a:buFontTx/>
                  <a:buNone/>
                </a:pPr>
                <a:r>
                  <a:rPr lang="en-US" altLang="nl-NL" sz="3600" dirty="0" smtClean="0">
                    <a:cs typeface="Calibri" panose="020F0502020204030204" pitchFamily="34" charset="0"/>
                  </a:rPr>
                  <a:t>                 in </a:t>
                </a:r>
                <a:r>
                  <a:rPr lang="en-US" altLang="nl-NL" sz="3600" dirty="0" err="1" smtClean="0">
                    <a:cs typeface="Calibri" panose="020F0502020204030204" pitchFamily="34" charset="0"/>
                  </a:rPr>
                  <a:t>subducting</a:t>
                </a:r>
                <a:r>
                  <a:rPr lang="en-US" altLang="nl-NL" sz="3600" dirty="0" smtClean="0">
                    <a:cs typeface="Calibri" panose="020F0502020204030204" pitchFamily="34" charset="0"/>
                  </a:rPr>
                  <a:t> slab with creep rheology</a:t>
                </a:r>
                <a:endParaRPr lang="en-US" altLang="nl-NL" sz="3600" dirty="0">
                  <a:cs typeface="Calibri" panose="020F0502020204030204" pitchFamily="34" charset="0"/>
                </a:endParaRPr>
              </a:p>
            </p:txBody>
          </p:sp>
        </mc:Choice>
        <mc:Fallback xmlns="">
          <p:sp>
            <p:nvSpPr>
              <p:cNvPr id="2089" name="TextBox 25">
                <a:extLst>
                  <a:ext uri="{FF2B5EF4-FFF2-40B4-BE49-F238E27FC236}">
                    <a16:creationId xmlns:a16="http://schemas.microsoft.com/office/drawing/2014/main" id="{10595A17-4314-624E-A1B3-3E27CC01E8B0}"/>
                  </a:ext>
                </a:extLst>
              </p:cNvPr>
              <p:cNvSpPr txBox="1">
                <a:spLocks noRot="1" noChangeAspect="1" noMove="1" noResize="1" noEditPoints="1" noAdjustHandles="1" noChangeArrowheads="1" noChangeShapeType="1" noTextEdit="1"/>
              </p:cNvSpPr>
              <p:nvPr/>
            </p:nvSpPr>
            <p:spPr bwMode="auto">
              <a:xfrm>
                <a:off x="17231501" y="12626293"/>
                <a:ext cx="9558620" cy="1220195"/>
              </a:xfrm>
              <a:prstGeom prst="rect">
                <a:avLst/>
              </a:prstGeom>
              <a:blipFill>
                <a:blip r:embed="rId10"/>
                <a:stretch>
                  <a:fillRect l="-2041" t="-7500" b="-1850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ko-KR" altLang="en-US">
                    <a:noFill/>
                  </a:rPr>
                  <a:t> </a:t>
                </a:r>
              </a:p>
            </p:txBody>
          </p:sp>
        </mc:Fallback>
      </mc:AlternateContent>
      <p:grpSp>
        <p:nvGrpSpPr>
          <p:cNvPr id="41" name="그룹 40"/>
          <p:cNvGrpSpPr/>
          <p:nvPr/>
        </p:nvGrpSpPr>
        <p:grpSpPr>
          <a:xfrm>
            <a:off x="16681807" y="19313637"/>
            <a:ext cx="12186932" cy="15325895"/>
            <a:chOff x="11244772" y="11337273"/>
            <a:chExt cx="9307942" cy="11705365"/>
          </a:xfrm>
        </p:grpSpPr>
        <p:pic>
          <p:nvPicPr>
            <p:cNvPr id="38" name="그림 3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244772" y="11337273"/>
              <a:ext cx="8560308" cy="10811256"/>
            </a:xfrm>
            <a:prstGeom prst="rect">
              <a:avLst/>
            </a:prstGeom>
          </p:spPr>
        </p:pic>
        <mc:AlternateContent xmlns:mc="http://schemas.openxmlformats.org/markup-compatibility/2006" xmlns:a14="http://schemas.microsoft.com/office/drawing/2010/main">
          <mc:Choice Requires="a14">
            <p:sp>
              <p:nvSpPr>
                <p:cNvPr id="69"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11635509" y="22129307"/>
                  <a:ext cx="8917205" cy="91333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600" b="1" dirty="0">
                      <a:cs typeface="Calibri" panose="020F0502020204030204" pitchFamily="34" charset="0"/>
                    </a:rPr>
                    <a:t>Figure 5</a:t>
                  </a:r>
                  <a:r>
                    <a:rPr lang="en-US" altLang="nl-NL" sz="3600" dirty="0" smtClean="0">
                      <a:cs typeface="Calibri" panose="020F0502020204030204" pitchFamily="34" charset="0"/>
                    </a:rPr>
                    <a:t>. Time evolution of </a:t>
                  </a:r>
                  <a14:m>
                    <m:oMath xmlns:m="http://schemas.openxmlformats.org/officeDocument/2006/math">
                      <m:sSub>
                        <m:sSubPr>
                          <m:ctrlPr>
                            <a:rPr lang="ko-KR" altLang="ko-KR" sz="3600" i="1">
                              <a:latin typeface="Cambria Math" panose="02040503050406030204" pitchFamily="18" charset="0"/>
                            </a:rPr>
                          </m:ctrlPr>
                        </m:sSubPr>
                        <m:e>
                          <m:r>
                            <a:rPr lang="en-US" altLang="ko-KR" sz="3600" i="1">
                              <a:latin typeface="Cambria Math" panose="02040503050406030204" pitchFamily="18" charset="0"/>
                            </a:rPr>
                            <m:t>𝜎</m:t>
                          </m:r>
                        </m:e>
                        <m:sub>
                          <m:r>
                            <a:rPr lang="en-US" altLang="ko-KR" sz="3600" i="1">
                              <a:latin typeface="Cambria Math" panose="02040503050406030204" pitchFamily="18" charset="0"/>
                            </a:rPr>
                            <m:t>𝑣</m:t>
                          </m:r>
                        </m:sub>
                      </m:sSub>
                    </m:oMath>
                  </a14:m>
                  <a:r>
                    <a:rPr lang="en-US" altLang="nl-NL" sz="3600" dirty="0" smtClean="0">
                      <a:cs typeface="Calibri" panose="020F0502020204030204" pitchFamily="34" charset="0"/>
                    </a:rPr>
                    <a:t> in different Winkler foundation </a:t>
                  </a:r>
                </a:p>
                <a:p>
                  <a:pPr algn="just" eaLnBrk="1" hangingPunct="1">
                    <a:spcBef>
                      <a:spcPct val="0"/>
                    </a:spcBef>
                    <a:buFontTx/>
                    <a:buNone/>
                  </a:pPr>
                  <a:r>
                    <a:rPr lang="en-US" altLang="nl-NL" sz="3600" dirty="0">
                      <a:cs typeface="Calibri" panose="020F0502020204030204" pitchFamily="34" charset="0"/>
                    </a:rPr>
                    <a:t> </a:t>
                  </a:r>
                  <a:r>
                    <a:rPr lang="en-US" altLang="nl-NL" sz="3600" dirty="0" smtClean="0">
                      <a:cs typeface="Calibri" panose="020F0502020204030204" pitchFamily="34" charset="0"/>
                    </a:rPr>
                    <a:t>                thickness along trench axis </a:t>
                  </a:r>
                  <a:endParaRPr lang="en-US" altLang="nl-NL" sz="3600" dirty="0">
                    <a:cs typeface="Calibri" panose="020F0502020204030204" pitchFamily="34" charset="0"/>
                  </a:endParaRPr>
                </a:p>
              </p:txBody>
            </p:sp>
          </mc:Choice>
          <mc:Fallback xmlns="">
            <p:sp>
              <p:nvSpPr>
                <p:cNvPr id="69" name="TextBox 25">
                  <a:extLst>
                    <a:ext uri="{FF2B5EF4-FFF2-40B4-BE49-F238E27FC236}">
                      <a16:creationId xmlns:a16="http://schemas.microsoft.com/office/drawing/2014/main" id="{10595A17-4314-624E-A1B3-3E27CC01E8B0}"/>
                    </a:ext>
                  </a:extLst>
                </p:cNvPr>
                <p:cNvSpPr txBox="1">
                  <a:spLocks noRot="1" noChangeAspect="1" noMove="1" noResize="1" noEditPoints="1" noAdjustHandles="1" noChangeArrowheads="1" noChangeShapeType="1" noTextEdit="1"/>
                </p:cNvSpPr>
                <p:nvPr/>
              </p:nvSpPr>
              <p:spPr bwMode="auto">
                <a:xfrm>
                  <a:off x="11635509" y="22129307"/>
                  <a:ext cx="8917205" cy="913331"/>
                </a:xfrm>
                <a:prstGeom prst="rect">
                  <a:avLst/>
                </a:prstGeom>
                <a:blipFill>
                  <a:blip r:embed="rId12"/>
                  <a:stretch>
                    <a:fillRect l="-1618" t="-8163" r="-574" b="-1887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ko-KR" altLang="en-US">
                      <a:noFill/>
                    </a:rPr>
                    <a:t> </a:t>
                  </a:r>
                </a:p>
              </p:txBody>
            </p:sp>
          </mc:Fallback>
        </mc:AlternateContent>
      </p:grpSp>
      <p:grpSp>
        <p:nvGrpSpPr>
          <p:cNvPr id="53" name="그룹 52"/>
          <p:cNvGrpSpPr/>
          <p:nvPr/>
        </p:nvGrpSpPr>
        <p:grpSpPr>
          <a:xfrm>
            <a:off x="2105952" y="21783245"/>
            <a:ext cx="11169730" cy="2546695"/>
            <a:chOff x="2245652" y="21846745"/>
            <a:chExt cx="11169730" cy="2546695"/>
          </a:xfrm>
        </p:grpSpPr>
        <mc:AlternateContent xmlns:mc="http://schemas.openxmlformats.org/markup-compatibility/2006" xmlns:a14="http://schemas.microsoft.com/office/drawing/2010/main">
          <mc:Choice Requires="a14">
            <p:sp>
              <p:nvSpPr>
                <p:cNvPr id="44" name="TextBox 43"/>
                <p:cNvSpPr txBox="1"/>
                <p:nvPr/>
              </p:nvSpPr>
              <p:spPr>
                <a:xfrm>
                  <a:off x="2245652" y="22097590"/>
                  <a:ext cx="5775748" cy="10751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ko-KR" sz="3600" i="1" smtClean="0">
                                <a:latin typeface="Cambria Math" panose="02040503050406030204" pitchFamily="18" charset="0"/>
                              </a:rPr>
                            </m:ctrlPr>
                          </m:sSubPr>
                          <m:e>
                            <m:r>
                              <a:rPr lang="ko-KR" altLang="en-US" sz="3600" i="1" smtClean="0">
                                <a:latin typeface="Cambria Math" panose="02040503050406030204" pitchFamily="18" charset="0"/>
                              </a:rPr>
                              <m:t>𝜂</m:t>
                            </m:r>
                          </m:e>
                          <m:sub>
                            <m:r>
                              <a:rPr lang="en-US" altLang="ko-KR" sz="3600" b="0" i="1" smtClean="0">
                                <a:latin typeface="Cambria Math" panose="02040503050406030204" pitchFamily="18" charset="0"/>
                              </a:rPr>
                              <m:t>𝐵𝑟𝑖𝑡𝑡𝑙𝑒</m:t>
                            </m:r>
                          </m:sub>
                        </m:sSub>
                        <m:r>
                          <a:rPr lang="en-US" altLang="ko-KR" sz="3600" b="0" i="1" smtClean="0">
                            <a:latin typeface="Cambria Math" panose="02040503050406030204" pitchFamily="18" charset="0"/>
                          </a:rPr>
                          <m:t>=</m:t>
                        </m:r>
                        <m:f>
                          <m:fPr>
                            <m:ctrlPr>
                              <a:rPr lang="en-US" altLang="ko-KR" sz="3600" b="0" i="1" smtClean="0">
                                <a:latin typeface="Cambria Math" panose="02040503050406030204" pitchFamily="18" charset="0"/>
                              </a:rPr>
                            </m:ctrlPr>
                          </m:fPr>
                          <m:num>
                            <m:sSub>
                              <m:sSubPr>
                                <m:ctrlPr>
                                  <a:rPr lang="en-US" altLang="ko-KR" sz="3600" i="1" smtClean="0">
                                    <a:latin typeface="Cambria Math" panose="02040503050406030204" pitchFamily="18" charset="0"/>
                                  </a:rPr>
                                </m:ctrlPr>
                              </m:sSubPr>
                              <m:e>
                                <m:r>
                                  <a:rPr lang="en-US" altLang="ko-KR" sz="3600" b="0" i="1">
                                    <a:latin typeface="Cambria Math" panose="02040503050406030204" pitchFamily="18" charset="0"/>
                                  </a:rPr>
                                  <m:t>𝜌</m:t>
                                </m:r>
                              </m:e>
                              <m:sub>
                                <m:r>
                                  <a:rPr lang="en-US" altLang="ko-KR" sz="3600" b="0" i="1" smtClean="0">
                                    <a:latin typeface="Cambria Math" panose="02040503050406030204" pitchFamily="18" charset="0"/>
                                  </a:rPr>
                                  <m:t>𝐿</m:t>
                                </m:r>
                              </m:sub>
                            </m:sSub>
                            <m:r>
                              <a:rPr lang="en-US" altLang="ko-KR" sz="3600" b="0" i="1" smtClean="0">
                                <a:latin typeface="Cambria Math" panose="02040503050406030204" pitchFamily="18" charset="0"/>
                              </a:rPr>
                              <m:t>𝑔h</m:t>
                            </m:r>
                            <m:r>
                              <a:rPr lang="en-US" altLang="ko-KR" sz="3600" b="0" i="1" smtClean="0">
                                <a:latin typeface="Cambria Math" panose="02040503050406030204" pitchFamily="18" charset="0"/>
                                <a:ea typeface="Cambria Math" panose="02040503050406030204" pitchFamily="18" charset="0"/>
                              </a:rPr>
                              <m:t>∙</m:t>
                            </m:r>
                            <m:func>
                              <m:funcPr>
                                <m:ctrlPr>
                                  <a:rPr lang="en-US" altLang="ko-KR" sz="3600" b="0" i="1" smtClean="0">
                                    <a:latin typeface="Cambria Math" panose="02040503050406030204" pitchFamily="18" charset="0"/>
                                    <a:ea typeface="Cambria Math" panose="02040503050406030204" pitchFamily="18" charset="0"/>
                                  </a:rPr>
                                </m:ctrlPr>
                              </m:funcPr>
                              <m:fName>
                                <m:r>
                                  <m:rPr>
                                    <m:sty m:val="p"/>
                                  </m:rPr>
                                  <a:rPr lang="en-US" altLang="ko-KR" sz="3600" b="0" i="0" smtClean="0">
                                    <a:latin typeface="Cambria Math" panose="02040503050406030204" pitchFamily="18" charset="0"/>
                                    <a:ea typeface="Cambria Math" panose="02040503050406030204" pitchFamily="18" charset="0"/>
                                  </a:rPr>
                                  <m:t>tan</m:t>
                                </m:r>
                              </m:fName>
                              <m:e>
                                <m:d>
                                  <m:dPr>
                                    <m:ctrlPr>
                                      <a:rPr lang="en-US" altLang="ko-KR" sz="3600" b="0" i="1" smtClean="0">
                                        <a:latin typeface="Cambria Math" panose="02040503050406030204" pitchFamily="18" charset="0"/>
                                        <a:ea typeface="Cambria Math" panose="02040503050406030204" pitchFamily="18" charset="0"/>
                                      </a:rPr>
                                    </m:ctrlPr>
                                  </m:dPr>
                                  <m:e>
                                    <m:r>
                                      <a:rPr lang="ko-KR" altLang="en-US" sz="3600" b="0" i="1" smtClean="0">
                                        <a:latin typeface="Cambria Math" panose="02040503050406030204" pitchFamily="18" charset="0"/>
                                        <a:ea typeface="Cambria Math" panose="02040503050406030204" pitchFamily="18" charset="0"/>
                                      </a:rPr>
                                      <m:t>𝜙</m:t>
                                    </m:r>
                                  </m:e>
                                </m:d>
                              </m:e>
                            </m:func>
                            <m:r>
                              <a:rPr lang="en-US" altLang="ko-KR" sz="3600" b="0" i="1" smtClean="0">
                                <a:latin typeface="Cambria Math" panose="02040503050406030204" pitchFamily="18" charset="0"/>
                                <a:ea typeface="Cambria Math" panose="02040503050406030204" pitchFamily="18" charset="0"/>
                              </a:rPr>
                              <m:t>+</m:t>
                            </m:r>
                            <m:r>
                              <a:rPr lang="en-US" altLang="ko-KR" sz="3600" b="0" i="1" smtClean="0">
                                <a:latin typeface="Cambria Math" panose="02040503050406030204" pitchFamily="18" charset="0"/>
                                <a:ea typeface="Cambria Math" panose="02040503050406030204" pitchFamily="18" charset="0"/>
                              </a:rPr>
                              <m:t>𝐶</m:t>
                            </m:r>
                          </m:num>
                          <m:den>
                            <m:acc>
                              <m:accPr>
                                <m:chr m:val="̇"/>
                                <m:ctrlPr>
                                  <a:rPr lang="en-US" altLang="ko-KR" sz="3600" b="0" i="1" smtClean="0">
                                    <a:latin typeface="Cambria Math" panose="02040503050406030204" pitchFamily="18" charset="0"/>
                                  </a:rPr>
                                </m:ctrlPr>
                              </m:accPr>
                              <m:e>
                                <m:r>
                                  <a:rPr lang="ko-KR" altLang="en-US" sz="3600" b="0" i="1" smtClean="0">
                                    <a:latin typeface="Cambria Math" panose="02040503050406030204" pitchFamily="18" charset="0"/>
                                  </a:rPr>
                                  <m:t>𝜀</m:t>
                                </m:r>
                              </m:e>
                            </m:acc>
                          </m:den>
                        </m:f>
                      </m:oMath>
                    </m:oMathPara>
                  </a14:m>
                  <a:endParaRPr lang="ko-KR" altLang="en-US" sz="3600" i="1" dirty="0">
                    <a:cs typeface="Arial" panose="020B0604020202020204" pitchFamily="34" charset="0"/>
                  </a:endParaRPr>
                </a:p>
              </p:txBody>
            </p:sp>
          </mc:Choice>
          <mc:Fallback xmlns="">
            <p:sp>
              <p:nvSpPr>
                <p:cNvPr id="44" name="TextBox 43"/>
                <p:cNvSpPr txBox="1">
                  <a:spLocks noRot="1" noChangeAspect="1" noMove="1" noResize="1" noEditPoints="1" noAdjustHandles="1" noChangeArrowheads="1" noChangeShapeType="1" noTextEdit="1"/>
                </p:cNvSpPr>
                <p:nvPr/>
              </p:nvSpPr>
              <p:spPr>
                <a:xfrm>
                  <a:off x="2245652" y="22097590"/>
                  <a:ext cx="5775748" cy="1075103"/>
                </a:xfrm>
                <a:prstGeom prst="rect">
                  <a:avLst/>
                </a:prstGeom>
                <a:blipFill>
                  <a:blip r:embed="rId13"/>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51" name="직사각형 50"/>
                <p:cNvSpPr/>
                <p:nvPr/>
              </p:nvSpPr>
              <p:spPr>
                <a:xfrm>
                  <a:off x="8255123" y="21846745"/>
                  <a:ext cx="5160259" cy="13371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altLang="ko-KR" sz="3600" i="1" smtClean="0">
                                <a:latin typeface="Cambria Math" panose="02040503050406030204" pitchFamily="18" charset="0"/>
                              </a:rPr>
                            </m:ctrlPr>
                          </m:sSubPr>
                          <m:e>
                            <m:r>
                              <a:rPr lang="ko-KR" altLang="en-US" sz="3600" i="1">
                                <a:latin typeface="Cambria Math" panose="02040503050406030204" pitchFamily="18" charset="0"/>
                              </a:rPr>
                              <m:t>𝜂</m:t>
                            </m:r>
                          </m:e>
                          <m:sub>
                            <m:r>
                              <a:rPr lang="en-US" altLang="ko-KR" sz="3600" b="0" i="1" smtClean="0">
                                <a:latin typeface="Cambria Math" panose="02040503050406030204" pitchFamily="18" charset="0"/>
                              </a:rPr>
                              <m:t>𝐷𝑢𝑐𝑡𝑖𝑙𝑒</m:t>
                            </m:r>
                          </m:sub>
                        </m:sSub>
                        <m:r>
                          <a:rPr lang="en-US" altLang="ko-KR" sz="3600" b="0" i="1" smtClean="0">
                            <a:latin typeface="Cambria Math" panose="02040503050406030204" pitchFamily="18" charset="0"/>
                          </a:rPr>
                          <m:t>=</m:t>
                        </m:r>
                        <m:f>
                          <m:fPr>
                            <m:ctrlPr>
                              <a:rPr lang="en-US" altLang="ko-KR" sz="3600" b="0" i="1" smtClean="0">
                                <a:latin typeface="Cambria Math" panose="02040503050406030204" pitchFamily="18" charset="0"/>
                              </a:rPr>
                            </m:ctrlPr>
                          </m:fPr>
                          <m:num>
                            <m:r>
                              <a:rPr lang="en-US" altLang="ko-KR" sz="3600" b="0" i="1" smtClean="0">
                                <a:latin typeface="Cambria Math" panose="02040503050406030204" pitchFamily="18" charset="0"/>
                              </a:rPr>
                              <m:t>1</m:t>
                            </m:r>
                          </m:num>
                          <m:den>
                            <m:r>
                              <a:rPr lang="en-US" altLang="ko-KR" sz="3600" b="0" i="1" smtClean="0">
                                <a:latin typeface="Cambria Math" panose="02040503050406030204" pitchFamily="18" charset="0"/>
                              </a:rPr>
                              <m:t>2</m:t>
                            </m:r>
                            <m:r>
                              <a:rPr lang="en-US" altLang="ko-KR" sz="3600" b="0" i="1" smtClean="0">
                                <a:latin typeface="Cambria Math" panose="02040503050406030204" pitchFamily="18" charset="0"/>
                              </a:rPr>
                              <m:t>𝐴</m:t>
                            </m:r>
                          </m:den>
                        </m:f>
                        <m:r>
                          <a:rPr lang="en-US" altLang="ko-KR" sz="3600" i="1">
                            <a:latin typeface="Cambria Math" panose="02040503050406030204" pitchFamily="18" charset="0"/>
                            <a:ea typeface="Cambria Math" panose="02040503050406030204" pitchFamily="18" charset="0"/>
                          </a:rPr>
                          <m:t>∙</m:t>
                        </m:r>
                        <m:r>
                          <m:rPr>
                            <m:sty m:val="p"/>
                          </m:rPr>
                          <a:rPr lang="en-US" altLang="ko-KR" sz="3600" b="0" i="0" smtClean="0">
                            <a:latin typeface="Cambria Math" panose="02040503050406030204" pitchFamily="18" charset="0"/>
                            <a:ea typeface="Cambria Math" panose="02040503050406030204" pitchFamily="18" charset="0"/>
                          </a:rPr>
                          <m:t>exp</m:t>
                        </m:r>
                        <m:d>
                          <m:dPr>
                            <m:ctrlPr>
                              <a:rPr lang="en-US" altLang="ko-KR" sz="3600" b="0" i="1" smtClean="0">
                                <a:latin typeface="Cambria Math" panose="02040503050406030204" pitchFamily="18" charset="0"/>
                                <a:ea typeface="Cambria Math" panose="02040503050406030204" pitchFamily="18" charset="0"/>
                              </a:rPr>
                            </m:ctrlPr>
                          </m:dPr>
                          <m:e>
                            <m:f>
                              <m:fPr>
                                <m:ctrlPr>
                                  <a:rPr lang="en-US" altLang="ko-KR" sz="3600" b="0" i="1" smtClean="0">
                                    <a:latin typeface="Cambria Math" panose="02040503050406030204" pitchFamily="18" charset="0"/>
                                    <a:ea typeface="Cambria Math" panose="02040503050406030204" pitchFamily="18" charset="0"/>
                                  </a:rPr>
                                </m:ctrlPr>
                              </m:fPr>
                              <m:num>
                                <m:r>
                                  <a:rPr lang="en-US" altLang="ko-KR" sz="3600" b="0" i="1" smtClean="0">
                                    <a:latin typeface="Cambria Math" panose="02040503050406030204" pitchFamily="18" charset="0"/>
                                    <a:ea typeface="Cambria Math" panose="02040503050406030204" pitchFamily="18" charset="0"/>
                                  </a:rPr>
                                  <m:t>𝑄</m:t>
                                </m:r>
                              </m:num>
                              <m:den>
                                <m:r>
                                  <a:rPr lang="en-US" altLang="ko-KR" sz="3600" b="0" i="1" smtClean="0">
                                    <a:latin typeface="Cambria Math" panose="02040503050406030204" pitchFamily="18" charset="0"/>
                                    <a:ea typeface="Cambria Math" panose="02040503050406030204" pitchFamily="18" charset="0"/>
                                  </a:rPr>
                                  <m:t>𝑅𝑇</m:t>
                                </m:r>
                              </m:den>
                            </m:f>
                          </m:e>
                        </m:d>
                      </m:oMath>
                    </m:oMathPara>
                  </a14:m>
                  <a:endParaRPr lang="ko-KR" altLang="en-US" sz="3600" dirty="0"/>
                </a:p>
              </p:txBody>
            </p:sp>
          </mc:Choice>
          <mc:Fallback xmlns="">
            <p:sp>
              <p:nvSpPr>
                <p:cNvPr id="51" name="직사각형 50"/>
                <p:cNvSpPr>
                  <a:spLocks noRot="1" noChangeAspect="1" noMove="1" noResize="1" noEditPoints="1" noAdjustHandles="1" noChangeArrowheads="1" noChangeShapeType="1" noTextEdit="1"/>
                </p:cNvSpPr>
                <p:nvPr/>
              </p:nvSpPr>
              <p:spPr>
                <a:xfrm>
                  <a:off x="8255123" y="21846745"/>
                  <a:ext cx="5160259" cy="1337161"/>
                </a:xfrm>
                <a:prstGeom prst="rect">
                  <a:avLst/>
                </a:prstGeom>
                <a:blipFill>
                  <a:blip r:embed="rId14"/>
                  <a:stretch>
                    <a:fillRect/>
                  </a:stretch>
                </a:blipFill>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85" name="직사각형 84"/>
                <p:cNvSpPr/>
                <p:nvPr/>
              </p:nvSpPr>
              <p:spPr>
                <a:xfrm>
                  <a:off x="5727933" y="23747109"/>
                  <a:ext cx="5481372" cy="646331"/>
                </a:xfrm>
                <a:prstGeom prst="rect">
                  <a:avLst/>
                </a:prstGeom>
              </p:spPr>
              <p:txBody>
                <a:bodyPr wrap="none">
                  <a:spAutoFit/>
                </a:bodyPr>
                <a:lstStyle/>
                <a:p>
                  <a14:m>
                    <m:oMath xmlns:m="http://schemas.openxmlformats.org/officeDocument/2006/math">
                      <m:sSub>
                        <m:sSubPr>
                          <m:ctrlPr>
                            <a:rPr lang="en-US" altLang="ko-KR" sz="3600" i="1" smtClean="0">
                              <a:latin typeface="Cambria Math" panose="02040503050406030204" pitchFamily="18" charset="0"/>
                            </a:rPr>
                          </m:ctrlPr>
                        </m:sSubPr>
                        <m:e>
                          <m:r>
                            <a:rPr lang="ko-KR" altLang="en-US" sz="3600" i="1">
                              <a:latin typeface="Cambria Math" panose="02040503050406030204" pitchFamily="18" charset="0"/>
                            </a:rPr>
                            <m:t>𝜂</m:t>
                          </m:r>
                        </m:e>
                        <m:sub>
                          <m:r>
                            <a:rPr lang="en-US" altLang="ko-KR" sz="3600" b="0" i="1" smtClean="0">
                              <a:latin typeface="Cambria Math" panose="02040503050406030204" pitchFamily="18" charset="0"/>
                            </a:rPr>
                            <m:t>𝐿</m:t>
                          </m:r>
                        </m:sub>
                      </m:sSub>
                      <m:r>
                        <a:rPr lang="en-US" altLang="ko-KR" sz="3600" b="0" i="1" smtClean="0">
                          <a:latin typeface="Cambria Math" panose="02040503050406030204" pitchFamily="18" charset="0"/>
                        </a:rPr>
                        <m:t>=</m:t>
                      </m:r>
                      <m:r>
                        <m:rPr>
                          <m:sty m:val="p"/>
                        </m:rPr>
                        <a:rPr lang="en-US" altLang="ko-KR" sz="3600" b="0" i="0" smtClean="0">
                          <a:latin typeface="Cambria Math" panose="02040503050406030204" pitchFamily="18" charset="0"/>
                        </a:rPr>
                        <m:t>min</m:t>
                      </m:r>
                      <m:r>
                        <a:rPr lang="en-US" altLang="ko-KR" sz="3600" b="0" i="1" smtClean="0">
                          <a:latin typeface="Cambria Math" panose="02040503050406030204" pitchFamily="18" charset="0"/>
                        </a:rPr>
                        <m:t>⁡(</m:t>
                      </m:r>
                      <m:sSub>
                        <m:sSubPr>
                          <m:ctrlPr>
                            <a:rPr lang="en-US" altLang="ko-KR" sz="3600" i="1">
                              <a:latin typeface="Cambria Math" panose="02040503050406030204" pitchFamily="18" charset="0"/>
                            </a:rPr>
                          </m:ctrlPr>
                        </m:sSubPr>
                        <m:e>
                          <m:r>
                            <a:rPr lang="ko-KR" altLang="en-US" sz="3600" i="1">
                              <a:latin typeface="Cambria Math" panose="02040503050406030204" pitchFamily="18" charset="0"/>
                            </a:rPr>
                            <m:t>𝜂</m:t>
                          </m:r>
                        </m:e>
                        <m:sub>
                          <m:r>
                            <a:rPr lang="en-US" altLang="ko-KR" sz="3600" i="1">
                              <a:latin typeface="Cambria Math" panose="02040503050406030204" pitchFamily="18" charset="0"/>
                            </a:rPr>
                            <m:t>𝐵𝑟𝑖𝑡𝑡𝑙𝑒</m:t>
                          </m:r>
                        </m:sub>
                      </m:sSub>
                    </m:oMath>
                  </a14:m>
                  <a:r>
                    <a:rPr lang="en-US" altLang="ko-KR" sz="3600" dirty="0" smtClean="0">
                      <a:cs typeface="Arial" panose="020B0604020202020204" pitchFamily="34" charset="0"/>
                    </a:rPr>
                    <a:t>, </a:t>
                  </a:r>
                  <a14:m>
                    <m:oMath xmlns:m="http://schemas.openxmlformats.org/officeDocument/2006/math">
                      <m:sSub>
                        <m:sSubPr>
                          <m:ctrlPr>
                            <a:rPr lang="en-US" altLang="ko-KR" sz="3600" i="1">
                              <a:latin typeface="Cambria Math" panose="02040503050406030204" pitchFamily="18" charset="0"/>
                            </a:rPr>
                          </m:ctrlPr>
                        </m:sSubPr>
                        <m:e>
                          <m:r>
                            <a:rPr lang="ko-KR" altLang="en-US" sz="3600" i="1">
                              <a:latin typeface="Cambria Math" panose="02040503050406030204" pitchFamily="18" charset="0"/>
                            </a:rPr>
                            <m:t>𝜂</m:t>
                          </m:r>
                        </m:e>
                        <m:sub>
                          <m:r>
                            <a:rPr lang="en-US" altLang="ko-KR" sz="3600" i="1">
                              <a:latin typeface="Cambria Math" panose="02040503050406030204" pitchFamily="18" charset="0"/>
                            </a:rPr>
                            <m:t>𝐷𝑢𝑐𝑡𝑖𝑙𝑒</m:t>
                          </m:r>
                        </m:sub>
                      </m:sSub>
                    </m:oMath>
                  </a14:m>
                  <a:r>
                    <a:rPr lang="en-US" altLang="ko-KR" sz="3600" dirty="0" smtClean="0">
                      <a:cs typeface="Arial" panose="020B0604020202020204" pitchFamily="34" charset="0"/>
                    </a:rPr>
                    <a:t>)</a:t>
                  </a:r>
                  <a:endParaRPr lang="ko-KR" altLang="en-US" sz="3600" dirty="0">
                    <a:cs typeface="Arial" panose="020B0604020202020204" pitchFamily="34" charset="0"/>
                  </a:endParaRPr>
                </a:p>
              </p:txBody>
            </p:sp>
          </mc:Choice>
          <mc:Fallback xmlns="">
            <p:sp>
              <p:nvSpPr>
                <p:cNvPr id="85" name="직사각형 84"/>
                <p:cNvSpPr>
                  <a:spLocks noRot="1" noChangeAspect="1" noMove="1" noResize="1" noEditPoints="1" noAdjustHandles="1" noChangeArrowheads="1" noChangeShapeType="1" noTextEdit="1"/>
                </p:cNvSpPr>
                <p:nvPr/>
              </p:nvSpPr>
              <p:spPr>
                <a:xfrm>
                  <a:off x="5727933" y="23747109"/>
                  <a:ext cx="5481372" cy="646331"/>
                </a:xfrm>
                <a:prstGeom prst="rect">
                  <a:avLst/>
                </a:prstGeom>
                <a:blipFill>
                  <a:blip r:embed="rId15"/>
                  <a:stretch>
                    <a:fillRect t="-15094" r="-2447" b="-34906"/>
                  </a:stretch>
                </a:blipFill>
              </p:spPr>
              <p:txBody>
                <a:bodyPr/>
                <a:lstStyle/>
                <a:p>
                  <a:r>
                    <a:rPr lang="ko-KR" altLang="en-US">
                      <a:noFill/>
                    </a:rPr>
                    <a:t> </a:t>
                  </a:r>
                </a:p>
              </p:txBody>
            </p:sp>
          </mc:Fallback>
        </mc:AlternateContent>
      </p:grpSp>
      <p:cxnSp>
        <p:nvCxnSpPr>
          <p:cNvPr id="88" name="직선 화살표 연결선 87"/>
          <p:cNvCxnSpPr>
            <a:stCxn id="51" idx="2"/>
          </p:cNvCxnSpPr>
          <p:nvPr/>
        </p:nvCxnSpPr>
        <p:spPr>
          <a:xfrm flipH="1">
            <a:off x="10172700" y="23120406"/>
            <a:ext cx="522853" cy="67871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직선 화살표 연결선 92"/>
          <p:cNvCxnSpPr/>
          <p:nvPr/>
        </p:nvCxnSpPr>
        <p:spPr>
          <a:xfrm>
            <a:off x="7198981" y="22961944"/>
            <a:ext cx="1129938" cy="86309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graphicFrame>
            <p:nvGraphicFramePr>
              <p:cNvPr id="101" name="표 100"/>
              <p:cNvGraphicFramePr>
                <a:graphicFrameLocks noGrp="1"/>
              </p:cNvGraphicFramePr>
              <p:nvPr>
                <p:extLst>
                  <p:ext uri="{D42A27DB-BD31-4B8C-83A1-F6EECF244321}">
                    <p14:modId xmlns:p14="http://schemas.microsoft.com/office/powerpoint/2010/main" val="887515731"/>
                  </p:ext>
                </p:extLst>
              </p:nvPr>
            </p:nvGraphicFramePr>
            <p:xfrm>
              <a:off x="10265369" y="17409050"/>
              <a:ext cx="4685029" cy="3530285"/>
            </p:xfrm>
            <a:graphic>
              <a:graphicData uri="http://schemas.openxmlformats.org/drawingml/2006/table">
                <a:tbl>
                  <a:tblPr firstRow="1" firstCol="1" bandRow="1"/>
                  <a:tblGrid>
                    <a:gridCol w="2325095">
                      <a:extLst>
                        <a:ext uri="{9D8B030D-6E8A-4147-A177-3AD203B41FA5}">
                          <a16:colId xmlns:a16="http://schemas.microsoft.com/office/drawing/2014/main" val="1828191048"/>
                        </a:ext>
                      </a:extLst>
                    </a:gridCol>
                    <a:gridCol w="2359934">
                      <a:extLst>
                        <a:ext uri="{9D8B030D-6E8A-4147-A177-3AD203B41FA5}">
                          <a16:colId xmlns:a16="http://schemas.microsoft.com/office/drawing/2014/main" val="3413019270"/>
                        </a:ext>
                      </a:extLst>
                    </a:gridCol>
                  </a:tblGrid>
                  <a:tr h="301975">
                    <a:tc gridSpan="2">
                      <a:txBody>
                        <a:bodyPr/>
                        <a:lstStyle/>
                        <a:p>
                          <a:pPr algn="just" latinLnBrk="1">
                            <a:lnSpc>
                              <a:spcPct val="200000"/>
                            </a:lnSpc>
                            <a:spcAft>
                              <a:spcPts val="0"/>
                            </a:spcAft>
                          </a:pPr>
                          <a:r>
                            <a:rPr lang="en-US" sz="1700" b="1" kern="100" dirty="0">
                              <a:effectLst/>
                              <a:latin typeface="Times New Roman" panose="02020603050405020304" pitchFamily="18" charset="0"/>
                              <a:ea typeface="맑은 고딕" panose="020B0503020000020004" pitchFamily="50" charset="-127"/>
                              <a:cs typeface="Times New Roman" panose="02020603050405020304" pitchFamily="18" charset="0"/>
                            </a:rPr>
                            <a:t>Table </a:t>
                          </a:r>
                          <a:r>
                            <a:rPr lang="en-US" sz="1700" b="1"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2.</a:t>
                          </a: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Variable </a:t>
                          </a: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descriptions</a:t>
                          </a:r>
                          <a:r>
                            <a:rPr lang="en-US"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of constitutive relation </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910907264"/>
                      </a:ext>
                    </a:extLst>
                  </a:tr>
                  <a:tr h="177753">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Descriptions</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Symbols</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3649355"/>
                      </a:ext>
                    </a:extLst>
                  </a:tr>
                  <a:tr h="190634">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Spatial coordinates</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0"/>
                            </a:spcAft>
                          </a:pPr>
                          <a14:m>
                            <m:oMath xmlns:m="http://schemas.openxmlformats.org/officeDocument/2006/math">
                              <m:sSub>
                                <m:sSubPr>
                                  <m:ctrlPr>
                                    <a:rPr lang="ko-KR" altLang="ko-KR" sz="1800" i="1" smtClean="0">
                                      <a:latin typeface="Cambria Math" panose="02040503050406030204" pitchFamily="18" charset="0"/>
                                    </a:rPr>
                                  </m:ctrlPr>
                                </m:sSubPr>
                                <m:e>
                                  <m:r>
                                    <a:rPr lang="en-US" altLang="ko-KR" sz="1800" i="1">
                                      <a:latin typeface="Cambria Math" panose="02040503050406030204" pitchFamily="18" charset="0"/>
                                    </a:rPr>
                                    <m:t>𝑥</m:t>
                                  </m:r>
                                </m:e>
                                <m:sub>
                                  <m:r>
                                    <a:rPr lang="en-US" altLang="ko-KR" sz="1800" b="0" i="1" smtClean="0">
                                      <a:latin typeface="Cambria Math" panose="02040503050406030204" pitchFamily="18" charset="0"/>
                                    </a:rPr>
                                    <m:t>𝑖</m:t>
                                  </m:r>
                                  <m:r>
                                    <a:rPr lang="en-US" altLang="ko-KR" sz="1800" b="0" i="1" smtClean="0">
                                      <a:latin typeface="Cambria Math" panose="02040503050406030204" pitchFamily="18" charset="0"/>
                                    </a:rPr>
                                    <m:t>,</m:t>
                                  </m:r>
                                </m:sub>
                              </m:sSub>
                            </m:oMath>
                          </a14:m>
                          <a:r>
                            <a:rPr lang="en-US" altLang="ko-KR" sz="1800" dirty="0" smtClean="0"/>
                            <a:t>  </a:t>
                          </a:r>
                          <a14:m>
                            <m:oMath xmlns:m="http://schemas.openxmlformats.org/officeDocument/2006/math">
                              <m:sSub>
                                <m:sSubPr>
                                  <m:ctrlPr>
                                    <a:rPr lang="ko-KR" altLang="ko-KR" sz="1800" i="1" smtClean="0">
                                      <a:latin typeface="Cambria Math" panose="02040503050406030204" pitchFamily="18" charset="0"/>
                                    </a:rPr>
                                  </m:ctrlPr>
                                </m:sSubPr>
                                <m:e>
                                  <m:r>
                                    <a:rPr lang="en-US" altLang="ko-KR" sz="1800" i="1">
                                      <a:latin typeface="Cambria Math" panose="02040503050406030204" pitchFamily="18" charset="0"/>
                                    </a:rPr>
                                    <m:t>𝑥</m:t>
                                  </m:r>
                                </m:e>
                                <m:sub>
                                  <m:r>
                                    <a:rPr lang="en-US" altLang="ko-KR" sz="1800" i="1">
                                      <a:latin typeface="Cambria Math" panose="02040503050406030204" pitchFamily="18" charset="0"/>
                                    </a:rPr>
                                    <m:t>𝑗</m:t>
                                  </m:r>
                                </m:sub>
                              </m:sSub>
                            </m:oMath>
                          </a14:m>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179167006"/>
                      </a:ext>
                    </a:extLst>
                  </a:tr>
                  <a:tr h="190634">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Total</a:t>
                          </a:r>
                          <a:r>
                            <a:rPr lang="en-US"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strain-rate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en-US" altLang="ko-KR" sz="1800" i="1" smtClean="0">
                                        <a:latin typeface="Cambria Math" panose="02040503050406030204" pitchFamily="18" charset="0"/>
                                        <a:cs typeface="Arial" panose="020B0604020202020204" pitchFamily="34" charset="0"/>
                                      </a:rPr>
                                    </m:ctrlPr>
                                  </m:sSubPr>
                                  <m:e>
                                    <m:acc>
                                      <m:accPr>
                                        <m:chr m:val="̇"/>
                                        <m:ctrlPr>
                                          <a:rPr lang="en-US" altLang="ko-KR" sz="1800" i="1" smtClean="0">
                                            <a:latin typeface="Cambria Math" panose="02040503050406030204" pitchFamily="18" charset="0"/>
                                            <a:cs typeface="Arial" panose="020B0604020202020204" pitchFamily="34" charset="0"/>
                                          </a:rPr>
                                        </m:ctrlPr>
                                      </m:accPr>
                                      <m:e>
                                        <m:r>
                                          <a:rPr lang="ko-KR" altLang="en-US" sz="1800" b="0" i="1" smtClean="0">
                                            <a:latin typeface="Cambria Math" panose="02040503050406030204" pitchFamily="18" charset="0"/>
                                            <a:cs typeface="Arial" panose="020B0604020202020204" pitchFamily="34" charset="0"/>
                                          </a:rPr>
                                          <m:t>𝜀</m:t>
                                        </m:r>
                                      </m:e>
                                    </m:acc>
                                  </m:e>
                                  <m:sub>
                                    <m:r>
                                      <a:rPr lang="en-US" altLang="ko-KR" sz="1800" b="0" i="1" smtClean="0">
                                        <a:latin typeface="Cambria Math" panose="02040503050406030204" pitchFamily="18" charset="0"/>
                                        <a:cs typeface="Arial" panose="020B0604020202020204" pitchFamily="34" charset="0"/>
                                      </a:rPr>
                                      <m:t>𝑖𝑗</m:t>
                                    </m:r>
                                  </m:sub>
                                </m:sSub>
                              </m:oMath>
                            </m:oMathPara>
                          </a14:m>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extLst>
                      <a:ext uri="{0D108BD9-81ED-4DB2-BD59-A6C34878D82A}">
                        <a16:rowId xmlns:a16="http://schemas.microsoft.com/office/drawing/2014/main" val="445052752"/>
                      </a:ext>
                    </a:extLst>
                  </a:tr>
                  <a:tr h="190634">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Viscous</a:t>
                          </a:r>
                          <a:r>
                            <a:rPr lang="en-US"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strain-rate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Sup>
                                  <m:sSubSupPr>
                                    <m:ctrlPr>
                                      <a:rPr lang="en-US" altLang="ko-KR" sz="1800" i="1" smtClean="0">
                                        <a:latin typeface="Cambria Math" panose="02040503050406030204" pitchFamily="18" charset="0"/>
                                        <a:cs typeface="Arial" panose="020B0604020202020204" pitchFamily="34" charset="0"/>
                                      </a:rPr>
                                    </m:ctrlPr>
                                  </m:sSubSupPr>
                                  <m:e>
                                    <m:acc>
                                      <m:accPr>
                                        <m:chr m:val="̇"/>
                                        <m:ctrlPr>
                                          <a:rPr lang="en-US" altLang="ko-KR" sz="1800" i="1" smtClean="0">
                                            <a:latin typeface="Cambria Math" panose="02040503050406030204" pitchFamily="18" charset="0"/>
                                            <a:cs typeface="Arial" panose="020B0604020202020204" pitchFamily="34" charset="0"/>
                                          </a:rPr>
                                        </m:ctrlPr>
                                      </m:accPr>
                                      <m:e>
                                        <m:r>
                                          <a:rPr lang="ko-KR" altLang="en-US" sz="1800" b="0" i="1" smtClean="0">
                                            <a:latin typeface="Cambria Math" panose="02040503050406030204" pitchFamily="18" charset="0"/>
                                            <a:cs typeface="Arial" panose="020B0604020202020204" pitchFamily="34" charset="0"/>
                                          </a:rPr>
                                          <m:t>𝜀</m:t>
                                        </m:r>
                                      </m:e>
                                    </m:acc>
                                  </m:e>
                                  <m:sub>
                                    <m:r>
                                      <a:rPr lang="en-US" altLang="ko-KR" sz="1800" b="0" i="1" smtClean="0">
                                        <a:latin typeface="Cambria Math" panose="02040503050406030204" pitchFamily="18" charset="0"/>
                                        <a:cs typeface="Arial" panose="020B0604020202020204" pitchFamily="34" charset="0"/>
                                      </a:rPr>
                                      <m:t>𝑖𝑗</m:t>
                                    </m:r>
                                  </m:sub>
                                  <m:sup>
                                    <m:r>
                                      <a:rPr lang="en-US" altLang="ko-KR" sz="1800" b="0" i="1" smtClean="0">
                                        <a:latin typeface="Cambria Math" panose="02040503050406030204" pitchFamily="18" charset="0"/>
                                        <a:cs typeface="Arial" panose="020B0604020202020204" pitchFamily="34" charset="0"/>
                                      </a:rPr>
                                      <m:t>𝑣𝑖𝑠</m:t>
                                    </m:r>
                                  </m:sup>
                                </m:sSubSup>
                              </m:oMath>
                            </m:oMathPara>
                          </a14:m>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extLst>
                      <a:ext uri="{0D108BD9-81ED-4DB2-BD59-A6C34878D82A}">
                        <a16:rowId xmlns:a16="http://schemas.microsoft.com/office/drawing/2014/main" val="2439762858"/>
                      </a:ext>
                    </a:extLst>
                  </a:tr>
                  <a:tr h="190634">
                    <a:tc>
                      <a:txBody>
                        <a:bodyPr/>
                        <a:lstStyle/>
                        <a:p>
                          <a:pPr algn="l" latinLnBrk="1">
                            <a:lnSpc>
                              <a:spcPct val="107000"/>
                            </a:lnSpc>
                            <a:spcAft>
                              <a:spcPts val="0"/>
                            </a:spcAft>
                          </a:pPr>
                          <a:r>
                            <a:rPr lang="en-US" altLang="ko-KR"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Elastic</a:t>
                          </a:r>
                          <a:r>
                            <a:rPr lang="en-US" altLang="ko-KR"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strain-rate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Sup>
                                  <m:sSubSupPr>
                                    <m:ctrlPr>
                                      <a:rPr lang="en-US" altLang="ko-KR" sz="1800" i="1" smtClean="0">
                                        <a:latin typeface="Cambria Math" panose="02040503050406030204" pitchFamily="18" charset="0"/>
                                        <a:cs typeface="Arial" panose="020B0604020202020204" pitchFamily="34" charset="0"/>
                                      </a:rPr>
                                    </m:ctrlPr>
                                  </m:sSubSupPr>
                                  <m:e>
                                    <m:acc>
                                      <m:accPr>
                                        <m:chr m:val="̇"/>
                                        <m:ctrlPr>
                                          <a:rPr lang="en-US" altLang="ko-KR" sz="1800" i="1">
                                            <a:latin typeface="Cambria Math" panose="02040503050406030204" pitchFamily="18" charset="0"/>
                                            <a:cs typeface="Arial" panose="020B0604020202020204" pitchFamily="34" charset="0"/>
                                          </a:rPr>
                                        </m:ctrlPr>
                                      </m:accPr>
                                      <m:e>
                                        <m:r>
                                          <a:rPr lang="ko-KR" altLang="en-US" sz="1800" b="0" i="1">
                                            <a:latin typeface="Cambria Math" panose="02040503050406030204" pitchFamily="18" charset="0"/>
                                            <a:cs typeface="Arial" panose="020B0604020202020204" pitchFamily="34" charset="0"/>
                                          </a:rPr>
                                          <m:t>𝜀</m:t>
                                        </m:r>
                                      </m:e>
                                    </m:acc>
                                  </m:e>
                                  <m:sub>
                                    <m:r>
                                      <a:rPr lang="en-US" altLang="ko-KR" sz="1800" b="0" i="1">
                                        <a:latin typeface="Cambria Math" panose="02040503050406030204" pitchFamily="18" charset="0"/>
                                        <a:cs typeface="Arial" panose="020B0604020202020204" pitchFamily="34" charset="0"/>
                                      </a:rPr>
                                      <m:t>𝑖𝑗</m:t>
                                    </m:r>
                                  </m:sub>
                                  <m:sup>
                                    <m:r>
                                      <a:rPr lang="en-US" altLang="ko-KR" sz="1800" b="0" i="1" smtClean="0">
                                        <a:latin typeface="Cambria Math" panose="02040503050406030204" pitchFamily="18" charset="0"/>
                                        <a:cs typeface="Arial" panose="020B0604020202020204" pitchFamily="34" charset="0"/>
                                      </a:rPr>
                                      <m:t>𝑒𝑙</m:t>
                                    </m:r>
                                  </m:sup>
                                </m:sSubSup>
                              </m:oMath>
                            </m:oMathPara>
                          </a14:m>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extLst>
                      <a:ext uri="{0D108BD9-81ED-4DB2-BD59-A6C34878D82A}">
                        <a16:rowId xmlns:a16="http://schemas.microsoft.com/office/drawing/2014/main" val="248119467"/>
                      </a:ext>
                    </a:extLst>
                  </a:tr>
                  <a:tr h="190634">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Velocity</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en-US" altLang="ko-KR" sz="1800" i="1" smtClean="0">
                                        <a:latin typeface="Cambria Math" panose="02040503050406030204" pitchFamily="18" charset="0"/>
                                        <a:cs typeface="Arial" panose="020B0604020202020204" pitchFamily="34" charset="0"/>
                                      </a:rPr>
                                    </m:ctrlPr>
                                  </m:sSubPr>
                                  <m:e>
                                    <m:r>
                                      <a:rPr lang="en-US" altLang="ko-KR" sz="1800" b="0" i="1" smtClean="0">
                                        <a:latin typeface="Cambria Math" panose="02040503050406030204" pitchFamily="18" charset="0"/>
                                        <a:cs typeface="Arial" panose="020B0604020202020204" pitchFamily="34" charset="0"/>
                                      </a:rPr>
                                      <m:t>𝑣</m:t>
                                    </m:r>
                                  </m:e>
                                  <m:sub>
                                    <m:r>
                                      <a:rPr lang="en-US" altLang="ko-KR" sz="1800" b="0" i="1">
                                        <a:latin typeface="Cambria Math" panose="02040503050406030204" pitchFamily="18" charset="0"/>
                                        <a:cs typeface="Arial" panose="020B0604020202020204" pitchFamily="34" charset="0"/>
                                      </a:rPr>
                                      <m:t>𝑘</m:t>
                                    </m:r>
                                  </m:sub>
                                </m:sSub>
                              </m:oMath>
                            </m:oMathPara>
                          </a14:m>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extLst>
                      <a:ext uri="{0D108BD9-81ED-4DB2-BD59-A6C34878D82A}">
                        <a16:rowId xmlns:a16="http://schemas.microsoft.com/office/drawing/2014/main" val="2575065803"/>
                      </a:ext>
                    </a:extLst>
                  </a:tr>
                  <a:tr h="190634">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Elastic shear modulus</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altLang="ko-KR" sz="1800" b="0" i="1" smtClean="0">
                                    <a:latin typeface="Cambria Math" panose="02040503050406030204" pitchFamily="18" charset="0"/>
                                    <a:cs typeface="Arial" panose="020B0604020202020204" pitchFamily="34" charset="0"/>
                                  </a:rPr>
                                  <m:t>𝐺</m:t>
                                </m:r>
                              </m:oMath>
                            </m:oMathPara>
                          </a14:m>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extLst>
                      <a:ext uri="{0D108BD9-81ED-4DB2-BD59-A6C34878D82A}">
                        <a16:rowId xmlns:a16="http://schemas.microsoft.com/office/drawing/2014/main" val="2218065021"/>
                      </a:ext>
                    </a:extLst>
                  </a:tr>
                  <a:tr h="190634">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Effective viscosity</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ko-KR" altLang="en-US" sz="1700" i="1" kern="100" smtClean="0">
                                    <a:effectLst/>
                                    <a:latin typeface="Cambria Math" panose="02040503050406030204" pitchFamily="18" charset="0"/>
                                    <a:ea typeface="맑은 고딕" panose="020B0503020000020004" pitchFamily="50" charset="-127"/>
                                    <a:cs typeface="Times New Roman" panose="02020603050405020304" pitchFamily="18" charset="0"/>
                                  </a:rPr>
                                  <m:t>𝜂</m:t>
                                </m:r>
                              </m:oMath>
                            </m:oMathPara>
                          </a14:m>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extLst>
                      <a:ext uri="{0D108BD9-81ED-4DB2-BD59-A6C34878D82A}">
                        <a16:rowId xmlns:a16="http://schemas.microsoft.com/office/drawing/2014/main" val="1022617188"/>
                      </a:ext>
                    </a:extLst>
                  </a:tr>
                  <a:tr h="190634">
                    <a:tc>
                      <a:txBody>
                        <a:bodyPr/>
                        <a:lstStyle/>
                        <a:p>
                          <a:pPr algn="l" latinLnBrk="1">
                            <a:lnSpc>
                              <a:spcPct val="107000"/>
                            </a:lnSpc>
                            <a:spcAft>
                              <a:spcPts val="0"/>
                            </a:spcAft>
                          </a:pPr>
                          <a:r>
                            <a:rPr lang="en-US" altLang="ko-KR" sz="1700" kern="100" dirty="0" err="1" smtClean="0">
                              <a:effectLst/>
                              <a:latin typeface="Times New Roman" panose="02020603050405020304" pitchFamily="18" charset="0"/>
                              <a:ea typeface="맑은 고딕" panose="020B0503020000020004" pitchFamily="50" charset="-127"/>
                              <a:cs typeface="Times New Roman" panose="02020603050405020304" pitchFamily="18" charset="0"/>
                            </a:rPr>
                            <a:t>Deviatoric</a:t>
                          </a:r>
                          <a:r>
                            <a:rPr lang="en-US" altLang="ko-KR"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stress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en-US" altLang="ko-KR" sz="1800" i="1" smtClean="0">
                                        <a:latin typeface="Cambria Math" panose="02040503050406030204" pitchFamily="18" charset="0"/>
                                        <a:cs typeface="Arial" panose="020B0604020202020204" pitchFamily="34" charset="0"/>
                                      </a:rPr>
                                    </m:ctrlPr>
                                  </m:sSubPr>
                                  <m:e>
                                    <m:r>
                                      <a:rPr lang="ko-KR" altLang="en-US" sz="1800" b="0" i="1" smtClean="0">
                                        <a:latin typeface="Cambria Math" panose="02040503050406030204" pitchFamily="18" charset="0"/>
                                        <a:cs typeface="Arial" panose="020B0604020202020204" pitchFamily="34" charset="0"/>
                                      </a:rPr>
                                      <m:t>𝜏</m:t>
                                    </m:r>
                                  </m:e>
                                  <m:sub>
                                    <m:r>
                                      <a:rPr lang="en-US" altLang="ko-KR" sz="1800" b="0" i="1" smtClean="0">
                                        <a:latin typeface="Cambria Math" panose="02040503050406030204" pitchFamily="18" charset="0"/>
                                        <a:cs typeface="Arial" panose="020B0604020202020204" pitchFamily="34" charset="0"/>
                                      </a:rPr>
                                      <m:t>𝑖𝑗</m:t>
                                    </m:r>
                                  </m:sub>
                                </m:sSub>
                              </m:oMath>
                            </m:oMathPara>
                          </a14:m>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extLst>
                      <a:ext uri="{0D108BD9-81ED-4DB2-BD59-A6C34878D82A}">
                        <a16:rowId xmlns:a16="http://schemas.microsoft.com/office/drawing/2014/main" val="2348400612"/>
                      </a:ext>
                    </a:extLst>
                  </a:tr>
                  <a:tr h="190634">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Vorticity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en-US" altLang="ko-KR" sz="1800" i="1" smtClean="0">
                                        <a:latin typeface="Cambria Math" panose="02040503050406030204" pitchFamily="18" charset="0"/>
                                        <a:cs typeface="Arial" panose="020B0604020202020204" pitchFamily="34" charset="0"/>
                                      </a:rPr>
                                    </m:ctrlPr>
                                  </m:sSubPr>
                                  <m:e>
                                    <m:r>
                                      <a:rPr lang="en-US" altLang="ko-KR" sz="1800" b="0" i="1">
                                        <a:latin typeface="Cambria Math" panose="02040503050406030204" pitchFamily="18" charset="0"/>
                                        <a:cs typeface="Arial" panose="020B0604020202020204" pitchFamily="34" charset="0"/>
                                      </a:rPr>
                                      <m:t>𝑊</m:t>
                                    </m:r>
                                  </m:e>
                                  <m:sub>
                                    <m:r>
                                      <a:rPr lang="en-US" altLang="ko-KR" sz="1800" b="0" i="1" smtClean="0">
                                        <a:latin typeface="Cambria Math" panose="02040503050406030204" pitchFamily="18" charset="0"/>
                                        <a:cs typeface="Arial" panose="020B0604020202020204" pitchFamily="34" charset="0"/>
                                      </a:rPr>
                                      <m:t>𝑘</m:t>
                                    </m:r>
                                    <m:r>
                                      <a:rPr lang="en-US" altLang="ko-KR" sz="1800" b="0" i="1">
                                        <a:latin typeface="Cambria Math" panose="02040503050406030204" pitchFamily="18" charset="0"/>
                                        <a:cs typeface="Arial" panose="020B0604020202020204" pitchFamily="34" charset="0"/>
                                      </a:rPr>
                                      <m:t>𝑗</m:t>
                                    </m:r>
                                  </m:sub>
                                </m:sSub>
                              </m:oMath>
                            </m:oMathPara>
                          </a14:m>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extLst>
                      <a:ext uri="{0D108BD9-81ED-4DB2-BD59-A6C34878D82A}">
                        <a16:rowId xmlns:a16="http://schemas.microsoft.com/office/drawing/2014/main" val="1667798915"/>
                      </a:ext>
                    </a:extLst>
                  </a:tr>
                </a:tbl>
              </a:graphicData>
            </a:graphic>
          </p:graphicFrame>
        </mc:Choice>
        <mc:Fallback xmlns="">
          <p:graphicFrame>
            <p:nvGraphicFramePr>
              <p:cNvPr id="101" name="표 100"/>
              <p:cNvGraphicFramePr>
                <a:graphicFrameLocks noGrp="1"/>
              </p:cNvGraphicFramePr>
              <p:nvPr>
                <p:extLst>
                  <p:ext uri="{D42A27DB-BD31-4B8C-83A1-F6EECF244321}">
                    <p14:modId xmlns:p14="http://schemas.microsoft.com/office/powerpoint/2010/main" val="887515731"/>
                  </p:ext>
                </p:extLst>
              </p:nvPr>
            </p:nvGraphicFramePr>
            <p:xfrm>
              <a:off x="10265369" y="17409050"/>
              <a:ext cx="4685029" cy="3633155"/>
            </p:xfrm>
            <a:graphic>
              <a:graphicData uri="http://schemas.openxmlformats.org/drawingml/2006/table">
                <a:tbl>
                  <a:tblPr firstRow="1" firstCol="1" bandRow="1"/>
                  <a:tblGrid>
                    <a:gridCol w="2325095">
                      <a:extLst>
                        <a:ext uri="{9D8B030D-6E8A-4147-A177-3AD203B41FA5}">
                          <a16:colId xmlns:a16="http://schemas.microsoft.com/office/drawing/2014/main" val="1828191048"/>
                        </a:ext>
                      </a:extLst>
                    </a:gridCol>
                    <a:gridCol w="2359934">
                      <a:extLst>
                        <a:ext uri="{9D8B030D-6E8A-4147-A177-3AD203B41FA5}">
                          <a16:colId xmlns:a16="http://schemas.microsoft.com/office/drawing/2014/main" val="3413019270"/>
                        </a:ext>
                      </a:extLst>
                    </a:gridCol>
                  </a:tblGrid>
                  <a:tr h="518160">
                    <a:tc gridSpan="2">
                      <a:txBody>
                        <a:bodyPr/>
                        <a:lstStyle/>
                        <a:p>
                          <a:pPr algn="just" latinLnBrk="1">
                            <a:lnSpc>
                              <a:spcPct val="200000"/>
                            </a:lnSpc>
                            <a:spcAft>
                              <a:spcPts val="0"/>
                            </a:spcAft>
                          </a:pPr>
                          <a:r>
                            <a:rPr lang="en-US" sz="1700" b="1" kern="100" dirty="0">
                              <a:effectLst/>
                              <a:latin typeface="Times New Roman" panose="02020603050405020304" pitchFamily="18" charset="0"/>
                              <a:ea typeface="맑은 고딕" panose="020B0503020000020004" pitchFamily="50" charset="-127"/>
                              <a:cs typeface="Times New Roman" panose="02020603050405020304" pitchFamily="18" charset="0"/>
                            </a:rPr>
                            <a:t>Table </a:t>
                          </a:r>
                          <a:r>
                            <a:rPr lang="en-US" sz="1700" b="1"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2.</a:t>
                          </a: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 </a:t>
                          </a: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Variable </a:t>
                          </a: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descriptions</a:t>
                          </a:r>
                          <a:r>
                            <a:rPr lang="en-US"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of constitutive relation </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910907264"/>
                      </a:ext>
                    </a:extLst>
                  </a:tr>
                  <a:tr h="277241">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Descriptions</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Symbols</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3649355"/>
                      </a:ext>
                    </a:extLst>
                  </a:tr>
                  <a:tr h="317183">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Spatial coordinates</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a:noFill/>
                        </a:lnB>
                        <a:blipFill>
                          <a:blip r:embed="rId16"/>
                          <a:stretch>
                            <a:fillRect l="-98454" t="-251923" r="-258" b="-819231"/>
                          </a:stretch>
                        </a:blipFill>
                      </a:tcPr>
                    </a:tc>
                    <a:extLst>
                      <a:ext uri="{0D108BD9-81ED-4DB2-BD59-A6C34878D82A}">
                        <a16:rowId xmlns:a16="http://schemas.microsoft.com/office/drawing/2014/main" val="4179167006"/>
                      </a:ext>
                    </a:extLst>
                  </a:tr>
                  <a:tr h="317183">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Total</a:t>
                          </a:r>
                          <a:r>
                            <a:rPr lang="en-US"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strain-rate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6"/>
                          <a:stretch>
                            <a:fillRect l="-98454" t="-351923" r="-258" b="-719231"/>
                          </a:stretch>
                        </a:blipFill>
                      </a:tcPr>
                    </a:tc>
                    <a:extLst>
                      <a:ext uri="{0D108BD9-81ED-4DB2-BD59-A6C34878D82A}">
                        <a16:rowId xmlns:a16="http://schemas.microsoft.com/office/drawing/2014/main" val="445052752"/>
                      </a:ext>
                    </a:extLst>
                  </a:tr>
                  <a:tr h="354521">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Viscous</a:t>
                          </a:r>
                          <a:r>
                            <a:rPr lang="en-US"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strain-rate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6"/>
                          <a:stretch>
                            <a:fillRect l="-98454" t="-405172" r="-258" b="-544828"/>
                          </a:stretch>
                        </a:blipFill>
                      </a:tcPr>
                    </a:tc>
                    <a:extLst>
                      <a:ext uri="{0D108BD9-81ED-4DB2-BD59-A6C34878D82A}">
                        <a16:rowId xmlns:a16="http://schemas.microsoft.com/office/drawing/2014/main" val="2439762858"/>
                      </a:ext>
                    </a:extLst>
                  </a:tr>
                  <a:tr h="350266">
                    <a:tc>
                      <a:txBody>
                        <a:bodyPr/>
                        <a:lstStyle/>
                        <a:p>
                          <a:pPr algn="l" latinLnBrk="1">
                            <a:lnSpc>
                              <a:spcPct val="107000"/>
                            </a:lnSpc>
                            <a:spcAft>
                              <a:spcPts val="0"/>
                            </a:spcAft>
                          </a:pPr>
                          <a:r>
                            <a:rPr lang="en-US" altLang="ko-KR"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Elastic</a:t>
                          </a:r>
                          <a:r>
                            <a:rPr lang="en-US" altLang="ko-KR"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strain-rate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6"/>
                          <a:stretch>
                            <a:fillRect l="-98454" t="-505172" r="-258" b="-444828"/>
                          </a:stretch>
                        </a:blipFill>
                      </a:tcPr>
                    </a:tc>
                    <a:extLst>
                      <a:ext uri="{0D108BD9-81ED-4DB2-BD59-A6C34878D82A}">
                        <a16:rowId xmlns:a16="http://schemas.microsoft.com/office/drawing/2014/main" val="248119467"/>
                      </a:ext>
                    </a:extLst>
                  </a:tr>
                  <a:tr h="293497">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Velocity</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6"/>
                          <a:stretch>
                            <a:fillRect l="-98454" t="-731250" r="-258" b="-437500"/>
                          </a:stretch>
                        </a:blipFill>
                      </a:tcPr>
                    </a:tc>
                    <a:extLst>
                      <a:ext uri="{0D108BD9-81ED-4DB2-BD59-A6C34878D82A}">
                        <a16:rowId xmlns:a16="http://schemas.microsoft.com/office/drawing/2014/main" val="2575065803"/>
                      </a:ext>
                    </a:extLst>
                  </a:tr>
                  <a:tr h="293497">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Elastic shear modulus</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6"/>
                          <a:stretch>
                            <a:fillRect l="-98454" t="-831250" r="-258" b="-337500"/>
                          </a:stretch>
                        </a:blipFill>
                      </a:tcPr>
                    </a:tc>
                    <a:extLst>
                      <a:ext uri="{0D108BD9-81ED-4DB2-BD59-A6C34878D82A}">
                        <a16:rowId xmlns:a16="http://schemas.microsoft.com/office/drawing/2014/main" val="2218065021"/>
                      </a:ext>
                    </a:extLst>
                  </a:tr>
                  <a:tr h="277241">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Effective viscosity</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6"/>
                          <a:stretch>
                            <a:fillRect l="-98454" t="-971739" r="-258" b="-252174"/>
                          </a:stretch>
                        </a:blipFill>
                      </a:tcPr>
                    </a:tc>
                    <a:extLst>
                      <a:ext uri="{0D108BD9-81ED-4DB2-BD59-A6C34878D82A}">
                        <a16:rowId xmlns:a16="http://schemas.microsoft.com/office/drawing/2014/main" val="1022617188"/>
                      </a:ext>
                    </a:extLst>
                  </a:tr>
                  <a:tr h="317183">
                    <a:tc>
                      <a:txBody>
                        <a:bodyPr/>
                        <a:lstStyle/>
                        <a:p>
                          <a:pPr algn="l" latinLnBrk="1">
                            <a:lnSpc>
                              <a:spcPct val="107000"/>
                            </a:lnSpc>
                            <a:spcAft>
                              <a:spcPts val="0"/>
                            </a:spcAft>
                          </a:pPr>
                          <a:r>
                            <a:rPr lang="en-US" altLang="ko-KR" sz="1700" kern="100" dirty="0" err="1" smtClean="0">
                              <a:effectLst/>
                              <a:latin typeface="Times New Roman" panose="02020603050405020304" pitchFamily="18" charset="0"/>
                              <a:ea typeface="맑은 고딕" panose="020B0503020000020004" pitchFamily="50" charset="-127"/>
                              <a:cs typeface="Times New Roman" panose="02020603050405020304" pitchFamily="18" charset="0"/>
                            </a:rPr>
                            <a:t>Deviatoric</a:t>
                          </a:r>
                          <a:r>
                            <a:rPr lang="en-US" altLang="ko-KR"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stress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6"/>
                          <a:stretch>
                            <a:fillRect l="-98454" t="-948077" r="-258" b="-123077"/>
                          </a:stretch>
                        </a:blipFill>
                      </a:tcPr>
                    </a:tc>
                    <a:extLst>
                      <a:ext uri="{0D108BD9-81ED-4DB2-BD59-A6C34878D82A}">
                        <a16:rowId xmlns:a16="http://schemas.microsoft.com/office/drawing/2014/main" val="2348400612"/>
                      </a:ext>
                    </a:extLst>
                  </a:tr>
                  <a:tr h="317183">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Vorticity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6"/>
                          <a:stretch>
                            <a:fillRect l="-98454" t="-1048077" r="-258" b="-23077"/>
                          </a:stretch>
                        </a:blipFill>
                      </a:tcPr>
                    </a:tc>
                    <a:extLst>
                      <a:ext uri="{0D108BD9-81ED-4DB2-BD59-A6C34878D82A}">
                        <a16:rowId xmlns:a16="http://schemas.microsoft.com/office/drawing/2014/main" val="166779891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9" name="표 48"/>
              <p:cNvGraphicFramePr>
                <a:graphicFrameLocks noGrp="1"/>
              </p:cNvGraphicFramePr>
              <p:nvPr>
                <p:extLst>
                  <p:ext uri="{D42A27DB-BD31-4B8C-83A1-F6EECF244321}">
                    <p14:modId xmlns:p14="http://schemas.microsoft.com/office/powerpoint/2010/main" val="1678705193"/>
                  </p:ext>
                </p:extLst>
              </p:nvPr>
            </p:nvGraphicFramePr>
            <p:xfrm>
              <a:off x="9480138" y="13462734"/>
              <a:ext cx="5581077" cy="2975738"/>
            </p:xfrm>
            <a:graphic>
              <a:graphicData uri="http://schemas.openxmlformats.org/drawingml/2006/table">
                <a:tbl>
                  <a:tblPr firstRow="1" firstCol="1" bandRow="1"/>
                  <a:tblGrid>
                    <a:gridCol w="2646411">
                      <a:extLst>
                        <a:ext uri="{9D8B030D-6E8A-4147-A177-3AD203B41FA5}">
                          <a16:colId xmlns:a16="http://schemas.microsoft.com/office/drawing/2014/main" val="1828191048"/>
                        </a:ext>
                      </a:extLst>
                    </a:gridCol>
                    <a:gridCol w="791045">
                      <a:extLst>
                        <a:ext uri="{9D8B030D-6E8A-4147-A177-3AD203B41FA5}">
                          <a16:colId xmlns:a16="http://schemas.microsoft.com/office/drawing/2014/main" val="3413019270"/>
                        </a:ext>
                      </a:extLst>
                    </a:gridCol>
                    <a:gridCol w="2118168">
                      <a:extLst>
                        <a:ext uri="{9D8B030D-6E8A-4147-A177-3AD203B41FA5}">
                          <a16:colId xmlns:a16="http://schemas.microsoft.com/office/drawing/2014/main" val="1932586915"/>
                        </a:ext>
                      </a:extLst>
                    </a:gridCol>
                    <a:gridCol w="25453">
                      <a:extLst>
                        <a:ext uri="{9D8B030D-6E8A-4147-A177-3AD203B41FA5}">
                          <a16:colId xmlns:a16="http://schemas.microsoft.com/office/drawing/2014/main" val="3362010764"/>
                        </a:ext>
                      </a:extLst>
                    </a:gridCol>
                  </a:tblGrid>
                  <a:tr h="350525">
                    <a:tc gridSpan="3">
                      <a:txBody>
                        <a:bodyPr/>
                        <a:lstStyle/>
                        <a:p>
                          <a:pPr algn="just" latinLnBrk="1">
                            <a:lnSpc>
                              <a:spcPct val="200000"/>
                            </a:lnSpc>
                            <a:spcAft>
                              <a:spcPts val="0"/>
                            </a:spcAft>
                          </a:pPr>
                          <a:r>
                            <a:rPr lang="en-US" sz="1700" b="1" kern="100" dirty="0">
                              <a:effectLst/>
                              <a:latin typeface="Times New Roman" panose="02020603050405020304" pitchFamily="18" charset="0"/>
                              <a:ea typeface="맑은 고딕" panose="020B0503020000020004" pitchFamily="50" charset="-127"/>
                              <a:cs typeface="Times New Roman" panose="02020603050405020304" pitchFamily="18" charset="0"/>
                            </a:rPr>
                            <a:t>Table 1.</a:t>
                          </a: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 Variable descriptions and </a:t>
                          </a: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values of governing</a:t>
                          </a:r>
                          <a:r>
                            <a:rPr lang="en-US"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equation</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just" latinLnBrk="1">
                            <a:lnSpc>
                              <a:spcPct val="107000"/>
                            </a:lnSpc>
                            <a:spcAft>
                              <a:spcPts val="800"/>
                            </a:spcAft>
                          </a:pPr>
                          <a:r>
                            <a:rPr lang="ko-KR" sz="1700" kern="100">
                              <a:effectLst/>
                              <a:latin typeface="맑은 고딕" panose="020B0503020000020004" pitchFamily="50" charset="-127"/>
                              <a:ea typeface="맑은 고딕" panose="020B0503020000020004" pitchFamily="50" charset="-127"/>
                              <a:cs typeface="Times New Roman" panose="02020603050405020304" pitchFamily="18" charset="0"/>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0907264"/>
                      </a:ext>
                    </a:extLst>
                  </a:tr>
                  <a:tr h="207394">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Descriptions</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Symbols</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Values</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3433649355"/>
                      </a:ext>
                    </a:extLst>
                  </a:tr>
                  <a:tr h="272065">
                    <a:tc>
                      <a:txBody>
                        <a:bodyPr/>
                        <a:lstStyle/>
                        <a:p>
                          <a:pPr algn="l" latinLnBrk="1">
                            <a:lnSpc>
                              <a:spcPct val="107000"/>
                            </a:lnSpc>
                            <a:spcAft>
                              <a:spcPts val="0"/>
                            </a:spcAft>
                          </a:pPr>
                          <a:r>
                            <a:rPr lang="en-US" altLang="ko-KR"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Cauchy’s stress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ko-KR" altLang="ko-KR" sz="1800" i="1" smtClean="0">
                                        <a:latin typeface="Cambria Math" panose="02040503050406030204" pitchFamily="18" charset="0"/>
                                      </a:rPr>
                                    </m:ctrlPr>
                                  </m:sSubPr>
                                  <m:e>
                                    <m:r>
                                      <a:rPr lang="en-US" altLang="ko-KR" sz="1800" i="1">
                                        <a:latin typeface="Cambria Math" panose="02040503050406030204" pitchFamily="18" charset="0"/>
                                      </a:rPr>
                                      <m:t>𝜎</m:t>
                                    </m:r>
                                  </m:e>
                                  <m:sub>
                                    <m:r>
                                      <a:rPr lang="en-US" altLang="ko-KR" sz="1800" i="1">
                                        <a:latin typeface="Cambria Math" panose="02040503050406030204" pitchFamily="18" charset="0"/>
                                      </a:rPr>
                                      <m:t>𝑖𝑗</m:t>
                                    </m:r>
                                  </m:sub>
                                </m:sSub>
                              </m:oMath>
                            </m:oMathPara>
                          </a14:m>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marL="0" marR="0" lvl="0" indent="0" algn="r" defTabSz="4175235" rtl="0" eaLnBrk="1" fontAlgn="auto" latinLnBrk="1" hangingPunct="1">
                            <a:lnSpc>
                              <a:spcPct val="107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ko-KR" sz="1700" kern="100" smtClean="0">
                                    <a:effectLst/>
                                    <a:latin typeface="Cambria Math" panose="02040503050406030204" pitchFamily="18" charset="0"/>
                                    <a:ea typeface="+mn-ea"/>
                                    <a:cs typeface="Times New Roman" panose="02020603050405020304" pitchFamily="18" charset="0"/>
                                  </a:rPr>
                                  <m:t>[</m:t>
                                </m:r>
                                <m:r>
                                  <m:rPr>
                                    <m:sty m:val="p"/>
                                  </m:rPr>
                                  <a:rPr lang="en-US" altLang="ko-KR" sz="1700" b="0" i="0" kern="100" smtClean="0">
                                    <a:effectLst/>
                                    <a:latin typeface="Cambria Math" panose="02040503050406030204" pitchFamily="18" charset="0"/>
                                    <a:ea typeface="+mn-ea"/>
                                    <a:cs typeface="Times New Roman" panose="02020603050405020304" pitchFamily="18" charset="0"/>
                                  </a:rPr>
                                  <m:t>Pa</m:t>
                                </m:r>
                                <m:r>
                                  <a:rPr lang="en-US" altLang="ko-KR" sz="1700" kern="100" smtClean="0">
                                    <a:effectLst/>
                                    <a:latin typeface="Cambria Math" panose="02040503050406030204" pitchFamily="18" charset="0"/>
                                    <a:ea typeface="+mn-ea"/>
                                    <a:cs typeface="Times New Roman" panose="02020603050405020304" pitchFamily="18" charset="0"/>
                                  </a:rPr>
                                  <m:t>]</m:t>
                                </m:r>
                              </m:oMath>
                            </m:oMathPara>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extLst>
                      <a:ext uri="{0D108BD9-81ED-4DB2-BD59-A6C34878D82A}">
                        <a16:rowId xmlns:a16="http://schemas.microsoft.com/office/drawing/2014/main" val="1269488642"/>
                      </a:ext>
                    </a:extLst>
                  </a:tr>
                  <a:tr h="207394">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Density of mantle</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ko-KR" sz="17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ρ</m:t>
                                    </m:r>
                                  </m:e>
                                  <m:sub>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m:t>
                                    </m:r>
                                  </m:sub>
                                </m:sSub>
                              </m:oMath>
                            </m:oMathPara>
                          </a14:m>
                          <a:endParaRPr lang="ko-KR" sz="17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gridSpan="2">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3300 [</m:t>
                                </m:r>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kg</m:t>
                                </m:r>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sSup>
                                  <m:sSupPr>
                                    <m:ctrlPr>
                                      <a:rPr lang="ko-KR" sz="17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m:t>
                                    </m:r>
                                  </m:e>
                                  <m:sup>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3</m:t>
                                    </m:r>
                                  </m:sup>
                                </m:sSup>
                                <m:r>
                                  <a:rPr lang="en-US" sz="1700" i="1" kern="100">
                                    <a:effectLst/>
                                    <a:latin typeface="Cambria Math" panose="02040503050406030204" pitchFamily="18" charset="0"/>
                                    <a:ea typeface="맑은 고딕" panose="020B0503020000020004" pitchFamily="50" charset="-127"/>
                                    <a:cs typeface="Times New Roman" panose="02020603050405020304" pitchFamily="18" charset="0"/>
                                  </a:rPr>
                                  <m:t>]</m:t>
                                </m:r>
                              </m:oMath>
                            </m:oMathPara>
                          </a14:m>
                          <a:endParaRPr lang="ko-KR" sz="17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2218065021"/>
                      </a:ext>
                    </a:extLst>
                  </a:tr>
                  <a:tr h="207394">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Density of oceanic lithosphere</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ko-KR" sz="17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ρ</m:t>
                                    </m:r>
                                  </m:e>
                                  <m:sub>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L</m:t>
                                    </m:r>
                                  </m:sub>
                                </m:sSub>
                              </m:oMath>
                            </m:oMathPara>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gridSpan="2">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700" b="0" i="0" kern="100" smtClean="0">
                                    <a:effectLst/>
                                    <a:latin typeface="Cambria Math" panose="02040503050406030204" pitchFamily="18" charset="0"/>
                                    <a:ea typeface="맑은 고딕" panose="020B0503020000020004" pitchFamily="50" charset="-127"/>
                                    <a:cs typeface="Times New Roman" panose="02020603050405020304" pitchFamily="18" charset="0"/>
                                  </a:rPr>
                                  <m:t>3380 </m:t>
                                </m:r>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kg</m:t>
                                </m:r>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sSup>
                                  <m:sSupPr>
                                    <m:ctrlPr>
                                      <a:rPr lang="ko-KR" sz="17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m:t>
                                    </m:r>
                                  </m:e>
                                  <m:sup>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3</m:t>
                                    </m:r>
                                  </m:sup>
                                </m:sSup>
                                <m:r>
                                  <a:rPr lang="en-US" sz="1700" i="1" kern="100">
                                    <a:effectLst/>
                                    <a:latin typeface="Cambria Math" panose="02040503050406030204" pitchFamily="18" charset="0"/>
                                    <a:ea typeface="맑은 고딕" panose="020B0503020000020004" pitchFamily="50" charset="-127"/>
                                    <a:cs typeface="Times New Roman" panose="02020603050405020304" pitchFamily="18" charset="0"/>
                                  </a:rPr>
                                  <m:t>]</m:t>
                                </m:r>
                              </m:oMath>
                            </m:oMathPara>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1022617188"/>
                      </a:ext>
                    </a:extLst>
                  </a:tr>
                  <a:tr h="207394">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Density contrast</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700" kern="0">
                                    <a:effectLst/>
                                    <a:latin typeface="Cambria Math" panose="02040503050406030204" pitchFamily="18" charset="0"/>
                                    <a:ea typeface="맑은 고딕" panose="020B0503020000020004" pitchFamily="50" charset="-127"/>
                                    <a:cs typeface="Times New Roman" panose="02020603050405020304" pitchFamily="18" charset="0"/>
                                  </a:rPr>
                                  <m:t>∆</m:t>
                                </m:r>
                                <m:r>
                                  <m:rPr>
                                    <m:sty m:val="p"/>
                                  </m:rPr>
                                  <a:rPr lang="en-US" sz="1700" kern="0">
                                    <a:effectLst/>
                                    <a:latin typeface="Cambria Math" panose="02040503050406030204" pitchFamily="18" charset="0"/>
                                    <a:ea typeface="맑은 고딕" panose="020B0503020000020004" pitchFamily="50" charset="-127"/>
                                    <a:cs typeface="Times New Roman" panose="02020603050405020304" pitchFamily="18" charset="0"/>
                                  </a:rPr>
                                  <m:t>ρ</m:t>
                                </m:r>
                              </m:oMath>
                            </m:oMathPara>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gridSpan="2">
                      <a:txBody>
                        <a:bodyPr/>
                        <a:lstStyle/>
                        <a:p>
                          <a:pPr algn="ctr" latinLnBrk="1">
                            <a:lnSpc>
                              <a:spcPct val="107000"/>
                            </a:lnSpc>
                            <a:spcAft>
                              <a:spcPts val="0"/>
                            </a:spcAft>
                          </a:pPr>
                          <a14:m>
                            <m:oMath xmlns:m="http://schemas.openxmlformats.org/officeDocument/2006/math">
                              <m:sSub>
                                <m:sSubPr>
                                  <m:ctrlPr>
                                    <a:rPr lang="ko-KR" sz="17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700" i="1" kern="100">
                                      <a:effectLst/>
                                      <a:latin typeface="Cambria Math" panose="02040503050406030204" pitchFamily="18" charset="0"/>
                                      <a:ea typeface="맑은 고딕" panose="020B0503020000020004" pitchFamily="50" charset="-127"/>
                                      <a:cs typeface="Times New Roman" panose="02020603050405020304" pitchFamily="18" charset="0"/>
                                    </a:rPr>
                                    <m:t>𝜌</m:t>
                                  </m:r>
                                </m:e>
                                <m:sub>
                                  <m:r>
                                    <a:rPr lang="en-US" sz="1700" i="1" kern="100">
                                      <a:effectLst/>
                                      <a:latin typeface="Cambria Math" panose="02040503050406030204" pitchFamily="18" charset="0"/>
                                      <a:ea typeface="맑은 고딕" panose="020B0503020000020004" pitchFamily="50" charset="-127"/>
                                      <a:cs typeface="Times New Roman" panose="02020603050405020304" pitchFamily="18" charset="0"/>
                                    </a:rPr>
                                    <m:t>𝑚</m:t>
                                  </m:r>
                                </m:sub>
                              </m:sSub>
                            </m:oMath>
                          </a14:m>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a:t>
                          </a:r>
                          <a14:m>
                            <m:oMath xmlns:m="http://schemas.openxmlformats.org/officeDocument/2006/math">
                              <m:sSub>
                                <m:sSubPr>
                                  <m:ctrlPr>
                                    <a:rPr lang="ko-KR" sz="17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700" i="1" kern="100">
                                      <a:effectLst/>
                                      <a:latin typeface="Cambria Math" panose="02040503050406030204" pitchFamily="18" charset="0"/>
                                      <a:ea typeface="맑은 고딕" panose="020B0503020000020004" pitchFamily="50" charset="-127"/>
                                      <a:cs typeface="Times New Roman" panose="02020603050405020304" pitchFamily="18" charset="0"/>
                                    </a:rPr>
                                    <m:t>𝜌</m:t>
                                  </m:r>
                                </m:e>
                                <m:sub>
                                  <m:r>
                                    <a:rPr lang="en-US" sz="1700" i="1" kern="100">
                                      <a:effectLst/>
                                      <a:latin typeface="Cambria Math" panose="02040503050406030204" pitchFamily="18" charset="0"/>
                                      <a:ea typeface="맑은 고딕" panose="020B0503020000020004" pitchFamily="50" charset="-127"/>
                                      <a:cs typeface="Times New Roman" panose="02020603050405020304" pitchFamily="18" charset="0"/>
                                    </a:rPr>
                                    <m:t>𝐿</m:t>
                                  </m:r>
                                </m:sub>
                              </m:sSub>
                            </m:oMath>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2348400612"/>
                      </a:ext>
                    </a:extLst>
                  </a:tr>
                  <a:tr h="207394">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Gravity acceleration</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700" i="1" kern="0">
                                    <a:solidFill>
                                      <a:srgbClr val="000000"/>
                                    </a:solidFill>
                                    <a:effectLst/>
                                    <a:latin typeface="Cambria Math" panose="02040503050406030204" pitchFamily="18" charset="0"/>
                                    <a:ea typeface="맑은 고딕" panose="020B0503020000020004" pitchFamily="50" charset="-127"/>
                                    <a:cs typeface="Times New Roman" panose="02020603050405020304" pitchFamily="18" charset="0"/>
                                  </a:rPr>
                                  <m:t>𝑔</m:t>
                                </m:r>
                              </m:oMath>
                            </m:oMathPara>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gridSpan="2">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9.8 [</m:t>
                                </m:r>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m:t>
                                </m:r>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sSup>
                                  <m:sSupPr>
                                    <m:ctrlPr>
                                      <a:rPr lang="ko-KR" sz="17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s</m:t>
                                    </m:r>
                                  </m:e>
                                  <m:sup>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2</m:t>
                                    </m:r>
                                  </m:sup>
                                </m:sSup>
                                <m:r>
                                  <a:rPr lang="en-US" sz="1700" i="1" kern="100">
                                    <a:effectLst/>
                                    <a:latin typeface="Cambria Math" panose="02040503050406030204" pitchFamily="18" charset="0"/>
                                    <a:ea typeface="맑은 고딕" panose="020B0503020000020004" pitchFamily="50" charset="-127"/>
                                    <a:cs typeface="Times New Roman" panose="02020603050405020304" pitchFamily="18" charset="0"/>
                                  </a:rPr>
                                  <m:t>]</m:t>
                                </m:r>
                              </m:oMath>
                            </m:oMathPara>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1667798915"/>
                      </a:ext>
                    </a:extLst>
                  </a:tr>
                  <a:tr h="207394">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Temperature</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altLang="ko-KR" sz="1700" b="0" i="1" kern="100" smtClean="0">
                                    <a:effectLst/>
                                    <a:latin typeface="Cambria Math" panose="02040503050406030204" pitchFamily="18" charset="0"/>
                                    <a:ea typeface="맑은 고딕" panose="020B0503020000020004" pitchFamily="50" charset="-127"/>
                                    <a:cs typeface="Times New Roman" panose="02020603050405020304" pitchFamily="18" charset="0"/>
                                  </a:rPr>
                                  <m:t>𝑇</m:t>
                                </m:r>
                              </m:oMath>
                            </m:oMathPara>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gridSpan="2">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K</m:t>
                                </m:r>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oMath>
                            </m:oMathPara>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1994511593"/>
                      </a:ext>
                    </a:extLst>
                  </a:tr>
                  <a:tr h="184169">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Thermal conductivity</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700" i="1" kern="100">
                                    <a:effectLst/>
                                    <a:latin typeface="Cambria Math" panose="02040503050406030204" pitchFamily="18" charset="0"/>
                                    <a:ea typeface="맑은 고딕" panose="020B0503020000020004" pitchFamily="50" charset="-127"/>
                                    <a:cs typeface="Times New Roman" panose="02020603050405020304" pitchFamily="18" charset="0"/>
                                  </a:rPr>
                                  <m:t>𝑘</m:t>
                                </m:r>
                              </m:oMath>
                            </m:oMathPara>
                          </a14:m>
                          <a:endParaRPr lang="ko-KR" sz="17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gridSpan="2">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3.4 [</m:t>
                                </m:r>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W</m:t>
                                </m:r>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m:t>
                                </m:r>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K</m:t>
                                </m:r>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oMath>
                            </m:oMathPara>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hMerge="1">
                      <a:txBody>
                        <a:bodyPr/>
                        <a:lstStyle/>
                        <a:p>
                          <a:pPr latinLnBrk="1"/>
                          <a:endParaRPr lang="ko-KR" altLang="en-US"/>
                        </a:p>
                      </a:txBody>
                      <a:tcPr/>
                    </a:tc>
                    <a:extLst>
                      <a:ext uri="{0D108BD9-81ED-4DB2-BD59-A6C34878D82A}">
                        <a16:rowId xmlns:a16="http://schemas.microsoft.com/office/drawing/2014/main" val="3917454717"/>
                      </a:ext>
                    </a:extLst>
                  </a:tr>
                  <a:tr h="207394">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Heat capacity</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ko-KR" sz="17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1700" i="1" kern="100">
                                        <a:effectLst/>
                                        <a:latin typeface="Cambria Math" panose="02040503050406030204" pitchFamily="18" charset="0"/>
                                        <a:ea typeface="맑은 고딕" panose="020B0503020000020004" pitchFamily="50" charset="-127"/>
                                        <a:cs typeface="Times New Roman" panose="02020603050405020304" pitchFamily="18" charset="0"/>
                                      </a:rPr>
                                      <m:t>𝐶</m:t>
                                    </m:r>
                                  </m:e>
                                  <m:sub>
                                    <m:r>
                                      <a:rPr lang="en-US" sz="1700" i="1" kern="100">
                                        <a:effectLst/>
                                        <a:latin typeface="Cambria Math" panose="02040503050406030204" pitchFamily="18" charset="0"/>
                                        <a:ea typeface="맑은 고딕" panose="020B0503020000020004" pitchFamily="50" charset="-127"/>
                                        <a:cs typeface="Times New Roman" panose="02020603050405020304" pitchFamily="18" charset="0"/>
                                      </a:rPr>
                                      <m:t>𝑝</m:t>
                                    </m:r>
                                  </m:sub>
                                </m:sSub>
                              </m:oMath>
                            </m:oMathPara>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1250 [</m:t>
                                </m:r>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J</m:t>
                                </m:r>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kg</m:t>
                                </m:r>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r>
                                  <m:rPr>
                                    <m:sty m:val="p"/>
                                  </m:rP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K</m:t>
                                </m:r>
                                <m:r>
                                  <a:rPr lang="en-US" sz="1700" kern="100">
                                    <a:effectLst/>
                                    <a:latin typeface="Cambria Math" panose="02040503050406030204" pitchFamily="18" charset="0"/>
                                    <a:ea typeface="맑은 고딕" panose="020B0503020000020004" pitchFamily="50" charset="-127"/>
                                    <a:cs typeface="Times New Roman" panose="02020603050405020304" pitchFamily="18" charset="0"/>
                                  </a:rPr>
                                  <m:t>)]</m:t>
                                </m:r>
                              </m:oMath>
                            </m:oMathPara>
                          </a14:m>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1201064610"/>
                      </a:ext>
                    </a:extLst>
                  </a:tr>
                </a:tbl>
              </a:graphicData>
            </a:graphic>
          </p:graphicFrame>
        </mc:Choice>
        <mc:Fallback xmlns="">
          <p:graphicFrame>
            <p:nvGraphicFramePr>
              <p:cNvPr id="49" name="표 48"/>
              <p:cNvGraphicFramePr>
                <a:graphicFrameLocks noGrp="1"/>
              </p:cNvGraphicFramePr>
              <p:nvPr>
                <p:extLst>
                  <p:ext uri="{D42A27DB-BD31-4B8C-83A1-F6EECF244321}">
                    <p14:modId xmlns:p14="http://schemas.microsoft.com/office/powerpoint/2010/main" val="1678705193"/>
                  </p:ext>
                </p:extLst>
              </p:nvPr>
            </p:nvGraphicFramePr>
            <p:xfrm>
              <a:off x="9480138" y="13462734"/>
              <a:ext cx="5581077" cy="3074734"/>
            </p:xfrm>
            <a:graphic>
              <a:graphicData uri="http://schemas.openxmlformats.org/drawingml/2006/table">
                <a:tbl>
                  <a:tblPr firstRow="1" firstCol="1" bandRow="1"/>
                  <a:tblGrid>
                    <a:gridCol w="2646411">
                      <a:extLst>
                        <a:ext uri="{9D8B030D-6E8A-4147-A177-3AD203B41FA5}">
                          <a16:colId xmlns:a16="http://schemas.microsoft.com/office/drawing/2014/main" val="1828191048"/>
                        </a:ext>
                      </a:extLst>
                    </a:gridCol>
                    <a:gridCol w="791045">
                      <a:extLst>
                        <a:ext uri="{9D8B030D-6E8A-4147-A177-3AD203B41FA5}">
                          <a16:colId xmlns:a16="http://schemas.microsoft.com/office/drawing/2014/main" val="3413019270"/>
                        </a:ext>
                      </a:extLst>
                    </a:gridCol>
                    <a:gridCol w="2118168">
                      <a:extLst>
                        <a:ext uri="{9D8B030D-6E8A-4147-A177-3AD203B41FA5}">
                          <a16:colId xmlns:a16="http://schemas.microsoft.com/office/drawing/2014/main" val="1932586915"/>
                        </a:ext>
                      </a:extLst>
                    </a:gridCol>
                    <a:gridCol w="25453">
                      <a:extLst>
                        <a:ext uri="{9D8B030D-6E8A-4147-A177-3AD203B41FA5}">
                          <a16:colId xmlns:a16="http://schemas.microsoft.com/office/drawing/2014/main" val="3362010764"/>
                        </a:ext>
                      </a:extLst>
                    </a:gridCol>
                  </a:tblGrid>
                  <a:tr h="518160">
                    <a:tc gridSpan="3">
                      <a:txBody>
                        <a:bodyPr/>
                        <a:lstStyle/>
                        <a:p>
                          <a:pPr algn="just" latinLnBrk="1">
                            <a:lnSpc>
                              <a:spcPct val="200000"/>
                            </a:lnSpc>
                            <a:spcAft>
                              <a:spcPts val="0"/>
                            </a:spcAft>
                          </a:pPr>
                          <a:r>
                            <a:rPr lang="en-US" sz="1700" b="1" kern="100" dirty="0">
                              <a:effectLst/>
                              <a:latin typeface="Times New Roman" panose="02020603050405020304" pitchFamily="18" charset="0"/>
                              <a:ea typeface="맑은 고딕" panose="020B0503020000020004" pitchFamily="50" charset="-127"/>
                              <a:cs typeface="Times New Roman" panose="02020603050405020304" pitchFamily="18" charset="0"/>
                            </a:rPr>
                            <a:t>Table 1.</a:t>
                          </a: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 Variable descriptions and </a:t>
                          </a: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values </a:t>
                          </a: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of governing</a:t>
                          </a:r>
                          <a:r>
                            <a:rPr lang="en-US" sz="17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equation</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just" latinLnBrk="1">
                            <a:lnSpc>
                              <a:spcPct val="107000"/>
                            </a:lnSpc>
                            <a:spcAft>
                              <a:spcPts val="800"/>
                            </a:spcAft>
                          </a:pPr>
                          <a:r>
                            <a:rPr lang="ko-KR" sz="1700" kern="100">
                              <a:effectLst/>
                              <a:latin typeface="맑은 고딕" panose="020B0503020000020004" pitchFamily="50" charset="-127"/>
                              <a:ea typeface="맑은 고딕" panose="020B0503020000020004" pitchFamily="50" charset="-127"/>
                              <a:cs typeface="Times New Roman" panose="02020603050405020304" pitchFamily="18" charset="0"/>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0907264"/>
                      </a:ext>
                    </a:extLst>
                  </a:tr>
                  <a:tr h="277241">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Descriptions</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Symbols</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Values</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extLst>
                      <a:ext uri="{0D108BD9-81ED-4DB2-BD59-A6C34878D82A}">
                        <a16:rowId xmlns:a16="http://schemas.microsoft.com/office/drawing/2014/main" val="3433649355"/>
                      </a:ext>
                    </a:extLst>
                  </a:tr>
                  <a:tr h="317183">
                    <a:tc>
                      <a:txBody>
                        <a:bodyPr/>
                        <a:lstStyle/>
                        <a:p>
                          <a:pPr algn="l" latinLnBrk="1">
                            <a:lnSpc>
                              <a:spcPct val="107000"/>
                            </a:lnSpc>
                            <a:spcAft>
                              <a:spcPts val="0"/>
                            </a:spcAft>
                          </a:pPr>
                          <a:r>
                            <a:rPr lang="en-US" altLang="ko-KR"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Cauchy’s stress tensor</a:t>
                          </a:r>
                          <a:endParaRPr lang="ko-KR" sz="17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a:noFill/>
                        </a:lnB>
                        <a:blipFill>
                          <a:blip r:embed="rId17"/>
                          <a:stretch>
                            <a:fillRect l="-333846" t="-251923" r="-271538" b="-648077"/>
                          </a:stretch>
                        </a:blipFill>
                      </a:tcPr>
                    </a:tc>
                    <a:tc gridSpan="2">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a:noFill/>
                        </a:lnB>
                        <a:blipFill>
                          <a:blip r:embed="rId17"/>
                          <a:stretch>
                            <a:fillRect l="-160227" t="-251923" r="-284" b="-648077"/>
                          </a:stretch>
                        </a:blipFill>
                      </a:tcPr>
                    </a:tc>
                    <a:tc hMerge="1">
                      <a:txBody>
                        <a:bodyPr/>
                        <a:lstStyle/>
                        <a:p>
                          <a:pPr latinLnBrk="1"/>
                          <a:endParaRPr lang="ko-KR" altLang="en-US"/>
                        </a:p>
                      </a:txBody>
                      <a:tcPr/>
                    </a:tc>
                    <a:extLst>
                      <a:ext uri="{0D108BD9-81ED-4DB2-BD59-A6C34878D82A}">
                        <a16:rowId xmlns:a16="http://schemas.microsoft.com/office/drawing/2014/main" val="1269488642"/>
                      </a:ext>
                    </a:extLst>
                  </a:tr>
                  <a:tr h="277241">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Density of mantle</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7"/>
                          <a:stretch>
                            <a:fillRect l="-333846" t="-406667" r="-271538" b="-648889"/>
                          </a:stretch>
                        </a:blipFill>
                      </a:tcPr>
                    </a:tc>
                    <a:tc gridSpan="2">
                      <a:txBody>
                        <a:bodyPr/>
                        <a:lstStyle/>
                        <a:p>
                          <a:endParaRPr lang="ko-KR"/>
                        </a:p>
                      </a:txBody>
                      <a:tcPr marL="0" marR="0" marT="0" marB="0">
                        <a:lnL>
                          <a:noFill/>
                        </a:lnL>
                        <a:lnR>
                          <a:noFill/>
                        </a:lnR>
                        <a:lnT>
                          <a:noFill/>
                        </a:lnT>
                        <a:lnB>
                          <a:noFill/>
                        </a:lnB>
                        <a:blipFill>
                          <a:blip r:embed="rId17"/>
                          <a:stretch>
                            <a:fillRect l="-160227" t="-406667" r="-284" b="-648889"/>
                          </a:stretch>
                        </a:blipFill>
                      </a:tcPr>
                    </a:tc>
                    <a:tc hMerge="1">
                      <a:txBody>
                        <a:bodyPr/>
                        <a:lstStyle/>
                        <a:p>
                          <a:pPr latinLnBrk="1"/>
                          <a:endParaRPr lang="ko-KR" altLang="en-US"/>
                        </a:p>
                      </a:txBody>
                      <a:tcPr/>
                    </a:tc>
                    <a:extLst>
                      <a:ext uri="{0D108BD9-81ED-4DB2-BD59-A6C34878D82A}">
                        <a16:rowId xmlns:a16="http://schemas.microsoft.com/office/drawing/2014/main" val="2218065021"/>
                      </a:ext>
                    </a:extLst>
                  </a:tr>
                  <a:tr h="277241">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Density of oceanic lithosphere</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7"/>
                          <a:stretch>
                            <a:fillRect l="-333846" t="-495652" r="-271538" b="-534783"/>
                          </a:stretch>
                        </a:blipFill>
                      </a:tcPr>
                    </a:tc>
                    <a:tc gridSpan="2">
                      <a:txBody>
                        <a:bodyPr/>
                        <a:lstStyle/>
                        <a:p>
                          <a:endParaRPr lang="ko-KR"/>
                        </a:p>
                      </a:txBody>
                      <a:tcPr marL="0" marR="0" marT="0" marB="0">
                        <a:lnL>
                          <a:noFill/>
                        </a:lnL>
                        <a:lnR>
                          <a:noFill/>
                        </a:lnR>
                        <a:lnT>
                          <a:noFill/>
                        </a:lnT>
                        <a:lnB>
                          <a:noFill/>
                        </a:lnB>
                        <a:blipFill>
                          <a:blip r:embed="rId17"/>
                          <a:stretch>
                            <a:fillRect l="-160227" t="-495652" r="-284" b="-534783"/>
                          </a:stretch>
                        </a:blipFill>
                      </a:tcPr>
                    </a:tc>
                    <a:tc hMerge="1">
                      <a:txBody>
                        <a:bodyPr/>
                        <a:lstStyle/>
                        <a:p>
                          <a:pPr latinLnBrk="1"/>
                          <a:endParaRPr lang="ko-KR" altLang="en-US"/>
                        </a:p>
                      </a:txBody>
                      <a:tcPr/>
                    </a:tc>
                    <a:extLst>
                      <a:ext uri="{0D108BD9-81ED-4DB2-BD59-A6C34878D82A}">
                        <a16:rowId xmlns:a16="http://schemas.microsoft.com/office/drawing/2014/main" val="1022617188"/>
                      </a:ext>
                    </a:extLst>
                  </a:tr>
                  <a:tr h="277241">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Density contrast</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7"/>
                          <a:stretch>
                            <a:fillRect l="-333846" t="-608889" r="-271538" b="-446667"/>
                          </a:stretch>
                        </a:blipFill>
                      </a:tcPr>
                    </a:tc>
                    <a:tc gridSpan="2">
                      <a:txBody>
                        <a:bodyPr/>
                        <a:lstStyle/>
                        <a:p>
                          <a:endParaRPr lang="ko-KR"/>
                        </a:p>
                      </a:txBody>
                      <a:tcPr marL="0" marR="0" marT="0" marB="0">
                        <a:lnL>
                          <a:noFill/>
                        </a:lnL>
                        <a:lnR>
                          <a:noFill/>
                        </a:lnR>
                        <a:lnT>
                          <a:noFill/>
                        </a:lnT>
                        <a:lnB>
                          <a:noFill/>
                        </a:lnB>
                        <a:blipFill>
                          <a:blip r:embed="rId17"/>
                          <a:stretch>
                            <a:fillRect l="-160227" t="-608889" r="-284" b="-446667"/>
                          </a:stretch>
                        </a:blipFill>
                      </a:tcPr>
                    </a:tc>
                    <a:tc hMerge="1">
                      <a:txBody>
                        <a:bodyPr/>
                        <a:lstStyle/>
                        <a:p>
                          <a:pPr latinLnBrk="1"/>
                          <a:endParaRPr lang="ko-KR" altLang="en-US"/>
                        </a:p>
                      </a:txBody>
                      <a:tcPr/>
                    </a:tc>
                    <a:extLst>
                      <a:ext uri="{0D108BD9-81ED-4DB2-BD59-A6C34878D82A}">
                        <a16:rowId xmlns:a16="http://schemas.microsoft.com/office/drawing/2014/main" val="2348400612"/>
                      </a:ext>
                    </a:extLst>
                  </a:tr>
                  <a:tr h="277241">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Gravity acceleration</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7"/>
                          <a:stretch>
                            <a:fillRect l="-333846" t="-693478" r="-271538" b="-336957"/>
                          </a:stretch>
                        </a:blipFill>
                      </a:tcPr>
                    </a:tc>
                    <a:tc gridSpan="2">
                      <a:txBody>
                        <a:bodyPr/>
                        <a:lstStyle/>
                        <a:p>
                          <a:endParaRPr lang="ko-KR"/>
                        </a:p>
                      </a:txBody>
                      <a:tcPr marL="0" marR="0" marT="0" marB="0">
                        <a:lnL>
                          <a:noFill/>
                        </a:lnL>
                        <a:lnR>
                          <a:noFill/>
                        </a:lnR>
                        <a:lnT>
                          <a:noFill/>
                        </a:lnT>
                        <a:lnB>
                          <a:noFill/>
                        </a:lnB>
                        <a:blipFill>
                          <a:blip r:embed="rId17"/>
                          <a:stretch>
                            <a:fillRect l="-160227" t="-693478" r="-284" b="-336957"/>
                          </a:stretch>
                        </a:blipFill>
                      </a:tcPr>
                    </a:tc>
                    <a:tc hMerge="1">
                      <a:txBody>
                        <a:bodyPr/>
                        <a:lstStyle/>
                        <a:p>
                          <a:pPr latinLnBrk="1"/>
                          <a:endParaRPr lang="ko-KR" altLang="en-US"/>
                        </a:p>
                      </a:txBody>
                      <a:tcPr/>
                    </a:tc>
                    <a:extLst>
                      <a:ext uri="{0D108BD9-81ED-4DB2-BD59-A6C34878D82A}">
                        <a16:rowId xmlns:a16="http://schemas.microsoft.com/office/drawing/2014/main" val="1667798915"/>
                      </a:ext>
                    </a:extLst>
                  </a:tr>
                  <a:tr h="277241">
                    <a:tc>
                      <a:txBody>
                        <a:bodyPr/>
                        <a:lstStyle/>
                        <a:p>
                          <a:pPr algn="l" latinLnBrk="1">
                            <a:lnSpc>
                              <a:spcPct val="107000"/>
                            </a:lnSpc>
                            <a:spcAft>
                              <a:spcPts val="0"/>
                            </a:spcAft>
                          </a:pPr>
                          <a:r>
                            <a:rPr lang="en-US" sz="17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Temperature</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7"/>
                          <a:stretch>
                            <a:fillRect l="-333846" t="-811111" r="-271538" b="-244444"/>
                          </a:stretch>
                        </a:blipFill>
                      </a:tcPr>
                    </a:tc>
                    <a:tc gridSpan="2">
                      <a:txBody>
                        <a:bodyPr/>
                        <a:lstStyle/>
                        <a:p>
                          <a:endParaRPr lang="ko-KR"/>
                        </a:p>
                      </a:txBody>
                      <a:tcPr marL="0" marR="0" marT="0" marB="0">
                        <a:lnL>
                          <a:noFill/>
                        </a:lnL>
                        <a:lnR>
                          <a:noFill/>
                        </a:lnR>
                        <a:lnT>
                          <a:noFill/>
                        </a:lnT>
                        <a:lnB>
                          <a:noFill/>
                        </a:lnB>
                        <a:blipFill>
                          <a:blip r:embed="rId17"/>
                          <a:stretch>
                            <a:fillRect l="-160227" t="-811111" r="-284" b="-244444"/>
                          </a:stretch>
                        </a:blipFill>
                      </a:tcPr>
                    </a:tc>
                    <a:tc hMerge="1">
                      <a:txBody>
                        <a:bodyPr/>
                        <a:lstStyle/>
                        <a:p>
                          <a:pPr latinLnBrk="1"/>
                          <a:endParaRPr lang="ko-KR" altLang="en-US"/>
                        </a:p>
                      </a:txBody>
                      <a:tcPr/>
                    </a:tc>
                    <a:extLst>
                      <a:ext uri="{0D108BD9-81ED-4DB2-BD59-A6C34878D82A}">
                        <a16:rowId xmlns:a16="http://schemas.microsoft.com/office/drawing/2014/main" val="1994511593"/>
                      </a:ext>
                    </a:extLst>
                  </a:tr>
                  <a:tr h="277241">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Thermal conductivity</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a:noFill/>
                        </a:lnB>
                      </a:tcPr>
                    </a:tc>
                    <a:tc>
                      <a:txBody>
                        <a:bodyPr/>
                        <a:lstStyle/>
                        <a:p>
                          <a:endParaRPr lang="ko-KR"/>
                        </a:p>
                      </a:txBody>
                      <a:tcPr marL="0" marR="0" marT="0" marB="0">
                        <a:lnL>
                          <a:noFill/>
                        </a:lnL>
                        <a:lnR>
                          <a:noFill/>
                        </a:lnR>
                        <a:lnT>
                          <a:noFill/>
                        </a:lnT>
                        <a:lnB>
                          <a:noFill/>
                        </a:lnB>
                        <a:blipFill>
                          <a:blip r:embed="rId17"/>
                          <a:stretch>
                            <a:fillRect l="-333846" t="-891304" r="-271538" b="-139130"/>
                          </a:stretch>
                        </a:blipFill>
                      </a:tcPr>
                    </a:tc>
                    <a:tc gridSpan="2">
                      <a:txBody>
                        <a:bodyPr/>
                        <a:lstStyle/>
                        <a:p>
                          <a:endParaRPr lang="ko-KR"/>
                        </a:p>
                      </a:txBody>
                      <a:tcPr marL="0" marR="0" marT="0" marB="0">
                        <a:lnL>
                          <a:noFill/>
                        </a:lnL>
                        <a:lnR>
                          <a:noFill/>
                        </a:lnR>
                        <a:lnT>
                          <a:noFill/>
                        </a:lnT>
                        <a:lnB>
                          <a:noFill/>
                        </a:lnB>
                        <a:blipFill>
                          <a:blip r:embed="rId17"/>
                          <a:stretch>
                            <a:fillRect l="-160227" t="-891304" r="-284" b="-139130"/>
                          </a:stretch>
                        </a:blipFill>
                      </a:tcPr>
                    </a:tc>
                    <a:tc hMerge="1">
                      <a:txBody>
                        <a:bodyPr/>
                        <a:lstStyle/>
                        <a:p>
                          <a:pPr latinLnBrk="1"/>
                          <a:endParaRPr lang="ko-KR" altLang="en-US"/>
                        </a:p>
                      </a:txBody>
                      <a:tcPr/>
                    </a:tc>
                    <a:extLst>
                      <a:ext uri="{0D108BD9-81ED-4DB2-BD59-A6C34878D82A}">
                        <a16:rowId xmlns:a16="http://schemas.microsoft.com/office/drawing/2014/main" val="3917454717"/>
                      </a:ext>
                    </a:extLst>
                  </a:tr>
                  <a:tr h="298704">
                    <a:tc>
                      <a:txBody>
                        <a:bodyPr/>
                        <a:lstStyle/>
                        <a:p>
                          <a:pPr algn="l" latinLnBrk="1">
                            <a:lnSpc>
                              <a:spcPct val="107000"/>
                            </a:lnSpc>
                            <a:spcAft>
                              <a:spcPts val="0"/>
                            </a:spcAft>
                          </a:pPr>
                          <a:r>
                            <a:rPr lang="en-US" sz="1700" kern="100" dirty="0">
                              <a:effectLst/>
                              <a:latin typeface="Times New Roman" panose="02020603050405020304" pitchFamily="18" charset="0"/>
                              <a:ea typeface="맑은 고딕" panose="020B0503020000020004" pitchFamily="50" charset="-127"/>
                              <a:cs typeface="Times New Roman" panose="02020603050405020304" pitchFamily="18" charset="0"/>
                            </a:rPr>
                            <a:t>Heat capacity</a:t>
                          </a:r>
                          <a:endParaRPr lang="ko-KR" sz="17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ko-KR"/>
                        </a:p>
                      </a:txBody>
                      <a:tcPr marL="0" marR="0" marT="0" marB="0">
                        <a:lnL>
                          <a:noFill/>
                        </a:lnL>
                        <a:lnR>
                          <a:noFill/>
                        </a:lnR>
                        <a:lnT>
                          <a:noFill/>
                        </a:lnT>
                        <a:lnB w="12700" cap="flat" cmpd="sng" algn="ctr">
                          <a:solidFill>
                            <a:srgbClr val="000000"/>
                          </a:solidFill>
                          <a:prstDash val="solid"/>
                          <a:round/>
                          <a:headEnd type="none" w="med" len="med"/>
                          <a:tailEnd type="none" w="med" len="med"/>
                        </a:lnB>
                        <a:blipFill>
                          <a:blip r:embed="rId17"/>
                          <a:stretch>
                            <a:fillRect l="-333846" t="-930612" r="-271538" b="-30612"/>
                          </a:stretch>
                        </a:blipFill>
                      </a:tcPr>
                    </a:tc>
                    <a:tc gridSpan="2">
                      <a:txBody>
                        <a:bodyPr/>
                        <a:lstStyle/>
                        <a:p>
                          <a:endParaRPr lang="ko-KR"/>
                        </a:p>
                      </a:txBody>
                      <a:tcPr marL="0" marR="0" marT="0" marB="0">
                        <a:lnL>
                          <a:noFill/>
                        </a:lnL>
                        <a:lnR>
                          <a:noFill/>
                        </a:lnR>
                        <a:lnT>
                          <a:noFill/>
                        </a:lnT>
                        <a:lnB w="12700" cap="flat" cmpd="sng" algn="ctr">
                          <a:solidFill>
                            <a:srgbClr val="000000"/>
                          </a:solidFill>
                          <a:prstDash val="solid"/>
                          <a:round/>
                          <a:headEnd type="none" w="med" len="med"/>
                          <a:tailEnd type="none" w="med" len="med"/>
                        </a:lnB>
                        <a:blipFill>
                          <a:blip r:embed="rId17"/>
                          <a:stretch>
                            <a:fillRect l="-160227" t="-930612" r="-284" b="-30612"/>
                          </a:stretch>
                        </a:blipFill>
                      </a:tcPr>
                    </a:tc>
                    <a:tc hMerge="1">
                      <a:txBody>
                        <a:bodyPr/>
                        <a:lstStyle/>
                        <a:p>
                          <a:pPr latinLnBrk="1"/>
                          <a:endParaRPr lang="ko-KR" altLang="en-US"/>
                        </a:p>
                      </a:txBody>
                      <a:tcPr/>
                    </a:tc>
                    <a:extLst>
                      <a:ext uri="{0D108BD9-81ED-4DB2-BD59-A6C34878D82A}">
                        <a16:rowId xmlns:a16="http://schemas.microsoft.com/office/drawing/2014/main" val="120106461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0" name="표 49"/>
              <p:cNvGraphicFramePr>
                <a:graphicFrameLocks noGrp="1"/>
              </p:cNvGraphicFramePr>
              <p:nvPr>
                <p:extLst>
                  <p:ext uri="{D42A27DB-BD31-4B8C-83A1-F6EECF244321}">
                    <p14:modId xmlns:p14="http://schemas.microsoft.com/office/powerpoint/2010/main" val="1365713823"/>
                  </p:ext>
                </p:extLst>
              </p:nvPr>
            </p:nvGraphicFramePr>
            <p:xfrm>
              <a:off x="1825950" y="24292132"/>
              <a:ext cx="13269562" cy="1376462"/>
            </p:xfrm>
            <a:graphic>
              <a:graphicData uri="http://schemas.openxmlformats.org/drawingml/2006/table">
                <a:tbl>
                  <a:tblPr firstRow="1" firstCol="1" bandRow="1"/>
                  <a:tblGrid>
                    <a:gridCol w="1064862">
                      <a:extLst>
                        <a:ext uri="{9D8B030D-6E8A-4147-A177-3AD203B41FA5}">
                          <a16:colId xmlns:a16="http://schemas.microsoft.com/office/drawing/2014/main" val="1828191048"/>
                        </a:ext>
                      </a:extLst>
                    </a:gridCol>
                    <a:gridCol w="1473200">
                      <a:extLst>
                        <a:ext uri="{9D8B030D-6E8A-4147-A177-3AD203B41FA5}">
                          <a16:colId xmlns:a16="http://schemas.microsoft.com/office/drawing/2014/main" val="3413019270"/>
                        </a:ext>
                      </a:extLst>
                    </a:gridCol>
                    <a:gridCol w="1917700">
                      <a:extLst>
                        <a:ext uri="{9D8B030D-6E8A-4147-A177-3AD203B41FA5}">
                          <a16:colId xmlns:a16="http://schemas.microsoft.com/office/drawing/2014/main" val="4102392737"/>
                        </a:ext>
                      </a:extLst>
                    </a:gridCol>
                    <a:gridCol w="1333500">
                      <a:extLst>
                        <a:ext uri="{9D8B030D-6E8A-4147-A177-3AD203B41FA5}">
                          <a16:colId xmlns:a16="http://schemas.microsoft.com/office/drawing/2014/main" val="3659570074"/>
                        </a:ext>
                      </a:extLst>
                    </a:gridCol>
                    <a:gridCol w="2146300">
                      <a:extLst>
                        <a:ext uri="{9D8B030D-6E8A-4147-A177-3AD203B41FA5}">
                          <a16:colId xmlns:a16="http://schemas.microsoft.com/office/drawing/2014/main" val="1002985106"/>
                        </a:ext>
                      </a:extLst>
                    </a:gridCol>
                    <a:gridCol w="1943100">
                      <a:extLst>
                        <a:ext uri="{9D8B030D-6E8A-4147-A177-3AD203B41FA5}">
                          <a16:colId xmlns:a16="http://schemas.microsoft.com/office/drawing/2014/main" val="1072184263"/>
                        </a:ext>
                      </a:extLst>
                    </a:gridCol>
                    <a:gridCol w="2044700">
                      <a:extLst>
                        <a:ext uri="{9D8B030D-6E8A-4147-A177-3AD203B41FA5}">
                          <a16:colId xmlns:a16="http://schemas.microsoft.com/office/drawing/2014/main" val="3078675710"/>
                        </a:ext>
                      </a:extLst>
                    </a:gridCol>
                    <a:gridCol w="1346200">
                      <a:extLst>
                        <a:ext uri="{9D8B030D-6E8A-4147-A177-3AD203B41FA5}">
                          <a16:colId xmlns:a16="http://schemas.microsoft.com/office/drawing/2014/main" val="3157432711"/>
                        </a:ext>
                      </a:extLst>
                    </a:gridCol>
                  </a:tblGrid>
                  <a:tr h="404968">
                    <a:tc gridSpan="8">
                      <a:txBody>
                        <a:bodyPr/>
                        <a:lstStyle/>
                        <a:p>
                          <a:pPr algn="just" latinLnBrk="1">
                            <a:lnSpc>
                              <a:spcPct val="200000"/>
                            </a:lnSpc>
                            <a:spcAft>
                              <a:spcPts val="0"/>
                            </a:spcAft>
                          </a:pPr>
                          <a:r>
                            <a:rPr lang="en-US" sz="1500" b="1"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Table 3.</a:t>
                          </a:r>
                          <a:r>
                            <a:rPr lang="en-US"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 Variable descriptions</a:t>
                          </a:r>
                          <a:r>
                            <a:rPr lang="en-US"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of viscous creep</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algn="just" latinLnBrk="1">
                            <a:lnSpc>
                              <a:spcPct val="200000"/>
                            </a:lnSpc>
                            <a:spcAft>
                              <a:spcPts val="0"/>
                            </a:spcAft>
                          </a:pPr>
                          <a:endPar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just" latinLnBrk="1">
                            <a:lnSpc>
                              <a:spcPct val="200000"/>
                            </a:lnSpc>
                            <a:spcAft>
                              <a:spcPts val="0"/>
                            </a:spcAft>
                          </a:pP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just" latinLnBrk="1">
                            <a:lnSpc>
                              <a:spcPct val="200000"/>
                            </a:lnSpc>
                            <a:spcAft>
                              <a:spcPts val="0"/>
                            </a:spcAft>
                          </a:pP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just" latinLnBrk="1">
                            <a:lnSpc>
                              <a:spcPct val="200000"/>
                            </a:lnSpc>
                            <a:spcAft>
                              <a:spcPts val="0"/>
                            </a:spcAft>
                          </a:pP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just" latinLnBrk="1">
                            <a:lnSpc>
                              <a:spcPct val="200000"/>
                            </a:lnSpc>
                            <a:spcAft>
                              <a:spcPts val="0"/>
                            </a:spcAft>
                          </a:pP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just" latinLnBrk="1">
                            <a:lnSpc>
                              <a:spcPct val="200000"/>
                            </a:lnSpc>
                            <a:spcAft>
                              <a:spcPts val="0"/>
                            </a:spcAft>
                          </a:pP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0907264"/>
                      </a:ext>
                    </a:extLst>
                  </a:tr>
                  <a:tr h="5513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Descriptions</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Plate</a:t>
                          </a:r>
                          <a:r>
                            <a:rPr lang="en-US" altLang="ko-KR"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thickness, </a:t>
                          </a:r>
                          <a14:m>
                            <m:oMath xmlns:m="http://schemas.openxmlformats.org/officeDocument/2006/math">
                              <m:r>
                                <a:rPr lang="en-US" altLang="ko-KR" sz="1600" b="0" i="1" smtClean="0">
                                  <a:latin typeface="Cambria Math" panose="02040503050406030204" pitchFamily="18" charset="0"/>
                                </a:rPr>
                                <m:t>h</m:t>
                              </m:r>
                            </m:oMath>
                          </a14:m>
                          <a:endPar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endParaRPr>
                        </a:p>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 [km]</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Internal friction angle, </a:t>
                          </a:r>
                          <a14:m>
                            <m:oMath xmlns:m="http://schemas.openxmlformats.org/officeDocument/2006/math">
                              <m:r>
                                <a:rPr lang="ko-KR" altLang="en-US" sz="1600" b="0" i="1" smtClean="0">
                                  <a:latin typeface="Cambria Math" panose="02040503050406030204" pitchFamily="18" charset="0"/>
                                  <a:ea typeface="Cambria Math" panose="02040503050406030204" pitchFamily="18" charset="0"/>
                                </a:rPr>
                                <m:t>𝜙</m:t>
                              </m:r>
                            </m:oMath>
                          </a14:m>
                          <a:endPar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endParaRPr>
                        </a:p>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a:t>
                          </a:r>
                          <a:r>
                            <a:rPr lang="en-US" altLang="ko-KR" sz="1500" kern="100" dirty="0" smtClean="0">
                              <a:effectLst/>
                              <a:latin typeface="맑은 고딕" panose="020B0503020000020004" pitchFamily="50" charset="-127"/>
                              <a:ea typeface="맑은 고딕" panose="020B0503020000020004" pitchFamily="50" charset="-127"/>
                              <a:cs typeface="Times New Roman" panose="02020603050405020304" pitchFamily="18" charset="0"/>
                            </a:rPr>
                            <a:t>°]</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Cohesion, </a:t>
                          </a:r>
                          <a14:m>
                            <m:oMath xmlns:m="http://schemas.openxmlformats.org/officeDocument/2006/math">
                              <m:r>
                                <a:rPr lang="en-US" altLang="ko-KR" sz="1600" b="0" i="1" smtClean="0">
                                  <a:latin typeface="Cambria Math" panose="02040503050406030204" pitchFamily="18" charset="0"/>
                                  <a:ea typeface="Cambria Math" panose="02040503050406030204" pitchFamily="18" charset="0"/>
                                </a:rPr>
                                <m:t>𝐶</m:t>
                              </m:r>
                            </m:oMath>
                          </a14:m>
                          <a:endPar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endParaRPr>
                        </a:p>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[MPa]</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Reference</a:t>
                          </a:r>
                          <a:r>
                            <a:rPr lang="en-US" altLang="ko-KR"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strain-rate, </a:t>
                          </a:r>
                          <a14:m>
                            <m:oMath xmlns:m="http://schemas.openxmlformats.org/officeDocument/2006/math">
                              <m:acc>
                                <m:accPr>
                                  <m:chr m:val="̇"/>
                                  <m:ctrlPr>
                                    <a:rPr lang="en-US" altLang="ko-KR" sz="1600" b="0" i="1" smtClean="0">
                                      <a:latin typeface="Cambria Math" panose="02040503050406030204" pitchFamily="18" charset="0"/>
                                    </a:rPr>
                                  </m:ctrlPr>
                                </m:accPr>
                                <m:e>
                                  <m:r>
                                    <a:rPr lang="ko-KR" altLang="en-US" sz="1600" b="0" i="1" smtClean="0">
                                      <a:latin typeface="Cambria Math" panose="02040503050406030204" pitchFamily="18" charset="0"/>
                                    </a:rPr>
                                    <m:t>𝜀</m:t>
                                  </m:r>
                                </m:e>
                              </m:acc>
                            </m:oMath>
                          </a14:m>
                          <a:endParaRPr lang="en-US" altLang="ko-KR"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endParaRPr>
                        </a:p>
                        <a:p>
                          <a:pPr algn="ctr" latinLnBrk="1">
                            <a:lnSpc>
                              <a:spcPct val="107000"/>
                            </a:lnSpc>
                            <a:spcAft>
                              <a:spcPts val="0"/>
                            </a:spcAft>
                          </a:pPr>
                          <a:r>
                            <a:rPr lang="en-US" altLang="ko-KR"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a:t>
                          </a:r>
                          <a14:m>
                            <m:oMath xmlns:m="http://schemas.openxmlformats.org/officeDocument/2006/math">
                              <m:sSup>
                                <m:sSupPr>
                                  <m:ctrlPr>
                                    <a:rPr lang="en-US" altLang="ko-KR" sz="1500" i="1" kern="100" baseline="0" smtClean="0">
                                      <a:effectLst/>
                                      <a:latin typeface="Cambria Math" panose="02040503050406030204" pitchFamily="18" charset="0"/>
                                      <a:ea typeface="맑은 고딕" panose="020B0503020000020004" pitchFamily="50" charset="-127"/>
                                      <a:cs typeface="Times New Roman" panose="02020603050405020304" pitchFamily="18" charset="0"/>
                                    </a:rPr>
                                  </m:ctrlPr>
                                </m:sSupPr>
                                <m:e>
                                  <m:r>
                                    <a:rPr lang="en-US" altLang="ko-KR" sz="1500" b="0" i="1" kern="100" baseline="0" smtClean="0">
                                      <a:effectLst/>
                                      <a:latin typeface="Cambria Math" panose="02040503050406030204" pitchFamily="18" charset="0"/>
                                      <a:ea typeface="맑은 고딕" panose="020B0503020000020004" pitchFamily="50" charset="-127"/>
                                      <a:cs typeface="Times New Roman" panose="02020603050405020304" pitchFamily="18" charset="0"/>
                                    </a:rPr>
                                    <m:t>𝑠</m:t>
                                  </m:r>
                                </m:e>
                                <m:sup>
                                  <m:r>
                                    <a:rPr lang="en-US" altLang="ko-KR" sz="1500" b="0" i="1" kern="100" baseline="0" smtClean="0">
                                      <a:effectLst/>
                                      <a:latin typeface="Cambria Math" panose="02040503050406030204" pitchFamily="18" charset="0"/>
                                      <a:ea typeface="맑은 고딕" panose="020B0503020000020004" pitchFamily="50" charset="-127"/>
                                      <a:cs typeface="Times New Roman" panose="02020603050405020304" pitchFamily="18" charset="0"/>
                                    </a:rPr>
                                    <m:t>−1</m:t>
                                  </m:r>
                                </m:sup>
                              </m:sSup>
                            </m:oMath>
                          </a14:m>
                          <a:r>
                            <a:rPr lang="en-US" altLang="ko-KR"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Pre-exponential</a:t>
                          </a:r>
                          <a:r>
                            <a:rPr lang="en-US" altLang="ko-KR"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factor,</a:t>
                          </a:r>
                          <a14:m>
                            <m:oMath xmlns:m="http://schemas.openxmlformats.org/officeDocument/2006/math">
                              <m:r>
                                <a:rPr lang="en-US" altLang="ko-KR" sz="1600" b="0" i="0" smtClean="0">
                                  <a:latin typeface="Cambria Math" panose="02040503050406030204" pitchFamily="18" charset="0"/>
                                </a:rPr>
                                <m:t>   </m:t>
                              </m:r>
                              <m:r>
                                <a:rPr lang="en-US" altLang="ko-KR" sz="1600" b="0" i="1" smtClean="0">
                                  <a:latin typeface="Cambria Math" panose="02040503050406030204" pitchFamily="18" charset="0"/>
                                </a:rPr>
                                <m:t>𝐴</m:t>
                              </m:r>
                            </m:oMath>
                          </a14:m>
                          <a:endPar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endParaRPr>
                        </a:p>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[MP</a:t>
                          </a:r>
                          <a14:m>
                            <m:oMath xmlns:m="http://schemas.openxmlformats.org/officeDocument/2006/math">
                              <m:sSup>
                                <m:sSupPr>
                                  <m:ctrlPr>
                                    <a:rPr lang="en-US" altLang="ko-KR" sz="1500" i="1" kern="100" smtClean="0">
                                      <a:effectLst/>
                                      <a:latin typeface="Cambria Math" panose="02040503050406030204" pitchFamily="18" charset="0"/>
                                      <a:ea typeface="맑은 고딕" panose="020B0503020000020004" pitchFamily="50" charset="-127"/>
                                      <a:cs typeface="Times New Roman" panose="02020603050405020304" pitchFamily="18" charset="0"/>
                                    </a:rPr>
                                  </m:ctrlPr>
                                </m:sSupPr>
                                <m:e>
                                  <m:r>
                                    <a:rPr lang="en-US" altLang="ko-KR" sz="1500" b="0" i="1" kern="100" smtClean="0">
                                      <a:effectLst/>
                                      <a:latin typeface="Cambria Math" panose="02040503050406030204" pitchFamily="18" charset="0"/>
                                      <a:ea typeface="맑은 고딕" panose="020B0503020000020004" pitchFamily="50" charset="-127"/>
                                      <a:cs typeface="Times New Roman" panose="02020603050405020304" pitchFamily="18" charset="0"/>
                                    </a:rPr>
                                    <m:t>𝑎</m:t>
                                  </m:r>
                                </m:e>
                                <m:sup>
                                  <m:r>
                                    <a:rPr lang="en-US" altLang="ko-KR" sz="1500" b="0" i="1" kern="100" smtClean="0">
                                      <a:effectLst/>
                                      <a:latin typeface="Cambria Math" panose="02040503050406030204" pitchFamily="18" charset="0"/>
                                      <a:ea typeface="맑은 고딕" panose="020B0503020000020004" pitchFamily="50" charset="-127"/>
                                      <a:cs typeface="Times New Roman" panose="02020603050405020304" pitchFamily="18" charset="0"/>
                                    </a:rPr>
                                    <m:t>−1</m:t>
                                  </m:r>
                                </m:sup>
                              </m:sSup>
                              <m:sSup>
                                <m:sSupPr>
                                  <m:ctrlPr>
                                    <a:rPr lang="en-US" altLang="ko-KR" sz="1500" i="1" kern="100" smtClean="0">
                                      <a:effectLst/>
                                      <a:latin typeface="Cambria Math" panose="02040503050406030204" pitchFamily="18" charset="0"/>
                                      <a:ea typeface="맑은 고딕" panose="020B0503020000020004" pitchFamily="50" charset="-127"/>
                                      <a:cs typeface="Times New Roman" panose="02020603050405020304" pitchFamily="18" charset="0"/>
                                    </a:rPr>
                                  </m:ctrlPr>
                                </m:sSupPr>
                                <m:e>
                                  <m:r>
                                    <a:rPr lang="en-US" altLang="ko-KR" sz="1500" b="0" i="1" kern="100" smtClean="0">
                                      <a:effectLst/>
                                      <a:latin typeface="Cambria Math" panose="02040503050406030204" pitchFamily="18" charset="0"/>
                                      <a:ea typeface="맑은 고딕" panose="020B0503020000020004" pitchFamily="50" charset="-127"/>
                                      <a:cs typeface="Times New Roman" panose="02020603050405020304" pitchFamily="18" charset="0"/>
                                    </a:rPr>
                                    <m:t>𝑠</m:t>
                                  </m:r>
                                </m:e>
                                <m:sup>
                                  <m:r>
                                    <a:rPr lang="en-US" altLang="ko-KR" sz="1500" b="0" i="1" kern="100" smtClean="0">
                                      <a:effectLst/>
                                      <a:latin typeface="Cambria Math" panose="02040503050406030204" pitchFamily="18" charset="0"/>
                                      <a:ea typeface="맑은 고딕" panose="020B0503020000020004" pitchFamily="50" charset="-127"/>
                                      <a:cs typeface="Times New Roman" panose="02020603050405020304" pitchFamily="18" charset="0"/>
                                    </a:rPr>
                                    <m:t>−1</m:t>
                                  </m:r>
                                </m:sup>
                              </m:sSup>
                            </m:oMath>
                          </a14:m>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Activation energy, </a:t>
                          </a:r>
                          <a14:m>
                            <m:oMath xmlns:m="http://schemas.openxmlformats.org/officeDocument/2006/math">
                              <m:r>
                                <a:rPr lang="en-US" altLang="ko-KR" sz="1600" b="0" i="1" smtClean="0">
                                  <a:latin typeface="Cambria Math" panose="02040503050406030204" pitchFamily="18" charset="0"/>
                                  <a:ea typeface="Cambria Math" panose="02040503050406030204" pitchFamily="18" charset="0"/>
                                </a:rPr>
                                <m:t>𝑄</m:t>
                              </m:r>
                            </m:oMath>
                          </a14:m>
                          <a:endPar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endParaRPr>
                        </a:p>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[kJ</a:t>
                          </a:r>
                          <a:r>
                            <a:rPr lang="en-US" altLang="ko-KR"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a:t>
                          </a:r>
                          <a14:m>
                            <m:oMath xmlns:m="http://schemas.openxmlformats.org/officeDocument/2006/math">
                              <m:sSup>
                                <m:sSupPr>
                                  <m:ctrlPr>
                                    <a:rPr lang="en-US" altLang="ko-KR" sz="1500" i="1" kern="100" baseline="0" smtClean="0">
                                      <a:effectLst/>
                                      <a:latin typeface="Cambria Math" panose="02040503050406030204" pitchFamily="18" charset="0"/>
                                      <a:ea typeface="맑은 고딕" panose="020B0503020000020004" pitchFamily="50" charset="-127"/>
                                      <a:cs typeface="Times New Roman" panose="02020603050405020304" pitchFamily="18" charset="0"/>
                                    </a:rPr>
                                  </m:ctrlPr>
                                </m:sSupPr>
                                <m:e>
                                  <m:r>
                                    <a:rPr lang="en-US" altLang="ko-KR" sz="1500" b="0" i="1" kern="100" baseline="0" smtClean="0">
                                      <a:effectLst/>
                                      <a:latin typeface="Cambria Math" panose="02040503050406030204" pitchFamily="18" charset="0"/>
                                      <a:ea typeface="맑은 고딕" panose="020B0503020000020004" pitchFamily="50" charset="-127"/>
                                      <a:cs typeface="Times New Roman" panose="02020603050405020304" pitchFamily="18" charset="0"/>
                                    </a:rPr>
                                    <m:t>𝑚𝑜𝑙</m:t>
                                  </m:r>
                                </m:e>
                                <m:sup>
                                  <m:r>
                                    <a:rPr lang="en-US" altLang="ko-KR" sz="1500" b="0" i="1" kern="100" baseline="0" smtClean="0">
                                      <a:effectLst/>
                                      <a:latin typeface="Cambria Math" panose="02040503050406030204" pitchFamily="18" charset="0"/>
                                      <a:ea typeface="맑은 고딕" panose="020B0503020000020004" pitchFamily="50" charset="-127"/>
                                      <a:cs typeface="Times New Roman" panose="02020603050405020304" pitchFamily="18" charset="0"/>
                                    </a:rPr>
                                    <m:t>−1</m:t>
                                  </m:r>
                                </m:sup>
                              </m:sSup>
                            </m:oMath>
                          </a14:m>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Gas</a:t>
                          </a:r>
                          <a:r>
                            <a:rPr lang="en-US" altLang="ko-KR"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constant, </a:t>
                          </a:r>
                          <a14:m>
                            <m:oMath xmlns:m="http://schemas.openxmlformats.org/officeDocument/2006/math">
                              <m:r>
                                <a:rPr lang="en-US" altLang="ko-KR" sz="1600" b="0" i="1" smtClean="0">
                                  <a:latin typeface="Cambria Math" panose="02040503050406030204" pitchFamily="18" charset="0"/>
                                  <a:ea typeface="Cambria Math" panose="02040503050406030204" pitchFamily="18" charset="0"/>
                                </a:rPr>
                                <m:t>𝑅</m:t>
                              </m:r>
                            </m:oMath>
                          </a14:m>
                          <a:endPar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endParaRPr>
                        </a:p>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a:t>
                          </a:r>
                          <a14:m>
                            <m:oMath xmlns:m="http://schemas.openxmlformats.org/officeDocument/2006/math">
                              <m:sSup>
                                <m:sSupPr>
                                  <m:ctrlPr>
                                    <a:rPr lang="en-US" altLang="ko-KR" sz="1500" i="1" kern="100" smtClean="0">
                                      <a:effectLst/>
                                      <a:latin typeface="Cambria Math" panose="02040503050406030204" pitchFamily="18" charset="0"/>
                                      <a:ea typeface="맑은 고딕" panose="020B0503020000020004" pitchFamily="50" charset="-127"/>
                                      <a:cs typeface="Times New Roman" panose="02020603050405020304" pitchFamily="18" charset="0"/>
                                    </a:rPr>
                                  </m:ctrlPr>
                                </m:sSupPr>
                                <m:e>
                                  <m:r>
                                    <a:rPr lang="en-US" altLang="ko-KR" sz="1500" b="0" i="1" kern="100" smtClean="0">
                                      <a:effectLst/>
                                      <a:latin typeface="Cambria Math" panose="02040503050406030204" pitchFamily="18" charset="0"/>
                                      <a:ea typeface="맑은 고딕" panose="020B0503020000020004" pitchFamily="50" charset="-127"/>
                                      <a:cs typeface="Times New Roman" panose="02020603050405020304" pitchFamily="18" charset="0"/>
                                    </a:rPr>
                                    <m:t>𝐾</m:t>
                                  </m:r>
                                </m:e>
                                <m:sup>
                                  <m:r>
                                    <a:rPr lang="en-US" altLang="ko-KR" sz="1500" b="0" i="1" kern="100" smtClean="0">
                                      <a:effectLst/>
                                      <a:latin typeface="Cambria Math" panose="02040503050406030204" pitchFamily="18" charset="0"/>
                                      <a:ea typeface="맑은 고딕" panose="020B0503020000020004" pitchFamily="50" charset="-127"/>
                                      <a:cs typeface="Times New Roman" panose="02020603050405020304" pitchFamily="18" charset="0"/>
                                    </a:rPr>
                                    <m:t>−1</m:t>
                                  </m:r>
                                </m:sup>
                              </m:sSup>
                              <m:sSup>
                                <m:sSupPr>
                                  <m:ctrlPr>
                                    <a:rPr lang="en-US" altLang="ko-KR" sz="1500" i="1" kern="100" smtClean="0">
                                      <a:effectLst/>
                                      <a:latin typeface="Cambria Math" panose="02040503050406030204" pitchFamily="18" charset="0"/>
                                      <a:ea typeface="맑은 고딕" panose="020B0503020000020004" pitchFamily="50" charset="-127"/>
                                      <a:cs typeface="Times New Roman" panose="02020603050405020304" pitchFamily="18" charset="0"/>
                                    </a:rPr>
                                  </m:ctrlPr>
                                </m:sSupPr>
                                <m:e>
                                  <m:r>
                                    <a:rPr lang="en-US" altLang="ko-KR" sz="1500" b="0" i="1" kern="100" smtClean="0">
                                      <a:effectLst/>
                                      <a:latin typeface="Cambria Math" panose="02040503050406030204" pitchFamily="18" charset="0"/>
                                      <a:ea typeface="맑은 고딕" panose="020B0503020000020004" pitchFamily="50" charset="-127"/>
                                      <a:cs typeface="Times New Roman" panose="02020603050405020304" pitchFamily="18" charset="0"/>
                                    </a:rPr>
                                    <m:t>𝑚𝑜𝑙</m:t>
                                  </m:r>
                                </m:e>
                                <m:sup>
                                  <m:r>
                                    <a:rPr lang="en-US" altLang="ko-KR" sz="1500" b="0" i="1" kern="100" smtClean="0">
                                      <a:effectLst/>
                                      <a:latin typeface="Cambria Math" panose="02040503050406030204" pitchFamily="18" charset="0"/>
                                      <a:ea typeface="맑은 고딕" panose="020B0503020000020004" pitchFamily="50" charset="-127"/>
                                      <a:cs typeface="Times New Roman" panose="02020603050405020304" pitchFamily="18" charset="0"/>
                                    </a:rPr>
                                    <m:t>−1</m:t>
                                  </m:r>
                                </m:sup>
                              </m:sSup>
                              <m:r>
                                <a:rPr lang="en-US" altLang="ko-KR" sz="1500" b="0" i="1" kern="100" smtClean="0">
                                  <a:effectLst/>
                                  <a:latin typeface="Cambria Math" panose="02040503050406030204" pitchFamily="18" charset="0"/>
                                  <a:ea typeface="맑은 고딕" panose="020B0503020000020004" pitchFamily="50" charset="-127"/>
                                  <a:cs typeface="Times New Roman" panose="02020603050405020304" pitchFamily="18" charset="0"/>
                                </a:rPr>
                                <m:t>]</m:t>
                              </m:r>
                            </m:oMath>
                          </a14:m>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3649355"/>
                      </a:ext>
                    </a:extLst>
                  </a:tr>
                  <a:tr h="420138">
                    <a:tc>
                      <a:txBody>
                        <a:bodyPr/>
                        <a:lstStyle/>
                        <a:p>
                          <a:pPr algn="l" latinLnBrk="1">
                            <a:lnSpc>
                              <a:spcPct val="107000"/>
                            </a:lnSpc>
                            <a:spcAft>
                              <a:spcPts val="0"/>
                            </a:spcAft>
                          </a:pPr>
                          <a:r>
                            <a:rPr lang="en-US"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 Values</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altLang="ko-KR" sz="1600" i="1" smtClean="0">
                                    <a:latin typeface="Cambria Math" panose="02040503050406030204" pitchFamily="18" charset="0"/>
                                  </a:rPr>
                                  <m:t>8</m:t>
                                </m:r>
                                <m:r>
                                  <a:rPr lang="en-US" altLang="ko-KR" sz="1600" b="0" i="1" smtClean="0">
                                    <a:latin typeface="Cambria Math" panose="02040503050406030204" pitchFamily="18" charset="0"/>
                                  </a:rPr>
                                  <m:t>0</m:t>
                                </m:r>
                              </m:oMath>
                            </m:oMathPara>
                          </a14:m>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31</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10</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altLang="ko-KR" sz="1500" b="0" i="0" kern="100" baseline="0" smtClean="0">
                                    <a:effectLst/>
                                    <a:latin typeface="Cambria Math" panose="02040503050406030204" pitchFamily="18" charset="0"/>
                                    <a:ea typeface="+mn-ea"/>
                                    <a:cs typeface="Times New Roman" panose="02020603050405020304" pitchFamily="18" charset="0"/>
                                  </a:rPr>
                                  <m:t>1</m:t>
                                </m:r>
                                <m:r>
                                  <a:rPr lang="en-US" altLang="ko-KR" sz="1500" b="0" i="1" kern="100" baseline="0" smtClean="0">
                                    <a:effectLst/>
                                    <a:latin typeface="Cambria Math" panose="02040503050406030204" pitchFamily="18" charset="0"/>
                                    <a:ea typeface="Cambria Math" panose="02040503050406030204" pitchFamily="18" charset="0"/>
                                    <a:cs typeface="Times New Roman" panose="02020603050405020304" pitchFamily="18" charset="0"/>
                                  </a:rPr>
                                  <m:t>×</m:t>
                                </m:r>
                                <m:sSup>
                                  <m:sSupPr>
                                    <m:ctrlPr>
                                      <a:rPr lang="en-US" altLang="ko-KR" sz="1500" i="1" kern="100" baseline="0" smtClean="0">
                                        <a:effectLst/>
                                        <a:latin typeface="Cambria Math" panose="02040503050406030204" pitchFamily="18" charset="0"/>
                                        <a:ea typeface="+mn-ea"/>
                                        <a:cs typeface="Times New Roman" panose="02020603050405020304" pitchFamily="18" charset="0"/>
                                      </a:rPr>
                                    </m:ctrlPr>
                                  </m:sSupPr>
                                  <m:e>
                                    <m:r>
                                      <a:rPr lang="en-US" altLang="ko-KR" sz="1500" b="0" i="1" kern="100" baseline="0" smtClean="0">
                                        <a:effectLst/>
                                        <a:latin typeface="Cambria Math" panose="02040503050406030204" pitchFamily="18" charset="0"/>
                                        <a:ea typeface="+mn-ea"/>
                                        <a:cs typeface="Times New Roman" panose="02020603050405020304" pitchFamily="18" charset="0"/>
                                      </a:rPr>
                                      <m:t>10</m:t>
                                    </m:r>
                                  </m:e>
                                  <m:sup>
                                    <m:r>
                                      <a:rPr lang="en-US" altLang="ko-KR" sz="1500" b="0" i="1" kern="100" baseline="0" smtClean="0">
                                        <a:effectLst/>
                                        <a:latin typeface="Cambria Math" panose="02040503050406030204" pitchFamily="18" charset="0"/>
                                        <a:ea typeface="+mn-ea"/>
                                        <a:cs typeface="Times New Roman" panose="02020603050405020304" pitchFamily="18" charset="0"/>
                                      </a:rPr>
                                      <m:t>−15</m:t>
                                    </m:r>
                                  </m:sup>
                                </m:sSup>
                              </m:oMath>
                            </m:oMathPara>
                          </a14:m>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altLang="ko-KR" sz="1500" b="0" i="1" kern="100" baseline="0" smtClean="0">
                                    <a:effectLst/>
                                    <a:latin typeface="Cambria Math" panose="02040503050406030204" pitchFamily="18" charset="0"/>
                                    <a:ea typeface="Cambria Math" panose="02040503050406030204" pitchFamily="18" charset="0"/>
                                    <a:cs typeface="Times New Roman" panose="02020603050405020304" pitchFamily="18" charset="0"/>
                                  </a:rPr>
                                  <m:t>4.85×</m:t>
                                </m:r>
                                <m:sSup>
                                  <m:sSupPr>
                                    <m:ctrlPr>
                                      <a:rPr lang="en-US" altLang="ko-KR" sz="1500" i="1" kern="100" baseline="0" smtClean="0">
                                        <a:effectLst/>
                                        <a:latin typeface="Cambria Math" panose="02040503050406030204" pitchFamily="18" charset="0"/>
                                        <a:ea typeface="+mn-ea"/>
                                        <a:cs typeface="Times New Roman" panose="02020603050405020304" pitchFamily="18" charset="0"/>
                                      </a:rPr>
                                    </m:ctrlPr>
                                  </m:sSupPr>
                                  <m:e>
                                    <m:r>
                                      <a:rPr lang="en-US" altLang="ko-KR" sz="1500" b="0" i="1" kern="100" baseline="0" smtClean="0">
                                        <a:effectLst/>
                                        <a:latin typeface="Cambria Math" panose="02040503050406030204" pitchFamily="18" charset="0"/>
                                        <a:ea typeface="+mn-ea"/>
                                        <a:cs typeface="Times New Roman" panose="02020603050405020304" pitchFamily="18" charset="0"/>
                                      </a:rPr>
                                      <m:t>10</m:t>
                                    </m:r>
                                  </m:e>
                                  <m:sup>
                                    <m:r>
                                      <a:rPr lang="en-US" altLang="ko-KR" sz="1500" b="0" i="1" kern="100" baseline="0" smtClean="0">
                                        <a:effectLst/>
                                        <a:latin typeface="Cambria Math" panose="02040503050406030204" pitchFamily="18" charset="0"/>
                                        <a:ea typeface="+mn-ea"/>
                                        <a:cs typeface="Times New Roman" panose="02020603050405020304" pitchFamily="18" charset="0"/>
                                      </a:rPr>
                                      <m:t>4</m:t>
                                    </m:r>
                                  </m:sup>
                                </m:sSup>
                              </m:oMath>
                            </m:oMathPara>
                          </a14:m>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0"/>
                            </a:spcAft>
                          </a:pPr>
                          <a14:m>
                            <m:oMathPara xmlns:m="http://schemas.openxmlformats.org/officeDocument/2006/math">
                              <m:oMathParaPr>
                                <m:jc m:val="centerGroup"/>
                              </m:oMathParaPr>
                              <m:oMath xmlns:m="http://schemas.openxmlformats.org/officeDocument/2006/math">
                                <m:r>
                                  <a:rPr lang="en-US" altLang="ko-KR" sz="1500" b="0" i="1" kern="100" baseline="0" smtClean="0">
                                    <a:effectLst/>
                                    <a:latin typeface="Cambria Math" panose="02040503050406030204" pitchFamily="18" charset="0"/>
                                    <a:ea typeface="Cambria Math" panose="02040503050406030204" pitchFamily="18" charset="0"/>
                                    <a:cs typeface="Times New Roman" panose="02020603050405020304" pitchFamily="18" charset="0"/>
                                  </a:rPr>
                                  <m:t>535×</m:t>
                                </m:r>
                                <m:sSup>
                                  <m:sSupPr>
                                    <m:ctrlPr>
                                      <a:rPr lang="en-US" altLang="ko-KR" sz="1500" i="1" kern="100" baseline="0" smtClean="0">
                                        <a:effectLst/>
                                        <a:latin typeface="Cambria Math" panose="02040503050406030204" pitchFamily="18" charset="0"/>
                                        <a:ea typeface="+mn-ea"/>
                                        <a:cs typeface="Times New Roman" panose="02020603050405020304" pitchFamily="18" charset="0"/>
                                      </a:rPr>
                                    </m:ctrlPr>
                                  </m:sSupPr>
                                  <m:e>
                                    <m:r>
                                      <a:rPr lang="en-US" altLang="ko-KR" sz="1500" b="0" i="1" kern="100" baseline="0" smtClean="0">
                                        <a:effectLst/>
                                        <a:latin typeface="Cambria Math" panose="02040503050406030204" pitchFamily="18" charset="0"/>
                                        <a:ea typeface="+mn-ea"/>
                                        <a:cs typeface="Times New Roman" panose="02020603050405020304" pitchFamily="18" charset="0"/>
                                      </a:rPr>
                                      <m:t>10</m:t>
                                    </m:r>
                                  </m:e>
                                  <m:sup>
                                    <m:r>
                                      <a:rPr lang="en-US" altLang="ko-KR" sz="1500" b="0" i="1" kern="100" baseline="0" smtClean="0">
                                        <a:effectLst/>
                                        <a:latin typeface="Cambria Math" panose="02040503050406030204" pitchFamily="18" charset="0"/>
                                        <a:ea typeface="+mn-ea"/>
                                        <a:cs typeface="Times New Roman" panose="02020603050405020304" pitchFamily="18" charset="0"/>
                                      </a:rPr>
                                      <m:t>3</m:t>
                                    </m:r>
                                  </m:sup>
                                </m:sSup>
                              </m:oMath>
                            </m:oMathPara>
                          </a14:m>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8.314</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179167006"/>
                      </a:ext>
                    </a:extLst>
                  </a:tr>
                </a:tbl>
              </a:graphicData>
            </a:graphic>
          </p:graphicFrame>
        </mc:Choice>
        <mc:Fallback xmlns="">
          <p:graphicFrame>
            <p:nvGraphicFramePr>
              <p:cNvPr id="50" name="표 49"/>
              <p:cNvGraphicFramePr>
                <a:graphicFrameLocks noGrp="1"/>
              </p:cNvGraphicFramePr>
              <p:nvPr>
                <p:extLst>
                  <p:ext uri="{D42A27DB-BD31-4B8C-83A1-F6EECF244321}">
                    <p14:modId xmlns:p14="http://schemas.microsoft.com/office/powerpoint/2010/main" val="1365713823"/>
                  </p:ext>
                </p:extLst>
              </p:nvPr>
            </p:nvGraphicFramePr>
            <p:xfrm>
              <a:off x="1825950" y="24292132"/>
              <a:ext cx="13269562" cy="1428694"/>
            </p:xfrm>
            <a:graphic>
              <a:graphicData uri="http://schemas.openxmlformats.org/drawingml/2006/table">
                <a:tbl>
                  <a:tblPr firstRow="1" firstCol="1" bandRow="1"/>
                  <a:tblGrid>
                    <a:gridCol w="1064862">
                      <a:extLst>
                        <a:ext uri="{9D8B030D-6E8A-4147-A177-3AD203B41FA5}">
                          <a16:colId xmlns:a16="http://schemas.microsoft.com/office/drawing/2014/main" val="1828191048"/>
                        </a:ext>
                      </a:extLst>
                    </a:gridCol>
                    <a:gridCol w="1473200">
                      <a:extLst>
                        <a:ext uri="{9D8B030D-6E8A-4147-A177-3AD203B41FA5}">
                          <a16:colId xmlns:a16="http://schemas.microsoft.com/office/drawing/2014/main" val="3413019270"/>
                        </a:ext>
                      </a:extLst>
                    </a:gridCol>
                    <a:gridCol w="1917700">
                      <a:extLst>
                        <a:ext uri="{9D8B030D-6E8A-4147-A177-3AD203B41FA5}">
                          <a16:colId xmlns:a16="http://schemas.microsoft.com/office/drawing/2014/main" val="4102392737"/>
                        </a:ext>
                      </a:extLst>
                    </a:gridCol>
                    <a:gridCol w="1333500">
                      <a:extLst>
                        <a:ext uri="{9D8B030D-6E8A-4147-A177-3AD203B41FA5}">
                          <a16:colId xmlns:a16="http://schemas.microsoft.com/office/drawing/2014/main" val="3659570074"/>
                        </a:ext>
                      </a:extLst>
                    </a:gridCol>
                    <a:gridCol w="2146300">
                      <a:extLst>
                        <a:ext uri="{9D8B030D-6E8A-4147-A177-3AD203B41FA5}">
                          <a16:colId xmlns:a16="http://schemas.microsoft.com/office/drawing/2014/main" val="1002985106"/>
                        </a:ext>
                      </a:extLst>
                    </a:gridCol>
                    <a:gridCol w="1943100">
                      <a:extLst>
                        <a:ext uri="{9D8B030D-6E8A-4147-A177-3AD203B41FA5}">
                          <a16:colId xmlns:a16="http://schemas.microsoft.com/office/drawing/2014/main" val="1072184263"/>
                        </a:ext>
                      </a:extLst>
                    </a:gridCol>
                    <a:gridCol w="2044700">
                      <a:extLst>
                        <a:ext uri="{9D8B030D-6E8A-4147-A177-3AD203B41FA5}">
                          <a16:colId xmlns:a16="http://schemas.microsoft.com/office/drawing/2014/main" val="3078675710"/>
                        </a:ext>
                      </a:extLst>
                    </a:gridCol>
                    <a:gridCol w="1346200">
                      <a:extLst>
                        <a:ext uri="{9D8B030D-6E8A-4147-A177-3AD203B41FA5}">
                          <a16:colId xmlns:a16="http://schemas.microsoft.com/office/drawing/2014/main" val="3157432711"/>
                        </a:ext>
                      </a:extLst>
                    </a:gridCol>
                  </a:tblGrid>
                  <a:tr h="457200">
                    <a:tc gridSpan="8">
                      <a:txBody>
                        <a:bodyPr/>
                        <a:lstStyle/>
                        <a:p>
                          <a:pPr algn="just" latinLnBrk="1">
                            <a:lnSpc>
                              <a:spcPct val="200000"/>
                            </a:lnSpc>
                            <a:spcAft>
                              <a:spcPts val="0"/>
                            </a:spcAft>
                          </a:pPr>
                          <a:r>
                            <a:rPr lang="en-US" sz="1500" b="1"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Table 3.</a:t>
                          </a:r>
                          <a:r>
                            <a:rPr lang="en-US"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 Variable descriptions</a:t>
                          </a:r>
                          <a:r>
                            <a:rPr lang="en-US" sz="1500" kern="100" baseline="0" dirty="0" smtClean="0">
                              <a:effectLst/>
                              <a:latin typeface="Times New Roman" panose="02020603050405020304" pitchFamily="18" charset="0"/>
                              <a:ea typeface="맑은 고딕" panose="020B0503020000020004" pitchFamily="50" charset="-127"/>
                              <a:cs typeface="Times New Roman" panose="02020603050405020304" pitchFamily="18" charset="0"/>
                            </a:rPr>
                            <a:t> of viscous creep</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algn="just" latinLnBrk="1">
                            <a:lnSpc>
                              <a:spcPct val="200000"/>
                            </a:lnSpc>
                            <a:spcAft>
                              <a:spcPts val="0"/>
                            </a:spcAft>
                          </a:pPr>
                          <a:endPar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just" latinLnBrk="1">
                            <a:lnSpc>
                              <a:spcPct val="200000"/>
                            </a:lnSpc>
                            <a:spcAft>
                              <a:spcPts val="0"/>
                            </a:spcAft>
                          </a:pP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just" latinLnBrk="1">
                            <a:lnSpc>
                              <a:spcPct val="200000"/>
                            </a:lnSpc>
                            <a:spcAft>
                              <a:spcPts val="0"/>
                            </a:spcAft>
                          </a:pP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just" latinLnBrk="1">
                            <a:lnSpc>
                              <a:spcPct val="200000"/>
                            </a:lnSpc>
                            <a:spcAft>
                              <a:spcPts val="0"/>
                            </a:spcAft>
                          </a:pP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just" latinLnBrk="1">
                            <a:lnSpc>
                              <a:spcPct val="200000"/>
                            </a:lnSpc>
                            <a:spcAft>
                              <a:spcPts val="0"/>
                            </a:spcAft>
                          </a:pP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just" latinLnBrk="1">
                            <a:lnSpc>
                              <a:spcPct val="200000"/>
                            </a:lnSpc>
                            <a:spcAft>
                              <a:spcPts val="0"/>
                            </a:spcAft>
                          </a:pP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0907264"/>
                      </a:ext>
                    </a:extLst>
                  </a:tr>
                  <a:tr h="551356">
                    <a:tc>
                      <a:txBody>
                        <a:bodyPr/>
                        <a:lstStyle/>
                        <a:p>
                          <a:pPr algn="l" latinLnBrk="1">
                            <a:lnSpc>
                              <a:spcPct val="107000"/>
                            </a:lnSpc>
                            <a:spcAft>
                              <a:spcPts val="0"/>
                            </a:spcAft>
                          </a:pPr>
                          <a:r>
                            <a:rPr lang="en-US" sz="1500" kern="100" dirty="0">
                              <a:effectLst/>
                              <a:latin typeface="Times New Roman" panose="02020603050405020304" pitchFamily="18" charset="0"/>
                              <a:ea typeface="맑은 고딕" panose="020B0503020000020004" pitchFamily="50" charset="-127"/>
                              <a:cs typeface="Times New Roman" panose="02020603050405020304" pitchFamily="18" charset="0"/>
                            </a:rPr>
                            <a:t>Descriptions</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8"/>
                          <a:stretch>
                            <a:fillRect l="-72314" t="-83516" r="-728099" b="-75824"/>
                          </a:stretch>
                        </a:blipFill>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8"/>
                          <a:stretch>
                            <a:fillRect l="-132803" t="-83516" r="-461146" b="-75824"/>
                          </a:stretch>
                        </a:blipFill>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8"/>
                          <a:stretch>
                            <a:fillRect l="-333790" t="-83516" r="-561187" b="-75824"/>
                          </a:stretch>
                        </a:blipFill>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8"/>
                          <a:stretch>
                            <a:fillRect l="-269122" t="-83516" r="-248159" b="-75824"/>
                          </a:stretch>
                        </a:blipFill>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8"/>
                          <a:stretch>
                            <a:fillRect l="-409748" t="-83516" r="-175472" b="-75824"/>
                          </a:stretch>
                        </a:blipFill>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8"/>
                          <a:stretch>
                            <a:fillRect l="-482440" t="-83516" r="-66071" b="-75824"/>
                          </a:stretch>
                        </a:blipFill>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8"/>
                          <a:stretch>
                            <a:fillRect l="-885520" t="-83516" r="-452" b="-75824"/>
                          </a:stretch>
                        </a:blipFill>
                      </a:tcPr>
                    </a:tc>
                    <a:extLst>
                      <a:ext uri="{0D108BD9-81ED-4DB2-BD59-A6C34878D82A}">
                        <a16:rowId xmlns:a16="http://schemas.microsoft.com/office/drawing/2014/main" val="3433649355"/>
                      </a:ext>
                    </a:extLst>
                  </a:tr>
                  <a:tr h="420138">
                    <a:tc>
                      <a:txBody>
                        <a:bodyPr/>
                        <a:lstStyle/>
                        <a:p>
                          <a:pPr algn="l" latinLnBrk="1">
                            <a:lnSpc>
                              <a:spcPct val="107000"/>
                            </a:lnSpc>
                            <a:spcAft>
                              <a:spcPts val="0"/>
                            </a:spcAft>
                          </a:pPr>
                          <a:r>
                            <a:rPr lang="en-US"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 Values</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a:noFill/>
                        </a:lnB>
                        <a:blipFill>
                          <a:blip r:embed="rId18"/>
                          <a:stretch>
                            <a:fillRect l="-72314" t="-242029" r="-728099"/>
                          </a:stretch>
                        </a:blipFill>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31</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10</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a:noFill/>
                        </a:lnB>
                        <a:blipFill>
                          <a:blip r:embed="rId18"/>
                          <a:stretch>
                            <a:fillRect l="-269122" t="-242029" r="-248159"/>
                          </a:stretch>
                        </a:blipFill>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a:noFill/>
                        </a:lnB>
                        <a:blipFill>
                          <a:blip r:embed="rId18"/>
                          <a:stretch>
                            <a:fillRect l="-409748" t="-242029" r="-175472"/>
                          </a:stretch>
                        </a:blipFill>
                      </a:tcPr>
                    </a:tc>
                    <a:tc>
                      <a:txBody>
                        <a:bodyPr/>
                        <a:lstStyle/>
                        <a:p>
                          <a:endParaRPr lang="ko-KR"/>
                        </a:p>
                      </a:txBody>
                      <a:tcPr marL="0" marR="0" marT="0" marB="0">
                        <a:lnL>
                          <a:noFill/>
                        </a:lnL>
                        <a:lnR>
                          <a:noFill/>
                        </a:lnR>
                        <a:lnT w="12700" cap="flat" cmpd="sng" algn="ctr">
                          <a:solidFill>
                            <a:srgbClr val="000000"/>
                          </a:solidFill>
                          <a:prstDash val="solid"/>
                          <a:round/>
                          <a:headEnd type="none" w="med" len="med"/>
                          <a:tailEnd type="none" w="med" len="med"/>
                        </a:lnT>
                        <a:lnB>
                          <a:noFill/>
                        </a:lnB>
                        <a:blipFill>
                          <a:blip r:embed="rId18"/>
                          <a:stretch>
                            <a:fillRect l="-482440" t="-242029" r="-66071"/>
                          </a:stretch>
                        </a:blipFill>
                      </a:tcPr>
                    </a:tc>
                    <a:tc>
                      <a:txBody>
                        <a:bodyPr/>
                        <a:lstStyle/>
                        <a:p>
                          <a:pPr algn="ctr" latinLnBrk="1">
                            <a:lnSpc>
                              <a:spcPct val="107000"/>
                            </a:lnSpc>
                            <a:spcAft>
                              <a:spcPts val="0"/>
                            </a:spcAft>
                          </a:pPr>
                          <a:r>
                            <a:rPr lang="en-US" altLang="ko-KR" sz="1500" kern="100" dirty="0" smtClean="0">
                              <a:effectLst/>
                              <a:latin typeface="Times New Roman" panose="02020603050405020304" pitchFamily="18" charset="0"/>
                              <a:ea typeface="맑은 고딕" panose="020B0503020000020004" pitchFamily="50" charset="-127"/>
                              <a:cs typeface="Times New Roman" panose="02020603050405020304" pitchFamily="18" charset="0"/>
                            </a:rPr>
                            <a:t>8.314</a:t>
                          </a:r>
                          <a:endParaRPr lang="ko-KR" sz="15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179167006"/>
                      </a:ext>
                    </a:extLst>
                  </a:tr>
                </a:tbl>
              </a:graphicData>
            </a:graphic>
          </p:graphicFrame>
        </mc:Fallback>
      </mc:AlternateContent>
      <p:sp>
        <p:nvSpPr>
          <p:cNvPr id="55"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6597863" y="31876418"/>
            <a:ext cx="4284484"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smtClean="0">
                <a:cs typeface="Calibri" panose="020F0502020204030204" pitchFamily="34" charset="0"/>
              </a:rPr>
              <a:t>. Model setup</a:t>
            </a:r>
            <a:endParaRPr lang="en-US" altLang="nl-NL" sz="3600" dirty="0">
              <a:cs typeface="Calibri" panose="020F0502020204030204" pitchFamily="34" charset="0"/>
            </a:endParaRPr>
          </a:p>
        </p:txBody>
      </p:sp>
      <p:cxnSp>
        <p:nvCxnSpPr>
          <p:cNvPr id="8" name="직선 연결선 7"/>
          <p:cNvCxnSpPr/>
          <p:nvPr/>
        </p:nvCxnSpPr>
        <p:spPr>
          <a:xfrm>
            <a:off x="739161" y="38454824"/>
            <a:ext cx="284671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그룹 9"/>
          <p:cNvGrpSpPr/>
          <p:nvPr/>
        </p:nvGrpSpPr>
        <p:grpSpPr>
          <a:xfrm>
            <a:off x="1730655" y="33541297"/>
            <a:ext cx="13717458" cy="4448222"/>
            <a:chOff x="1502591" y="35338557"/>
            <a:chExt cx="13717458" cy="4448222"/>
          </a:xfrm>
        </p:grpSpPr>
        <p:sp>
          <p:nvSpPr>
            <p:cNvPr id="72"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1502591" y="39144948"/>
              <a:ext cx="13433335"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a:t>
              </a:r>
              <a:r>
                <a:rPr lang="en-US" altLang="nl-NL" sz="3600" b="1" dirty="0" smtClean="0">
                  <a:cs typeface="Calibri" panose="020F0502020204030204" pitchFamily="34" charset="0"/>
                </a:rPr>
                <a:t>2</a:t>
              </a:r>
              <a:r>
                <a:rPr lang="en-US" altLang="nl-NL" sz="3600" dirty="0" smtClean="0">
                  <a:cs typeface="Calibri" panose="020F0502020204030204" pitchFamily="34" charset="0"/>
                </a:rPr>
                <a:t>. Stress distribution of free subduction model with </a:t>
              </a:r>
              <a:r>
                <a:rPr lang="en-US" altLang="nl-NL" sz="3600" dirty="0" err="1" smtClean="0">
                  <a:cs typeface="Calibri" panose="020F0502020204030204" pitchFamily="34" charset="0"/>
                </a:rPr>
                <a:t>iso</a:t>
              </a:r>
              <a:r>
                <a:rPr lang="en-US" altLang="nl-NL" sz="3600" dirty="0" smtClean="0">
                  <a:cs typeface="Calibri" panose="020F0502020204030204" pitchFamily="34" charset="0"/>
                </a:rPr>
                <a:t>-viscosity </a:t>
              </a:r>
              <a:endParaRPr lang="en-US" altLang="nl-NL" sz="3600" dirty="0">
                <a:cs typeface="Calibri" panose="020F0502020204030204" pitchFamily="34" charset="0"/>
              </a:endParaRPr>
            </a:p>
          </p:txBody>
        </p:sp>
        <p:pic>
          <p:nvPicPr>
            <p:cNvPr id="9" name="그림 8"/>
            <p:cNvPicPr>
              <a:picLocks noChangeAspect="1"/>
            </p:cNvPicPr>
            <p:nvPr/>
          </p:nvPicPr>
          <p:blipFill>
            <a:blip r:embed="rId19" cstate="hqprint">
              <a:extLst>
                <a:ext uri="{28A0092B-C50C-407E-A947-70E740481C1C}">
                  <a14:useLocalDpi xmlns:a14="http://schemas.microsoft.com/office/drawing/2010/main" val="0"/>
                </a:ext>
              </a:extLst>
            </a:blip>
            <a:stretch>
              <a:fillRect/>
            </a:stretch>
          </p:blipFill>
          <p:spPr>
            <a:xfrm>
              <a:off x="1508640" y="35338557"/>
              <a:ext cx="13711409" cy="3829493"/>
            </a:xfrm>
            <a:prstGeom prst="rect">
              <a:avLst/>
            </a:prstGeom>
          </p:spPr>
        </p:pic>
      </p:grpSp>
      <p:grpSp>
        <p:nvGrpSpPr>
          <p:cNvPr id="13" name="그룹 12"/>
          <p:cNvGrpSpPr/>
          <p:nvPr/>
        </p:nvGrpSpPr>
        <p:grpSpPr>
          <a:xfrm>
            <a:off x="15909076" y="14071133"/>
            <a:ext cx="12728305" cy="5040101"/>
            <a:chOff x="31088545" y="13564777"/>
            <a:chExt cx="12728305" cy="5040101"/>
          </a:xfrm>
        </p:grpSpPr>
        <p:sp>
          <p:nvSpPr>
            <p:cNvPr id="2090" name="TextBox 26">
              <a:extLst>
                <a:ext uri="{FF2B5EF4-FFF2-40B4-BE49-F238E27FC236}">
                  <a16:creationId xmlns:a16="http://schemas.microsoft.com/office/drawing/2014/main" id="{4777EA07-A11C-6249-80C7-698BCEF47F94}"/>
                </a:ext>
              </a:extLst>
            </p:cNvPr>
            <p:cNvSpPr txBox="1">
              <a:spLocks noChangeArrowheads="1"/>
            </p:cNvSpPr>
            <p:nvPr/>
          </p:nvSpPr>
          <p:spPr bwMode="auto">
            <a:xfrm>
              <a:off x="31618129" y="17409049"/>
              <a:ext cx="12114382"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3600" b="1" dirty="0">
                  <a:cs typeface="Calibri" panose="020F0502020204030204" pitchFamily="34" charset="0"/>
                </a:rPr>
                <a:t>Figure 4</a:t>
              </a:r>
              <a:r>
                <a:rPr lang="en-US" altLang="nl-NL" sz="3600" dirty="0">
                  <a:cs typeface="Calibri" panose="020F0502020204030204" pitchFamily="34" charset="0"/>
                </a:rPr>
                <a:t>. </a:t>
              </a:r>
              <a:r>
                <a:rPr lang="en-US" altLang="nl-NL" sz="3600" dirty="0" smtClean="0">
                  <a:cs typeface="Calibri" panose="020F0502020204030204" pitchFamily="34" charset="0"/>
                </a:rPr>
                <a:t>Stress distribution and morphology of </a:t>
              </a:r>
              <a:r>
                <a:rPr lang="en-US" altLang="nl-NL" sz="3600" dirty="0" err="1" smtClean="0">
                  <a:cs typeface="Calibri" panose="020F0502020204030204" pitchFamily="34" charset="0"/>
                </a:rPr>
                <a:t>subducting</a:t>
              </a:r>
              <a:r>
                <a:rPr lang="en-US" altLang="nl-NL" sz="3600" dirty="0" smtClean="0">
                  <a:cs typeface="Calibri" panose="020F0502020204030204" pitchFamily="34" charset="0"/>
                </a:rPr>
                <a:t> slab </a:t>
              </a:r>
            </a:p>
            <a:p>
              <a:pPr algn="just" eaLnBrk="1" hangingPunct="1">
                <a:spcBef>
                  <a:spcPct val="0"/>
                </a:spcBef>
                <a:buFontTx/>
                <a:buNone/>
              </a:pPr>
              <a:r>
                <a:rPr lang="en-US" altLang="nl-NL" sz="3600" dirty="0" smtClean="0">
                  <a:cs typeface="Calibri" panose="020F0502020204030204" pitchFamily="34" charset="0"/>
                </a:rPr>
                <a:t>                 in different Winkler foundation thickness </a:t>
              </a:r>
              <a:endParaRPr lang="en-US" altLang="nl-NL" sz="3600" dirty="0">
                <a:cs typeface="Calibri" panose="020F0502020204030204" pitchFamily="34" charset="0"/>
              </a:endParaRPr>
            </a:p>
          </p:txBody>
        </p:sp>
        <p:grpSp>
          <p:nvGrpSpPr>
            <p:cNvPr id="11" name="그룹 10"/>
            <p:cNvGrpSpPr/>
            <p:nvPr/>
          </p:nvGrpSpPr>
          <p:grpSpPr>
            <a:xfrm>
              <a:off x="31088545" y="13564777"/>
              <a:ext cx="12728305" cy="3732623"/>
              <a:chOff x="31088545" y="13564777"/>
              <a:chExt cx="12728305" cy="3732623"/>
            </a:xfrm>
          </p:grpSpPr>
          <p:pic>
            <p:nvPicPr>
              <p:cNvPr id="60" name="그림 59"/>
              <p:cNvPicPr>
                <a:picLocks noChangeAspect="1"/>
              </p:cNvPicPr>
              <p:nvPr/>
            </p:nvPicPr>
            <p:blipFill rotWithShape="1">
              <a:blip r:embed="rId20" cstate="print">
                <a:extLst>
                  <a:ext uri="{28A0092B-C50C-407E-A947-70E740481C1C}">
                    <a14:useLocalDpi xmlns:a14="http://schemas.microsoft.com/office/drawing/2010/main" val="0"/>
                  </a:ext>
                </a:extLst>
              </a:blip>
              <a:srcRect r="49596" b="49627"/>
              <a:stretch/>
            </p:blipFill>
            <p:spPr>
              <a:xfrm>
                <a:off x="31088545" y="13564777"/>
                <a:ext cx="6439955" cy="3732623"/>
              </a:xfrm>
              <a:prstGeom prst="rect">
                <a:avLst/>
              </a:prstGeom>
            </p:spPr>
          </p:pic>
          <p:pic>
            <p:nvPicPr>
              <p:cNvPr id="63" name="그림 62"/>
              <p:cNvPicPr>
                <a:picLocks noChangeAspect="1"/>
              </p:cNvPicPr>
              <p:nvPr/>
            </p:nvPicPr>
            <p:blipFill rotWithShape="1">
              <a:blip r:embed="rId20" cstate="print">
                <a:extLst>
                  <a:ext uri="{28A0092B-C50C-407E-A947-70E740481C1C}">
                    <a14:useLocalDpi xmlns:a14="http://schemas.microsoft.com/office/drawing/2010/main" val="0"/>
                  </a:ext>
                </a:extLst>
              </a:blip>
              <a:srcRect l="50782" t="49801"/>
              <a:stretch/>
            </p:blipFill>
            <p:spPr>
              <a:xfrm>
                <a:off x="37528500" y="13577626"/>
                <a:ext cx="6288350" cy="3719774"/>
              </a:xfrm>
              <a:prstGeom prst="rect">
                <a:avLst/>
              </a:prstGeom>
            </p:spPr>
          </p:pic>
        </p:grpSp>
      </p:grpSp>
      <p:sp>
        <p:nvSpPr>
          <p:cNvPr id="54" name="TextBox 53">
            <a:extLst>
              <a:ext uri="{FF2B5EF4-FFF2-40B4-BE49-F238E27FC236}">
                <a16:creationId xmlns:a16="http://schemas.microsoft.com/office/drawing/2014/main" id="{58974D01-8153-BC41-856A-A00CCD55800A}"/>
              </a:ext>
            </a:extLst>
          </p:cNvPr>
          <p:cNvSpPr txBox="1"/>
          <p:nvPr/>
        </p:nvSpPr>
        <p:spPr>
          <a:xfrm>
            <a:off x="916143" y="39858621"/>
            <a:ext cx="30456844" cy="1257384"/>
          </a:xfrm>
          <a:prstGeom prst="rect">
            <a:avLst/>
          </a:prstGeom>
          <a:noFill/>
        </p:spPr>
        <p:txBody>
          <a:bodyPr wrap="square" lIns="86984" tIns="43492" rIns="86984" bIns="43492">
            <a:spAutoFit/>
          </a:bodyPr>
          <a:lstStyle/>
          <a:p>
            <a:r>
              <a:rPr lang="en-US" altLang="ko-KR" sz="4800" b="1" dirty="0">
                <a:latin typeface="+mn-lt"/>
                <a:cs typeface="Calibri" panose="020F0502020204030204" pitchFamily="34" charset="0"/>
              </a:rPr>
              <a:t>Acknowledgement</a:t>
            </a:r>
          </a:p>
          <a:p>
            <a:r>
              <a:rPr lang="en-US" altLang="ko-KR" sz="2500" dirty="0" smtClean="0">
                <a:latin typeface="+mn-lt"/>
                <a:cs typeface="Calibri" panose="020F0502020204030204" pitchFamily="34" charset="0"/>
              </a:rPr>
              <a:t>This </a:t>
            </a:r>
            <a:r>
              <a:rPr lang="en-US" altLang="ko-KR" sz="2500" dirty="0">
                <a:latin typeface="+mn-lt"/>
                <a:cs typeface="Calibri" panose="020F0502020204030204" pitchFamily="34" charset="0"/>
              </a:rPr>
              <a:t>research was supported by the National Research Foundation of Korea (NRF-2014R1A6A3A04055841)and Ministry of the Interior and Safety as Earthquake Disaster Prevention Human resource development Project</a:t>
            </a:r>
            <a:r>
              <a:rPr lang="en-US" altLang="ko-KR" sz="2500" dirty="0" smtClean="0">
                <a:latin typeface="+mn-lt"/>
                <a:cs typeface="Calibri" panose="020F0502020204030204" pitchFamily="34" charset="0"/>
              </a:rPr>
              <a:t>.</a:t>
            </a:r>
            <a:endParaRPr lang="en-US" sz="2500" dirty="0">
              <a:latin typeface="+mn-lt"/>
              <a:ea typeface="+mn-ea"/>
              <a:cs typeface="Calibri" panose="020F050202020403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542</Words>
  <Application>Microsoft Office PowerPoint</Application>
  <PresentationFormat>사용자 지정</PresentationFormat>
  <Paragraphs>134</Paragraphs>
  <Slides>1</Slides>
  <Notes>1</Notes>
  <HiddenSlides>0</HiddenSlides>
  <MMClips>0</MMClips>
  <ScaleCrop>false</ScaleCrop>
  <HeadingPairs>
    <vt:vector size="6" baseType="variant">
      <vt:variant>
        <vt:lpstr>사용한 글꼴</vt:lpstr>
      </vt:variant>
      <vt:variant>
        <vt:i4>7</vt:i4>
      </vt:variant>
      <vt:variant>
        <vt:lpstr>테마</vt:lpstr>
      </vt:variant>
      <vt:variant>
        <vt:i4>1</vt:i4>
      </vt:variant>
      <vt:variant>
        <vt:lpstr>슬라이드 제목</vt:lpstr>
      </vt:variant>
      <vt:variant>
        <vt:i4>1</vt:i4>
      </vt:variant>
    </vt:vector>
  </HeadingPairs>
  <TitlesOfParts>
    <vt:vector size="9" baseType="lpstr">
      <vt:lpstr>Arial Unicode MS</vt:lpstr>
      <vt:lpstr>ＭＳ Ｐゴシック</vt:lpstr>
      <vt:lpstr>맑은 고딕</vt:lpstr>
      <vt:lpstr>Arial</vt:lpstr>
      <vt:lpstr>Calibri</vt:lpstr>
      <vt:lpstr>Cambria Math</vt:lpstr>
      <vt:lpstr>Times New Roman</vt:lpstr>
      <vt:lpstr>Office Theme</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2019-08-16T16:02:50Z</dcterms:modified>
</cp:coreProperties>
</file>