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65938" cy="999807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>
        <p:scale>
          <a:sx n="50" d="100"/>
          <a:sy n="50" d="100"/>
        </p:scale>
        <p:origin x="-162" y="8694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88" cy="50038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 defTabSz="420578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8347" y="0"/>
            <a:ext cx="2975988" cy="50038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 defTabSz="4205787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96093"/>
            <a:ext cx="2975988" cy="50038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 defTabSz="420578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8347" y="9496093"/>
            <a:ext cx="2975988" cy="500384"/>
          </a:xfrm>
          <a:prstGeom prst="rect">
            <a:avLst/>
          </a:prstGeom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297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88" cy="50038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 defTabSz="4208985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8347" y="0"/>
            <a:ext cx="2975988" cy="500384"/>
          </a:xfrm>
          <a:prstGeom prst="rect">
            <a:avLst/>
          </a:prstGeom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 algn="r" defTabSz="4421936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06613" y="749300"/>
            <a:ext cx="2652712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274" y="4749646"/>
            <a:ext cx="5493392" cy="4498654"/>
          </a:xfrm>
          <a:prstGeom prst="rect">
            <a:avLst/>
          </a:prstGeom>
        </p:spPr>
        <p:txBody>
          <a:bodyPr vert="horz" lIns="92190" tIns="46095" rIns="92190" bIns="4609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96093"/>
            <a:ext cx="2975988" cy="50038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 defTabSz="4208985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8347" y="9496093"/>
            <a:ext cx="2975988" cy="500384"/>
          </a:xfrm>
          <a:prstGeom prst="rect">
            <a:avLst/>
          </a:prstGeom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 algn="r" defTabSz="4420629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4486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xmlns="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xmlns="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xmlns="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20629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9042" indent="-288093" defTabSz="4420629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52373" indent="-230475" defTabSz="4420629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13322" indent="-230475" defTabSz="4420629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74271" indent="-230475" defTabSz="4420629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35220" indent="-230475" defTabSz="442062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96169" indent="-230475" defTabSz="442062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57118" indent="-230475" defTabSz="442062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18067" indent="-230475" defTabSz="442062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tif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583373" y="10601325"/>
            <a:ext cx="13005462" cy="2857500"/>
          </a:xfrm>
          <a:prstGeom prst="rect">
            <a:avLst/>
          </a:prstGeom>
          <a:solidFill>
            <a:srgbClr val="DEEB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34" name="Picture 86" descr="C:\THM\Vorträge\COMSOL Conference 2019\Fig 3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25" y="22648754"/>
            <a:ext cx="8958386" cy="579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TextBox 3">
            <a:extLst>
              <a:ext uri="{FF2B5EF4-FFF2-40B4-BE49-F238E27FC236}">
                <a16:creationId xmlns:a16="http://schemas.microsoft.com/office/drawing/2014/main" xmlns="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084407"/>
            <a:ext cx="27134789" cy="384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Simulation </a:t>
            </a: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 the Oxygen Supply of Osteoblastic 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Cells</a:t>
            </a:r>
          </a:p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</a:t>
            </a: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Dynamic 3D Cell 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Cultures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P. Elter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4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University of Applied Sciences Mittelhessen THM, Institute for Biomedical Engineering,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Wiesenstraße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14,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Gießen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Germany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xmlns="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648624"/>
            <a:ext cx="13017206" cy="821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INRODUCTION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Cells </a:t>
            </a:r>
            <a:r>
              <a:rPr lang="en-US" altLang="nl-NL" sz="4800" dirty="0">
                <a:cs typeface="Calibri" panose="020F0502020204030204" pitchFamily="34" charset="0"/>
              </a:rPr>
              <a:t>are frequently grown on scaffolds with a three-dimensional channel </a:t>
            </a:r>
            <a:r>
              <a:rPr lang="en-US" altLang="nl-NL" sz="4800" dirty="0" smtClean="0">
                <a:cs typeface="Calibri" panose="020F0502020204030204" pitchFamily="34" charset="0"/>
              </a:rPr>
              <a:t>structure that is perfused </a:t>
            </a:r>
            <a:r>
              <a:rPr lang="en-US" altLang="nl-NL" sz="4800" dirty="0">
                <a:cs typeface="Calibri" panose="020F0502020204030204" pitchFamily="34" charset="0"/>
              </a:rPr>
              <a:t>with a nutrient medium to supply the cells inside the structure. However, cells often do not grow confluent into the interior of the structure</a:t>
            </a:r>
            <a:r>
              <a:rPr lang="en-US" altLang="nl-NL" sz="4800" dirty="0" smtClean="0">
                <a:cs typeface="Calibri" panose="020F050202020403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32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>
                <a:cs typeface="Calibri" panose="020F0502020204030204" pitchFamily="34" charset="0"/>
              </a:rPr>
              <a:t>Therefore, the oxygen supply inside a MG-63 osteoblast-populated complex </a:t>
            </a:r>
            <a:r>
              <a:rPr lang="en-US" altLang="nl-NL" sz="4800" dirty="0" smtClean="0">
                <a:cs typeface="Calibri" panose="020F0502020204030204" pitchFamily="34" charset="0"/>
              </a:rPr>
              <a:t>3D-tantalum-foam-scaffold </a:t>
            </a:r>
            <a:r>
              <a:rPr lang="en-US" altLang="nl-NL" sz="4800" dirty="0">
                <a:cs typeface="Calibri" panose="020F0502020204030204" pitchFamily="34" charset="0"/>
              </a:rPr>
              <a:t>was analyzed at different medium flow rates with COMSOL Multiphysics®. 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xmlns="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14398162"/>
            <a:ext cx="12975642" cy="451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COMPUTATIONAL METHODS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A </a:t>
            </a:r>
            <a:r>
              <a:rPr lang="en-US" altLang="nl-NL" sz="4800" dirty="0">
                <a:cs typeface="Calibri" panose="020F0502020204030204" pitchFamily="34" charset="0"/>
              </a:rPr>
              <a:t>section of </a:t>
            </a:r>
            <a:r>
              <a:rPr lang="en-US" altLang="nl-NL" sz="4800" dirty="0" smtClean="0">
                <a:cs typeface="Calibri" panose="020F0502020204030204" pitchFamily="34" charset="0"/>
              </a:rPr>
              <a:t>the scaffold </a:t>
            </a:r>
            <a:r>
              <a:rPr lang="en-US" altLang="nl-NL" sz="4800" dirty="0">
                <a:cs typeface="Calibri" panose="020F0502020204030204" pitchFamily="34" charset="0"/>
              </a:rPr>
              <a:t>(channel radius: 80-250 µm</a:t>
            </a:r>
            <a:r>
              <a:rPr lang="en-US" altLang="nl-NL" sz="4800" dirty="0" smtClean="0">
                <a:cs typeface="Calibri" panose="020F0502020204030204" pitchFamily="34" charset="0"/>
              </a:rPr>
              <a:t>) and the surrounding reservoir </a:t>
            </a:r>
            <a:r>
              <a:rPr lang="en-US" altLang="nl-NL" sz="4800" dirty="0">
                <a:cs typeface="Calibri" panose="020F0502020204030204" pitchFamily="34" charset="0"/>
              </a:rPr>
              <a:t>was reconstructed in the Model </a:t>
            </a:r>
            <a:r>
              <a:rPr lang="en-US" altLang="nl-NL" sz="4800" dirty="0" smtClean="0">
                <a:cs typeface="Calibri" panose="020F0502020204030204" pitchFamily="34" charset="0"/>
              </a:rPr>
              <a:t>Builder. A </a:t>
            </a:r>
            <a:r>
              <a:rPr lang="en-US" altLang="nl-NL" sz="4800" dirty="0">
                <a:cs typeface="Calibri" panose="020F0502020204030204" pitchFamily="34" charset="0"/>
              </a:rPr>
              <a:t>confluent </a:t>
            </a:r>
            <a:r>
              <a:rPr lang="en-US" altLang="nl-NL" sz="4800" dirty="0" smtClean="0">
                <a:cs typeface="Calibri" panose="020F0502020204030204" pitchFamily="34" charset="0"/>
              </a:rPr>
              <a:t>cell colonization </a:t>
            </a:r>
            <a:r>
              <a:rPr lang="en-US" altLang="nl-NL" sz="4800" dirty="0">
                <a:cs typeface="Calibri" panose="020F0502020204030204" pitchFamily="34" charset="0"/>
              </a:rPr>
              <a:t>of the channel walls </a:t>
            </a:r>
            <a:r>
              <a:rPr lang="en-US" altLang="nl-NL" sz="4800" dirty="0" smtClean="0">
                <a:cs typeface="Calibri" panose="020F0502020204030204" pitchFamily="34" charset="0"/>
              </a:rPr>
              <a:t>was represented </a:t>
            </a:r>
            <a:r>
              <a:rPr lang="en-US" altLang="nl-NL" sz="4800" dirty="0">
                <a:cs typeface="Calibri" panose="020F0502020204030204" pitchFamily="34" charset="0"/>
              </a:rPr>
              <a:t>by a </a:t>
            </a:r>
            <a:r>
              <a:rPr lang="en-US" altLang="nl-NL" sz="4800" dirty="0" smtClean="0">
                <a:cs typeface="Calibri" panose="020F0502020204030204" pitchFamily="34" charset="0"/>
              </a:rPr>
              <a:t>surface </a:t>
            </a:r>
            <a:r>
              <a:rPr lang="en-US" altLang="nl-NL" sz="4800" dirty="0">
                <a:cs typeface="Calibri" panose="020F0502020204030204" pitchFamily="34" charset="0"/>
              </a:rPr>
              <a:t>layer in the geometry. </a:t>
            </a:r>
            <a:endParaRPr lang="en-US" altLang="nl-NL" sz="4800" dirty="0" smtClean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xmlns="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2349" y="5620049"/>
            <a:ext cx="13019177" cy="451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RESULTS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The </a:t>
            </a:r>
            <a:r>
              <a:rPr lang="en-US" altLang="nl-NL" sz="4800" dirty="0">
                <a:cs typeface="Calibri" panose="020F0502020204030204" pitchFamily="34" charset="0"/>
              </a:rPr>
              <a:t>simulation results demonstrate that without flow, a critical oxygen depletion occurs in the interior regions of the scaffold. When the medium flow rate is increased, the critically depleted area shifts towards the outflow of the scaffold channels. 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xmlns="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5720" y="30281202"/>
            <a:ext cx="13029272" cy="52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cs typeface="Calibri" panose="020F0502020204030204" pitchFamily="34" charset="0"/>
              </a:rPr>
              <a:t>: The simulations explain the results of cell culture </a:t>
            </a:r>
            <a:r>
              <a:rPr lang="en-US" altLang="nl-NL" sz="4800" dirty="0" smtClean="0">
                <a:cs typeface="Calibri" panose="020F0502020204030204" pitchFamily="34" charset="0"/>
              </a:rPr>
              <a:t>experiments</a:t>
            </a:r>
            <a:r>
              <a:rPr lang="en-US" altLang="nl-NL" sz="4800" baseline="30000" dirty="0" smtClean="0">
                <a:cs typeface="Calibri" panose="020F0502020204030204" pitchFamily="34" charset="0"/>
              </a:rPr>
              <a:t>3</a:t>
            </a:r>
            <a:r>
              <a:rPr lang="en-US" altLang="nl-NL" sz="4800" dirty="0" smtClean="0">
                <a:cs typeface="Calibri" panose="020F0502020204030204" pitchFamily="34" charset="0"/>
              </a:rPr>
              <a:t> and </a:t>
            </a:r>
            <a:r>
              <a:rPr lang="en-US" altLang="nl-NL" sz="4800" dirty="0">
                <a:cs typeface="Calibri" panose="020F0502020204030204" pitchFamily="34" charset="0"/>
              </a:rPr>
              <a:t>indicate that a sufficient oxygen supply inside a confluent populated scaffold cannot be achieved by direct flow, </a:t>
            </a:r>
            <a:r>
              <a:rPr lang="en-US" altLang="nl-NL" sz="4800" dirty="0" smtClean="0">
                <a:cs typeface="Calibri" panose="020F0502020204030204" pitchFamily="34" charset="0"/>
              </a:rPr>
              <a:t>since </a:t>
            </a:r>
            <a:r>
              <a:rPr lang="en-US" altLang="nl-NL" sz="4800" dirty="0">
                <a:cs typeface="Calibri" panose="020F0502020204030204" pitchFamily="34" charset="0"/>
              </a:rPr>
              <a:t>the flow rate would have to be so high that the </a:t>
            </a:r>
            <a:r>
              <a:rPr lang="en-US" altLang="nl-NL" sz="4800" dirty="0" smtClean="0">
                <a:cs typeface="Calibri" panose="020F0502020204030204" pitchFamily="34" charset="0"/>
              </a:rPr>
              <a:t>generated shear stress would </a:t>
            </a:r>
            <a:r>
              <a:rPr lang="en-US" altLang="nl-NL" sz="4800" dirty="0">
                <a:cs typeface="Calibri" panose="020F0502020204030204" pitchFamily="34" charset="0"/>
              </a:rPr>
              <a:t>be pathological.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8974D01-8153-BC41-856A-A00CCD55800A}"/>
              </a:ext>
            </a:extLst>
          </p:cNvPr>
          <p:cNvSpPr txBox="1"/>
          <p:nvPr/>
        </p:nvSpPr>
        <p:spPr>
          <a:xfrm>
            <a:off x="15687240" y="36057616"/>
            <a:ext cx="13024286" cy="4704482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Coletti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S.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Macchietto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and N.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Elvassore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Mathematical modeling of three-dimensional cell cultures in perfusion bioreactors, Ind. Eng. Chem. Res.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45, 8158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(2006).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Buchwald, FEM-based oxygen consumption and cell viability models for avascular pancreatic islets,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Theor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Biol. Med. Model.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6, 5 (2009).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Bergemann, P. Elter, R. Lange, V.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Weißmann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H.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Hansmann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E.-D.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Klinkenberg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B. Nebe, Cellular Nutrition in Complex Three-Dimensional Scaffolds: A Comparison between Experiments and Computer Simulations, Int. J.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Biomater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2015, 584362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(2015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xmlns="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987" y="25558354"/>
            <a:ext cx="12703823" cy="285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 smtClean="0">
                <a:cs typeface="Calibri" panose="020F0502020204030204" pitchFamily="34" charset="0"/>
              </a:rPr>
              <a:t>. The simulation box</a:t>
            </a:r>
            <a:r>
              <a:rPr lang="en-US" altLang="nl-NL" sz="3600" baseline="30000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>
                <a:cs typeface="Calibri" panose="020F0502020204030204" pitchFamily="34" charset="0"/>
              </a:rPr>
              <a:t>(A) The cell reactor with </a:t>
            </a:r>
            <a:r>
              <a:rPr lang="en-US" altLang="nl-NL" sz="3600" dirty="0" smtClean="0">
                <a:cs typeface="Calibri" panose="020F0502020204030204" pitchFamily="34" charset="0"/>
              </a:rPr>
              <a:t>the </a:t>
            </a:r>
            <a:r>
              <a:rPr lang="en-US" altLang="nl-NL" sz="3600" dirty="0">
                <a:cs typeface="Calibri" panose="020F0502020204030204" pitchFamily="34" charset="0"/>
              </a:rPr>
              <a:t>scaffold (gray). The channel structure is </a:t>
            </a:r>
            <a:r>
              <a:rPr lang="en-US" altLang="nl-NL" sz="3600" dirty="0" smtClean="0">
                <a:cs typeface="Calibri" panose="020F0502020204030204" pitchFamily="34" charset="0"/>
              </a:rPr>
              <a:t>perfused with </a:t>
            </a:r>
            <a:r>
              <a:rPr lang="en-US" altLang="nl-NL" sz="3600" dirty="0">
                <a:cs typeface="Calibri" panose="020F0502020204030204" pitchFamily="34" charset="0"/>
              </a:rPr>
              <a:t>the </a:t>
            </a:r>
            <a:r>
              <a:rPr lang="en-US" altLang="nl-NL" sz="3600" dirty="0" smtClean="0">
                <a:cs typeface="Calibri" panose="020F0502020204030204" pitchFamily="34" charset="0"/>
              </a:rPr>
              <a:t>medium </a:t>
            </a:r>
            <a:r>
              <a:rPr lang="en-US" altLang="nl-NL" sz="3600" dirty="0">
                <a:cs typeface="Calibri" panose="020F0502020204030204" pitchFamily="34" charset="0"/>
              </a:rPr>
              <a:t>from </a:t>
            </a:r>
            <a:r>
              <a:rPr lang="en-US" altLang="nl-NL" sz="3600" dirty="0" smtClean="0">
                <a:cs typeface="Calibri" panose="020F0502020204030204" pitchFamily="34" charset="0"/>
              </a:rPr>
              <a:t>below</a:t>
            </a:r>
            <a:r>
              <a:rPr lang="en-US" altLang="nl-NL" sz="3600" dirty="0">
                <a:cs typeface="Calibri" panose="020F0502020204030204" pitchFamily="34" charset="0"/>
              </a:rPr>
              <a:t>. Above and below the scaffold </a:t>
            </a:r>
            <a:r>
              <a:rPr lang="en-US" altLang="nl-NL" sz="3600" dirty="0" smtClean="0">
                <a:cs typeface="Calibri" panose="020F0502020204030204" pitchFamily="34" charset="0"/>
              </a:rPr>
              <a:t>is a </a:t>
            </a:r>
            <a:r>
              <a:rPr lang="en-US" altLang="nl-NL" sz="3600" dirty="0">
                <a:cs typeface="Calibri" panose="020F0502020204030204" pitchFamily="34" charset="0"/>
              </a:rPr>
              <a:t>reservoir</a:t>
            </a:r>
            <a:r>
              <a:rPr lang="en-US" altLang="nl-NL" sz="3600" dirty="0" smtClean="0">
                <a:cs typeface="Calibri" panose="020F0502020204030204" pitchFamily="34" charset="0"/>
              </a:rPr>
              <a:t>. The red region displays the simulation box. (B-D) Construction of the simulation box. 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xmlns="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29251" y="20163903"/>
            <a:ext cx="13445823" cy="174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>
                <a:cs typeface="Calibri" panose="020F0502020204030204" pitchFamily="34" charset="0"/>
              </a:rPr>
              <a:t>Oxygen concentration distribution within the scaffold </a:t>
            </a:r>
            <a:r>
              <a:rPr lang="en-US" altLang="nl-NL" sz="3600" dirty="0" smtClean="0">
                <a:cs typeface="Calibri" panose="020F0502020204030204" pitchFamily="34" charset="0"/>
              </a:rPr>
              <a:t>section for different medium flow rates</a:t>
            </a:r>
            <a:r>
              <a:rPr lang="en-US" altLang="nl-NL" sz="3600" baseline="30000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>
                <a:cs typeface="Calibri" panose="020F0502020204030204" pitchFamily="34" charset="0"/>
              </a:rPr>
              <a:t>Dark blue areas indicate an oxygen deficiency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xmlns="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uppieren 5"/>
          <p:cNvGrpSpPr/>
          <p:nvPr/>
        </p:nvGrpSpPr>
        <p:grpSpPr>
          <a:xfrm>
            <a:off x="1570687" y="28485637"/>
            <a:ext cx="13005462" cy="9444241"/>
            <a:chOff x="1570687" y="29438137"/>
            <a:chExt cx="13005462" cy="9444241"/>
          </a:xfrm>
        </p:grpSpPr>
        <p:sp>
          <p:nvSpPr>
            <p:cNvPr id="23" name="Rechteck 22"/>
            <p:cNvSpPr/>
            <p:nvPr/>
          </p:nvSpPr>
          <p:spPr>
            <a:xfrm>
              <a:off x="1570687" y="29466711"/>
              <a:ext cx="13005462" cy="4475899"/>
            </a:xfrm>
            <a:prstGeom prst="rect">
              <a:avLst/>
            </a:prstGeom>
            <a:solidFill>
              <a:srgbClr val="DEEB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TextBox 7">
              <a:extLst>
                <a:ext uri="{FF2B5EF4-FFF2-40B4-BE49-F238E27FC236}">
                  <a16:creationId xmlns:a16="http://schemas.microsoft.com/office/drawing/2014/main" xmlns="" id="{4A08504F-7725-A243-96B9-497CEA110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1154" y="29438137"/>
              <a:ext cx="12975642" cy="9444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dirty="0" smtClean="0">
                  <a:cs typeface="Calibri" panose="020F0502020204030204" pitchFamily="34" charset="0"/>
                </a:rPr>
                <a:t>The </a:t>
              </a:r>
              <a:r>
                <a:rPr lang="en-US" altLang="nl-NL" sz="4800" dirty="0">
                  <a:cs typeface="Calibri" panose="020F0502020204030204" pitchFamily="34" charset="0"/>
                </a:rPr>
                <a:t>local oxygen concentration and shear forces were calculated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for different medium </a:t>
              </a:r>
              <a:r>
                <a:rPr lang="en-US" altLang="nl-NL" sz="4800" dirty="0">
                  <a:cs typeface="Calibri" panose="020F0502020204030204" pitchFamily="34" charset="0"/>
                </a:rPr>
                <a:t>flow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rates </a:t>
              </a:r>
              <a:r>
                <a:rPr lang="en-US" altLang="nl-NL" sz="4800" dirty="0">
                  <a:cs typeface="Calibri" panose="020F0502020204030204" pitchFamily="34" charset="0"/>
                </a:rPr>
                <a:t>by simulating the balance of oxygen consumption by the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cells (in the outer layer of the structure) </a:t>
              </a:r>
              <a:r>
                <a:rPr lang="en-US" altLang="nl-NL" sz="4800" dirty="0">
                  <a:cs typeface="Calibri" panose="020F0502020204030204" pitchFamily="34" charset="0"/>
                </a:rPr>
                <a:t>and oxygen supply by flow and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diffusion (in the inner layer of the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structure)</a:t>
              </a:r>
              <a:r>
                <a:rPr lang="en-US" altLang="nl-NL" sz="4800" baseline="30000" dirty="0" smtClean="0">
                  <a:cs typeface="Calibri" panose="020F0502020204030204" pitchFamily="34" charset="0"/>
                </a:rPr>
                <a:t>3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. 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en-US" altLang="nl-NL" sz="3200" dirty="0">
                <a:cs typeface="Calibri" panose="020F0502020204030204" pitchFamily="34" charset="0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dirty="0">
                  <a:cs typeface="Calibri" panose="020F0502020204030204" pitchFamily="34" charset="0"/>
                </a:rPr>
                <a:t>The simulation was carried out by a combination of the </a:t>
              </a:r>
              <a:r>
                <a:rPr lang="en-US" altLang="nl-NL" sz="4800" i="1" dirty="0">
                  <a:cs typeface="Calibri" panose="020F0502020204030204" pitchFamily="34" charset="0"/>
                </a:rPr>
                <a:t>Laminar Flow</a:t>
              </a:r>
              <a:r>
                <a:rPr lang="en-US" altLang="nl-NL" sz="4800" dirty="0">
                  <a:cs typeface="Calibri" panose="020F0502020204030204" pitchFamily="34" charset="0"/>
                </a:rPr>
                <a:t> and </a:t>
              </a:r>
              <a:r>
                <a:rPr lang="en-US" altLang="nl-NL" sz="4800" i="1" dirty="0">
                  <a:cs typeface="Calibri" panose="020F0502020204030204" pitchFamily="34" charset="0"/>
                </a:rPr>
                <a:t>Transport of Diluted Species</a:t>
              </a:r>
              <a:r>
                <a:rPr lang="en-US" altLang="nl-NL" sz="4800" dirty="0">
                  <a:cs typeface="Calibri" panose="020F0502020204030204" pitchFamily="34" charset="0"/>
                </a:rPr>
                <a:t> physics interfaces. A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ll </a:t>
              </a:r>
              <a:r>
                <a:rPr lang="en-US" altLang="nl-NL" sz="4800" dirty="0">
                  <a:cs typeface="Calibri" panose="020F0502020204030204" pitchFamily="34" charset="0"/>
                </a:rPr>
                <a:t>boundaries except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walls, inlet and outlet </a:t>
              </a:r>
              <a:r>
                <a:rPr lang="en-US" altLang="nl-NL" sz="4800" dirty="0">
                  <a:cs typeface="Calibri" panose="020F0502020204030204" pitchFamily="34" charset="0"/>
                </a:rPr>
                <a:t>were realized via </a:t>
              </a:r>
              <a:r>
                <a:rPr lang="en-US" altLang="nl-NL" sz="4800" i="1" dirty="0">
                  <a:cs typeface="Calibri" panose="020F0502020204030204" pitchFamily="34" charset="0"/>
                </a:rPr>
                <a:t>Periodic Flow </a:t>
              </a:r>
              <a:r>
                <a:rPr lang="en-US" altLang="nl-NL" sz="4800" dirty="0">
                  <a:cs typeface="Calibri" panose="020F0502020204030204" pitchFamily="34" charset="0"/>
                </a:rPr>
                <a:t>conditions. O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xygen </a:t>
              </a:r>
              <a:r>
                <a:rPr lang="en-US" altLang="nl-NL" sz="4800" dirty="0">
                  <a:cs typeface="Calibri" panose="020F0502020204030204" pitchFamily="34" charset="0"/>
                </a:rPr>
                <a:t>consumption was achieved by a reaction rate </a:t>
              </a:r>
              <a:r>
                <a:rPr lang="en-US" altLang="nl-NL" sz="4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 with </a:t>
              </a:r>
              <a:r>
                <a:rPr lang="en-US" altLang="nl-NL" sz="4800" i="1" dirty="0" err="1">
                  <a:cs typeface="Calibri" panose="020F0502020204030204" pitchFamily="34" charset="0"/>
                </a:rPr>
                <a:t>Michaelis-Menten</a:t>
              </a:r>
              <a:r>
                <a:rPr lang="en-US" altLang="nl-NL" sz="4800" dirty="0">
                  <a:cs typeface="Calibri" panose="020F0502020204030204" pitchFamily="34" charset="0"/>
                </a:rPr>
                <a:t> 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kinetics</a:t>
              </a:r>
              <a:r>
                <a:rPr lang="en-US" altLang="nl-NL" sz="4800" baseline="30000" dirty="0" smtClean="0">
                  <a:cs typeface="Calibri" panose="020F0502020204030204" pitchFamily="34" charset="0"/>
                </a:rPr>
                <a:t>1,2,3</a:t>
              </a:r>
              <a:r>
                <a:rPr lang="en-US" altLang="nl-NL" sz="4800" dirty="0" smtClean="0">
                  <a:cs typeface="Calibri" panose="020F0502020204030204" pitchFamily="34" charset="0"/>
                </a:rPr>
                <a:t>:</a:t>
              </a:r>
            </a:p>
          </p:txBody>
        </p:sp>
      </p:grpSp>
      <p:sp>
        <p:nvSpPr>
          <p:cNvPr id="2" name="Rectangle 84"/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365298"/>
              </p:ext>
            </p:extLst>
          </p:nvPr>
        </p:nvGraphicFramePr>
        <p:xfrm>
          <a:off x="3053300" y="38124107"/>
          <a:ext cx="10392535" cy="1985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r:id="rId5" imgW="3416300" imgH="609600" progId="Equation.3">
                  <p:embed/>
                </p:oleObj>
              </mc:Choice>
              <mc:Fallback>
                <p:oleObj r:id="rId5" imgW="3416300" imgH="6096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3300" y="38124107"/>
                        <a:ext cx="10392535" cy="19854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33" name="Picture 85" descr="C:\THM\Vorträge\COMSOL Conference 2019\Fig7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0998" y="10361612"/>
            <a:ext cx="12911227" cy="960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28">
            <a:extLst>
              <a:ext uri="{FF2B5EF4-FFF2-40B4-BE49-F238E27FC236}">
                <a16:creationId xmlns:a16="http://schemas.microsoft.com/office/drawing/2014/main" xmlns="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3827" y="28525129"/>
            <a:ext cx="6749748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</a:t>
            </a:r>
            <a:r>
              <a:rPr lang="en-US" altLang="nl-NL" sz="3600" dirty="0" smtClean="0">
                <a:cs typeface="Calibri" panose="020F0502020204030204" pitchFamily="34" charset="0"/>
              </a:rPr>
              <a:t>. Local shear </a:t>
            </a:r>
            <a:r>
              <a:rPr lang="en-US" altLang="nl-NL" sz="3600" dirty="0" smtClean="0">
                <a:cs typeface="Calibri" panose="020F0502020204030204" pitchFamily="34" charset="0"/>
              </a:rPr>
              <a:t>rates</a:t>
            </a:r>
            <a:r>
              <a:rPr lang="en-US" altLang="nl-NL" sz="3600" dirty="0" smtClean="0">
                <a:cs typeface="Calibri" panose="020F0502020204030204" pitchFamily="34" charset="0"/>
              </a:rPr>
              <a:t> </a:t>
            </a:r>
            <a:r>
              <a:rPr lang="en-US" altLang="nl-NL" sz="3600" dirty="0" smtClean="0">
                <a:cs typeface="Calibri" panose="020F0502020204030204" pitchFamily="34" charset="0"/>
              </a:rPr>
              <a:t>as a function of the flow rate</a:t>
            </a:r>
            <a:r>
              <a:rPr lang="en-US" altLang="nl-NL" sz="3600" baseline="30000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38" name="TextBox 15">
            <a:extLst>
              <a:ext uri="{FF2B5EF4-FFF2-40B4-BE49-F238E27FC236}">
                <a16:creationId xmlns:a16="http://schemas.microsoft.com/office/drawing/2014/main" xmlns="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2349" y="22388432"/>
            <a:ext cx="4995951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For </a:t>
            </a:r>
            <a:r>
              <a:rPr lang="en-US" altLang="nl-NL" sz="4800" dirty="0">
                <a:cs typeface="Calibri" panose="020F0502020204030204" pitchFamily="34" charset="0"/>
              </a:rPr>
              <a:t>the simulated channel </a:t>
            </a:r>
            <a:r>
              <a:rPr lang="en-US" altLang="nl-NL" sz="4800" dirty="0" smtClean="0">
                <a:cs typeface="Calibri" panose="020F0502020204030204" pitchFamily="34" charset="0"/>
              </a:rPr>
              <a:t>geometry, </a:t>
            </a:r>
            <a:r>
              <a:rPr lang="en-US" altLang="nl-NL" sz="4800" dirty="0">
                <a:cs typeface="Calibri" panose="020F0502020204030204" pitchFamily="34" charset="0"/>
              </a:rPr>
              <a:t>an adequate oxygen supply is only possible at such high flow rates, where pathological shear </a:t>
            </a:r>
            <a:r>
              <a:rPr lang="en-US" altLang="nl-NL" sz="4800" dirty="0" smtClean="0">
                <a:cs typeface="Calibri" panose="020F0502020204030204" pitchFamily="34" charset="0"/>
              </a:rPr>
              <a:t>rates</a:t>
            </a:r>
            <a:r>
              <a:rPr lang="en-US" altLang="nl-NL" sz="4800" dirty="0" smtClean="0">
                <a:cs typeface="Calibri" panose="020F0502020204030204" pitchFamily="34" charset="0"/>
              </a:rPr>
              <a:t> </a:t>
            </a:r>
            <a:r>
              <a:rPr lang="en-US" altLang="nl-NL" sz="4800" dirty="0">
                <a:cs typeface="Calibri" panose="020F0502020204030204" pitchFamily="34" charset="0"/>
              </a:rPr>
              <a:t>occur. </a:t>
            </a:r>
          </a:p>
        </p:txBody>
      </p:sp>
      <p:sp>
        <p:nvSpPr>
          <p:cNvPr id="42" name="TextBox 22">
            <a:extLst>
              <a:ext uri="{FF2B5EF4-FFF2-40B4-BE49-F238E27FC236}">
                <a16:creationId xmlns:a16="http://schemas.microsoft.com/office/drawing/2014/main" xmlns="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373" y="40221351"/>
            <a:ext cx="13029272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All model parameters are listed in Ref. 3 in detail.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1154747" y="19097544"/>
            <a:ext cx="13943475" cy="6077031"/>
            <a:chOff x="1154747" y="19097544"/>
            <a:chExt cx="13943475" cy="6077031"/>
          </a:xfrm>
        </p:grpSpPr>
        <p:pic>
          <p:nvPicPr>
            <p:cNvPr id="2147" name="Picture 9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747" y="19097544"/>
              <a:ext cx="13943475" cy="6077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12811125" y="20142322"/>
              <a:ext cx="109677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srgbClr val="C00000"/>
                  </a:solidFill>
                </a:rPr>
                <a:t>medium</a:t>
              </a:r>
            </a:p>
            <a:p>
              <a:r>
                <a:rPr lang="de-DE" sz="2000" dirty="0" err="1" smtClean="0">
                  <a:solidFill>
                    <a:srgbClr val="C00000"/>
                  </a:solidFill>
                </a:rPr>
                <a:t>cells</a:t>
              </a:r>
              <a:endParaRPr lang="de-DE" sz="2000" dirty="0">
                <a:solidFill>
                  <a:srgbClr val="C00000"/>
                </a:solidFill>
              </a:endParaRPr>
            </a:p>
          </p:txBody>
        </p:sp>
        <p:cxnSp>
          <p:nvCxnSpPr>
            <p:cNvPr id="10" name="Gerade Verbindung mit Pfeil 9"/>
            <p:cNvCxnSpPr/>
            <p:nvPr/>
          </p:nvCxnSpPr>
          <p:spPr>
            <a:xfrm flipH="1" flipV="1">
              <a:off x="11534775" y="19583400"/>
              <a:ext cx="1352550" cy="70485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H="1" flipV="1">
              <a:off x="11706225" y="19831050"/>
              <a:ext cx="1181100" cy="81915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604</Words>
  <Application>Microsoft Office PowerPoint</Application>
  <PresentationFormat>Benutzerdefiniert</PresentationFormat>
  <Paragraphs>27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Office Theme</vt:lpstr>
      <vt:lpstr>Equation.3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the Oxygen Supply of Osteoblastic Cells</dc:title>
  <dc:creator/>
  <cp:keywords>Poster</cp:keywords>
  <cp:lastModifiedBy/>
  <cp:revision>1</cp:revision>
  <dcterms:created xsi:type="dcterms:W3CDTF">2012-02-06T09:32:21Z</dcterms:created>
  <dcterms:modified xsi:type="dcterms:W3CDTF">2019-08-14T17:59:14Z</dcterms:modified>
  <cp:category>COMSOL Conference Cambridge 2019</cp:category>
</cp:coreProperties>
</file>