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FAB7B9A8-477D-45E9-8248-A2E846732C0C}">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980" autoAdjust="0"/>
    <p:restoredTop sz="94660"/>
  </p:normalViewPr>
  <p:slideViewPr>
    <p:cSldViewPr snapToGrid="0">
      <p:cViewPr>
        <p:scale>
          <a:sx n="33" d="100"/>
          <a:sy n="33" d="100"/>
        </p:scale>
        <p:origin x="19"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AA3F03-504F-431D-BC3E-7484714E829E}" type="datetimeFigureOut">
              <a:rPr lang="en-GB" smtClean="0"/>
              <a:t>11/08/2019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1229252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A3F03-504F-431D-BC3E-7484714E829E}" type="datetimeFigureOut">
              <a:rPr lang="en-GB" smtClean="0"/>
              <a:t>11/08/2019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1609928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A3F03-504F-431D-BC3E-7484714E829E}" type="datetimeFigureOut">
              <a:rPr lang="en-GB" smtClean="0"/>
              <a:t>11/08/2019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2786524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A3F03-504F-431D-BC3E-7484714E829E}" type="datetimeFigureOut">
              <a:rPr lang="en-GB" smtClean="0"/>
              <a:t>11/08/2019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337149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AA3F03-504F-431D-BC3E-7484714E829E}" type="datetimeFigureOut">
              <a:rPr lang="en-GB" smtClean="0"/>
              <a:t>11/08/2019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3005110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AA3F03-504F-431D-BC3E-7484714E829E}" type="datetimeFigureOut">
              <a:rPr lang="en-GB" smtClean="0"/>
              <a:t>11/08/2019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323430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AA3F03-504F-431D-BC3E-7484714E829E}" type="datetimeFigureOut">
              <a:rPr lang="en-GB" smtClean="0"/>
              <a:t>11/08/2019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4115732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A3F03-504F-431D-BC3E-7484714E829E}" type="datetimeFigureOut">
              <a:rPr lang="en-GB" smtClean="0"/>
              <a:t>11/08/2019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2908511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A3F03-504F-431D-BC3E-7484714E829E}" type="datetimeFigureOut">
              <a:rPr lang="en-GB" smtClean="0"/>
              <a:t>11/08/2019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2078947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F9AA3F03-504F-431D-BC3E-7484714E829E}" type="datetimeFigureOut">
              <a:rPr lang="en-GB" smtClean="0"/>
              <a:t>11/08/2019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97088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F9AA3F03-504F-431D-BC3E-7484714E829E}" type="datetimeFigureOut">
              <a:rPr lang="en-GB" smtClean="0"/>
              <a:t>11/08/2019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10FEEB-9CF7-440A-A2A0-88B9D4E99567}" type="slidenum">
              <a:rPr lang="en-GB" smtClean="0"/>
              <a:t>‹#›</a:t>
            </a:fld>
            <a:endParaRPr lang="en-GB"/>
          </a:p>
        </p:txBody>
      </p:sp>
    </p:spTree>
    <p:extLst>
      <p:ext uri="{BB962C8B-B14F-4D97-AF65-F5344CB8AC3E}">
        <p14:creationId xmlns:p14="http://schemas.microsoft.com/office/powerpoint/2010/main" val="197085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F9AA3F03-504F-431D-BC3E-7484714E829E}" type="datetimeFigureOut">
              <a:rPr lang="en-GB" smtClean="0"/>
              <a:t>11/08/2019</a:t>
            </a:fld>
            <a:endParaRPr lang="en-GB"/>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7910FEEB-9CF7-440A-A2A0-88B9D4E99567}" type="slidenum">
              <a:rPr lang="en-GB" smtClean="0"/>
              <a:t>‹#›</a:t>
            </a:fld>
            <a:endParaRPr lang="en-GB"/>
          </a:p>
        </p:txBody>
      </p:sp>
    </p:spTree>
    <p:extLst>
      <p:ext uri="{BB962C8B-B14F-4D97-AF65-F5344CB8AC3E}">
        <p14:creationId xmlns:p14="http://schemas.microsoft.com/office/powerpoint/2010/main" val="4227347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comsol.com/model/electrodynamic-wheel-magnetic-levitation-in-2d-44871" TargetMode="External"/><Relationship Id="rId13"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hyperlink" Target="https://www.researchgate.net/publication/234217871_An_investigation_into_the_use_of_electrodynamic_wheels_for_high-speed_ground_transportation" TargetMode="Externa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a:extLst>
              <a:ext uri="{FF2B5EF4-FFF2-40B4-BE49-F238E27FC236}">
                <a16:creationId xmlns:a16="http://schemas.microsoft.com/office/drawing/2014/main" id="{42697957-A3E9-4171-80D0-4C0E9F6EB8DA}"/>
              </a:ext>
            </a:extLst>
          </p:cNvPr>
          <p:cNvPicPr>
            <a:picLocks noChangeAspect="1"/>
          </p:cNvPicPr>
          <p:nvPr/>
        </p:nvPicPr>
        <p:blipFill>
          <a:blip r:embed="rId2"/>
          <a:stretch>
            <a:fillRect/>
          </a:stretch>
        </p:blipFill>
        <p:spPr>
          <a:xfrm>
            <a:off x="1014413" y="1357030"/>
            <a:ext cx="25620418" cy="2285714"/>
          </a:xfrm>
          <a:prstGeom prst="rect">
            <a:avLst/>
          </a:prstGeom>
        </p:spPr>
      </p:pic>
      <p:sp>
        <p:nvSpPr>
          <p:cNvPr id="4" name="TextBox 3">
            <a:extLst>
              <a:ext uri="{FF2B5EF4-FFF2-40B4-BE49-F238E27FC236}">
                <a16:creationId xmlns:a16="http://schemas.microsoft.com/office/drawing/2014/main" id="{8C05C6FF-AB87-4B77-A1E1-69AB16221124}"/>
              </a:ext>
            </a:extLst>
          </p:cNvPr>
          <p:cNvSpPr txBox="1"/>
          <p:nvPr/>
        </p:nvSpPr>
        <p:spPr>
          <a:xfrm>
            <a:off x="1101965" y="1242860"/>
            <a:ext cx="28346400" cy="2431435"/>
          </a:xfrm>
          <a:prstGeom prst="rect">
            <a:avLst/>
          </a:prstGeom>
          <a:noFill/>
        </p:spPr>
        <p:txBody>
          <a:bodyPr wrap="square" rtlCol="0">
            <a:spAutoFit/>
          </a:bodyPr>
          <a:lstStyle/>
          <a:p>
            <a:pPr algn="ctr"/>
            <a:r>
              <a:rPr lang="en-GB" sz="7200" b="1" dirty="0">
                <a:solidFill>
                  <a:schemeClr val="bg1"/>
                </a:solidFill>
              </a:rPr>
              <a:t>Hyperloop: Magnetic Levitation Halbach Array Simulations</a:t>
            </a:r>
          </a:p>
          <a:p>
            <a:pPr algn="ctr"/>
            <a:r>
              <a:rPr lang="en-GB" sz="4000" dirty="0" err="1">
                <a:solidFill>
                  <a:schemeClr val="bg1"/>
                </a:solidFill>
              </a:rPr>
              <a:t>Finlay.J.Rowe</a:t>
            </a:r>
            <a:endParaRPr lang="en-GB" sz="4000" dirty="0">
              <a:solidFill>
                <a:schemeClr val="bg1"/>
              </a:solidFill>
            </a:endParaRPr>
          </a:p>
          <a:p>
            <a:pPr algn="ctr"/>
            <a:r>
              <a:rPr lang="en-GB" sz="4000" dirty="0">
                <a:solidFill>
                  <a:schemeClr val="bg1"/>
                </a:solidFill>
              </a:rPr>
              <a:t>University of Strathclyde, </a:t>
            </a:r>
            <a:r>
              <a:rPr lang="en-GB" sz="4000" dirty="0" err="1">
                <a:solidFill>
                  <a:schemeClr val="bg1"/>
                </a:solidFill>
              </a:rPr>
              <a:t>StrathLoop</a:t>
            </a:r>
            <a:r>
              <a:rPr lang="en-GB" sz="4000" dirty="0">
                <a:solidFill>
                  <a:schemeClr val="bg1"/>
                </a:solidFill>
              </a:rPr>
              <a:t> Student Team, Glasgow, G1 1XQ, United Kingdom</a:t>
            </a:r>
          </a:p>
        </p:txBody>
      </p:sp>
      <p:pic>
        <p:nvPicPr>
          <p:cNvPr id="50" name="Picture 49">
            <a:extLst>
              <a:ext uri="{FF2B5EF4-FFF2-40B4-BE49-F238E27FC236}">
                <a16:creationId xmlns:a16="http://schemas.microsoft.com/office/drawing/2014/main" id="{FCB48748-9E4B-4CEC-8166-8F055262BBE1}"/>
              </a:ext>
            </a:extLst>
          </p:cNvPr>
          <p:cNvPicPr>
            <a:picLocks noChangeAspect="1"/>
          </p:cNvPicPr>
          <p:nvPr/>
        </p:nvPicPr>
        <p:blipFill>
          <a:blip r:embed="rId3"/>
          <a:stretch>
            <a:fillRect/>
          </a:stretch>
        </p:blipFill>
        <p:spPr>
          <a:xfrm>
            <a:off x="26423815" y="1369971"/>
            <a:ext cx="2836982" cy="2257143"/>
          </a:xfrm>
          <a:prstGeom prst="rect">
            <a:avLst/>
          </a:prstGeom>
        </p:spPr>
      </p:pic>
      <p:pic>
        <p:nvPicPr>
          <p:cNvPr id="36" name="Picture 35">
            <a:extLst>
              <a:ext uri="{FF2B5EF4-FFF2-40B4-BE49-F238E27FC236}">
                <a16:creationId xmlns:a16="http://schemas.microsoft.com/office/drawing/2014/main" id="{B4766C66-5BB8-4FCA-A0D8-40295690A9D6}"/>
              </a:ext>
            </a:extLst>
          </p:cNvPr>
          <p:cNvPicPr>
            <a:picLocks noChangeAspect="1"/>
          </p:cNvPicPr>
          <p:nvPr/>
        </p:nvPicPr>
        <p:blipFill>
          <a:blip r:embed="rId4"/>
          <a:stretch>
            <a:fillRect/>
          </a:stretch>
        </p:blipFill>
        <p:spPr>
          <a:xfrm>
            <a:off x="16122527" y="25723758"/>
            <a:ext cx="6167395" cy="4994455"/>
          </a:xfrm>
          <a:prstGeom prst="rect">
            <a:avLst/>
          </a:prstGeom>
        </p:spPr>
      </p:pic>
      <p:sp>
        <p:nvSpPr>
          <p:cNvPr id="5" name="TextBox 4">
            <a:extLst>
              <a:ext uri="{FF2B5EF4-FFF2-40B4-BE49-F238E27FC236}">
                <a16:creationId xmlns:a16="http://schemas.microsoft.com/office/drawing/2014/main" id="{35E37DC4-3343-4AB0-AAE1-458A11C8ADF2}"/>
              </a:ext>
            </a:extLst>
          </p:cNvPr>
          <p:cNvSpPr txBox="1"/>
          <p:nvPr/>
        </p:nvSpPr>
        <p:spPr>
          <a:xfrm>
            <a:off x="1014413" y="3937575"/>
            <a:ext cx="13794853" cy="8956298"/>
          </a:xfrm>
          <a:prstGeom prst="rect">
            <a:avLst/>
          </a:prstGeom>
          <a:noFill/>
        </p:spPr>
        <p:txBody>
          <a:bodyPr wrap="square" rtlCol="0">
            <a:spAutoFit/>
          </a:bodyPr>
          <a:lstStyle/>
          <a:p>
            <a:pPr algn="just"/>
            <a:r>
              <a:rPr lang="en-GB" sz="4800" b="1" dirty="0"/>
              <a:t>Introduction: </a:t>
            </a:r>
            <a:r>
              <a:rPr lang="en-GB" sz="4800" dirty="0"/>
              <a:t>Hyperloop is a passenger transportation concept introduced by Elon Musk with the key principles of a reduced air pressure tube allowing a levitating pod to travel through it at high speeds. In order to achieve levitation, one of the concepts being considered is the use of Halbach arrays (an array of permanent magnets) which produce magnetic fields strong enough to levitate the pod. Our student team </a:t>
            </a:r>
            <a:r>
              <a:rPr lang="en-GB" sz="4800" dirty="0" err="1"/>
              <a:t>StrathLoop</a:t>
            </a:r>
            <a:r>
              <a:rPr lang="en-GB" sz="4800" dirty="0"/>
              <a:t> designed a Hyperloop pod based on this concept and used COMSOL Multiphysics in order to determine the lift, drag  and heat induced in the track each array would produce. </a:t>
            </a:r>
            <a:endParaRPr lang="en-GB" sz="4800" dirty="0">
              <a:solidFill>
                <a:srgbClr val="FF0000"/>
              </a:solidFill>
            </a:endParaRPr>
          </a:p>
        </p:txBody>
      </p:sp>
      <p:sp>
        <p:nvSpPr>
          <p:cNvPr id="6" name="TextBox 5">
            <a:extLst>
              <a:ext uri="{FF2B5EF4-FFF2-40B4-BE49-F238E27FC236}">
                <a16:creationId xmlns:a16="http://schemas.microsoft.com/office/drawing/2014/main" id="{EC115562-5E50-4D66-8B59-78103BBCAA41}"/>
              </a:ext>
            </a:extLst>
          </p:cNvPr>
          <p:cNvSpPr txBox="1"/>
          <p:nvPr/>
        </p:nvSpPr>
        <p:spPr>
          <a:xfrm>
            <a:off x="914400" y="29231289"/>
            <a:ext cx="13794853" cy="5262979"/>
          </a:xfrm>
          <a:prstGeom prst="rect">
            <a:avLst/>
          </a:prstGeom>
          <a:noFill/>
        </p:spPr>
        <p:txBody>
          <a:bodyPr wrap="square" rtlCol="0">
            <a:spAutoFit/>
          </a:bodyPr>
          <a:lstStyle/>
          <a:p>
            <a:pPr algn="just"/>
            <a:r>
              <a:rPr lang="en-GB" sz="4800" b="1" dirty="0"/>
              <a:t>Computational Methods: </a:t>
            </a:r>
            <a:r>
              <a:rPr lang="en-GB" sz="4800" dirty="0"/>
              <a:t>The Rotating Machinery, Magnetic interface was used within the AC/DC module to model the </a:t>
            </a:r>
            <a:r>
              <a:rPr lang="en-GB" sz="4800" dirty="0" err="1"/>
              <a:t>Halbachs</a:t>
            </a:r>
            <a:r>
              <a:rPr lang="en-GB" sz="4800" dirty="0"/>
              <a:t> and calculate their lift and drag. The Electromagnetic heating interface within the Heat Transfer module was also used in order to determine the induced heat in the track. The following equations were used in the calculations during the simulations.</a:t>
            </a:r>
          </a:p>
        </p:txBody>
      </p:sp>
      <p:sp>
        <p:nvSpPr>
          <p:cNvPr id="7" name="TextBox 6">
            <a:extLst>
              <a:ext uri="{FF2B5EF4-FFF2-40B4-BE49-F238E27FC236}">
                <a16:creationId xmlns:a16="http://schemas.microsoft.com/office/drawing/2014/main" id="{1A5ED57D-E3D8-4062-85C2-11489E8258C8}"/>
              </a:ext>
            </a:extLst>
          </p:cNvPr>
          <p:cNvSpPr txBox="1"/>
          <p:nvPr/>
        </p:nvSpPr>
        <p:spPr>
          <a:xfrm>
            <a:off x="1014413" y="20451855"/>
            <a:ext cx="13694840" cy="3046988"/>
          </a:xfrm>
          <a:prstGeom prst="rect">
            <a:avLst/>
          </a:prstGeom>
          <a:noFill/>
        </p:spPr>
        <p:txBody>
          <a:bodyPr wrap="square" rtlCol="0">
            <a:spAutoFit/>
          </a:bodyPr>
          <a:lstStyle/>
          <a:p>
            <a:pPr algn="just"/>
            <a:r>
              <a:rPr lang="en-GB" sz="4800" b="1" dirty="0"/>
              <a:t>Geometry: </a:t>
            </a:r>
            <a:r>
              <a:rPr lang="en-GB" sz="4800" dirty="0"/>
              <a:t>Shown in Figure 2, both Linear and Rotational Halbach arrays were designed and consisted of 17 and 24 Neodymium magnets respectively which passed over an aluminium track.</a:t>
            </a:r>
          </a:p>
        </p:txBody>
      </p:sp>
      <p:sp>
        <p:nvSpPr>
          <p:cNvPr id="8" name="TextBox 7">
            <a:extLst>
              <a:ext uri="{FF2B5EF4-FFF2-40B4-BE49-F238E27FC236}">
                <a16:creationId xmlns:a16="http://schemas.microsoft.com/office/drawing/2014/main" id="{59515F5E-ADB7-4E87-BD06-65C6269F8924}"/>
              </a:ext>
            </a:extLst>
          </p:cNvPr>
          <p:cNvSpPr txBox="1"/>
          <p:nvPr/>
        </p:nvSpPr>
        <p:spPr>
          <a:xfrm>
            <a:off x="15087597" y="3937575"/>
            <a:ext cx="14173200" cy="3046988"/>
          </a:xfrm>
          <a:prstGeom prst="rect">
            <a:avLst/>
          </a:prstGeom>
          <a:noFill/>
        </p:spPr>
        <p:txBody>
          <a:bodyPr wrap="square" rtlCol="0">
            <a:spAutoFit/>
          </a:bodyPr>
          <a:lstStyle/>
          <a:p>
            <a:pPr algn="just"/>
            <a:r>
              <a:rPr lang="en-GB" sz="4800" b="1" dirty="0"/>
              <a:t>Results: </a:t>
            </a:r>
            <a:r>
              <a:rPr lang="en-GB" sz="4800" dirty="0"/>
              <a:t>After the simulations were carried out, the following graphs and plots were produced in order to determine the lift, drag and heat induced by each Halbach array.</a:t>
            </a:r>
          </a:p>
        </p:txBody>
      </p:sp>
      <p:pic>
        <p:nvPicPr>
          <p:cNvPr id="2" name="Picture 1">
            <a:extLst>
              <a:ext uri="{FF2B5EF4-FFF2-40B4-BE49-F238E27FC236}">
                <a16:creationId xmlns:a16="http://schemas.microsoft.com/office/drawing/2014/main" id="{58AAAA6F-788A-4EF0-9905-E308ADE433CB}"/>
              </a:ext>
            </a:extLst>
          </p:cNvPr>
          <p:cNvPicPr>
            <a:picLocks noChangeAspect="1"/>
          </p:cNvPicPr>
          <p:nvPr/>
        </p:nvPicPr>
        <p:blipFill>
          <a:blip r:embed="rId5"/>
          <a:stretch>
            <a:fillRect/>
          </a:stretch>
        </p:blipFill>
        <p:spPr>
          <a:xfrm>
            <a:off x="7708306" y="23781805"/>
            <a:ext cx="6167395" cy="3970042"/>
          </a:xfrm>
          <a:prstGeom prst="rect">
            <a:avLst/>
          </a:prstGeom>
          <a:ln w="228600" cap="sq" cmpd="thickThin">
            <a:solidFill>
              <a:srgbClr val="000000"/>
            </a:solidFill>
            <a:prstDash val="solid"/>
            <a:miter lim="800000"/>
          </a:ln>
          <a:effectLst>
            <a:innerShdw blurRad="76200">
              <a:srgbClr val="000000"/>
            </a:innerShdw>
          </a:effectLst>
        </p:spPr>
      </p:pic>
      <p:pic>
        <p:nvPicPr>
          <p:cNvPr id="3" name="Picture 2">
            <a:extLst>
              <a:ext uri="{FF2B5EF4-FFF2-40B4-BE49-F238E27FC236}">
                <a16:creationId xmlns:a16="http://schemas.microsoft.com/office/drawing/2014/main" id="{80F5BA1F-7FAB-42D2-A5F2-28307A95C452}"/>
              </a:ext>
            </a:extLst>
          </p:cNvPr>
          <p:cNvPicPr>
            <a:picLocks noChangeAspect="1"/>
          </p:cNvPicPr>
          <p:nvPr/>
        </p:nvPicPr>
        <p:blipFill rotWithShape="1">
          <a:blip r:embed="rId6"/>
          <a:srcRect r="10000"/>
          <a:stretch/>
        </p:blipFill>
        <p:spPr>
          <a:xfrm>
            <a:off x="1227773" y="23781805"/>
            <a:ext cx="6190573" cy="3970042"/>
          </a:xfrm>
          <a:prstGeom prst="rect">
            <a:avLst/>
          </a:prstGeom>
          <a:ln w="228600" cap="sq" cmpd="thickThin">
            <a:solidFill>
              <a:srgbClr val="000000"/>
            </a:solidFill>
            <a:prstDash val="solid"/>
            <a:miter lim="800000"/>
          </a:ln>
          <a:effectLst>
            <a:innerShdw blurRad="76200">
              <a:srgbClr val="000000"/>
            </a:innerShdw>
          </a:effectLst>
        </p:spPr>
      </p:pic>
      <p:pic>
        <p:nvPicPr>
          <p:cNvPr id="14" name="Picture 13">
            <a:extLst>
              <a:ext uri="{FF2B5EF4-FFF2-40B4-BE49-F238E27FC236}">
                <a16:creationId xmlns:a16="http://schemas.microsoft.com/office/drawing/2014/main" id="{6C577766-48ED-4E5A-A6E7-44D2EE939DCC}"/>
              </a:ext>
            </a:extLst>
          </p:cNvPr>
          <p:cNvPicPr>
            <a:picLocks noChangeAspect="1"/>
          </p:cNvPicPr>
          <p:nvPr/>
        </p:nvPicPr>
        <p:blipFill>
          <a:blip r:embed="rId7"/>
          <a:stretch>
            <a:fillRect/>
          </a:stretch>
        </p:blipFill>
        <p:spPr>
          <a:xfrm>
            <a:off x="1398946" y="12816625"/>
            <a:ext cx="12192000" cy="6858000"/>
          </a:xfrm>
          <a:prstGeom prst="rect">
            <a:avLst/>
          </a:prstGeom>
        </p:spPr>
      </p:pic>
      <p:sp>
        <p:nvSpPr>
          <p:cNvPr id="15" name="TextBox 14">
            <a:extLst>
              <a:ext uri="{FF2B5EF4-FFF2-40B4-BE49-F238E27FC236}">
                <a16:creationId xmlns:a16="http://schemas.microsoft.com/office/drawing/2014/main" id="{CAF9D5B7-4106-4BC7-A6FF-3D3A9A262757}"/>
              </a:ext>
            </a:extLst>
          </p:cNvPr>
          <p:cNvSpPr txBox="1"/>
          <p:nvPr/>
        </p:nvSpPr>
        <p:spPr>
          <a:xfrm>
            <a:off x="15087597" y="39143545"/>
            <a:ext cx="13903602" cy="2554545"/>
          </a:xfrm>
          <a:prstGeom prst="rect">
            <a:avLst/>
          </a:prstGeom>
          <a:noFill/>
        </p:spPr>
        <p:txBody>
          <a:bodyPr wrap="square" rtlCol="0">
            <a:spAutoFit/>
          </a:bodyPr>
          <a:lstStyle/>
          <a:p>
            <a:r>
              <a:rPr lang="en-GB" sz="4800" b="1" dirty="0"/>
              <a:t>References:</a:t>
            </a:r>
            <a:br>
              <a:rPr lang="en-GB" sz="4800" b="1" dirty="0"/>
            </a:br>
            <a:r>
              <a:rPr lang="en-GB" sz="2800" dirty="0"/>
              <a:t>1.	</a:t>
            </a:r>
            <a:r>
              <a:rPr lang="en-GB" sz="2800" dirty="0">
                <a:hlinkClick r:id="rId8"/>
              </a:rPr>
              <a:t>https://www.comsol.com/model/electrodynamic-wheel-magnetic-levitation-in-2d-44871</a:t>
            </a:r>
            <a:endParaRPr lang="en-GB" sz="2800" dirty="0"/>
          </a:p>
          <a:p>
            <a:pPr marL="342900" indent="-342900">
              <a:buAutoNum type="arabicPeriod" startAt="2"/>
            </a:pPr>
            <a:r>
              <a:rPr lang="en-GB" sz="2800" dirty="0">
                <a:hlinkClick r:id="rId9"/>
              </a:rPr>
              <a:t>https://www.researchgate.net/publication/234217871_An_investigation_into_the_use_of_electrodynamic_wheels_for_high-speed_ground_transportation</a:t>
            </a:r>
            <a:endParaRPr lang="en-GB" sz="2800" dirty="0"/>
          </a:p>
          <a:p>
            <a:r>
              <a:rPr lang="en-GB" sz="2800" b="1" dirty="0"/>
              <a:t>Contributors: </a:t>
            </a:r>
            <a:r>
              <a:rPr lang="en-GB" sz="2800" dirty="0"/>
              <a:t>Elsa Larsson, Matthew McDowall, Matthew McLean, Rory Hope</a:t>
            </a:r>
          </a:p>
        </p:txBody>
      </p:sp>
      <p:sp>
        <p:nvSpPr>
          <p:cNvPr id="19" name="TextBox 18">
            <a:extLst>
              <a:ext uri="{FF2B5EF4-FFF2-40B4-BE49-F238E27FC236}">
                <a16:creationId xmlns:a16="http://schemas.microsoft.com/office/drawing/2014/main" id="{9B5783E4-EFDA-4D88-8E86-DFE0AC08993D}"/>
              </a:ext>
            </a:extLst>
          </p:cNvPr>
          <p:cNvSpPr txBox="1"/>
          <p:nvPr/>
        </p:nvSpPr>
        <p:spPr>
          <a:xfrm>
            <a:off x="2461035" y="37233585"/>
            <a:ext cx="10494542" cy="646331"/>
          </a:xfrm>
          <a:prstGeom prst="rect">
            <a:avLst/>
          </a:prstGeom>
          <a:noFill/>
        </p:spPr>
        <p:txBody>
          <a:bodyPr wrap="square" rtlCol="0">
            <a:spAutoFit/>
          </a:bodyPr>
          <a:lstStyle/>
          <a:p>
            <a:r>
              <a:rPr lang="en-GB" sz="3600" dirty="0"/>
              <a:t>Figure 3: Amperes law with Maxwell's equations used.</a:t>
            </a:r>
          </a:p>
        </p:txBody>
      </p:sp>
      <p:sp>
        <p:nvSpPr>
          <p:cNvPr id="23" name="TextBox 22">
            <a:extLst>
              <a:ext uri="{FF2B5EF4-FFF2-40B4-BE49-F238E27FC236}">
                <a16:creationId xmlns:a16="http://schemas.microsoft.com/office/drawing/2014/main" id="{7534ED1D-D9DB-495F-A75A-32F620EF7275}"/>
              </a:ext>
            </a:extLst>
          </p:cNvPr>
          <p:cNvSpPr txBox="1"/>
          <p:nvPr/>
        </p:nvSpPr>
        <p:spPr>
          <a:xfrm>
            <a:off x="2709378" y="39972902"/>
            <a:ext cx="9571133" cy="646331"/>
          </a:xfrm>
          <a:prstGeom prst="rect">
            <a:avLst/>
          </a:prstGeom>
          <a:noFill/>
        </p:spPr>
        <p:txBody>
          <a:bodyPr wrap="square" rtlCol="0">
            <a:spAutoFit/>
          </a:bodyPr>
          <a:lstStyle/>
          <a:p>
            <a:r>
              <a:rPr lang="en-GB" sz="3600" dirty="0"/>
              <a:t>Figure 4: Electromagnetic Heating equations used.</a:t>
            </a:r>
          </a:p>
        </p:txBody>
      </p:sp>
      <p:pic>
        <p:nvPicPr>
          <p:cNvPr id="25" name="Picture 24">
            <a:extLst>
              <a:ext uri="{FF2B5EF4-FFF2-40B4-BE49-F238E27FC236}">
                <a16:creationId xmlns:a16="http://schemas.microsoft.com/office/drawing/2014/main" id="{C9D34E55-8B13-4276-9C5B-B2EF2F7B4641}"/>
              </a:ext>
            </a:extLst>
          </p:cNvPr>
          <p:cNvPicPr>
            <a:picLocks noChangeAspect="1"/>
          </p:cNvPicPr>
          <p:nvPr/>
        </p:nvPicPr>
        <p:blipFill rotWithShape="1">
          <a:blip r:embed="rId10"/>
          <a:srcRect t="7768"/>
          <a:stretch/>
        </p:blipFill>
        <p:spPr>
          <a:xfrm>
            <a:off x="16122528" y="6963123"/>
            <a:ext cx="12041980" cy="5055166"/>
          </a:xfrm>
          <a:prstGeom prst="rect">
            <a:avLst/>
          </a:prstGeom>
        </p:spPr>
      </p:pic>
      <p:sp>
        <p:nvSpPr>
          <p:cNvPr id="26" name="TextBox 25">
            <a:extLst>
              <a:ext uri="{FF2B5EF4-FFF2-40B4-BE49-F238E27FC236}">
                <a16:creationId xmlns:a16="http://schemas.microsoft.com/office/drawing/2014/main" id="{F37BBB4F-EB89-4B32-93DA-77A14C26EFC8}"/>
              </a:ext>
            </a:extLst>
          </p:cNvPr>
          <p:cNvSpPr txBox="1"/>
          <p:nvPr/>
        </p:nvSpPr>
        <p:spPr>
          <a:xfrm>
            <a:off x="16400858" y="12010736"/>
            <a:ext cx="11485319" cy="1200329"/>
          </a:xfrm>
          <a:prstGeom prst="rect">
            <a:avLst/>
          </a:prstGeom>
          <a:noFill/>
        </p:spPr>
        <p:txBody>
          <a:bodyPr wrap="square" rtlCol="0">
            <a:spAutoFit/>
          </a:bodyPr>
          <a:lstStyle/>
          <a:p>
            <a:r>
              <a:rPr lang="en-GB" sz="3600" dirty="0"/>
              <a:t>Figure 5: The lift and drag of the rotating Halbach shown in velocity increments from 10 m/s up to 100 m/s.</a:t>
            </a:r>
          </a:p>
        </p:txBody>
      </p:sp>
      <p:pic>
        <p:nvPicPr>
          <p:cNvPr id="27" name="Picture 26">
            <a:extLst>
              <a:ext uri="{FF2B5EF4-FFF2-40B4-BE49-F238E27FC236}">
                <a16:creationId xmlns:a16="http://schemas.microsoft.com/office/drawing/2014/main" id="{6EA66DBF-1B6F-4F95-AE1B-A350299275FB}"/>
              </a:ext>
            </a:extLst>
          </p:cNvPr>
          <p:cNvPicPr>
            <a:picLocks noChangeAspect="1"/>
          </p:cNvPicPr>
          <p:nvPr/>
        </p:nvPicPr>
        <p:blipFill rotWithShape="1">
          <a:blip r:embed="rId11"/>
          <a:srcRect t="7708"/>
          <a:stretch/>
        </p:blipFill>
        <p:spPr>
          <a:xfrm>
            <a:off x="16133245" y="13262158"/>
            <a:ext cx="12041979" cy="5058499"/>
          </a:xfrm>
          <a:prstGeom prst="rect">
            <a:avLst/>
          </a:prstGeom>
        </p:spPr>
      </p:pic>
      <p:sp>
        <p:nvSpPr>
          <p:cNvPr id="28" name="TextBox 27">
            <a:extLst>
              <a:ext uri="{FF2B5EF4-FFF2-40B4-BE49-F238E27FC236}">
                <a16:creationId xmlns:a16="http://schemas.microsoft.com/office/drawing/2014/main" id="{1402F570-CE49-4A12-95D2-0AFE23EF7AE1}"/>
              </a:ext>
            </a:extLst>
          </p:cNvPr>
          <p:cNvSpPr txBox="1"/>
          <p:nvPr/>
        </p:nvSpPr>
        <p:spPr>
          <a:xfrm>
            <a:off x="16433188" y="18339477"/>
            <a:ext cx="11420658" cy="1200329"/>
          </a:xfrm>
          <a:prstGeom prst="rect">
            <a:avLst/>
          </a:prstGeom>
          <a:noFill/>
        </p:spPr>
        <p:txBody>
          <a:bodyPr wrap="square" rtlCol="0">
            <a:spAutoFit/>
          </a:bodyPr>
          <a:lstStyle/>
          <a:p>
            <a:r>
              <a:rPr lang="en-GB" sz="3600" dirty="0"/>
              <a:t>Figure 6: The lift and drag of the linear Halbach over various different velocities at a set air gap.</a:t>
            </a:r>
          </a:p>
        </p:txBody>
      </p:sp>
      <p:pic>
        <p:nvPicPr>
          <p:cNvPr id="29" name="Picture 28">
            <a:extLst>
              <a:ext uri="{FF2B5EF4-FFF2-40B4-BE49-F238E27FC236}">
                <a16:creationId xmlns:a16="http://schemas.microsoft.com/office/drawing/2014/main" id="{4855006F-5549-4F3D-8727-26EF865090F3}"/>
              </a:ext>
            </a:extLst>
          </p:cNvPr>
          <p:cNvPicPr>
            <a:picLocks noChangeAspect="1"/>
          </p:cNvPicPr>
          <p:nvPr/>
        </p:nvPicPr>
        <p:blipFill rotWithShape="1">
          <a:blip r:embed="rId12"/>
          <a:srcRect t="7854"/>
          <a:stretch/>
        </p:blipFill>
        <p:spPr>
          <a:xfrm>
            <a:off x="16122527" y="19545058"/>
            <a:ext cx="12041979" cy="5050458"/>
          </a:xfrm>
          <a:prstGeom prst="rect">
            <a:avLst/>
          </a:prstGeom>
        </p:spPr>
      </p:pic>
      <p:sp>
        <p:nvSpPr>
          <p:cNvPr id="34" name="TextBox 33">
            <a:extLst>
              <a:ext uri="{FF2B5EF4-FFF2-40B4-BE49-F238E27FC236}">
                <a16:creationId xmlns:a16="http://schemas.microsoft.com/office/drawing/2014/main" id="{003A66AD-C7BD-47DE-A271-1A97C8E96728}"/>
              </a:ext>
            </a:extLst>
          </p:cNvPr>
          <p:cNvSpPr txBox="1"/>
          <p:nvPr/>
        </p:nvSpPr>
        <p:spPr>
          <a:xfrm>
            <a:off x="16433188" y="24590938"/>
            <a:ext cx="11408934" cy="1200329"/>
          </a:xfrm>
          <a:prstGeom prst="rect">
            <a:avLst/>
          </a:prstGeom>
          <a:noFill/>
        </p:spPr>
        <p:txBody>
          <a:bodyPr wrap="square" rtlCol="0">
            <a:spAutoFit/>
          </a:bodyPr>
          <a:lstStyle/>
          <a:p>
            <a:r>
              <a:rPr lang="en-GB" sz="3600" dirty="0"/>
              <a:t>Figure 7: The lift and drag of the linear Halbach over various different air gaps at a set velocity.</a:t>
            </a:r>
          </a:p>
        </p:txBody>
      </p:sp>
      <p:pic>
        <p:nvPicPr>
          <p:cNvPr id="38" name="Picture 37">
            <a:extLst>
              <a:ext uri="{FF2B5EF4-FFF2-40B4-BE49-F238E27FC236}">
                <a16:creationId xmlns:a16="http://schemas.microsoft.com/office/drawing/2014/main" id="{793B2FDD-E783-437B-8223-F3C4C5C377C5}"/>
              </a:ext>
            </a:extLst>
          </p:cNvPr>
          <p:cNvPicPr>
            <a:picLocks noChangeAspect="1"/>
          </p:cNvPicPr>
          <p:nvPr/>
        </p:nvPicPr>
        <p:blipFill>
          <a:blip r:embed="rId13"/>
          <a:stretch>
            <a:fillRect/>
          </a:stretch>
        </p:blipFill>
        <p:spPr>
          <a:xfrm>
            <a:off x="22955238" y="25811423"/>
            <a:ext cx="6190573" cy="4819123"/>
          </a:xfrm>
          <a:prstGeom prst="rect">
            <a:avLst/>
          </a:prstGeom>
        </p:spPr>
      </p:pic>
      <p:sp>
        <p:nvSpPr>
          <p:cNvPr id="40" name="TextBox 39">
            <a:extLst>
              <a:ext uri="{FF2B5EF4-FFF2-40B4-BE49-F238E27FC236}">
                <a16:creationId xmlns:a16="http://schemas.microsoft.com/office/drawing/2014/main" id="{84E7981B-07C6-43F3-97FA-E9717719A674}"/>
              </a:ext>
            </a:extLst>
          </p:cNvPr>
          <p:cNvSpPr txBox="1"/>
          <p:nvPr/>
        </p:nvSpPr>
        <p:spPr>
          <a:xfrm>
            <a:off x="15457211" y="30440603"/>
            <a:ext cx="13903602" cy="1200329"/>
          </a:xfrm>
          <a:prstGeom prst="rect">
            <a:avLst/>
          </a:prstGeom>
          <a:noFill/>
        </p:spPr>
        <p:txBody>
          <a:bodyPr wrap="square" rtlCol="0">
            <a:spAutoFit/>
          </a:bodyPr>
          <a:lstStyle/>
          <a:p>
            <a:r>
              <a:rPr lang="en-GB" sz="3600" dirty="0"/>
              <a:t>Figure 8: The heat induced at maximum rotational velocity after 1 second at a fixed point (left) and as the pod moves along the track (right).</a:t>
            </a:r>
          </a:p>
        </p:txBody>
      </p:sp>
      <p:sp>
        <p:nvSpPr>
          <p:cNvPr id="43" name="TextBox 42">
            <a:extLst>
              <a:ext uri="{FF2B5EF4-FFF2-40B4-BE49-F238E27FC236}">
                <a16:creationId xmlns:a16="http://schemas.microsoft.com/office/drawing/2014/main" id="{1A3DD327-BBD1-4C81-8F92-7797832E6DF0}"/>
              </a:ext>
            </a:extLst>
          </p:cNvPr>
          <p:cNvSpPr txBox="1"/>
          <p:nvPr/>
        </p:nvSpPr>
        <p:spPr>
          <a:xfrm>
            <a:off x="4667886" y="19634421"/>
            <a:ext cx="6804499" cy="646331"/>
          </a:xfrm>
          <a:prstGeom prst="rect">
            <a:avLst/>
          </a:prstGeom>
          <a:noFill/>
        </p:spPr>
        <p:txBody>
          <a:bodyPr wrap="square" rtlCol="0">
            <a:spAutoFit/>
          </a:bodyPr>
          <a:lstStyle/>
          <a:p>
            <a:r>
              <a:rPr lang="en-GB" sz="3600" dirty="0"/>
              <a:t>Figure 1: Hyperloop concept image.</a:t>
            </a:r>
          </a:p>
        </p:txBody>
      </p:sp>
      <p:sp>
        <p:nvSpPr>
          <p:cNvPr id="44" name="TextBox 43">
            <a:extLst>
              <a:ext uri="{FF2B5EF4-FFF2-40B4-BE49-F238E27FC236}">
                <a16:creationId xmlns:a16="http://schemas.microsoft.com/office/drawing/2014/main" id="{9241852D-2374-4FF8-9B10-2615CF6173FA}"/>
              </a:ext>
            </a:extLst>
          </p:cNvPr>
          <p:cNvSpPr txBox="1"/>
          <p:nvPr/>
        </p:nvSpPr>
        <p:spPr>
          <a:xfrm>
            <a:off x="1928414" y="27964482"/>
            <a:ext cx="12283444" cy="1200329"/>
          </a:xfrm>
          <a:prstGeom prst="rect">
            <a:avLst/>
          </a:prstGeom>
          <a:noFill/>
        </p:spPr>
        <p:txBody>
          <a:bodyPr wrap="square" rtlCol="0">
            <a:spAutoFit/>
          </a:bodyPr>
          <a:lstStyle/>
          <a:p>
            <a:r>
              <a:rPr lang="en-GB" sz="3600" dirty="0"/>
              <a:t>Figure 2: Linear and Rotational Halbach array configurations with corresponding magnetic fields.</a:t>
            </a:r>
          </a:p>
        </p:txBody>
      </p:sp>
      <p:sp>
        <p:nvSpPr>
          <p:cNvPr id="45" name="TextBox 44">
            <a:extLst>
              <a:ext uri="{FF2B5EF4-FFF2-40B4-BE49-F238E27FC236}">
                <a16:creationId xmlns:a16="http://schemas.microsoft.com/office/drawing/2014/main" id="{E312431C-0DE0-48ED-BC96-4E225CDAB1C9}"/>
              </a:ext>
            </a:extLst>
          </p:cNvPr>
          <p:cNvSpPr txBox="1"/>
          <p:nvPr/>
        </p:nvSpPr>
        <p:spPr>
          <a:xfrm>
            <a:off x="15087597" y="31734716"/>
            <a:ext cx="14223204" cy="7478970"/>
          </a:xfrm>
          <a:prstGeom prst="rect">
            <a:avLst/>
          </a:prstGeom>
          <a:noFill/>
        </p:spPr>
        <p:txBody>
          <a:bodyPr wrap="square" rtlCol="0">
            <a:spAutoFit/>
          </a:bodyPr>
          <a:lstStyle/>
          <a:p>
            <a:pPr algn="just"/>
            <a:r>
              <a:rPr lang="en-GB" sz="4800" b="1" dirty="0"/>
              <a:t>Conclusions: </a:t>
            </a:r>
            <a:r>
              <a:rPr lang="en-GB" sz="4800" dirty="0"/>
              <a:t>The results proved that the designed pod would levitate by calculating the total lift force and comparing this to the weight of the pod. The results also allowed for the top speed of the pod to be determined by similarly calculating the total drag force and finding the terminal velocity. Finally the simulations also helped prove to SpaceX that the design was safe and that the track would not overheat. Therefore, COMSOL proved invaluable and is a key component in the development of Hyperloop pod designs across the world.</a:t>
            </a:r>
          </a:p>
        </p:txBody>
      </p:sp>
      <p:pic>
        <p:nvPicPr>
          <p:cNvPr id="46" name="Picture 45">
            <a:extLst>
              <a:ext uri="{FF2B5EF4-FFF2-40B4-BE49-F238E27FC236}">
                <a16:creationId xmlns:a16="http://schemas.microsoft.com/office/drawing/2014/main" id="{AC271CD0-7E81-4614-AC4A-23B4080A50EC}"/>
              </a:ext>
            </a:extLst>
          </p:cNvPr>
          <p:cNvPicPr>
            <a:picLocks noChangeAspect="1"/>
          </p:cNvPicPr>
          <p:nvPr/>
        </p:nvPicPr>
        <p:blipFill>
          <a:blip r:embed="rId14"/>
          <a:stretch>
            <a:fillRect/>
          </a:stretch>
        </p:blipFill>
        <p:spPr>
          <a:xfrm>
            <a:off x="4914581" y="34560746"/>
            <a:ext cx="5160729" cy="2728661"/>
          </a:xfrm>
          <a:prstGeom prst="rect">
            <a:avLst/>
          </a:prstGeom>
        </p:spPr>
      </p:pic>
      <p:pic>
        <p:nvPicPr>
          <p:cNvPr id="47" name="Picture 46">
            <a:extLst>
              <a:ext uri="{FF2B5EF4-FFF2-40B4-BE49-F238E27FC236}">
                <a16:creationId xmlns:a16="http://schemas.microsoft.com/office/drawing/2014/main" id="{51ECF4D1-F481-47F6-B1E6-3C3004442C93}"/>
              </a:ext>
            </a:extLst>
          </p:cNvPr>
          <p:cNvPicPr>
            <a:picLocks noChangeAspect="1"/>
          </p:cNvPicPr>
          <p:nvPr/>
        </p:nvPicPr>
        <p:blipFill>
          <a:blip r:embed="rId15"/>
          <a:stretch>
            <a:fillRect/>
          </a:stretch>
        </p:blipFill>
        <p:spPr>
          <a:xfrm>
            <a:off x="4134538" y="38308326"/>
            <a:ext cx="7147536" cy="1466161"/>
          </a:xfrm>
          <a:prstGeom prst="rect">
            <a:avLst/>
          </a:prstGeom>
        </p:spPr>
      </p:pic>
      <p:sp>
        <p:nvSpPr>
          <p:cNvPr id="54" name="TextBox 53">
            <a:extLst>
              <a:ext uri="{FF2B5EF4-FFF2-40B4-BE49-F238E27FC236}">
                <a16:creationId xmlns:a16="http://schemas.microsoft.com/office/drawing/2014/main" id="{CA266E4D-5AB7-417B-9778-43E35202FC10}"/>
              </a:ext>
            </a:extLst>
          </p:cNvPr>
          <p:cNvSpPr txBox="1"/>
          <p:nvPr/>
        </p:nvSpPr>
        <p:spPr>
          <a:xfrm>
            <a:off x="704801" y="1536493"/>
            <a:ext cx="4226902" cy="1938992"/>
          </a:xfrm>
          <a:prstGeom prst="rect">
            <a:avLst/>
          </a:prstGeom>
          <a:noFill/>
        </p:spPr>
        <p:txBody>
          <a:bodyPr wrap="square" rtlCol="0">
            <a:spAutoFit/>
          </a:bodyPr>
          <a:lstStyle/>
          <a:p>
            <a:pPr algn="ctr"/>
            <a:r>
              <a:rPr lang="en-GB" sz="4000" b="1" dirty="0">
                <a:solidFill>
                  <a:schemeClr val="bg1"/>
                </a:solidFill>
              </a:rPr>
              <a:t>COMSOL Conference      2019 Cambridge</a:t>
            </a:r>
            <a:endParaRPr lang="en-GB" b="1" dirty="0">
              <a:solidFill>
                <a:schemeClr val="bg1"/>
              </a:solidFill>
            </a:endParaRPr>
          </a:p>
        </p:txBody>
      </p:sp>
    </p:spTree>
    <p:extLst>
      <p:ext uri="{BB962C8B-B14F-4D97-AF65-F5344CB8AC3E}">
        <p14:creationId xmlns:p14="http://schemas.microsoft.com/office/powerpoint/2010/main" val="19265188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4603</TotalTime>
  <Words>499</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Finlay Rowe</dc:creator>
  <cp:lastModifiedBy>Finlay Rowe</cp:lastModifiedBy>
  <cp:revision>46</cp:revision>
  <dcterms:created xsi:type="dcterms:W3CDTF">2019-08-10T15:01:51Z</dcterms:created>
  <dcterms:modified xsi:type="dcterms:W3CDTF">2019-08-14T16:03:18Z</dcterms:modified>
</cp:coreProperties>
</file>