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33" d="100"/>
          <a:sy n="33" d="100"/>
        </p:scale>
        <p:origin x="1848" y="-1650"/>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xmlns=""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8/9/2019</a:t>
            </a:fld>
            <a:endParaRPr lang="en-US"/>
          </a:p>
        </p:txBody>
      </p:sp>
      <p:sp>
        <p:nvSpPr>
          <p:cNvPr id="4" name="Footer Placeholder 3">
            <a:extLst>
              <a:ext uri="{FF2B5EF4-FFF2-40B4-BE49-F238E27FC236}">
                <a16:creationId xmlns:a16="http://schemas.microsoft.com/office/drawing/2014/main" xmlns=""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xmlns=""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‹N›</a:t>
            </a:fld>
            <a:endParaRPr lang="en-US" altLang="en-US"/>
          </a:p>
        </p:txBody>
      </p:sp>
    </p:spTree>
    <p:extLst>
      <p:ext uri="{BB962C8B-B14F-4D97-AF65-F5344CB8AC3E}">
        <p14:creationId xmlns:p14="http://schemas.microsoft.com/office/powerpoint/2010/main" val="31348872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xmlns=""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8/9/2019</a:t>
            </a:fld>
            <a:endParaRPr lang="en-US"/>
          </a:p>
        </p:txBody>
      </p:sp>
      <p:sp>
        <p:nvSpPr>
          <p:cNvPr id="4" name="Slide Image Placeholder 3">
            <a:extLst>
              <a:ext uri="{FF2B5EF4-FFF2-40B4-BE49-F238E27FC236}">
                <a16:creationId xmlns:a16="http://schemas.microsoft.com/office/drawing/2014/main" xmlns=""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xmlns=""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xmlns=""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xmlns=""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‹N›</a:t>
            </a:fld>
            <a:endParaRPr lang="en-US" altLang="en-US"/>
          </a:p>
        </p:txBody>
      </p:sp>
    </p:spTree>
    <p:extLst>
      <p:ext uri="{BB962C8B-B14F-4D97-AF65-F5344CB8AC3E}">
        <p14:creationId xmlns:p14="http://schemas.microsoft.com/office/powerpoint/2010/main" val="1169518133"/>
      </p:ext>
    </p:extLst>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xmlns=""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xmlns=""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xmlns=""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extLst>
      <p:ext uri="{BB962C8B-B14F-4D97-AF65-F5344CB8AC3E}">
        <p14:creationId xmlns:p14="http://schemas.microsoft.com/office/powerpoint/2010/main" val="1936461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xmlns=""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8/9/2019</a:t>
            </a:fld>
            <a:endParaRPr lang="en-US"/>
          </a:p>
        </p:txBody>
      </p:sp>
      <p:sp>
        <p:nvSpPr>
          <p:cNvPr id="5" name="Footer Placeholder 4">
            <a:extLst>
              <a:ext uri="{FF2B5EF4-FFF2-40B4-BE49-F238E27FC236}">
                <a16:creationId xmlns:a16="http://schemas.microsoft.com/office/drawing/2014/main" xmlns=""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‹N›</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8/9/2019</a:t>
            </a:fld>
            <a:endParaRPr lang="en-US"/>
          </a:p>
        </p:txBody>
      </p:sp>
      <p:sp>
        <p:nvSpPr>
          <p:cNvPr id="5" name="Footer Placeholder 4">
            <a:extLst>
              <a:ext uri="{FF2B5EF4-FFF2-40B4-BE49-F238E27FC236}">
                <a16:creationId xmlns:a16="http://schemas.microsoft.com/office/drawing/2014/main" xmlns=""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‹N›</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8/9/2019</a:t>
            </a:fld>
            <a:endParaRPr lang="en-US"/>
          </a:p>
        </p:txBody>
      </p:sp>
      <p:sp>
        <p:nvSpPr>
          <p:cNvPr id="5" name="Footer Placeholder 4">
            <a:extLst>
              <a:ext uri="{FF2B5EF4-FFF2-40B4-BE49-F238E27FC236}">
                <a16:creationId xmlns:a16="http://schemas.microsoft.com/office/drawing/2014/main" xmlns=""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‹N›</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8/9/2019</a:t>
            </a:fld>
            <a:endParaRPr lang="en-US"/>
          </a:p>
        </p:txBody>
      </p:sp>
      <p:sp>
        <p:nvSpPr>
          <p:cNvPr id="5" name="Footer Placeholder 4">
            <a:extLst>
              <a:ext uri="{FF2B5EF4-FFF2-40B4-BE49-F238E27FC236}">
                <a16:creationId xmlns:a16="http://schemas.microsoft.com/office/drawing/2014/main" xmlns=""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‹N›</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8/9/2019</a:t>
            </a:fld>
            <a:endParaRPr lang="en-US"/>
          </a:p>
        </p:txBody>
      </p:sp>
      <p:sp>
        <p:nvSpPr>
          <p:cNvPr id="5" name="Footer Placeholder 4">
            <a:extLst>
              <a:ext uri="{FF2B5EF4-FFF2-40B4-BE49-F238E27FC236}">
                <a16:creationId xmlns:a16="http://schemas.microsoft.com/office/drawing/2014/main" xmlns=""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‹N›</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xmlns=""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8/9/2019</a:t>
            </a:fld>
            <a:endParaRPr lang="en-US"/>
          </a:p>
        </p:txBody>
      </p:sp>
      <p:sp>
        <p:nvSpPr>
          <p:cNvPr id="6" name="Footer Placeholder 4">
            <a:extLst>
              <a:ext uri="{FF2B5EF4-FFF2-40B4-BE49-F238E27FC236}">
                <a16:creationId xmlns:a16="http://schemas.microsoft.com/office/drawing/2014/main" xmlns=""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‹N›</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xmlns=""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8/9/2019</a:t>
            </a:fld>
            <a:endParaRPr lang="en-US"/>
          </a:p>
        </p:txBody>
      </p:sp>
      <p:sp>
        <p:nvSpPr>
          <p:cNvPr id="8" name="Footer Placeholder 4">
            <a:extLst>
              <a:ext uri="{FF2B5EF4-FFF2-40B4-BE49-F238E27FC236}">
                <a16:creationId xmlns:a16="http://schemas.microsoft.com/office/drawing/2014/main" xmlns=""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xmlns=""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‹N›</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xmlns=""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8/9/2019</a:t>
            </a:fld>
            <a:endParaRPr lang="en-US"/>
          </a:p>
        </p:txBody>
      </p:sp>
      <p:sp>
        <p:nvSpPr>
          <p:cNvPr id="4" name="Footer Placeholder 4">
            <a:extLst>
              <a:ext uri="{FF2B5EF4-FFF2-40B4-BE49-F238E27FC236}">
                <a16:creationId xmlns:a16="http://schemas.microsoft.com/office/drawing/2014/main" xmlns=""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xmlns=""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‹N›</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8/9/2019</a:t>
            </a:fld>
            <a:endParaRPr lang="en-US"/>
          </a:p>
        </p:txBody>
      </p:sp>
      <p:sp>
        <p:nvSpPr>
          <p:cNvPr id="3" name="Footer Placeholder 4">
            <a:extLst>
              <a:ext uri="{FF2B5EF4-FFF2-40B4-BE49-F238E27FC236}">
                <a16:creationId xmlns:a16="http://schemas.microsoft.com/office/drawing/2014/main" xmlns=""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xmlns=""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‹N›</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xmlns=""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8/9/2019</a:t>
            </a:fld>
            <a:endParaRPr lang="en-US"/>
          </a:p>
        </p:txBody>
      </p:sp>
      <p:sp>
        <p:nvSpPr>
          <p:cNvPr id="6" name="Footer Placeholder 4">
            <a:extLst>
              <a:ext uri="{FF2B5EF4-FFF2-40B4-BE49-F238E27FC236}">
                <a16:creationId xmlns:a16="http://schemas.microsoft.com/office/drawing/2014/main" xmlns=""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‹N›</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xmlns=""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8/9/2019</a:t>
            </a:fld>
            <a:endParaRPr lang="en-US"/>
          </a:p>
        </p:txBody>
      </p:sp>
      <p:sp>
        <p:nvSpPr>
          <p:cNvPr id="6" name="Footer Placeholder 4">
            <a:extLst>
              <a:ext uri="{FF2B5EF4-FFF2-40B4-BE49-F238E27FC236}">
                <a16:creationId xmlns:a16="http://schemas.microsoft.com/office/drawing/2014/main" xmlns=""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‹N›</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xmlns=""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xmlns=""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xmlns=""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8/9/2019</a:t>
            </a:fld>
            <a:endParaRPr lang="en-US"/>
          </a:p>
        </p:txBody>
      </p:sp>
      <p:sp>
        <p:nvSpPr>
          <p:cNvPr id="5" name="Footer Placeholder 4">
            <a:extLst>
              <a:ext uri="{FF2B5EF4-FFF2-40B4-BE49-F238E27FC236}">
                <a16:creationId xmlns:a16="http://schemas.microsoft.com/office/drawing/2014/main" xmlns=""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xmlns=""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‹N›</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a16="http://schemas.microsoft.com/office/drawing/2014/main" xmlns="" id="{EED9D940-F4FF-024E-B7AE-8FAE83C5C54B}"/>
              </a:ext>
            </a:extLst>
          </p:cNvPr>
          <p:cNvSpPr txBox="1">
            <a:spLocks noChangeArrowheads="1"/>
          </p:cNvSpPr>
          <p:nvPr/>
        </p:nvSpPr>
        <p:spPr bwMode="auto">
          <a:xfrm>
            <a:off x="1571627" y="876084"/>
            <a:ext cx="27134789" cy="4119706"/>
          </a:xfrm>
          <a:prstGeom prst="rect">
            <a:avLst/>
          </a:prstGeom>
          <a:noFill/>
          <a:ln w="9525">
            <a:noFill/>
            <a:miter lim="800000"/>
            <a:headEnd/>
            <a:tailEnd/>
          </a:ln>
        </p:spPr>
        <p:txBody>
          <a:bodyPr wrap="square" lIns="86984" tIns="43492" rIns="86984" bIns="43492">
            <a:spAutoFit/>
          </a:bodyPr>
          <a:lstStyle/>
          <a:p>
            <a:pPr lvl="0" algn="ctr" defTabSz="4174027">
              <a:defRPr/>
            </a:pPr>
            <a:r>
              <a:rPr lang="en-US" sz="6600" dirty="0">
                <a:solidFill>
                  <a:prstClr val="black"/>
                </a:solidFill>
                <a:latin typeface="Calibri" panose="020F0502020204030204" pitchFamily="34" charset="0"/>
                <a:cs typeface="Calibri" panose="020F0502020204030204" pitchFamily="34" charset="0"/>
              </a:rPr>
              <a:t>Design of an Erbium-organic slot waveguide on Silicon on Insulator </a:t>
            </a:r>
          </a:p>
          <a:p>
            <a:pPr lvl="0" algn="ctr" defTabSz="4174027">
              <a:defRPr/>
            </a:pPr>
            <a:r>
              <a:rPr lang="en-US" sz="6600" dirty="0">
                <a:solidFill>
                  <a:prstClr val="black"/>
                </a:solidFill>
                <a:latin typeface="Calibri" panose="020F0502020204030204" pitchFamily="34" charset="0"/>
                <a:cs typeface="Calibri" panose="020F0502020204030204" pitchFamily="34" charset="0"/>
              </a:rPr>
              <a:t>for C band optical amplification</a:t>
            </a:r>
          </a:p>
          <a:p>
            <a:pPr lvl="0" algn="ctr" defTabSz="4387247">
              <a:defRPr/>
            </a:pPr>
            <a:endParaRPr lang="it-IT" sz="1000" dirty="0">
              <a:solidFill>
                <a:prstClr val="black"/>
              </a:solidFill>
              <a:latin typeface="Calibri" panose="020F0502020204030204" pitchFamily="34" charset="0"/>
              <a:cs typeface="Calibri" panose="020F0502020204030204" pitchFamily="34" charset="0"/>
            </a:endParaRPr>
          </a:p>
          <a:p>
            <a:pPr lvl="0" algn="ctr" defTabSz="4387247">
              <a:defRPr/>
            </a:pPr>
            <a:r>
              <a:rPr lang="it-IT" sz="4000" dirty="0">
                <a:solidFill>
                  <a:prstClr val="black"/>
                </a:solidFill>
                <a:latin typeface="Calibri" panose="020F0502020204030204" pitchFamily="34" charset="0"/>
                <a:cs typeface="Calibri" panose="020F0502020204030204" pitchFamily="34" charset="0"/>
              </a:rPr>
              <a:t>Stefano Penna</a:t>
            </a:r>
            <a:r>
              <a:rPr lang="en-US" sz="4000" baseline="30000" dirty="0">
                <a:solidFill>
                  <a:prstClr val="black"/>
                </a:solidFill>
                <a:latin typeface="Calibri" panose="020F0502020204030204" pitchFamily="34" charset="0"/>
                <a:cs typeface="Calibri" panose="020F0502020204030204" pitchFamily="34" charset="0"/>
              </a:rPr>
              <a:t>1</a:t>
            </a:r>
            <a:r>
              <a:rPr lang="it-IT" sz="4000" dirty="0">
                <a:solidFill>
                  <a:prstClr val="black"/>
                </a:solidFill>
                <a:latin typeface="Calibri" panose="020F0502020204030204" pitchFamily="34" charset="0"/>
                <a:cs typeface="Calibri" panose="020F0502020204030204" pitchFamily="34" charset="0"/>
              </a:rPr>
              <a:t>, Gianpaolo Susanna</a:t>
            </a:r>
            <a:r>
              <a:rPr lang="en-US" sz="4000" baseline="30000" dirty="0">
                <a:solidFill>
                  <a:prstClr val="black"/>
                </a:solidFill>
                <a:latin typeface="Calibri" panose="020F0502020204030204" pitchFamily="34" charset="0"/>
                <a:cs typeface="Calibri" panose="020F0502020204030204" pitchFamily="34" charset="0"/>
              </a:rPr>
              <a:t>1,2</a:t>
            </a:r>
            <a:r>
              <a:rPr lang="it-IT" sz="4000" dirty="0">
                <a:solidFill>
                  <a:prstClr val="black"/>
                </a:solidFill>
                <a:latin typeface="Calibri" panose="020F0502020204030204" pitchFamily="34" charset="0"/>
                <a:cs typeface="Calibri" panose="020F0502020204030204" pitchFamily="34" charset="0"/>
              </a:rPr>
              <a:t>, Luigi Salamandra</a:t>
            </a:r>
            <a:r>
              <a:rPr lang="en-US" sz="4000" baseline="30000" dirty="0">
                <a:solidFill>
                  <a:prstClr val="black"/>
                </a:solidFill>
                <a:latin typeface="Calibri" panose="020F0502020204030204" pitchFamily="34" charset="0"/>
                <a:cs typeface="Calibri" panose="020F0502020204030204" pitchFamily="34" charset="0"/>
              </a:rPr>
              <a:t>1,2</a:t>
            </a:r>
            <a:r>
              <a:rPr lang="it-IT" sz="4000" dirty="0">
                <a:solidFill>
                  <a:prstClr val="black"/>
                </a:solidFill>
                <a:latin typeface="Calibri" panose="020F0502020204030204" pitchFamily="34" charset="0"/>
                <a:cs typeface="Calibri" panose="020F0502020204030204" pitchFamily="34" charset="0"/>
              </a:rPr>
              <a:t>, Andrea Reale</a:t>
            </a:r>
            <a:r>
              <a:rPr lang="en-US" sz="4000" baseline="30000" dirty="0">
                <a:solidFill>
                  <a:prstClr val="black"/>
                </a:solidFill>
                <a:latin typeface="Calibri" panose="020F0502020204030204" pitchFamily="34" charset="0"/>
                <a:cs typeface="Calibri" panose="020F0502020204030204" pitchFamily="34" charset="0"/>
              </a:rPr>
              <a:t>2</a:t>
            </a:r>
          </a:p>
          <a:p>
            <a:pPr lvl="0" algn="ctr" defTabSz="4387247">
              <a:defRPr/>
            </a:pPr>
            <a:endParaRPr lang="en-US" sz="1000" dirty="0">
              <a:solidFill>
                <a:prstClr val="black"/>
              </a:solidFill>
              <a:latin typeface="Calibri" panose="020F0502020204030204" pitchFamily="34" charset="0"/>
              <a:cs typeface="Calibri" panose="020F0502020204030204" pitchFamily="34" charset="0"/>
            </a:endParaRPr>
          </a:p>
          <a:p>
            <a:pPr lvl="0" algn="ctr" defTabSz="4387247">
              <a:defRPr/>
            </a:pPr>
            <a:r>
              <a:rPr lang="en-US" sz="3200" dirty="0">
                <a:solidFill>
                  <a:prstClr val="black"/>
                </a:solidFill>
                <a:latin typeface="Calibri" panose="020F0502020204030204" pitchFamily="34" charset="0"/>
                <a:cs typeface="Calibri" panose="020F0502020204030204" pitchFamily="34" charset="0"/>
              </a:rPr>
              <a:t>1. </a:t>
            </a:r>
            <a:r>
              <a:rPr lang="it-IT" sz="3200" dirty="0">
                <a:solidFill>
                  <a:prstClr val="black"/>
                </a:solidFill>
                <a:latin typeface="Calibri" panose="020F0502020204030204" pitchFamily="34" charset="0"/>
                <a:cs typeface="Calibri" panose="020F0502020204030204" pitchFamily="34" charset="0"/>
              </a:rPr>
              <a:t>Istituto Superiore delle Comunicazioni e delle Tecnologie dell’Informazione (ISCOM</a:t>
            </a:r>
            <a:r>
              <a:rPr lang="it-IT" sz="3200" dirty="0" smtClean="0">
                <a:solidFill>
                  <a:prstClr val="black"/>
                </a:solidFill>
                <a:latin typeface="Calibri" panose="020F0502020204030204" pitchFamily="34" charset="0"/>
                <a:cs typeface="Calibri" panose="020F0502020204030204" pitchFamily="34" charset="0"/>
              </a:rPr>
              <a:t>), Ministero dello Sviluppo Economico, Rome, </a:t>
            </a:r>
            <a:r>
              <a:rPr lang="it-IT" sz="3200" dirty="0">
                <a:solidFill>
                  <a:prstClr val="black"/>
                </a:solidFill>
                <a:latin typeface="Calibri" panose="020F0502020204030204" pitchFamily="34" charset="0"/>
                <a:cs typeface="Calibri" panose="020F0502020204030204" pitchFamily="34" charset="0"/>
              </a:rPr>
              <a:t>00144, </a:t>
            </a:r>
            <a:r>
              <a:rPr lang="it-IT" sz="3200" dirty="0" err="1">
                <a:solidFill>
                  <a:prstClr val="black"/>
                </a:solidFill>
                <a:latin typeface="Calibri" panose="020F0502020204030204" pitchFamily="34" charset="0"/>
                <a:cs typeface="Calibri" panose="020F0502020204030204" pitchFamily="34" charset="0"/>
              </a:rPr>
              <a:t>Italy</a:t>
            </a:r>
            <a:r>
              <a:rPr lang="en-US" sz="3200" dirty="0">
                <a:solidFill>
                  <a:prstClr val="black"/>
                </a:solidFill>
                <a:latin typeface="Calibri" panose="020F0502020204030204" pitchFamily="34" charset="0"/>
                <a:cs typeface="Calibri" panose="020F0502020204030204" pitchFamily="34" charset="0"/>
              </a:rPr>
              <a:t> </a:t>
            </a:r>
          </a:p>
          <a:p>
            <a:pPr marL="914276" lvl="0" indent="-914276" algn="ctr" defTabSz="4387247">
              <a:defRPr/>
            </a:pPr>
            <a:r>
              <a:rPr lang="en-US" sz="3200" dirty="0">
                <a:solidFill>
                  <a:prstClr val="black"/>
                </a:solidFill>
                <a:latin typeface="Calibri" panose="020F0502020204030204" pitchFamily="34" charset="0"/>
                <a:cs typeface="Calibri" panose="020F0502020204030204" pitchFamily="34" charset="0"/>
              </a:rPr>
              <a:t>2. </a:t>
            </a:r>
            <a:r>
              <a:rPr lang="it-IT" sz="3200" dirty="0" err="1">
                <a:solidFill>
                  <a:prstClr val="black"/>
                </a:solidFill>
                <a:latin typeface="Calibri" panose="020F0502020204030204" pitchFamily="34" charset="0"/>
                <a:cs typeface="Calibri" panose="020F0502020204030204" pitchFamily="34" charset="0"/>
              </a:rPr>
              <a:t>Department</a:t>
            </a:r>
            <a:r>
              <a:rPr lang="it-IT" sz="3200" dirty="0">
                <a:solidFill>
                  <a:prstClr val="black"/>
                </a:solidFill>
                <a:latin typeface="Calibri" panose="020F0502020204030204" pitchFamily="34" charset="0"/>
                <a:cs typeface="Calibri" panose="020F0502020204030204" pitchFamily="34" charset="0"/>
              </a:rPr>
              <a:t> of Electronic </a:t>
            </a:r>
            <a:r>
              <a:rPr lang="it-IT" sz="3200" dirty="0" err="1">
                <a:solidFill>
                  <a:prstClr val="black"/>
                </a:solidFill>
                <a:latin typeface="Calibri" panose="020F0502020204030204" pitchFamily="34" charset="0"/>
                <a:cs typeface="Calibri" panose="020F0502020204030204" pitchFamily="34" charset="0"/>
              </a:rPr>
              <a:t>Engineering</a:t>
            </a:r>
            <a:r>
              <a:rPr lang="it-IT" sz="3200" dirty="0">
                <a:solidFill>
                  <a:prstClr val="black"/>
                </a:solidFill>
                <a:latin typeface="Calibri" panose="020F0502020204030204" pitchFamily="34" charset="0"/>
                <a:cs typeface="Calibri" panose="020F0502020204030204" pitchFamily="34" charset="0"/>
              </a:rPr>
              <a:t>, </a:t>
            </a:r>
            <a:r>
              <a:rPr lang="it-IT" sz="3200" dirty="0" err="1" smtClean="0">
                <a:solidFill>
                  <a:prstClr val="black"/>
                </a:solidFill>
                <a:latin typeface="Calibri" panose="020F0502020204030204" pitchFamily="34" charset="0"/>
                <a:cs typeface="Calibri" panose="020F0502020204030204" pitchFamily="34" charset="0"/>
              </a:rPr>
              <a:t>University</a:t>
            </a:r>
            <a:r>
              <a:rPr lang="it-IT" sz="3200" dirty="0" smtClean="0">
                <a:solidFill>
                  <a:prstClr val="black"/>
                </a:solidFill>
                <a:latin typeface="Calibri" panose="020F0502020204030204" pitchFamily="34" charset="0"/>
                <a:cs typeface="Calibri" panose="020F0502020204030204" pitchFamily="34" charset="0"/>
              </a:rPr>
              <a:t> of Rome </a:t>
            </a:r>
            <a:r>
              <a:rPr lang="it-IT" sz="3200" dirty="0">
                <a:solidFill>
                  <a:prstClr val="black"/>
                </a:solidFill>
                <a:latin typeface="Calibri" panose="020F0502020204030204" pitchFamily="34" charset="0"/>
                <a:cs typeface="Calibri" panose="020F0502020204030204" pitchFamily="34" charset="0"/>
              </a:rPr>
              <a:t>Tor Vergata, </a:t>
            </a:r>
            <a:r>
              <a:rPr lang="it-IT" sz="3200" dirty="0" smtClean="0">
                <a:solidFill>
                  <a:prstClr val="black"/>
                </a:solidFill>
                <a:latin typeface="Calibri" panose="020F0502020204030204" pitchFamily="34" charset="0"/>
                <a:cs typeface="Calibri" panose="020F0502020204030204" pitchFamily="34" charset="0"/>
              </a:rPr>
              <a:t>Rome, </a:t>
            </a:r>
            <a:r>
              <a:rPr lang="it-IT" sz="3200" dirty="0">
                <a:solidFill>
                  <a:prstClr val="black"/>
                </a:solidFill>
                <a:latin typeface="Calibri" panose="020F0502020204030204" pitchFamily="34" charset="0"/>
                <a:cs typeface="Calibri" panose="020F0502020204030204" pitchFamily="34" charset="0"/>
              </a:rPr>
              <a:t>00133, </a:t>
            </a:r>
            <a:r>
              <a:rPr lang="it-IT" sz="3200" dirty="0" err="1">
                <a:solidFill>
                  <a:prstClr val="black"/>
                </a:solidFill>
                <a:latin typeface="Calibri" panose="020F0502020204030204" pitchFamily="34" charset="0"/>
                <a:cs typeface="Calibri" panose="020F0502020204030204" pitchFamily="34" charset="0"/>
              </a:rPr>
              <a:t>Italy</a:t>
            </a:r>
            <a:endParaRPr lang="en-US" sz="3200" dirty="0">
              <a:solidFill>
                <a:prstClr val="black"/>
              </a:solidFill>
              <a:latin typeface="Calibri" panose="020F0502020204030204" pitchFamily="34" charset="0"/>
              <a:cs typeface="Calibri" panose="020F0502020204030204" pitchFamily="34" charset="0"/>
            </a:endParaRPr>
          </a:p>
        </p:txBody>
      </p:sp>
      <p:sp>
        <p:nvSpPr>
          <p:cNvPr id="2051" name="TextBox 6">
            <a:extLst>
              <a:ext uri="{FF2B5EF4-FFF2-40B4-BE49-F238E27FC236}">
                <a16:creationId xmlns:a16="http://schemas.microsoft.com/office/drawing/2014/main" xmlns="" id="{FFAA168A-D7A5-134D-961C-7DB57519DC16}"/>
              </a:ext>
            </a:extLst>
          </p:cNvPr>
          <p:cNvSpPr txBox="1">
            <a:spLocks noChangeArrowheads="1"/>
          </p:cNvSpPr>
          <p:nvPr/>
        </p:nvSpPr>
        <p:spPr bwMode="auto">
          <a:xfrm>
            <a:off x="1571629" y="5376697"/>
            <a:ext cx="13017206" cy="10429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INTRODUCTION</a:t>
            </a:r>
            <a:r>
              <a:rPr lang="en-US" altLang="nl-NL" sz="4800" dirty="0">
                <a:cs typeface="Calibri" panose="020F0502020204030204" pitchFamily="34" charset="0"/>
              </a:rPr>
              <a:t>: Silicon photonics require for </a:t>
            </a:r>
            <a:r>
              <a:rPr lang="en-US" altLang="nl-NL" sz="4800" dirty="0" smtClean="0">
                <a:cs typeface="Calibri" panose="020F0502020204030204" pitchFamily="34" charset="0"/>
              </a:rPr>
              <a:t>easy integration of devices </a:t>
            </a:r>
            <a:r>
              <a:rPr lang="en-US" altLang="nl-NL" sz="4800" dirty="0">
                <a:cs typeface="Calibri" panose="020F0502020204030204" pitchFamily="34" charset="0"/>
              </a:rPr>
              <a:t>on Silicon platforms. Slot </a:t>
            </a:r>
            <a:r>
              <a:rPr lang="en-US" altLang="nl-NL" sz="4800" dirty="0" smtClean="0">
                <a:cs typeface="Calibri" panose="020F0502020204030204" pitchFamily="34" charset="0"/>
              </a:rPr>
              <a:t>waveguides [1][2], </a:t>
            </a:r>
            <a:r>
              <a:rPr lang="en-US" altLang="nl-NL" sz="4800" dirty="0">
                <a:cs typeface="Calibri" panose="020F0502020204030204" pitchFamily="34" charset="0"/>
              </a:rPr>
              <a:t>consisting of two parallel Silicon rails </a:t>
            </a:r>
            <a:r>
              <a:rPr lang="en-US" altLang="nl-NL" sz="4800" dirty="0" smtClean="0">
                <a:cs typeface="Calibri" panose="020F0502020204030204" pitchFamily="34" charset="0"/>
              </a:rPr>
              <a:t>grown on a Buried </a:t>
            </a:r>
            <a:r>
              <a:rPr lang="en-US" altLang="nl-NL" sz="4800" dirty="0">
                <a:cs typeface="Calibri" panose="020F0502020204030204" pitchFamily="34" charset="0"/>
              </a:rPr>
              <a:t>silicon Oxide (BOX</a:t>
            </a:r>
            <a:r>
              <a:rPr lang="en-US" altLang="nl-NL" sz="4800" dirty="0" smtClean="0">
                <a:cs typeface="Calibri" panose="020F0502020204030204" pitchFamily="34" charset="0"/>
              </a:rPr>
              <a:t>) and coated by organic dielectric material, allow </a:t>
            </a:r>
            <a:r>
              <a:rPr lang="en-US" altLang="nl-NL" sz="4800" dirty="0">
                <a:cs typeface="Calibri" panose="020F0502020204030204" pitchFamily="34" charset="0"/>
              </a:rPr>
              <a:t>for light to be guided into the organic </a:t>
            </a:r>
            <a:r>
              <a:rPr lang="en-US" altLang="nl-NL" sz="4800" dirty="0" smtClean="0">
                <a:cs typeface="Calibri" panose="020F0502020204030204" pitchFamily="34" charset="0"/>
              </a:rPr>
              <a:t>slot </a:t>
            </a:r>
            <a:r>
              <a:rPr lang="en-US" altLang="nl-NL" sz="4800" dirty="0">
                <a:cs typeface="Calibri" panose="020F0502020204030204" pitchFamily="34" charset="0"/>
              </a:rPr>
              <a:t>between the two </a:t>
            </a:r>
            <a:r>
              <a:rPr lang="en-US" altLang="nl-NL" sz="4800" dirty="0" smtClean="0">
                <a:cs typeface="Calibri" panose="020F0502020204030204" pitchFamily="34" charset="0"/>
              </a:rPr>
              <a:t>rails. Solution-processed infrared-emitting </a:t>
            </a:r>
            <a:r>
              <a:rPr lang="en-US" altLang="nl-NL" sz="4800" dirty="0">
                <a:cs typeface="Calibri" panose="020F0502020204030204" pitchFamily="34" charset="0"/>
              </a:rPr>
              <a:t>organic coating </a:t>
            </a:r>
            <a:r>
              <a:rPr lang="en-US" altLang="nl-NL" sz="4800" dirty="0" smtClean="0">
                <a:cs typeface="Calibri" panose="020F0502020204030204" pitchFamily="34" charset="0"/>
              </a:rPr>
              <a:t>[3] enables </a:t>
            </a:r>
            <a:r>
              <a:rPr lang="en-US" altLang="nl-NL" sz="4800" dirty="0">
                <a:cs typeface="Calibri" panose="020F0502020204030204" pitchFamily="34" charset="0"/>
              </a:rPr>
              <a:t>the </a:t>
            </a:r>
            <a:r>
              <a:rPr lang="en-US" altLang="nl-NL" sz="4800" dirty="0" smtClean="0">
                <a:cs typeface="Calibri" panose="020F0502020204030204" pitchFamily="34" charset="0"/>
              </a:rPr>
              <a:t>low cost amplification </a:t>
            </a:r>
            <a:r>
              <a:rPr lang="en-US" altLang="nl-NL" sz="4800" dirty="0">
                <a:cs typeface="Calibri" panose="020F0502020204030204" pitchFamily="34" charset="0"/>
              </a:rPr>
              <a:t>of the optical signal travelling along the waveguide, when confined into the organic </a:t>
            </a:r>
            <a:r>
              <a:rPr lang="en-US" altLang="nl-NL" sz="4800" dirty="0" smtClean="0">
                <a:cs typeface="Calibri" panose="020F0502020204030204" pitchFamily="34" charset="0"/>
              </a:rPr>
              <a:t>slot. Maximization </a:t>
            </a:r>
            <a:r>
              <a:rPr lang="en-US" altLang="nl-NL" sz="4800" dirty="0">
                <a:cs typeface="Calibri" panose="020F0502020204030204" pitchFamily="34" charset="0"/>
              </a:rPr>
              <a:t>of the optical field </a:t>
            </a:r>
            <a:r>
              <a:rPr lang="en-US" altLang="nl-NL" sz="4800" dirty="0" smtClean="0">
                <a:cs typeface="Calibri" panose="020F0502020204030204" pitchFamily="34" charset="0"/>
              </a:rPr>
              <a:t>confinement </a:t>
            </a:r>
            <a:r>
              <a:rPr lang="en-US" altLang="nl-NL" sz="4800" dirty="0">
                <a:cs typeface="Calibri" panose="020F0502020204030204" pitchFamily="34" charset="0"/>
              </a:rPr>
              <a:t>into the </a:t>
            </a:r>
            <a:r>
              <a:rPr lang="en-US" altLang="nl-NL" sz="4800" dirty="0" smtClean="0">
                <a:cs typeface="Calibri" panose="020F0502020204030204" pitchFamily="34" charset="0"/>
              </a:rPr>
              <a:t>slot, </a:t>
            </a:r>
            <a:r>
              <a:rPr lang="en-US" altLang="nl-NL" sz="4800" dirty="0">
                <a:cs typeface="Calibri" panose="020F0502020204030204" pitchFamily="34" charset="0"/>
              </a:rPr>
              <a:t>that depends on the geometrical features of the device, is a </a:t>
            </a:r>
            <a:r>
              <a:rPr lang="en-US" altLang="nl-NL" sz="4800" dirty="0" smtClean="0">
                <a:cs typeface="Calibri" panose="020F0502020204030204" pitchFamily="34" charset="0"/>
              </a:rPr>
              <a:t>mandatory </a:t>
            </a:r>
            <a:r>
              <a:rPr lang="en-US" altLang="nl-NL" sz="4800" dirty="0">
                <a:cs typeface="Calibri" panose="020F0502020204030204" pitchFamily="34" charset="0"/>
              </a:rPr>
              <a:t>target to </a:t>
            </a:r>
            <a:r>
              <a:rPr lang="en-US" altLang="nl-NL" sz="4800" dirty="0" smtClean="0">
                <a:cs typeface="Calibri" panose="020F0502020204030204" pitchFamily="34" charset="0"/>
              </a:rPr>
              <a:t>achieve </a:t>
            </a:r>
            <a:r>
              <a:rPr lang="en-US" altLang="nl-NL" sz="4800" dirty="0">
                <a:cs typeface="Calibri" panose="020F0502020204030204" pitchFamily="34" charset="0"/>
              </a:rPr>
              <a:t>the amplification capability of the waveguide.</a:t>
            </a:r>
          </a:p>
        </p:txBody>
      </p:sp>
      <p:sp>
        <p:nvSpPr>
          <p:cNvPr id="2052" name="TextBox 7">
            <a:extLst>
              <a:ext uri="{FF2B5EF4-FFF2-40B4-BE49-F238E27FC236}">
                <a16:creationId xmlns:a16="http://schemas.microsoft.com/office/drawing/2014/main" xmlns="" id="{4A08504F-7725-A243-96B9-497CEA110D4F}"/>
              </a:ext>
            </a:extLst>
          </p:cNvPr>
          <p:cNvSpPr txBox="1">
            <a:spLocks noChangeArrowheads="1"/>
          </p:cNvSpPr>
          <p:nvPr/>
        </p:nvSpPr>
        <p:spPr bwMode="auto">
          <a:xfrm>
            <a:off x="1571629" y="20953322"/>
            <a:ext cx="12975642" cy="22247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COMPUTATIONAL METHODS</a:t>
            </a:r>
            <a:r>
              <a:rPr lang="en-US" altLang="nl-NL" sz="4800" dirty="0">
                <a:cs typeface="Calibri" panose="020F0502020204030204" pitchFamily="34" charset="0"/>
              </a:rPr>
              <a:t>: </a:t>
            </a:r>
            <a:r>
              <a:rPr lang="en-US" altLang="nl-NL" sz="4800" i="1" dirty="0" smtClean="0">
                <a:cs typeface="Calibri" panose="020F0502020204030204" pitchFamily="34" charset="0"/>
              </a:rPr>
              <a:t>Electromagnetic Waves, Frequency Domain</a:t>
            </a:r>
            <a:r>
              <a:rPr lang="en-US" altLang="nl-NL" sz="4800" dirty="0" smtClean="0">
                <a:cs typeface="Calibri" panose="020F0502020204030204" pitchFamily="34" charset="0"/>
              </a:rPr>
              <a:t> interface of the Wave Optics Module was used to derive the optimal set of geometrical  features of the device layout able to maximize the optical field confinement factor </a:t>
            </a:r>
            <a:r>
              <a:rPr lang="it-IT" sz="4800" dirty="0">
                <a:latin typeface="Symbol" pitchFamily="18" charset="2"/>
              </a:rPr>
              <a:t>G</a:t>
            </a:r>
            <a:r>
              <a:rPr lang="en-US" altLang="nl-NL" sz="4800" dirty="0" smtClean="0">
                <a:cs typeface="Calibri" panose="020F0502020204030204" pitchFamily="34" charset="0"/>
              </a:rPr>
              <a:t> into the slot, given by: </a:t>
            </a:r>
          </a:p>
          <a:p>
            <a:pPr eaLnBrk="1" hangingPunct="1">
              <a:spcBef>
                <a:spcPct val="0"/>
              </a:spcBef>
              <a:buFontTx/>
              <a:buNone/>
            </a:pPr>
            <a:endParaRPr lang="en-US" altLang="nl-NL" sz="4800" dirty="0" smtClean="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r>
              <a:rPr lang="en-US" altLang="nl-NL" sz="4800" dirty="0" smtClean="0">
                <a:cs typeface="Calibri" panose="020F0502020204030204" pitchFamily="34" charset="0"/>
              </a:rPr>
              <a:t/>
            </a:r>
            <a:br>
              <a:rPr lang="en-US" altLang="nl-NL" sz="4800" dirty="0" smtClean="0">
                <a:cs typeface="Calibri" panose="020F0502020204030204" pitchFamily="34" charset="0"/>
              </a:rPr>
            </a:br>
            <a:endParaRPr lang="en-US" altLang="nl-NL" sz="4800" dirty="0" smtClean="0">
              <a:cs typeface="Calibri" panose="020F0502020204030204" pitchFamily="34" charset="0"/>
            </a:endParaRPr>
          </a:p>
          <a:p>
            <a:pPr algn="just" eaLnBrk="1" hangingPunct="1">
              <a:spcBef>
                <a:spcPct val="0"/>
              </a:spcBef>
              <a:buFontTx/>
              <a:buNone/>
            </a:pPr>
            <a:r>
              <a:rPr lang="en-US" altLang="nl-NL" sz="4800" dirty="0" smtClean="0">
                <a:cs typeface="Calibri" panose="020F0502020204030204" pitchFamily="34" charset="0"/>
              </a:rPr>
              <a:t>with </a:t>
            </a:r>
            <a:r>
              <a:rPr lang="en-US" altLang="nl-NL" sz="4800" i="1" dirty="0" smtClean="0">
                <a:cs typeface="Calibri" panose="020F0502020204030204" pitchFamily="34" charset="0"/>
              </a:rPr>
              <a:t>D</a:t>
            </a:r>
            <a:r>
              <a:rPr lang="en-US" altLang="nl-NL" sz="4800" i="1" baseline="-25000" dirty="0" smtClean="0">
                <a:cs typeface="Calibri" panose="020F0502020204030204" pitchFamily="34" charset="0"/>
              </a:rPr>
              <a:t>int</a:t>
            </a:r>
            <a:r>
              <a:rPr lang="en-US" altLang="nl-NL" sz="4800" dirty="0" smtClean="0">
                <a:cs typeface="Calibri" panose="020F0502020204030204" pitchFamily="34" charset="0"/>
              </a:rPr>
              <a:t> being the spatial domain of the organic slot and </a:t>
            </a:r>
            <a:r>
              <a:rPr lang="en-US" altLang="nl-NL" sz="4800" i="1" dirty="0" err="1" smtClean="0">
                <a:cs typeface="Calibri" panose="020F0502020204030204" pitchFamily="34" charset="0"/>
              </a:rPr>
              <a:t>D</a:t>
            </a:r>
            <a:r>
              <a:rPr lang="en-US" altLang="nl-NL" sz="4800" i="1" baseline="-25000" dirty="0" err="1" smtClean="0">
                <a:cs typeface="Calibri" panose="020F0502020204030204" pitchFamily="34" charset="0"/>
              </a:rPr>
              <a:t>tot</a:t>
            </a:r>
            <a:r>
              <a:rPr lang="en-US" altLang="nl-NL" sz="4800" dirty="0" smtClean="0">
                <a:cs typeface="Calibri" panose="020F0502020204030204" pitchFamily="34" charset="0"/>
              </a:rPr>
              <a:t> being the whole spatial domain.</a:t>
            </a:r>
          </a:p>
          <a:p>
            <a:pPr algn="just" eaLnBrk="1" hangingPunct="1">
              <a:spcBef>
                <a:spcPct val="0"/>
              </a:spcBef>
              <a:buFontTx/>
              <a:buNone/>
            </a:pPr>
            <a:r>
              <a:rPr lang="en-US" altLang="nl-NL" sz="4800" dirty="0" smtClean="0">
                <a:cs typeface="Calibri" panose="020F0502020204030204" pitchFamily="34" charset="0"/>
              </a:rPr>
              <a:t>Parametric sweep of the geometrical features of the device layout was used. </a:t>
            </a:r>
            <a:r>
              <a:rPr lang="en-US" altLang="nl-NL" sz="4800" dirty="0" smtClean="0">
                <a:cs typeface="Calibri" panose="020F0502020204030204" pitchFamily="34" charset="0"/>
              </a:rPr>
              <a:t>Side </a:t>
            </a:r>
            <a:r>
              <a:rPr lang="en-US" altLang="nl-NL" sz="4800" dirty="0" smtClean="0">
                <a:cs typeface="Calibri" panose="020F0502020204030204" pitchFamily="34" charset="0"/>
              </a:rPr>
              <a:t>n-doped </a:t>
            </a:r>
            <a:r>
              <a:rPr lang="en-US" altLang="nl-NL" sz="4800" dirty="0">
                <a:cs typeface="Calibri" panose="020F0502020204030204" pitchFamily="34" charset="0"/>
              </a:rPr>
              <a:t>Silicon </a:t>
            </a:r>
            <a:r>
              <a:rPr lang="en-US" altLang="nl-NL" sz="4800" dirty="0" smtClean="0">
                <a:cs typeface="Calibri" panose="020F0502020204030204" pitchFamily="34" charset="0"/>
              </a:rPr>
              <a:t>strip contacts, needed for electrical supplying of the waveguide, </a:t>
            </a:r>
            <a:r>
              <a:rPr lang="en-US" altLang="nl-NL" sz="4800" dirty="0">
                <a:cs typeface="Calibri" panose="020F0502020204030204" pitchFamily="34" charset="0"/>
              </a:rPr>
              <a:t>were included into the </a:t>
            </a:r>
            <a:r>
              <a:rPr lang="en-US" altLang="nl-NL" sz="4800" dirty="0" smtClean="0">
                <a:cs typeface="Calibri" panose="020F0502020204030204" pitchFamily="34" charset="0"/>
              </a:rPr>
              <a:t>design to evaluate </a:t>
            </a:r>
            <a:r>
              <a:rPr lang="en-US" altLang="nl-NL" sz="4800" dirty="0" smtClean="0">
                <a:cs typeface="Calibri" panose="020F0502020204030204" pitchFamily="34" charset="0"/>
              </a:rPr>
              <a:t>their possible effect on </a:t>
            </a:r>
            <a:r>
              <a:rPr lang="en-US" altLang="nl-NL" sz="4800" dirty="0">
                <a:cs typeface="Calibri" panose="020F0502020204030204" pitchFamily="34" charset="0"/>
              </a:rPr>
              <a:t>the optical </a:t>
            </a:r>
            <a:r>
              <a:rPr lang="en-US" altLang="nl-NL" sz="4800" dirty="0" smtClean="0">
                <a:cs typeface="Calibri" panose="020F0502020204030204" pitchFamily="34" charset="0"/>
              </a:rPr>
              <a:t>field.</a:t>
            </a: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a:p>
            <a:pPr algn="just" eaLnBrk="1" hangingPunct="1">
              <a:spcBef>
                <a:spcPct val="0"/>
              </a:spcBef>
              <a:buFontTx/>
              <a:buNone/>
            </a:pPr>
            <a:endParaRPr lang="en-US" altLang="nl-NL" sz="4800" dirty="0">
              <a:cs typeface="Calibri" panose="020F0502020204030204" pitchFamily="34" charset="0"/>
            </a:endParaRPr>
          </a:p>
        </p:txBody>
      </p:sp>
      <p:sp>
        <p:nvSpPr>
          <p:cNvPr id="2058" name="TextBox 15">
            <a:extLst>
              <a:ext uri="{FF2B5EF4-FFF2-40B4-BE49-F238E27FC236}">
                <a16:creationId xmlns:a16="http://schemas.microsoft.com/office/drawing/2014/main" xmlns="" id="{A0A9D8B8-7127-D248-9486-D72164C15279}"/>
              </a:ext>
            </a:extLst>
          </p:cNvPr>
          <p:cNvSpPr txBox="1">
            <a:spLocks noChangeArrowheads="1"/>
          </p:cNvSpPr>
          <p:nvPr/>
        </p:nvSpPr>
        <p:spPr bwMode="auto">
          <a:xfrm>
            <a:off x="15687240" y="5376697"/>
            <a:ext cx="13019177" cy="525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RESULTS</a:t>
            </a:r>
            <a:r>
              <a:rPr lang="en-US" altLang="nl-NL" sz="4800" dirty="0" smtClean="0">
                <a:cs typeface="Calibri" panose="020F0502020204030204" pitchFamily="34" charset="0"/>
              </a:rPr>
              <a:t>: The results of the parametric sweep on the geometrical features shown in Figure 2 are related to a ready on-the-shelf 340 nm thick SOI wafer, that fixes the upper limits thickness of both the rails and the slot. Maximum confinement of the optical field into the slot is achieved with slot width at 50 nm and rail width at 190 nm.</a:t>
            </a:r>
            <a:endParaRPr lang="en-US" altLang="nl-NL" sz="4800" dirty="0">
              <a:cs typeface="Calibri" panose="020F0502020204030204" pitchFamily="34" charset="0"/>
            </a:endParaRPr>
          </a:p>
        </p:txBody>
      </p:sp>
      <p:sp>
        <p:nvSpPr>
          <p:cNvPr id="2086" name="TextBox 22">
            <a:extLst>
              <a:ext uri="{FF2B5EF4-FFF2-40B4-BE49-F238E27FC236}">
                <a16:creationId xmlns:a16="http://schemas.microsoft.com/office/drawing/2014/main" xmlns="" id="{067FFD12-C65D-E84D-82ED-9FD7053DBE65}"/>
              </a:ext>
            </a:extLst>
          </p:cNvPr>
          <p:cNvSpPr txBox="1">
            <a:spLocks noChangeArrowheads="1"/>
          </p:cNvSpPr>
          <p:nvPr/>
        </p:nvSpPr>
        <p:spPr bwMode="auto">
          <a:xfrm>
            <a:off x="15677145" y="28757894"/>
            <a:ext cx="13029272" cy="7474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CONCLUSIONS</a:t>
            </a:r>
            <a:r>
              <a:rPr lang="en-US" altLang="nl-NL" sz="4800" dirty="0">
                <a:cs typeface="Calibri" panose="020F0502020204030204" pitchFamily="34" charset="0"/>
              </a:rPr>
              <a:t>: Parametric analysis </a:t>
            </a:r>
            <a:r>
              <a:rPr lang="en-US" altLang="nl-NL" sz="4800" dirty="0" smtClean="0">
                <a:cs typeface="Calibri" panose="020F0502020204030204" pitchFamily="34" charset="0"/>
              </a:rPr>
              <a:t>allowed </a:t>
            </a:r>
            <a:r>
              <a:rPr lang="en-US" altLang="nl-NL" sz="4800" dirty="0">
                <a:cs typeface="Calibri" panose="020F0502020204030204" pitchFamily="34" charset="0"/>
              </a:rPr>
              <a:t>for optimization of the </a:t>
            </a:r>
            <a:r>
              <a:rPr lang="en-US" altLang="nl-NL" sz="4800" dirty="0" smtClean="0">
                <a:cs typeface="Calibri" panose="020F0502020204030204" pitchFamily="34" charset="0"/>
              </a:rPr>
              <a:t>design </a:t>
            </a:r>
            <a:r>
              <a:rPr lang="en-US" altLang="nl-NL" sz="4800" dirty="0">
                <a:cs typeface="Calibri" panose="020F0502020204030204" pitchFamily="34" charset="0"/>
              </a:rPr>
              <a:t>of the slot waveguide </a:t>
            </a:r>
            <a:r>
              <a:rPr lang="en-US" altLang="nl-NL" sz="4800" dirty="0" smtClean="0">
                <a:cs typeface="Calibri" panose="020F0502020204030204" pitchFamily="34" charset="0"/>
              </a:rPr>
              <a:t>in </a:t>
            </a:r>
            <a:r>
              <a:rPr lang="en-US" altLang="nl-NL" sz="4800" dirty="0">
                <a:cs typeface="Calibri" panose="020F0502020204030204" pitchFamily="34" charset="0"/>
              </a:rPr>
              <a:t>terms of maximum achievable optical confinement into the slot, considering the features of a SOI wafer available on-the-shelf for device processing by EBL. Future works will consider optimization of the optical propagation along the waveguide, the </a:t>
            </a:r>
            <a:r>
              <a:rPr lang="en-US" altLang="nl-NL" sz="4800" dirty="0" smtClean="0">
                <a:cs typeface="Calibri" panose="020F0502020204030204" pitchFamily="34" charset="0"/>
              </a:rPr>
              <a:t>optimization of the fiber-to-strip light </a:t>
            </a:r>
            <a:r>
              <a:rPr lang="en-US" altLang="nl-NL" sz="4800" dirty="0" err="1">
                <a:cs typeface="Calibri" panose="020F0502020204030204" pitchFamily="34" charset="0"/>
              </a:rPr>
              <a:t>incoupling</a:t>
            </a:r>
            <a:r>
              <a:rPr lang="en-US" altLang="nl-NL" sz="4800" dirty="0">
                <a:cs typeface="Calibri" panose="020F0502020204030204" pitchFamily="34" charset="0"/>
              </a:rPr>
              <a:t> </a:t>
            </a:r>
            <a:r>
              <a:rPr lang="en-US" altLang="nl-NL" sz="4800" dirty="0" smtClean="0">
                <a:cs typeface="Calibri" panose="020F0502020204030204" pitchFamily="34" charset="0"/>
              </a:rPr>
              <a:t>(</a:t>
            </a:r>
            <a:r>
              <a:rPr lang="en-US" altLang="nl-NL" sz="4800" dirty="0">
                <a:cs typeface="Calibri" panose="020F0502020204030204" pitchFamily="34" charset="0"/>
              </a:rPr>
              <a:t>inverted tip) and the following strip-to-slot mode </a:t>
            </a:r>
            <a:r>
              <a:rPr lang="en-US" altLang="nl-NL" sz="4800" dirty="0" smtClean="0">
                <a:cs typeface="Calibri" panose="020F0502020204030204" pitchFamily="34" charset="0"/>
              </a:rPr>
              <a:t>converter by </a:t>
            </a:r>
            <a:r>
              <a:rPr lang="en-US" altLang="nl-NL" sz="4800" dirty="0">
                <a:cs typeface="Calibri" panose="020F0502020204030204" pitchFamily="34" charset="0"/>
              </a:rPr>
              <a:t>BEM </a:t>
            </a:r>
            <a:r>
              <a:rPr lang="en-US" altLang="nl-NL" sz="4800" dirty="0" smtClean="0">
                <a:cs typeface="Calibri" panose="020F0502020204030204" pitchFamily="34" charset="0"/>
              </a:rPr>
              <a:t>analysis in Wave Optics.</a:t>
            </a:r>
            <a:endParaRPr lang="en-US" altLang="nl-NL" sz="4800" dirty="0">
              <a:cs typeface="Calibri" panose="020F0502020204030204" pitchFamily="34" charset="0"/>
            </a:endParaRPr>
          </a:p>
        </p:txBody>
      </p:sp>
      <p:sp>
        <p:nvSpPr>
          <p:cNvPr id="24" name="TextBox 23">
            <a:extLst>
              <a:ext uri="{FF2B5EF4-FFF2-40B4-BE49-F238E27FC236}">
                <a16:creationId xmlns:a16="http://schemas.microsoft.com/office/drawing/2014/main" xmlns="" id="{58974D01-8153-BC41-856A-A00CCD55800A}"/>
              </a:ext>
            </a:extLst>
          </p:cNvPr>
          <p:cNvSpPr txBox="1"/>
          <p:nvPr/>
        </p:nvSpPr>
        <p:spPr>
          <a:xfrm>
            <a:off x="15687239" y="36624320"/>
            <a:ext cx="13308089" cy="3842708"/>
          </a:xfrm>
          <a:prstGeom prst="rect">
            <a:avLst/>
          </a:prstGeom>
          <a:noFill/>
        </p:spPr>
        <p:txBody>
          <a:bodyPr wrap="square" lIns="86984" tIns="43492" rIns="86984" bIns="43492">
            <a:spAutoFit/>
          </a:bodyPr>
          <a:lstStyle/>
          <a:p>
            <a:pPr algn="just"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REFERENCES</a:t>
            </a:r>
            <a:r>
              <a:rPr lang="en-US" sz="4800" dirty="0">
                <a:latin typeface="Calibri" panose="020F0502020204030204" pitchFamily="34" charset="0"/>
                <a:ea typeface="+mn-ea"/>
                <a:cs typeface="Calibri" panose="020F0502020204030204" pitchFamily="34" charset="0"/>
              </a:rPr>
              <a:t>:</a:t>
            </a:r>
          </a:p>
          <a:p>
            <a:pPr marL="820738" indent="-820738" algn="just" defTabSz="4175235" fontAlgn="auto">
              <a:spcBef>
                <a:spcPts val="0"/>
              </a:spcBef>
              <a:spcAft>
                <a:spcPts val="0"/>
              </a:spcAft>
              <a:buFontTx/>
              <a:buAutoNum type="arabicPeriod"/>
              <a:defRPr/>
            </a:pPr>
            <a:r>
              <a:rPr lang="en-US" sz="2800" dirty="0" smtClean="0">
                <a:latin typeface="Calibri" panose="020F0502020204030204" pitchFamily="34" charset="0"/>
                <a:ea typeface="+mn-ea"/>
                <a:cs typeface="Calibri" panose="020F0502020204030204" pitchFamily="34" charset="0"/>
              </a:rPr>
              <a:t>Almeida et al</a:t>
            </a:r>
            <a:r>
              <a:rPr lang="en-US" sz="2800" dirty="0">
                <a:latin typeface="Calibri" panose="020F0502020204030204" pitchFamily="34" charset="0"/>
                <a:ea typeface="+mn-ea"/>
                <a:cs typeface="Calibri" panose="020F0502020204030204" pitchFamily="34" charset="0"/>
              </a:rPr>
              <a:t>., Guiding and confining light in void nanostructure, </a:t>
            </a:r>
            <a:r>
              <a:rPr lang="en-US" sz="2800" dirty="0" smtClean="0">
                <a:latin typeface="Calibri" panose="020F0502020204030204" pitchFamily="34" charset="0"/>
                <a:ea typeface="+mn-ea"/>
                <a:cs typeface="Calibri" panose="020F0502020204030204" pitchFamily="34" charset="0"/>
              </a:rPr>
              <a:t>Opt. Lett., 29, 1209-1211 (2004)</a:t>
            </a:r>
            <a:endParaRPr lang="en-US" sz="2800" dirty="0">
              <a:latin typeface="Calibri" panose="020F0502020204030204" pitchFamily="34" charset="0"/>
              <a:ea typeface="+mn-ea"/>
              <a:cs typeface="Calibri" panose="020F0502020204030204" pitchFamily="34" charset="0"/>
            </a:endParaRPr>
          </a:p>
          <a:p>
            <a:pPr marL="820738" indent="-820738" algn="just" defTabSz="4175235" fontAlgn="auto">
              <a:spcBef>
                <a:spcPts val="0"/>
              </a:spcBef>
              <a:spcAft>
                <a:spcPts val="0"/>
              </a:spcAft>
              <a:buFontTx/>
              <a:buAutoNum type="arabicPeriod"/>
              <a:defRPr/>
            </a:pPr>
            <a:r>
              <a:rPr lang="en-US" sz="2800" dirty="0">
                <a:latin typeface="Calibri" panose="020F0502020204030204" pitchFamily="34" charset="0"/>
                <a:cs typeface="Calibri" panose="020F0502020204030204" pitchFamily="34" charset="0"/>
              </a:rPr>
              <a:t>Serna et al., Potential for large optical gain improvement of erbium doped slot waveguide amplifiers in silicon photonics, J. Opt- Soc. Am. B, 31, 2021-2028 (2014)</a:t>
            </a:r>
            <a:endParaRPr lang="en-US" sz="2800" dirty="0">
              <a:latin typeface="Calibri" panose="020F0502020204030204" pitchFamily="34" charset="0"/>
              <a:ea typeface="+mn-ea"/>
              <a:cs typeface="Calibri" panose="020F0502020204030204" pitchFamily="34" charset="0"/>
            </a:endParaRPr>
          </a:p>
          <a:p>
            <a:pPr marL="820738" indent="-820738" algn="just" defTabSz="4175235" fontAlgn="auto">
              <a:spcBef>
                <a:spcPts val="0"/>
              </a:spcBef>
              <a:spcAft>
                <a:spcPts val="0"/>
              </a:spcAft>
              <a:buFontTx/>
              <a:buAutoNum type="arabicPeriod"/>
              <a:defRPr/>
            </a:pPr>
            <a:r>
              <a:rPr lang="en-US" sz="2800" dirty="0" smtClean="0">
                <a:latin typeface="Calibri" panose="020F0502020204030204" pitchFamily="34" charset="0"/>
                <a:ea typeface="+mn-ea"/>
                <a:cs typeface="Calibri" panose="020F0502020204030204" pitchFamily="34" charset="0"/>
              </a:rPr>
              <a:t>Penna et al</a:t>
            </a:r>
            <a:r>
              <a:rPr lang="en-US" sz="2800" dirty="0">
                <a:latin typeface="Calibri" panose="020F0502020204030204" pitchFamily="34" charset="0"/>
                <a:ea typeface="+mn-ea"/>
                <a:cs typeface="Calibri" panose="020F0502020204030204" pitchFamily="34" charset="0"/>
              </a:rPr>
              <a:t>., Near-infrared photoluminescence of erbium </a:t>
            </a:r>
            <a:r>
              <a:rPr lang="en-US" sz="2800" dirty="0" err="1">
                <a:latin typeface="Calibri" panose="020F0502020204030204" pitchFamily="34" charset="0"/>
                <a:ea typeface="+mn-ea"/>
                <a:cs typeface="Calibri" panose="020F0502020204030204" pitchFamily="34" charset="0"/>
              </a:rPr>
              <a:t>tris</a:t>
            </a:r>
            <a:r>
              <a:rPr lang="en-US" sz="2800" dirty="0">
                <a:latin typeface="Calibri" panose="020F0502020204030204" pitchFamily="34" charset="0"/>
                <a:ea typeface="+mn-ea"/>
                <a:cs typeface="Calibri" panose="020F0502020204030204" pitchFamily="34" charset="0"/>
              </a:rPr>
              <a:t> (8-hydroxyquinoline) spin-coated thin films induced by low coherence light sources, </a:t>
            </a:r>
            <a:r>
              <a:rPr lang="en-US" sz="2800" dirty="0" smtClean="0">
                <a:latin typeface="Calibri" panose="020F0502020204030204" pitchFamily="34" charset="0"/>
                <a:ea typeface="+mn-ea"/>
                <a:cs typeface="Calibri" panose="020F0502020204030204" pitchFamily="34" charset="0"/>
              </a:rPr>
              <a:t>App. Phys. Lett., 91, 021106-1-3, (2007)</a:t>
            </a:r>
            <a:endParaRPr lang="en-US" sz="2800" dirty="0">
              <a:latin typeface="Calibri" panose="020F0502020204030204" pitchFamily="34" charset="0"/>
              <a:ea typeface="+mn-ea"/>
              <a:cs typeface="Calibri" panose="020F0502020204030204" pitchFamily="34" charset="0"/>
            </a:endParaRPr>
          </a:p>
        </p:txBody>
      </p:sp>
      <p:sp>
        <p:nvSpPr>
          <p:cNvPr id="2088" name="TextBox 24">
            <a:extLst>
              <a:ext uri="{FF2B5EF4-FFF2-40B4-BE49-F238E27FC236}">
                <a16:creationId xmlns:a16="http://schemas.microsoft.com/office/drawing/2014/main" xmlns="" id="{F1E4126A-6A40-9640-AEDD-8346A4AF0B0C}"/>
              </a:ext>
            </a:extLst>
          </p:cNvPr>
          <p:cNvSpPr txBox="1">
            <a:spLocks noChangeArrowheads="1"/>
          </p:cNvSpPr>
          <p:nvPr/>
        </p:nvSpPr>
        <p:spPr bwMode="auto">
          <a:xfrm>
            <a:off x="1571627" y="39098844"/>
            <a:ext cx="12975643" cy="174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a:t>
            </a:r>
            <a:r>
              <a:rPr lang="en-US" altLang="nl-NL" sz="3600" dirty="0" smtClean="0">
                <a:cs typeface="Calibri" panose="020F0502020204030204" pitchFamily="34" charset="0"/>
              </a:rPr>
              <a:t>Layout of the slot waveguide showing the geometrical parameters and the materials distribution with refractive index values at the operating wavelength 1550 nm</a:t>
            </a:r>
            <a:endParaRPr lang="en-US" altLang="nl-NL" sz="3600" dirty="0">
              <a:cs typeface="Calibri" panose="020F0502020204030204" pitchFamily="34" charset="0"/>
            </a:endParaRPr>
          </a:p>
        </p:txBody>
      </p:sp>
      <p:sp>
        <p:nvSpPr>
          <p:cNvPr id="2090" name="TextBox 26">
            <a:extLst>
              <a:ext uri="{FF2B5EF4-FFF2-40B4-BE49-F238E27FC236}">
                <a16:creationId xmlns:a16="http://schemas.microsoft.com/office/drawing/2014/main" xmlns="" id="{4777EA07-A11C-6249-80C7-698BCEF47F94}"/>
              </a:ext>
            </a:extLst>
          </p:cNvPr>
          <p:cNvSpPr txBox="1">
            <a:spLocks noChangeArrowheads="1"/>
          </p:cNvSpPr>
          <p:nvPr/>
        </p:nvSpPr>
        <p:spPr bwMode="auto">
          <a:xfrm>
            <a:off x="16844007" y="19232716"/>
            <a:ext cx="11572569"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a:t>
            </a:r>
            <a:r>
              <a:rPr lang="en-US" altLang="nl-NL" sz="3600" b="1" dirty="0" smtClean="0">
                <a:cs typeface="Calibri" panose="020F0502020204030204" pitchFamily="34" charset="0"/>
              </a:rPr>
              <a:t>3</a:t>
            </a:r>
            <a:r>
              <a:rPr lang="en-US" altLang="nl-NL" sz="3600" dirty="0" smtClean="0">
                <a:cs typeface="Calibri" panose="020F0502020204030204" pitchFamily="34" charset="0"/>
              </a:rPr>
              <a:t>. Plot of </a:t>
            </a:r>
            <a:r>
              <a:rPr lang="it-IT" sz="3600" dirty="0" smtClean="0">
                <a:latin typeface="Symbol" pitchFamily="18" charset="2"/>
              </a:rPr>
              <a:t>G</a:t>
            </a:r>
            <a:r>
              <a:rPr lang="it-IT" sz="3600" dirty="0">
                <a:cs typeface="Calibri" panose="020F0502020204030204" pitchFamily="34" charset="0"/>
              </a:rPr>
              <a:t> for</a:t>
            </a:r>
            <a:r>
              <a:rPr lang="en-US" altLang="nl-NL" sz="3600" dirty="0">
                <a:cs typeface="Calibri" panose="020F0502020204030204" pitchFamily="34" charset="0"/>
              </a:rPr>
              <a:t> </a:t>
            </a:r>
            <a:r>
              <a:rPr lang="en-US" altLang="nl-NL" sz="3600" dirty="0" smtClean="0">
                <a:cs typeface="Calibri" panose="020F0502020204030204" pitchFamily="34" charset="0"/>
              </a:rPr>
              <a:t>rail width and slot width combinations,</a:t>
            </a:r>
          </a:p>
          <a:p>
            <a:pPr algn="ctr" eaLnBrk="1" hangingPunct="1">
              <a:spcBef>
                <a:spcPct val="0"/>
              </a:spcBef>
              <a:buFontTx/>
              <a:buNone/>
            </a:pPr>
            <a:r>
              <a:rPr lang="en-US" altLang="nl-NL" sz="3600" dirty="0" smtClean="0">
                <a:cs typeface="Calibri" panose="020F0502020204030204" pitchFamily="34" charset="0"/>
              </a:rPr>
              <a:t>with rail and slot thickness set at 340 nm</a:t>
            </a:r>
            <a:endParaRPr lang="en-US" altLang="nl-NL" sz="3600" dirty="0">
              <a:cs typeface="Calibri" panose="020F0502020204030204" pitchFamily="34" charset="0"/>
            </a:endParaRPr>
          </a:p>
        </p:txBody>
      </p:sp>
      <p:sp>
        <p:nvSpPr>
          <p:cNvPr id="2091" name="TextBox 27">
            <a:extLst>
              <a:ext uri="{FF2B5EF4-FFF2-40B4-BE49-F238E27FC236}">
                <a16:creationId xmlns:a16="http://schemas.microsoft.com/office/drawing/2014/main" xmlns="" id="{FEBD845D-B904-D841-B1D7-569AFBDED0FD}"/>
              </a:ext>
            </a:extLst>
          </p:cNvPr>
          <p:cNvSpPr txBox="1">
            <a:spLocks noChangeArrowheads="1"/>
          </p:cNvSpPr>
          <p:nvPr/>
        </p:nvSpPr>
        <p:spPr bwMode="auto">
          <a:xfrm>
            <a:off x="15762567" y="27114492"/>
            <a:ext cx="6725665"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Table 1</a:t>
            </a:r>
            <a:r>
              <a:rPr lang="en-US" altLang="nl-NL" sz="3600" dirty="0">
                <a:cs typeface="Calibri" panose="020F0502020204030204" pitchFamily="34" charset="0"/>
              </a:rPr>
              <a:t>. </a:t>
            </a:r>
            <a:r>
              <a:rPr lang="en-US" altLang="nl-NL" sz="3600" dirty="0" smtClean="0">
                <a:cs typeface="Calibri" panose="020F0502020204030204" pitchFamily="34" charset="0"/>
              </a:rPr>
              <a:t>Maximum </a:t>
            </a:r>
            <a:r>
              <a:rPr lang="it-IT" sz="3600" dirty="0">
                <a:latin typeface="Symbol" pitchFamily="18" charset="2"/>
              </a:rPr>
              <a:t>G</a:t>
            </a:r>
            <a:r>
              <a:rPr lang="en-US" altLang="nl-NL" sz="3600" dirty="0" smtClean="0">
                <a:cs typeface="Calibri" panose="020F0502020204030204" pitchFamily="34" charset="0"/>
              </a:rPr>
              <a:t> vs slot width</a:t>
            </a:r>
            <a:br>
              <a:rPr lang="en-US" altLang="nl-NL" sz="3600" dirty="0" smtClean="0">
                <a:cs typeface="Calibri" panose="020F0502020204030204" pitchFamily="34" charset="0"/>
              </a:rPr>
            </a:br>
            <a:r>
              <a:rPr lang="en-US" altLang="nl-NL" sz="3600" dirty="0" smtClean="0">
                <a:cs typeface="Calibri" panose="020F0502020204030204" pitchFamily="34" charset="0"/>
              </a:rPr>
              <a:t>and rail width (thickness = 340 nm)</a:t>
            </a:r>
            <a:endParaRPr lang="en-US" altLang="nl-NL" sz="3600" dirty="0">
              <a:cs typeface="Calibri" panose="020F0502020204030204" pitchFamily="34" charset="0"/>
            </a:endParaRPr>
          </a:p>
        </p:txBody>
      </p:sp>
      <p:sp>
        <p:nvSpPr>
          <p:cNvPr id="2092" name="TextBox 28">
            <a:extLst>
              <a:ext uri="{FF2B5EF4-FFF2-40B4-BE49-F238E27FC236}">
                <a16:creationId xmlns:a16="http://schemas.microsoft.com/office/drawing/2014/main" xmlns="" id="{B1056133-A630-A340-8799-CF384CEF1B5B}"/>
              </a:ext>
            </a:extLst>
          </p:cNvPr>
          <p:cNvSpPr txBox="1">
            <a:spLocks noChangeArrowheads="1"/>
          </p:cNvSpPr>
          <p:nvPr/>
        </p:nvSpPr>
        <p:spPr bwMode="auto">
          <a:xfrm>
            <a:off x="22306105" y="26512226"/>
            <a:ext cx="6449564" cy="174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a:t>
            </a:r>
            <a:r>
              <a:rPr lang="en-US" altLang="nl-NL" sz="3600" b="1" dirty="0" smtClean="0">
                <a:cs typeface="Calibri" panose="020F0502020204030204" pitchFamily="34" charset="0"/>
              </a:rPr>
              <a:t>4</a:t>
            </a:r>
            <a:r>
              <a:rPr lang="en-US" altLang="nl-NL" sz="3600" dirty="0" smtClean="0">
                <a:cs typeface="Calibri" panose="020F0502020204030204" pitchFamily="34" charset="0"/>
              </a:rPr>
              <a:t>. Optical </a:t>
            </a:r>
            <a:r>
              <a:rPr lang="en-US" altLang="nl-NL" sz="3600" dirty="0" smtClean="0">
                <a:cs typeface="Calibri" panose="020F0502020204030204" pitchFamily="34" charset="0"/>
              </a:rPr>
              <a:t>field distribution</a:t>
            </a:r>
          </a:p>
          <a:p>
            <a:pPr algn="ctr" eaLnBrk="1" hangingPunct="1">
              <a:spcBef>
                <a:spcPct val="0"/>
              </a:spcBef>
              <a:buFontTx/>
              <a:buNone/>
            </a:pPr>
            <a:r>
              <a:rPr lang="en-US" altLang="nl-NL" sz="3600" dirty="0" smtClean="0">
                <a:cs typeface="Calibri" panose="020F0502020204030204" pitchFamily="34" charset="0"/>
              </a:rPr>
              <a:t>of the layout providing</a:t>
            </a:r>
          </a:p>
          <a:p>
            <a:pPr algn="ctr" eaLnBrk="1" hangingPunct="1">
              <a:spcBef>
                <a:spcPct val="0"/>
              </a:spcBef>
              <a:buFontTx/>
              <a:buNone/>
            </a:pPr>
            <a:r>
              <a:rPr lang="en-US" altLang="nl-NL" sz="3600" dirty="0" smtClean="0">
                <a:cs typeface="Calibri" panose="020F0502020204030204" pitchFamily="34" charset="0"/>
              </a:rPr>
              <a:t>maximum </a:t>
            </a:r>
            <a:r>
              <a:rPr lang="it-IT" sz="3600" dirty="0" smtClean="0">
                <a:solidFill>
                  <a:prstClr val="black"/>
                </a:solidFill>
                <a:latin typeface="Symbol" pitchFamily="18" charset="2"/>
              </a:rPr>
              <a:t>G </a:t>
            </a:r>
            <a:r>
              <a:rPr lang="it-IT" sz="3600" dirty="0" smtClean="0">
                <a:cs typeface="Calibri" panose="020F0502020204030204" pitchFamily="34" charset="0"/>
              </a:rPr>
              <a:t>in </a:t>
            </a:r>
            <a:r>
              <a:rPr lang="it-IT" sz="3600" dirty="0" err="1" smtClean="0">
                <a:cs typeface="Calibri" panose="020F0502020204030204" pitchFamily="34" charset="0"/>
              </a:rPr>
              <a:t>Table</a:t>
            </a:r>
            <a:r>
              <a:rPr lang="it-IT" sz="3600" dirty="0" smtClean="0">
                <a:cs typeface="Calibri" panose="020F0502020204030204" pitchFamily="34" charset="0"/>
              </a:rPr>
              <a:t> 1</a:t>
            </a:r>
            <a:endParaRPr lang="en-US" altLang="nl-NL" sz="3600" dirty="0">
              <a:cs typeface="Calibri" panose="020F0502020204030204" pitchFamily="34" charset="0"/>
            </a:endParaRPr>
          </a:p>
        </p:txBody>
      </p:sp>
      <p:sp>
        <p:nvSpPr>
          <p:cNvPr id="2096" name="TextBox 33">
            <a:extLst>
              <a:ext uri="{FF2B5EF4-FFF2-40B4-BE49-F238E27FC236}">
                <a16:creationId xmlns:a16="http://schemas.microsoft.com/office/drawing/2014/main" xmlns="" id="{478932AD-87D4-5E47-9D62-E7F29E38EF7E}"/>
              </a:ext>
            </a:extLst>
          </p:cNvPr>
          <p:cNvSpPr txBox="1">
            <a:spLocks noChangeArrowheads="1"/>
          </p:cNvSpPr>
          <p:nvPr/>
        </p:nvSpPr>
        <p:spPr bwMode="auto">
          <a:xfrm>
            <a:off x="4347827" y="20058068"/>
            <a:ext cx="7585581"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3D View of the slot waveguide</a:t>
            </a:r>
          </a:p>
        </p:txBody>
      </p:sp>
      <p:sp>
        <p:nvSpPr>
          <p:cNvPr id="2097" name="TextBox 1">
            <a:extLst>
              <a:ext uri="{FF2B5EF4-FFF2-40B4-BE49-F238E27FC236}">
                <a16:creationId xmlns:a16="http://schemas.microsoft.com/office/drawing/2014/main" xmlns=""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xmlns="" id="{3D51C328-7747-C64D-8AE3-B06012BEF968}"/>
              </a:ext>
            </a:extLst>
          </p:cNvPr>
          <p:cNvSpPr/>
          <p:nvPr/>
        </p:nvSpPr>
        <p:spPr>
          <a:xfrm>
            <a:off x="900000" y="865314"/>
            <a:ext cx="28467126" cy="41304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xmlns=""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Immagine 31"/>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4969833" y="16112056"/>
            <a:ext cx="6415923" cy="3682984"/>
          </a:xfrm>
          <a:prstGeom prst="rect">
            <a:avLst/>
          </a:prstGeom>
          <a:ln>
            <a:solidFill>
              <a:schemeClr val="tx1"/>
            </a:solidFill>
          </a:ln>
        </p:spPr>
      </p:pic>
      <p:grpSp>
        <p:nvGrpSpPr>
          <p:cNvPr id="36" name="Gruppo 35"/>
          <p:cNvGrpSpPr/>
          <p:nvPr/>
        </p:nvGrpSpPr>
        <p:grpSpPr>
          <a:xfrm>
            <a:off x="2868925" y="25671583"/>
            <a:ext cx="10800000" cy="2484000"/>
            <a:chOff x="2513383" y="23594766"/>
            <a:chExt cx="11254235" cy="2755034"/>
          </a:xfrm>
        </p:grpSpPr>
        <p:pic>
          <p:nvPicPr>
            <p:cNvPr id="37" name="Picture 8"/>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9489" t="64133" r="57130" b="19768"/>
            <a:stretch>
              <a:fillRect/>
            </a:stretch>
          </p:blipFill>
          <p:spPr bwMode="auto">
            <a:xfrm>
              <a:off x="2513383" y="23594766"/>
              <a:ext cx="7117598" cy="275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9"/>
            <p:cNvPicPr>
              <a:picLocks noChangeAspect="1" noChangeArrowheads="1"/>
            </p:cNvPicPr>
            <p:nvPr/>
          </p:nvPicPr>
          <p:blipFill>
            <a:blip r:embed="rId5">
              <a:extLst>
                <a:ext uri="{28A0092B-C50C-407E-A947-70E740481C1C}">
                  <a14:useLocalDpi xmlns:a14="http://schemas.microsoft.com/office/drawing/2010/main" val="0"/>
                </a:ext>
              </a:extLst>
            </a:blip>
            <a:srcRect l="63586" t="35432" r="23419" b="49867"/>
            <a:stretch>
              <a:fillRect/>
            </a:stretch>
          </p:blipFill>
          <p:spPr bwMode="auto">
            <a:xfrm>
              <a:off x="9715187" y="23751412"/>
              <a:ext cx="4052431" cy="2579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 name="Immagine 9"/>
          <p:cNvPicPr>
            <a:picLocks noChangeAspect="1"/>
          </p:cNvPicPr>
          <p:nvPr/>
        </p:nvPicPr>
        <p:blipFill>
          <a:blip r:embed="rId6"/>
          <a:stretch>
            <a:fillRect/>
          </a:stretch>
        </p:blipFill>
        <p:spPr>
          <a:xfrm>
            <a:off x="3825311" y="33932837"/>
            <a:ext cx="8480271" cy="4804064"/>
          </a:xfrm>
          <a:prstGeom prst="rect">
            <a:avLst/>
          </a:prstGeom>
        </p:spPr>
      </p:pic>
      <p:graphicFrame>
        <p:nvGraphicFramePr>
          <p:cNvPr id="77" name="Tabella 76"/>
          <p:cNvGraphicFramePr>
            <a:graphicFrameLocks noGrp="1"/>
          </p:cNvGraphicFramePr>
          <p:nvPr>
            <p:extLst>
              <p:ext uri="{D42A27DB-BD31-4B8C-83A1-F6EECF244321}">
                <p14:modId xmlns:p14="http://schemas.microsoft.com/office/powerpoint/2010/main" val="1876266592"/>
              </p:ext>
            </p:extLst>
          </p:nvPr>
        </p:nvGraphicFramePr>
        <p:xfrm>
          <a:off x="16490979" y="20921049"/>
          <a:ext cx="5268839" cy="6068502"/>
        </p:xfrm>
        <a:graphic>
          <a:graphicData uri="http://schemas.openxmlformats.org/drawingml/2006/table">
            <a:tbl>
              <a:tblPr firstRow="1" bandRow="1">
                <a:tableStyleId>{5C22544A-7EE6-4342-B048-85BDC9FD1C3A}</a:tableStyleId>
              </a:tblPr>
              <a:tblGrid>
                <a:gridCol w="1931907">
                  <a:extLst>
                    <a:ext uri="{9D8B030D-6E8A-4147-A177-3AD203B41FA5}">
                      <a16:colId xmlns="" xmlns:a16="http://schemas.microsoft.com/office/drawing/2014/main" val="20000"/>
                    </a:ext>
                  </a:extLst>
                </a:gridCol>
                <a:gridCol w="1405025">
                  <a:extLst>
                    <a:ext uri="{9D8B030D-6E8A-4147-A177-3AD203B41FA5}">
                      <a16:colId xmlns="" xmlns:a16="http://schemas.microsoft.com/office/drawing/2014/main" val="20001"/>
                    </a:ext>
                  </a:extLst>
                </a:gridCol>
                <a:gridCol w="1931907">
                  <a:extLst>
                    <a:ext uri="{9D8B030D-6E8A-4147-A177-3AD203B41FA5}">
                      <a16:colId xmlns="" xmlns:a16="http://schemas.microsoft.com/office/drawing/2014/main" val="20002"/>
                    </a:ext>
                  </a:extLst>
                </a:gridCol>
              </a:tblGrid>
              <a:tr h="924970">
                <a:tc>
                  <a:txBody>
                    <a:bodyPr/>
                    <a:lstStyle/>
                    <a:p>
                      <a:pPr algn="ctr"/>
                      <a:r>
                        <a:rPr lang="it-IT" sz="3200" b="0" dirty="0" smtClean="0">
                          <a:solidFill>
                            <a:schemeClr val="tx1"/>
                          </a:solidFill>
                        </a:rPr>
                        <a:t>Slot </a:t>
                      </a:r>
                      <a:r>
                        <a:rPr lang="it-IT" sz="3200" b="0" dirty="0" err="1" smtClean="0">
                          <a:solidFill>
                            <a:schemeClr val="tx1"/>
                          </a:solidFill>
                        </a:rPr>
                        <a:t>width</a:t>
                      </a:r>
                      <a:endParaRPr lang="it-IT" sz="3200" b="0" dirty="0" smtClean="0">
                        <a:solidFill>
                          <a:schemeClr val="tx1"/>
                        </a:solidFill>
                      </a:endParaRPr>
                    </a:p>
                    <a:p>
                      <a:pPr algn="ctr"/>
                      <a:r>
                        <a:rPr lang="it-IT" sz="3200" b="0" dirty="0" smtClean="0">
                          <a:solidFill>
                            <a:schemeClr val="tx1"/>
                          </a:solidFill>
                        </a:rPr>
                        <a:t>(nm)</a:t>
                      </a:r>
                      <a:endParaRPr lang="it-IT" sz="3200" b="0" dirty="0">
                        <a:solidFill>
                          <a:schemeClr val="tx1"/>
                        </a:solidFill>
                      </a:endParaRPr>
                    </a:p>
                  </a:txBody>
                  <a:tcPr marL="91439" marR="914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3200" b="0" dirty="0" smtClean="0">
                          <a:solidFill>
                            <a:schemeClr val="tx1"/>
                          </a:solidFill>
                        </a:rPr>
                        <a:t>Max </a:t>
                      </a:r>
                      <a:r>
                        <a:rPr lang="it-IT" sz="3200" b="0" dirty="0" smtClean="0">
                          <a:solidFill>
                            <a:schemeClr val="tx1"/>
                          </a:solidFill>
                          <a:latin typeface="Symbol" pitchFamily="18" charset="2"/>
                        </a:rPr>
                        <a:t>G</a:t>
                      </a:r>
                      <a:br>
                        <a:rPr lang="it-IT" sz="3200" b="0" dirty="0" smtClean="0">
                          <a:solidFill>
                            <a:schemeClr val="tx1"/>
                          </a:solidFill>
                          <a:latin typeface="Symbol" pitchFamily="18" charset="2"/>
                        </a:rPr>
                      </a:br>
                      <a:r>
                        <a:rPr lang="it-IT" sz="3200" b="0" dirty="0" smtClean="0">
                          <a:solidFill>
                            <a:schemeClr val="tx1"/>
                          </a:solidFill>
                          <a:latin typeface="Symbol" pitchFamily="18" charset="2"/>
                        </a:rPr>
                        <a:t>(%)</a:t>
                      </a:r>
                      <a:endParaRPr lang="it-IT" sz="3200" b="0" dirty="0">
                        <a:solidFill>
                          <a:schemeClr val="tx1"/>
                        </a:solidFill>
                        <a:latin typeface="Symbol" pitchFamily="18" charset="2"/>
                      </a:endParaRPr>
                    </a:p>
                  </a:txBody>
                  <a:tcPr marL="91439" marR="914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3200" b="0" dirty="0" err="1" smtClean="0">
                          <a:solidFill>
                            <a:schemeClr val="tx1"/>
                          </a:solidFill>
                        </a:rPr>
                        <a:t>Rail</a:t>
                      </a:r>
                      <a:r>
                        <a:rPr lang="it-IT" sz="3200" b="0" dirty="0" smtClean="0">
                          <a:solidFill>
                            <a:schemeClr val="tx1"/>
                          </a:solidFill>
                        </a:rPr>
                        <a:t> </a:t>
                      </a:r>
                      <a:r>
                        <a:rPr lang="it-IT" sz="3200" b="0" dirty="0" err="1" smtClean="0">
                          <a:solidFill>
                            <a:schemeClr val="tx1"/>
                          </a:solidFill>
                        </a:rPr>
                        <a:t>width</a:t>
                      </a:r>
                      <a:endParaRPr lang="it-IT" sz="3200" b="0" dirty="0" smtClean="0">
                        <a:solidFill>
                          <a:schemeClr val="tx1"/>
                        </a:solidFill>
                      </a:endParaRPr>
                    </a:p>
                    <a:p>
                      <a:pPr algn="ctr"/>
                      <a:r>
                        <a:rPr lang="it-IT" sz="3200" b="0" dirty="0" smtClean="0">
                          <a:solidFill>
                            <a:schemeClr val="tx1"/>
                          </a:solidFill>
                        </a:rPr>
                        <a:t>(nm)</a:t>
                      </a:r>
                      <a:endParaRPr lang="it-IT" sz="3200" b="0" dirty="0">
                        <a:solidFill>
                          <a:schemeClr val="tx1"/>
                        </a:solidFill>
                      </a:endParaRPr>
                    </a:p>
                  </a:txBody>
                  <a:tcPr marL="91439" marR="914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0"/>
                  </a:ext>
                </a:extLst>
              </a:tr>
              <a:tr h="833617">
                <a:tc>
                  <a:txBody>
                    <a:bodyPr/>
                    <a:lstStyle/>
                    <a:p>
                      <a:pPr algn="ctr"/>
                      <a:r>
                        <a:rPr lang="it-IT" sz="4000" b="0" dirty="0" smtClean="0">
                          <a:solidFill>
                            <a:schemeClr val="tx1"/>
                          </a:solidFill>
                        </a:rPr>
                        <a:t>25</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4000" b="0" dirty="0" smtClean="0">
                          <a:solidFill>
                            <a:schemeClr val="tx1"/>
                          </a:solidFill>
                        </a:rPr>
                        <a:t>18.03</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4000" b="0" dirty="0" smtClean="0">
                          <a:solidFill>
                            <a:schemeClr val="tx1"/>
                          </a:solidFill>
                        </a:rPr>
                        <a:t>180</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833617">
                <a:tc>
                  <a:txBody>
                    <a:bodyPr/>
                    <a:lstStyle/>
                    <a:p>
                      <a:pPr algn="ctr"/>
                      <a:r>
                        <a:rPr lang="it-IT" sz="4000" b="1" dirty="0" smtClean="0">
                          <a:solidFill>
                            <a:schemeClr val="tx1"/>
                          </a:solidFill>
                        </a:rPr>
                        <a:t>50</a:t>
                      </a:r>
                      <a:endParaRPr lang="it-IT" sz="40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4000" b="1" dirty="0" smtClean="0">
                          <a:solidFill>
                            <a:schemeClr val="tx1"/>
                          </a:solidFill>
                        </a:rPr>
                        <a:t>21.33</a:t>
                      </a:r>
                      <a:endParaRPr lang="it-IT" sz="40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4000" b="1" dirty="0" smtClean="0">
                          <a:solidFill>
                            <a:schemeClr val="tx1"/>
                          </a:solidFill>
                        </a:rPr>
                        <a:t>190</a:t>
                      </a:r>
                      <a:endParaRPr lang="it-IT" sz="40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2"/>
                  </a:ext>
                </a:extLst>
              </a:tr>
              <a:tr h="833617">
                <a:tc>
                  <a:txBody>
                    <a:bodyPr/>
                    <a:lstStyle/>
                    <a:p>
                      <a:pPr algn="ctr"/>
                      <a:r>
                        <a:rPr lang="it-IT" sz="4000" b="0" dirty="0" smtClean="0">
                          <a:solidFill>
                            <a:schemeClr val="tx1"/>
                          </a:solidFill>
                        </a:rPr>
                        <a:t>75</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4000" b="0" dirty="0" smtClean="0">
                          <a:solidFill>
                            <a:schemeClr val="tx1"/>
                          </a:solidFill>
                        </a:rPr>
                        <a:t>21.27</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4000" b="0" smtClean="0">
                          <a:solidFill>
                            <a:schemeClr val="tx1"/>
                          </a:solidFill>
                        </a:rPr>
                        <a:t>190</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833617">
                <a:tc>
                  <a:txBody>
                    <a:bodyPr/>
                    <a:lstStyle/>
                    <a:p>
                      <a:pPr algn="ctr"/>
                      <a:r>
                        <a:rPr lang="it-IT" sz="4000" b="0" dirty="0" smtClean="0">
                          <a:solidFill>
                            <a:schemeClr val="tx1"/>
                          </a:solidFill>
                        </a:rPr>
                        <a:t>100</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4000" b="0" dirty="0" smtClean="0">
                          <a:solidFill>
                            <a:schemeClr val="tx1"/>
                          </a:solidFill>
                        </a:rPr>
                        <a:t>20.05</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4000" b="0" smtClean="0">
                          <a:solidFill>
                            <a:schemeClr val="tx1"/>
                          </a:solidFill>
                        </a:rPr>
                        <a:t>190</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833617">
                <a:tc>
                  <a:txBody>
                    <a:bodyPr/>
                    <a:lstStyle/>
                    <a:p>
                      <a:pPr algn="ctr"/>
                      <a:r>
                        <a:rPr lang="it-IT" sz="4000" b="0" dirty="0" smtClean="0">
                          <a:solidFill>
                            <a:schemeClr val="tx1"/>
                          </a:solidFill>
                        </a:rPr>
                        <a:t>125</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4000" b="0" dirty="0" smtClean="0">
                          <a:solidFill>
                            <a:schemeClr val="tx1"/>
                          </a:solidFill>
                        </a:rPr>
                        <a:t>18.41</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4000" b="0" dirty="0" smtClean="0">
                          <a:solidFill>
                            <a:schemeClr val="tx1"/>
                          </a:solidFill>
                        </a:rPr>
                        <a:t>190</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r h="833617">
                <a:tc>
                  <a:txBody>
                    <a:bodyPr/>
                    <a:lstStyle/>
                    <a:p>
                      <a:pPr algn="ctr"/>
                      <a:r>
                        <a:rPr lang="it-IT" sz="4000" b="0" dirty="0" smtClean="0">
                          <a:solidFill>
                            <a:schemeClr val="tx1"/>
                          </a:solidFill>
                        </a:rPr>
                        <a:t>150</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4000" b="0" dirty="0" smtClean="0">
                          <a:solidFill>
                            <a:schemeClr val="tx1"/>
                          </a:solidFill>
                        </a:rPr>
                        <a:t>16.96</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4000" b="0" dirty="0" smtClean="0">
                          <a:solidFill>
                            <a:schemeClr val="tx1"/>
                          </a:solidFill>
                        </a:rPr>
                        <a:t>190</a:t>
                      </a:r>
                      <a:endParaRPr lang="it-IT" sz="40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6"/>
                  </a:ext>
                </a:extLst>
              </a:tr>
            </a:tbl>
          </a:graphicData>
        </a:graphic>
      </p:graphicFrame>
      <p:pic>
        <p:nvPicPr>
          <p:cNvPr id="8" name="Immagine 7"/>
          <p:cNvPicPr>
            <a:picLocks noChangeAspect="1"/>
          </p:cNvPicPr>
          <p:nvPr/>
        </p:nvPicPr>
        <p:blipFill>
          <a:blip r:embed="rId7"/>
          <a:stretch>
            <a:fillRect/>
          </a:stretch>
        </p:blipFill>
        <p:spPr>
          <a:xfrm>
            <a:off x="15431614" y="11084574"/>
            <a:ext cx="13351001" cy="7847924"/>
          </a:xfrm>
          <a:prstGeom prst="rect">
            <a:avLst/>
          </a:prstGeom>
        </p:spPr>
      </p:pic>
      <p:pic>
        <p:nvPicPr>
          <p:cNvPr id="2" name="Immagin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398242" y="21660013"/>
            <a:ext cx="6357014" cy="4637991"/>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594</Words>
  <Application>Microsoft Office PowerPoint</Application>
  <PresentationFormat>Personalizzato</PresentationFormat>
  <Paragraphs>63</Paragraphs>
  <Slides>1</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vt:i4>
      </vt:variant>
    </vt:vector>
  </HeadingPairs>
  <TitlesOfParts>
    <vt:vector size="6" baseType="lpstr">
      <vt:lpstr>ＭＳ Ｐゴシック</vt:lpstr>
      <vt:lpstr>Arial</vt:lpstr>
      <vt:lpstr>Calibri</vt:lpstr>
      <vt:lpstr>Symbol</vt:lpstr>
      <vt:lpstr>Office Theme</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2019-08-09T11:53:20Z</dcterms:modified>
</cp:coreProperties>
</file>