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920" autoAdjust="0"/>
    <p:restoredTop sz="94624" autoAdjust="0"/>
  </p:normalViewPr>
  <p:slideViewPr>
    <p:cSldViewPr snapToGrid="0">
      <p:cViewPr>
        <p:scale>
          <a:sx n="60" d="100"/>
          <a:sy n="60" d="100"/>
        </p:scale>
        <p:origin x="-1416" y="-11484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624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786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251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4.wmf"/><Relationship Id="rId18" Type="http://schemas.openxmlformats.org/officeDocument/2006/relationships/image" Target="../media/image10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.wmf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8.png"/><Relationship Id="rId20" Type="http://schemas.openxmlformats.org/officeDocument/2006/relationships/image" Target="../media/image12.jpe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3.wmf"/><Relationship Id="rId5" Type="http://schemas.openxmlformats.org/officeDocument/2006/relationships/image" Target="../media/image7.emf"/><Relationship Id="rId15" Type="http://schemas.openxmlformats.org/officeDocument/2006/relationships/image" Target="../media/image5.wmf"/><Relationship Id="rId10" Type="http://schemas.openxmlformats.org/officeDocument/2006/relationships/oleObject" Target="../embeddings/oleObject3.bin"/><Relationship Id="rId19" Type="http://schemas.openxmlformats.org/officeDocument/2006/relationships/image" Target="../media/image11.emf"/><Relationship Id="rId4" Type="http://schemas.openxmlformats.org/officeDocument/2006/relationships/image" Target="../media/image6.png"/><Relationship Id="rId9" Type="http://schemas.openxmlformats.org/officeDocument/2006/relationships/image" Target="../media/image2.wmf"/><Relationship Id="rId1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141557"/>
            <a:ext cx="27134789" cy="335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altLang="he-IL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Numerical </a:t>
            </a:r>
            <a:r>
              <a:rPr lang="en-US" altLang="he-IL" sz="7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Analysis of Bubble Powered </a:t>
            </a:r>
            <a:r>
              <a:rPr lang="en-US" altLang="he-IL" sz="72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Micropump</a:t>
            </a:r>
            <a:endParaRPr lang="en-US" altLang="he-IL" sz="7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174027">
              <a:defRPr/>
            </a:pPr>
            <a:endParaRPr lang="en-US" sz="2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G. A. Pinhasi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Matan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Pe'er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1,2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and Amos 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Ullmann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 marL="742950" indent="-742950" algn="ctr" defTabSz="4387247" eaLnBrk="1" hangingPunct="1">
              <a:buAutoNum type="arabicPeriod"/>
              <a:defRPr/>
            </a:pP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Dept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. of Chemical Engineering, Ariel 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University,  ISRAEL</a:t>
            </a:r>
          </a:p>
          <a:p>
            <a:pPr marL="742950" indent="-742950" algn="ctr" defTabSz="4387247">
              <a:buFontTx/>
              <a:buAutoNum type="arabicPeriod"/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School of Mechanical Engineering, Tel Aviv 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University ISRAEL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5848649"/>
            <a:ext cx="13017206" cy="821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INRODUCTION</a:t>
            </a:r>
            <a:r>
              <a:rPr lang="en-US" altLang="nl-NL" sz="4800" dirty="0" smtClean="0">
                <a:cs typeface="Calibri" panose="020F0502020204030204" pitchFamily="34" charset="0"/>
              </a:rPr>
              <a:t>: </a:t>
            </a:r>
            <a:r>
              <a:rPr lang="en-US" altLang="he-IL" sz="4800" dirty="0" smtClean="0">
                <a:solidFill>
                  <a:srgbClr val="000000"/>
                </a:solidFill>
              </a:rPr>
              <a:t>Development </a:t>
            </a:r>
            <a:r>
              <a:rPr lang="en-US" altLang="he-IL" sz="4800" dirty="0">
                <a:solidFill>
                  <a:srgbClr val="000000"/>
                </a:solidFill>
              </a:rPr>
              <a:t>of micro-pumps </a:t>
            </a:r>
            <a:r>
              <a:rPr lang="en-US" altLang="he-IL" sz="4800" dirty="0" smtClean="0">
                <a:solidFill>
                  <a:srgbClr val="000000"/>
                </a:solidFill>
              </a:rPr>
              <a:t>allows </a:t>
            </a:r>
            <a:r>
              <a:rPr lang="en-US" altLang="he-IL" sz="4800" dirty="0">
                <a:solidFill>
                  <a:srgbClr val="000000"/>
                </a:solidFill>
              </a:rPr>
              <a:t>the minimization of many bio-engineered and electrical systems, for example, controlled drug delivery systems or liquid cooled microprocessors. The development of such system is facing two major challenges: the design of actuation mechanism and the flow direction control.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4800" dirty="0">
                <a:solidFill>
                  <a:srgbClr val="000000"/>
                </a:solidFill>
              </a:rPr>
              <a:t>In the present work a numerical model is being developed to simulate the operation of a micro-pump driven by bubble formation and </a:t>
            </a:r>
            <a:r>
              <a:rPr lang="en-US" altLang="he-IL" sz="4800" dirty="0" smtClean="0">
                <a:solidFill>
                  <a:srgbClr val="000000"/>
                </a:solidFill>
              </a:rPr>
              <a:t>growth after </a:t>
            </a:r>
            <a:r>
              <a:rPr lang="en-US" sz="4800" dirty="0" smtClean="0">
                <a:cs typeface="Calibri" panose="020F0502020204030204" pitchFamily="34" charset="0"/>
              </a:rPr>
              <a:t>Tsai </a:t>
            </a:r>
            <a:r>
              <a:rPr lang="en-US" sz="4800" dirty="0">
                <a:cs typeface="Calibri" panose="020F0502020204030204" pitchFamily="34" charset="0"/>
              </a:rPr>
              <a:t>and </a:t>
            </a:r>
            <a:r>
              <a:rPr lang="en-US" sz="4800" dirty="0" smtClean="0">
                <a:cs typeface="Calibri" panose="020F0502020204030204" pitchFamily="34" charset="0"/>
              </a:rPr>
              <a:t>Lin </a:t>
            </a:r>
            <a:r>
              <a:rPr lang="en-US" sz="4800" dirty="0">
                <a:cs typeface="Calibri" panose="020F0502020204030204" pitchFamily="34" charset="0"/>
              </a:rPr>
              <a:t>(2002</a:t>
            </a:r>
            <a:r>
              <a:rPr lang="en-US" sz="4800" dirty="0" smtClean="0">
                <a:cs typeface="Calibri" panose="020F0502020204030204" pitchFamily="34" charset="0"/>
              </a:rPr>
              <a:t>) design</a:t>
            </a:r>
            <a:r>
              <a:rPr lang="en-US" sz="4800" baseline="30000" dirty="0" smtClean="0">
                <a:cs typeface="Calibri" panose="020F0502020204030204" pitchFamily="34" charset="0"/>
              </a:rPr>
              <a:t>1,2</a:t>
            </a:r>
            <a:r>
              <a:rPr lang="en-US" altLang="he-IL" sz="4800" dirty="0" smtClean="0">
                <a:solidFill>
                  <a:srgbClr val="000000"/>
                </a:solidFill>
              </a:rPr>
              <a:t>. 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2" name="TextBox 7">
            <a:extLst>
              <a:ext uri="{FF2B5EF4-FFF2-40B4-BE49-F238E27FC236}">
                <a16:creationId xmlns:a16="http://schemas.microsoft.com/office/drawing/2014/main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18204352"/>
            <a:ext cx="12975642" cy="22838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COMPUTATIONAL METHODS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sz="4800" dirty="0">
                <a:solidFill>
                  <a:srgbClr val="000000"/>
                </a:solidFill>
              </a:rPr>
              <a:t>The analysis is made </a:t>
            </a:r>
            <a:r>
              <a:rPr lang="en-US" sz="4800" dirty="0" smtClean="0">
                <a:solidFill>
                  <a:srgbClr val="000000"/>
                </a:solidFill>
              </a:rPr>
              <a:t>with </a:t>
            </a:r>
            <a:r>
              <a:rPr lang="en-US" sz="4800" dirty="0">
                <a:solidFill>
                  <a:srgbClr val="000000"/>
                </a:solidFill>
              </a:rPr>
              <a:t>finite element software-COMSOL </a:t>
            </a:r>
            <a:r>
              <a:rPr lang="en-US" sz="4800" dirty="0" err="1">
                <a:solidFill>
                  <a:srgbClr val="000000"/>
                </a:solidFill>
              </a:rPr>
              <a:t>Multiphysics</a:t>
            </a:r>
            <a:r>
              <a:rPr lang="en-US" altLang="he-IL" sz="4800" dirty="0">
                <a:solidFill>
                  <a:srgbClr val="000000"/>
                </a:solidFill>
              </a:rPr>
              <a:t> </a:t>
            </a:r>
            <a:r>
              <a:rPr lang="en-US" altLang="he-IL" sz="4800" dirty="0" smtClean="0">
                <a:solidFill>
                  <a:srgbClr val="000000"/>
                </a:solidFill>
              </a:rPr>
              <a:t>using  </a:t>
            </a:r>
            <a:r>
              <a:rPr lang="en-US" sz="4800" dirty="0" smtClean="0">
                <a:solidFill>
                  <a:srgbClr val="000000"/>
                </a:solidFill>
              </a:rPr>
              <a:t>COMSOL-</a:t>
            </a:r>
            <a:r>
              <a:rPr lang="en-US" altLang="he-IL" sz="4800" dirty="0" smtClean="0">
                <a:solidFill>
                  <a:srgbClr val="000000"/>
                </a:solidFill>
              </a:rPr>
              <a:t>MATLAB code. </a:t>
            </a:r>
            <a:r>
              <a:rPr lang="en-US" altLang="he-IL" sz="4800" dirty="0">
                <a:solidFill>
                  <a:srgbClr val="000000"/>
                </a:solidFill>
              </a:rPr>
              <a:t>The Level-Set method </a:t>
            </a:r>
            <a:r>
              <a:rPr lang="en-US" altLang="he-IL" sz="4800" dirty="0" smtClean="0">
                <a:solidFill>
                  <a:srgbClr val="000000"/>
                </a:solidFill>
              </a:rPr>
              <a:t>used</a:t>
            </a:r>
            <a:r>
              <a:rPr lang="en-US" altLang="he-IL" sz="4800" dirty="0">
                <a:solidFill>
                  <a:srgbClr val="000000"/>
                </a:solidFill>
              </a:rPr>
              <a:t>, to represent the gas-liquid interface.</a:t>
            </a:r>
            <a:endParaRPr lang="en-US" altLang="he-IL" sz="4800" dirty="0" smtClean="0">
              <a:solidFill>
                <a:srgbClr val="00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he-IL" sz="4800" dirty="0" smtClean="0">
                <a:solidFill>
                  <a:srgbClr val="000000"/>
                </a:solidFill>
              </a:rPr>
              <a:t>The </a:t>
            </a:r>
            <a:r>
              <a:rPr lang="en-US" altLang="he-IL" sz="4800" dirty="0">
                <a:solidFill>
                  <a:srgbClr val="000000"/>
                </a:solidFill>
              </a:rPr>
              <a:t>model consisted of </a:t>
            </a:r>
            <a:r>
              <a:rPr lang="en-US" altLang="he-IL" sz="4800" dirty="0" smtClean="0">
                <a:solidFill>
                  <a:srgbClr val="000000"/>
                </a:solidFill>
              </a:rPr>
              <a:t>sub-models, :</a:t>
            </a:r>
          </a:p>
          <a:p>
            <a:pPr marL="514350" indent="-514350" algn="just" eaLnBrk="1" hangingPunct="1">
              <a:buFontTx/>
              <a:buAutoNum type="arabicPeriod"/>
              <a:defRPr/>
            </a:pPr>
            <a:r>
              <a:rPr lang="en-US" sz="4800" dirty="0" smtClean="0">
                <a:solidFill>
                  <a:srgbClr val="000000"/>
                </a:solidFill>
              </a:rPr>
              <a:t>Initial</a:t>
            </a:r>
            <a:r>
              <a:rPr lang="en-US" sz="4800" dirty="0" smtClean="0">
                <a:solidFill>
                  <a:srgbClr val="000000"/>
                </a:solidFill>
                <a:ea typeface="굴림" charset="-127"/>
              </a:rPr>
              <a:t> </a:t>
            </a:r>
            <a:r>
              <a:rPr lang="en-US" sz="4800" dirty="0">
                <a:solidFill>
                  <a:srgbClr val="000000"/>
                </a:solidFill>
                <a:ea typeface="굴림" charset="-127"/>
              </a:rPr>
              <a:t>liquid </a:t>
            </a:r>
            <a:r>
              <a:rPr lang="en-US" sz="4800" dirty="0" smtClean="0">
                <a:solidFill>
                  <a:srgbClr val="000000"/>
                </a:solidFill>
                <a:ea typeface="굴림" charset="-127"/>
              </a:rPr>
              <a:t>heating</a:t>
            </a:r>
            <a:endParaRPr lang="en-US" sz="4800" dirty="0">
              <a:solidFill>
                <a:srgbClr val="000000"/>
              </a:solidFill>
              <a:ea typeface="굴림" charset="-127"/>
            </a:endParaRPr>
          </a:p>
          <a:p>
            <a:pPr marL="514350" indent="-514350" algn="just" eaLnBrk="1" hangingPunct="1">
              <a:buFontTx/>
              <a:buAutoNum type="arabicPeriod"/>
              <a:defRPr/>
            </a:pPr>
            <a:r>
              <a:rPr lang="en-US" sz="4800" dirty="0">
                <a:solidFill>
                  <a:srgbClr val="000000"/>
                </a:solidFill>
                <a:ea typeface="굴림" charset="-127"/>
              </a:rPr>
              <a:t>Formation of a critical </a:t>
            </a:r>
            <a:r>
              <a:rPr lang="en-US" sz="4800" dirty="0" smtClean="0">
                <a:solidFill>
                  <a:srgbClr val="000000"/>
                </a:solidFill>
                <a:ea typeface="굴림" charset="-127"/>
              </a:rPr>
              <a:t>bubble</a:t>
            </a:r>
            <a:r>
              <a:rPr lang="en-US" sz="4800" baseline="30000" dirty="0" smtClean="0">
                <a:solidFill>
                  <a:srgbClr val="000000"/>
                </a:solidFill>
                <a:ea typeface="굴림" charset="-127"/>
              </a:rPr>
              <a:t>3</a:t>
            </a:r>
            <a:r>
              <a:rPr lang="en-US" sz="4800" dirty="0" smtClean="0">
                <a:solidFill>
                  <a:srgbClr val="000000"/>
                </a:solidFill>
                <a:ea typeface="굴림" charset="-127"/>
              </a:rPr>
              <a:t>, Nucleation model  </a:t>
            </a:r>
            <a:endParaRPr lang="en-US" sz="4800" dirty="0">
              <a:solidFill>
                <a:srgbClr val="000000"/>
              </a:solidFill>
              <a:ea typeface="굴림" charset="-127"/>
            </a:endParaRPr>
          </a:p>
          <a:p>
            <a:pPr marL="514350" indent="-514350" algn="just" eaLnBrk="1" hangingPunct="1">
              <a:buFontTx/>
              <a:buAutoNum type="arabicPeriod"/>
              <a:defRPr/>
            </a:pPr>
            <a:r>
              <a:rPr lang="en-US" sz="4800" dirty="0">
                <a:solidFill>
                  <a:srgbClr val="000000"/>
                </a:solidFill>
                <a:ea typeface="굴림" charset="-127"/>
              </a:rPr>
              <a:t>Bubble growth and </a:t>
            </a:r>
            <a:r>
              <a:rPr lang="en-US" sz="4800" dirty="0" smtClean="0">
                <a:solidFill>
                  <a:srgbClr val="000000"/>
                </a:solidFill>
                <a:ea typeface="굴림" charset="-127"/>
              </a:rPr>
              <a:t>Liquid </a:t>
            </a:r>
            <a:r>
              <a:rPr lang="en-US" sz="4800" dirty="0">
                <a:solidFill>
                  <a:srgbClr val="000000"/>
                </a:solidFill>
                <a:ea typeface="굴림" charset="-127"/>
              </a:rPr>
              <a:t>flow through the nozzles system.</a:t>
            </a:r>
          </a:p>
          <a:p>
            <a:pPr algn="just">
              <a:buNone/>
            </a:pPr>
            <a:r>
              <a:rPr lang="en-US" sz="4800" u="sng" dirty="0" smtClean="0">
                <a:solidFill>
                  <a:srgbClr val="000000"/>
                </a:solidFill>
              </a:rPr>
              <a:t>Conservation Equations:</a:t>
            </a:r>
            <a:endParaRPr lang="en-US" sz="4800" u="sng" dirty="0">
              <a:solidFill>
                <a:srgbClr val="000000"/>
              </a:solidFill>
            </a:endParaRPr>
          </a:p>
          <a:p>
            <a:pPr algn="just">
              <a:buNone/>
            </a:pPr>
            <a:r>
              <a:rPr lang="en-US" sz="4800" dirty="0" smtClean="0">
                <a:solidFill>
                  <a:srgbClr val="000000"/>
                </a:solidFill>
              </a:rPr>
              <a:t>Continuity</a:t>
            </a:r>
          </a:p>
          <a:p>
            <a:pPr algn="just">
              <a:buNone/>
            </a:pPr>
            <a:endParaRPr lang="en-US" sz="4800" dirty="0">
              <a:solidFill>
                <a:srgbClr val="000000"/>
              </a:solidFill>
            </a:endParaRPr>
          </a:p>
          <a:p>
            <a:pPr algn="just">
              <a:buNone/>
            </a:pPr>
            <a:r>
              <a:rPr lang="en-US" sz="4800" dirty="0" smtClean="0">
                <a:solidFill>
                  <a:srgbClr val="000000"/>
                </a:solidFill>
              </a:rPr>
              <a:t>Momentum </a:t>
            </a:r>
            <a:r>
              <a:rPr lang="en-US" sz="4800" dirty="0">
                <a:solidFill>
                  <a:srgbClr val="000000"/>
                </a:solidFill>
              </a:rPr>
              <a:t>(</a:t>
            </a:r>
            <a:r>
              <a:rPr lang="en-US" sz="4800" dirty="0" err="1">
                <a:solidFill>
                  <a:srgbClr val="000000"/>
                </a:solidFill>
              </a:rPr>
              <a:t>Navier</a:t>
            </a:r>
            <a:r>
              <a:rPr lang="en-US" sz="4800" dirty="0">
                <a:solidFill>
                  <a:srgbClr val="000000"/>
                </a:solidFill>
              </a:rPr>
              <a:t>-Stokes, NS</a:t>
            </a:r>
            <a:r>
              <a:rPr lang="en-US" sz="4800" dirty="0" smtClean="0">
                <a:solidFill>
                  <a:srgbClr val="000000"/>
                </a:solidFill>
              </a:rPr>
              <a:t>)</a:t>
            </a:r>
          </a:p>
          <a:p>
            <a:pPr algn="just">
              <a:buNone/>
            </a:pPr>
            <a:endParaRPr lang="en-US" sz="4800" dirty="0" smtClean="0">
              <a:solidFill>
                <a:srgbClr val="000000"/>
              </a:solidFill>
            </a:endParaRPr>
          </a:p>
          <a:p>
            <a:pPr algn="just">
              <a:buNone/>
            </a:pPr>
            <a:endParaRPr lang="en-US" sz="4800" dirty="0">
              <a:solidFill>
                <a:srgbClr val="000000"/>
              </a:solidFill>
            </a:endParaRPr>
          </a:p>
          <a:p>
            <a:pPr algn="just">
              <a:buNone/>
            </a:pPr>
            <a:endParaRPr lang="en-US" sz="4800" dirty="0" smtClean="0">
              <a:solidFill>
                <a:srgbClr val="000000"/>
              </a:solidFill>
            </a:endParaRPr>
          </a:p>
          <a:p>
            <a:pPr algn="just">
              <a:buNone/>
            </a:pPr>
            <a:endParaRPr lang="en-US" sz="4800" dirty="0">
              <a:solidFill>
                <a:srgbClr val="000000"/>
              </a:solidFill>
            </a:endParaRPr>
          </a:p>
          <a:p>
            <a:pPr algn="just">
              <a:buNone/>
            </a:pPr>
            <a:r>
              <a:rPr lang="en-US" sz="4800" dirty="0" smtClean="0">
                <a:solidFill>
                  <a:srgbClr val="000000"/>
                </a:solidFill>
              </a:rPr>
              <a:t>Energy</a:t>
            </a:r>
            <a:r>
              <a:rPr lang="en-US" sz="4800" dirty="0">
                <a:solidFill>
                  <a:srgbClr val="000000"/>
                </a:solidFill>
              </a:rPr>
              <a:t>: Convective Heat </a:t>
            </a:r>
            <a:r>
              <a:rPr lang="en-US" sz="4800" dirty="0" smtClean="0">
                <a:solidFill>
                  <a:srgbClr val="000000"/>
                </a:solidFill>
              </a:rPr>
              <a:t>transfer</a:t>
            </a:r>
          </a:p>
          <a:p>
            <a:pPr algn="just">
              <a:buNone/>
            </a:pPr>
            <a:endParaRPr lang="en-US" sz="4800" dirty="0">
              <a:solidFill>
                <a:srgbClr val="000000"/>
              </a:solidFill>
            </a:endParaRPr>
          </a:p>
          <a:p>
            <a:pPr algn="just">
              <a:buNone/>
            </a:pPr>
            <a:endParaRPr lang="en-US" sz="4800" dirty="0" smtClean="0">
              <a:solidFill>
                <a:srgbClr val="000000"/>
              </a:solidFill>
            </a:endParaRPr>
          </a:p>
          <a:p>
            <a:pPr algn="just">
              <a:buNone/>
            </a:pPr>
            <a:r>
              <a:rPr lang="en-US" sz="4800" dirty="0" smtClean="0">
                <a:solidFill>
                  <a:srgbClr val="000000"/>
                </a:solidFill>
              </a:rPr>
              <a:t>Level-Set (</a:t>
            </a:r>
            <a:r>
              <a:rPr lang="en-US" sz="4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j</a:t>
            </a:r>
            <a:r>
              <a:rPr lang="en-US" sz="4800" dirty="0" smtClean="0">
                <a:solidFill>
                  <a:srgbClr val="000000"/>
                </a:solidFill>
              </a:rPr>
              <a:t>=0 </a:t>
            </a:r>
            <a:r>
              <a:rPr lang="en-US" sz="4800" dirty="0">
                <a:solidFill>
                  <a:srgbClr val="000000"/>
                </a:solidFill>
              </a:rPr>
              <a:t>vapor; </a:t>
            </a:r>
            <a:r>
              <a:rPr lang="en-US" sz="4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j</a:t>
            </a:r>
            <a:r>
              <a:rPr lang="en-US" sz="4800" dirty="0" smtClean="0">
                <a:solidFill>
                  <a:srgbClr val="000000"/>
                </a:solidFill>
              </a:rPr>
              <a:t>=1 </a:t>
            </a:r>
            <a:r>
              <a:rPr lang="en-US" sz="4800" dirty="0">
                <a:solidFill>
                  <a:srgbClr val="000000"/>
                </a:solidFill>
              </a:rPr>
              <a:t>Liquid</a:t>
            </a:r>
            <a:r>
              <a:rPr lang="en-US" sz="4800" dirty="0" smtClean="0">
                <a:solidFill>
                  <a:srgbClr val="000000"/>
                </a:solidFill>
              </a:rPr>
              <a:t>)</a:t>
            </a:r>
          </a:p>
          <a:p>
            <a:pPr algn="just">
              <a:buNone/>
            </a:pPr>
            <a:endParaRPr lang="en-US" sz="4800" dirty="0">
              <a:solidFill>
                <a:srgbClr val="000000"/>
              </a:solidFill>
            </a:endParaRPr>
          </a:p>
          <a:p>
            <a:pPr algn="just">
              <a:buNone/>
            </a:pPr>
            <a:endParaRPr lang="en-US" sz="4800" dirty="0">
              <a:solidFill>
                <a:srgbClr val="000000"/>
              </a:solidFill>
            </a:endParaRPr>
          </a:p>
          <a:p>
            <a:pPr algn="just">
              <a:buNone/>
            </a:pPr>
            <a:endParaRPr lang="en-US" sz="4800" dirty="0" smtClean="0">
              <a:solidFill>
                <a:srgbClr val="000000"/>
              </a:solidFill>
            </a:endParaRPr>
          </a:p>
          <a:p>
            <a:pPr algn="just">
              <a:buNone/>
            </a:pPr>
            <a:r>
              <a:rPr lang="en-US" sz="4800" dirty="0" smtClean="0">
                <a:solidFill>
                  <a:srgbClr val="000000"/>
                </a:solidFill>
              </a:rPr>
              <a:t>Heat </a:t>
            </a:r>
            <a:r>
              <a:rPr lang="en-US" sz="4800" dirty="0">
                <a:solidFill>
                  <a:srgbClr val="000000"/>
                </a:solidFill>
              </a:rPr>
              <a:t>and Mass relation at the Interface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4" name="TextBox 11">
            <a:extLst>
              <a:ext uri="{FF2B5EF4-FFF2-40B4-BE49-F238E27FC236}">
                <a16:creationId xmlns:a16="http://schemas.microsoft.com/office/drawing/2014/main" id="{40785265-1A25-C840-B03A-0999BB374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64448" y="27674895"/>
            <a:ext cx="2979737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400" dirty="0">
                <a:cs typeface="Calibri" panose="020F0502020204030204" pitchFamily="34" charset="0"/>
              </a:rPr>
              <a:t>Inlet Fluid 1</a:t>
            </a:r>
          </a:p>
        </p:txBody>
      </p:sp>
      <p:sp>
        <p:nvSpPr>
          <p:cNvPr id="2058" name="TextBox 15">
            <a:extLst>
              <a:ext uri="{FF2B5EF4-FFF2-40B4-BE49-F238E27FC236}">
                <a16:creationId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7240" y="5848649"/>
            <a:ext cx="13019177" cy="156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RESULTS</a:t>
            </a:r>
            <a:r>
              <a:rPr lang="en-US" altLang="nl-NL" sz="4800" dirty="0" smtClean="0">
                <a:cs typeface="Calibri" panose="020F050202020403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  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687240" y="37230496"/>
            <a:ext cx="13024286" cy="3411820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algn="just"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1087301" indent="-1087301" algn="just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Tsai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J.H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and 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Lin, L.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"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 thermal-bubble-actuated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micronozzle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–diffuser pump", J.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Microelectromech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Syst., 11,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665–671 (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2002)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algn="just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Jung, J.Y. and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Kwak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H.Y., "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Fabrication testing of bubble powered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micropumps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using embedded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microheater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", J.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Microfluid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Nanofluid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3,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161-169 (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2007)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</a:t>
            </a:r>
          </a:p>
          <a:p>
            <a:pPr marL="1087301" indent="-1087301" algn="just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Pinhasi, G.A., Dayan, A. and Ullmann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A., "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Modeling of Flashing Two-Phase Flow", Reviews in Chemical Engineering, 21(3-4),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133-264 (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2005)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88" name="TextBox 24">
            <a:extLst>
              <a:ext uri="{FF2B5EF4-FFF2-40B4-BE49-F238E27FC236}">
                <a16:creationId xmlns:a16="http://schemas.microsoft.com/office/drawing/2014/main" id="{F1E4126A-6A40-9640-AEDD-8346A4AF0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29003" y="20778262"/>
            <a:ext cx="7318904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4</a:t>
            </a:r>
            <a:r>
              <a:rPr lang="en-US" altLang="nl-NL" sz="3600" dirty="0" smtClean="0">
                <a:cs typeface="Calibri" panose="020F0502020204030204" pitchFamily="34" charset="0"/>
              </a:rPr>
              <a:t>. Bubble Pump: </a:t>
            </a:r>
            <a:r>
              <a:rPr lang="en-US" sz="3600" dirty="0" smtClean="0">
                <a:solidFill>
                  <a:srgbClr val="000000"/>
                </a:solidFill>
                <a:ea typeface="굴림" charset="-127"/>
              </a:rPr>
              <a:t>Pressure map.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2" name="TextBox 28">
            <a:extLst>
              <a:ext uri="{FF2B5EF4-FFF2-40B4-BE49-F238E27FC236}">
                <a16:creationId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6165" y="17133580"/>
            <a:ext cx="12937815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1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sz="3600" dirty="0" smtClean="0">
                <a:cs typeface="Calibri" panose="020F0502020204030204" pitchFamily="34" charset="0"/>
              </a:rPr>
              <a:t>Nozzle-diffuser </a:t>
            </a:r>
            <a:r>
              <a:rPr lang="en-US" sz="3600" dirty="0">
                <a:cs typeface="Calibri" panose="020F0502020204030204" pitchFamily="34" charset="0"/>
              </a:rPr>
              <a:t>based bubble </a:t>
            </a:r>
            <a:r>
              <a:rPr lang="en-US" sz="3600" dirty="0" smtClean="0">
                <a:cs typeface="Calibri" panose="020F0502020204030204" pitchFamily="34" charset="0"/>
              </a:rPr>
              <a:t>pump</a:t>
            </a:r>
            <a:r>
              <a:rPr lang="en-US" sz="3600" baseline="30000" dirty="0" smtClean="0">
                <a:cs typeface="Calibri" panose="020F0502020204030204" pitchFamily="34" charset="0"/>
              </a:rPr>
              <a:t>1</a:t>
            </a:r>
            <a:r>
              <a:rPr lang="en-US" sz="3600" dirty="0" smtClean="0">
                <a:cs typeface="Calibri" panose="020F0502020204030204" pitchFamily="34" charset="0"/>
              </a:rPr>
              <a:t>: principle and drawing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6" name="TextBox 33">
            <a:extLst>
              <a:ext uri="{FF2B5EF4-FFF2-40B4-BE49-F238E27FC236}">
                <a16:creationId xmlns:a16="http://schemas.microsoft.com/office/drawing/2014/main" id="{478932AD-87D4-5E47-9D62-E7F29E38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26811" y="14584446"/>
            <a:ext cx="8273718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3</a:t>
            </a:r>
            <a:r>
              <a:rPr lang="en-US" altLang="nl-NL" sz="3600" dirty="0" smtClean="0">
                <a:cs typeface="Calibri" panose="020F0502020204030204" pitchFamily="34" charset="0"/>
              </a:rPr>
              <a:t>. Bubble Growth: Temperature map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848" descr="Pictur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353" y="14318564"/>
            <a:ext cx="7161267" cy="265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84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2564" y="13605157"/>
            <a:ext cx="4770001" cy="33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86"/>
          <p:cNvSpPr>
            <a:spLocks noChangeArrowheads="1"/>
          </p:cNvSpPr>
          <p:nvPr/>
        </p:nvSpPr>
        <p:spPr bwMode="auto">
          <a:xfrm>
            <a:off x="0" y="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4469498"/>
              </p:ext>
            </p:extLst>
          </p:nvPr>
        </p:nvGraphicFramePr>
        <p:xfrm>
          <a:off x="4536288" y="26440037"/>
          <a:ext cx="4366904" cy="1574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9" name="Equation" r:id="rId6" imgW="1091726" imgH="393529" progId="Equation.DSMT4">
                  <p:embed/>
                </p:oleObj>
              </mc:Choice>
              <mc:Fallback>
                <p:oleObj name="Equation" r:id="rId6" imgW="1091726" imgH="393529" progId="Equation.DSMT4">
                  <p:embed/>
                  <p:pic>
                    <p:nvPicPr>
                      <p:cNvPr id="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6288" y="26440037"/>
                        <a:ext cx="4366904" cy="15741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87"/>
          <p:cNvSpPr>
            <a:spLocks noChangeArrowheads="1"/>
          </p:cNvSpPr>
          <p:nvPr/>
        </p:nvSpPr>
        <p:spPr bwMode="auto">
          <a:xfrm>
            <a:off x="0" y="38100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89"/>
          <p:cNvSpPr>
            <a:spLocks noChangeArrowheads="1"/>
          </p:cNvSpPr>
          <p:nvPr/>
        </p:nvSpPr>
        <p:spPr bwMode="auto">
          <a:xfrm>
            <a:off x="0" y="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311058"/>
              </p:ext>
            </p:extLst>
          </p:nvPr>
        </p:nvGraphicFramePr>
        <p:xfrm>
          <a:off x="4194493" y="39615510"/>
          <a:ext cx="43656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0" name="Equation" r:id="rId8" imgW="1091880" imgH="228600" progId="Equation.DSMT4">
                  <p:embed/>
                </p:oleObj>
              </mc:Choice>
              <mc:Fallback>
                <p:oleObj name="Equation" r:id="rId8" imgW="1091880" imgH="228600" progId="Equation.DSMT4">
                  <p:embed/>
                  <p:pic>
                    <p:nvPicPr>
                      <p:cNvPr id="0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4493" y="39615510"/>
                        <a:ext cx="4365625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0"/>
          <p:cNvSpPr>
            <a:spLocks noChangeArrowheads="1"/>
          </p:cNvSpPr>
          <p:nvPr/>
        </p:nvSpPr>
        <p:spPr bwMode="auto">
          <a:xfrm>
            <a:off x="0" y="45720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92"/>
          <p:cNvSpPr>
            <a:spLocks noChangeArrowheads="1"/>
          </p:cNvSpPr>
          <p:nvPr/>
        </p:nvSpPr>
        <p:spPr bwMode="auto">
          <a:xfrm>
            <a:off x="0" y="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397578"/>
              </p:ext>
            </p:extLst>
          </p:nvPr>
        </p:nvGraphicFramePr>
        <p:xfrm>
          <a:off x="2356583" y="35858545"/>
          <a:ext cx="8128000" cy="284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1" name="Equation" r:id="rId10" imgW="2031840" imgH="711000" progId="Equation.DSMT4">
                  <p:embed/>
                </p:oleObj>
              </mc:Choice>
              <mc:Fallback>
                <p:oleObj name="Equation" r:id="rId10" imgW="2031840" imgH="711000" progId="Equation.DSMT4">
                  <p:embed/>
                  <p:pic>
                    <p:nvPicPr>
                      <p:cNvPr id="0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6583" y="35858545"/>
                        <a:ext cx="8128000" cy="284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93"/>
          <p:cNvSpPr>
            <a:spLocks noChangeArrowheads="1"/>
          </p:cNvSpPr>
          <p:nvPr/>
        </p:nvSpPr>
        <p:spPr bwMode="auto">
          <a:xfrm>
            <a:off x="0" y="53340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95"/>
          <p:cNvSpPr>
            <a:spLocks noChangeArrowheads="1"/>
          </p:cNvSpPr>
          <p:nvPr/>
        </p:nvSpPr>
        <p:spPr bwMode="auto">
          <a:xfrm>
            <a:off x="152400" y="15240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7674246"/>
              </p:ext>
            </p:extLst>
          </p:nvPr>
        </p:nvGraphicFramePr>
        <p:xfrm>
          <a:off x="1999292" y="33333471"/>
          <a:ext cx="10261600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2" name="Equation" r:id="rId12" imgW="2565400" imgH="431800" progId="Equation.DSMT4">
                  <p:embed/>
                </p:oleObj>
              </mc:Choice>
              <mc:Fallback>
                <p:oleObj name="Equation" r:id="rId12" imgW="2565400" imgH="431800" progId="Equation.DSMT4">
                  <p:embed/>
                  <p:pic>
                    <p:nvPicPr>
                      <p:cNvPr id="0" name="Object 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9292" y="33333471"/>
                        <a:ext cx="10261600" cy="172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96"/>
          <p:cNvSpPr>
            <a:spLocks noChangeArrowheads="1"/>
          </p:cNvSpPr>
          <p:nvPr/>
        </p:nvSpPr>
        <p:spPr bwMode="auto">
          <a:xfrm>
            <a:off x="152400" y="60960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8"/>
          <p:cNvSpPr>
            <a:spLocks noChangeArrowheads="1"/>
          </p:cNvSpPr>
          <p:nvPr/>
        </p:nvSpPr>
        <p:spPr bwMode="auto">
          <a:xfrm>
            <a:off x="0" y="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4962282"/>
              </p:ext>
            </p:extLst>
          </p:nvPr>
        </p:nvGraphicFramePr>
        <p:xfrm>
          <a:off x="1626833" y="28960128"/>
          <a:ext cx="13716000" cy="325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3" name="Equation" r:id="rId14" imgW="3429000" imgH="812520" progId="Equation.DSMT4">
                  <p:embed/>
                </p:oleObj>
              </mc:Choice>
              <mc:Fallback>
                <p:oleObj name="Equation" r:id="rId14" imgW="3429000" imgH="812520" progId="Equation.DSMT4">
                  <p:embed/>
                  <p:pic>
                    <p:nvPicPr>
                      <p:cNvPr id="0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6833" y="28960128"/>
                        <a:ext cx="13716000" cy="325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99"/>
          <p:cNvSpPr>
            <a:spLocks noChangeArrowheads="1"/>
          </p:cNvSpPr>
          <p:nvPr/>
        </p:nvSpPr>
        <p:spPr bwMode="auto">
          <a:xfrm>
            <a:off x="0" y="91440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19088128" y="24638484"/>
            <a:ext cx="35861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11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0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8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Bubble growth stage</a:t>
            </a:r>
            <a:r>
              <a:rPr lang="he-IL" altLang="he-IL" sz="3000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endParaRPr lang="en-US" altLang="he-IL" sz="30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0.14mm</a:t>
            </a:r>
          </a:p>
        </p:txBody>
      </p:sp>
      <p:sp>
        <p:nvSpPr>
          <p:cNvPr id="49" name="TextBox 28">
            <a:extLst>
              <a:ext uri="{FF2B5EF4-FFF2-40B4-BE49-F238E27FC236}">
                <a16:creationId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1143" y="29259480"/>
            <a:ext cx="4996475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2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sz="3600" dirty="0" smtClean="0">
                <a:cs typeface="Calibri" panose="020F0502020204030204" pitchFamily="34" charset="0"/>
              </a:rPr>
              <a:t>Bubble interface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667" y="25582391"/>
            <a:ext cx="4431426" cy="3035557"/>
          </a:xfrm>
          <a:prstGeom prst="rect">
            <a:avLst/>
          </a:prstGeom>
        </p:spPr>
      </p:pic>
      <p:grpSp>
        <p:nvGrpSpPr>
          <p:cNvPr id="51" name="Group 917"/>
          <p:cNvGrpSpPr>
            <a:grpSpLocks noChangeAspect="1"/>
          </p:cNvGrpSpPr>
          <p:nvPr/>
        </p:nvGrpSpPr>
        <p:grpSpPr bwMode="auto">
          <a:xfrm>
            <a:off x="10940863" y="34056891"/>
            <a:ext cx="4608512" cy="5133975"/>
            <a:chOff x="2730" y="2801"/>
            <a:chExt cx="3730" cy="4154"/>
          </a:xfrm>
        </p:grpSpPr>
        <p:sp>
          <p:nvSpPr>
            <p:cNvPr id="52" name="AutoShape 942"/>
            <p:cNvSpPr>
              <a:spLocks noChangeAspect="1" noChangeArrowheads="1" noTextEdit="1"/>
            </p:cNvSpPr>
            <p:nvPr/>
          </p:nvSpPr>
          <p:spPr bwMode="auto">
            <a:xfrm>
              <a:off x="2730" y="2801"/>
              <a:ext cx="3730" cy="4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Arc 941"/>
            <p:cNvSpPr>
              <a:spLocks/>
            </p:cNvSpPr>
            <p:nvPr/>
          </p:nvSpPr>
          <p:spPr bwMode="auto">
            <a:xfrm>
              <a:off x="3423" y="3383"/>
              <a:ext cx="1100" cy="1100"/>
            </a:xfrm>
            <a:custGeom>
              <a:avLst/>
              <a:gdLst>
                <a:gd name="T0" fmla="*/ 0 w 21600"/>
                <a:gd name="T1" fmla="*/ 0 h 21600"/>
                <a:gd name="T2" fmla="*/ 56 w 21600"/>
                <a:gd name="T3" fmla="*/ 56 h 21600"/>
                <a:gd name="T4" fmla="*/ 0 w 21600"/>
                <a:gd name="T5" fmla="*/ 56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cmpd="dbl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54" name="AutoShape 940"/>
            <p:cNvCxnSpPr>
              <a:cxnSpLocks noChangeShapeType="1"/>
            </p:cNvCxnSpPr>
            <p:nvPr/>
          </p:nvCxnSpPr>
          <p:spPr bwMode="auto">
            <a:xfrm>
              <a:off x="3423" y="4513"/>
              <a:ext cx="218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AutoShape 939"/>
            <p:cNvCxnSpPr>
              <a:cxnSpLocks noChangeShapeType="1"/>
            </p:cNvCxnSpPr>
            <p:nvPr/>
          </p:nvCxnSpPr>
          <p:spPr bwMode="auto">
            <a:xfrm flipV="1">
              <a:off x="3423" y="3087"/>
              <a:ext cx="1" cy="14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AutoShape 938"/>
            <p:cNvCxnSpPr>
              <a:cxnSpLocks noChangeShapeType="1"/>
            </p:cNvCxnSpPr>
            <p:nvPr/>
          </p:nvCxnSpPr>
          <p:spPr bwMode="auto">
            <a:xfrm flipV="1">
              <a:off x="3423" y="4513"/>
              <a:ext cx="0" cy="10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AutoShape 937"/>
            <p:cNvCxnSpPr>
              <a:cxnSpLocks noChangeShapeType="1"/>
            </p:cNvCxnSpPr>
            <p:nvPr/>
          </p:nvCxnSpPr>
          <p:spPr bwMode="auto">
            <a:xfrm>
              <a:off x="3423" y="5527"/>
              <a:ext cx="2187" cy="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AutoShape 936"/>
            <p:cNvCxnSpPr>
              <a:cxnSpLocks noChangeShapeType="1"/>
            </p:cNvCxnSpPr>
            <p:nvPr/>
          </p:nvCxnSpPr>
          <p:spPr bwMode="auto">
            <a:xfrm flipV="1">
              <a:off x="3423" y="5517"/>
              <a:ext cx="1" cy="10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AutoShape 935"/>
            <p:cNvCxnSpPr>
              <a:cxnSpLocks noChangeShapeType="1"/>
            </p:cNvCxnSpPr>
            <p:nvPr/>
          </p:nvCxnSpPr>
          <p:spPr bwMode="auto">
            <a:xfrm>
              <a:off x="3423" y="6533"/>
              <a:ext cx="218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0" name="Text Box 934"/>
            <p:cNvSpPr txBox="1">
              <a:spLocks noChangeArrowheads="1"/>
            </p:cNvSpPr>
            <p:nvPr/>
          </p:nvSpPr>
          <p:spPr bwMode="auto">
            <a:xfrm>
              <a:off x="2949" y="4413"/>
              <a:ext cx="474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117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2700338" algn="ctr"/>
                </a:tabLst>
                <a:defRPr sz="10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8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he-IL" sz="2800" dirty="0">
                  <a:latin typeface="Symbol" pitchFamily="18" charset="2"/>
                  <a:cs typeface="Times New Roman" pitchFamily="18" charset="0"/>
                </a:rPr>
                <a:t>f</a:t>
              </a:r>
              <a:endParaRPr lang="en-US" altLang="he-IL" sz="2800" dirty="0"/>
            </a:p>
          </p:txBody>
        </p:sp>
        <p:sp>
          <p:nvSpPr>
            <p:cNvPr id="61" name="Text Box 933"/>
            <p:cNvSpPr txBox="1">
              <a:spLocks noChangeArrowheads="1"/>
            </p:cNvSpPr>
            <p:nvPr/>
          </p:nvSpPr>
          <p:spPr bwMode="auto">
            <a:xfrm>
              <a:off x="4236" y="4436"/>
              <a:ext cx="567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117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2700338" algn="ctr"/>
                </a:tabLst>
                <a:defRPr sz="10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8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he-IL" sz="2800" i="1" dirty="0">
                  <a:cs typeface="Times New Roman" pitchFamily="18" charset="0"/>
                </a:rPr>
                <a:t>R</a:t>
              </a:r>
              <a:r>
                <a:rPr lang="en-US" altLang="he-IL" sz="2800" baseline="-30000" dirty="0">
                  <a:cs typeface="Times New Roman" pitchFamily="18" charset="0"/>
                </a:rPr>
                <a:t>B</a:t>
              </a:r>
              <a:endParaRPr lang="en-US" altLang="he-IL" sz="2800" dirty="0"/>
            </a:p>
          </p:txBody>
        </p:sp>
        <p:sp>
          <p:nvSpPr>
            <p:cNvPr id="62" name="Text Box 932"/>
            <p:cNvSpPr txBox="1">
              <a:spLocks noChangeArrowheads="1"/>
            </p:cNvSpPr>
            <p:nvPr/>
          </p:nvSpPr>
          <p:spPr bwMode="auto">
            <a:xfrm>
              <a:off x="3281" y="4040"/>
              <a:ext cx="1315" cy="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117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2700338" algn="ctr"/>
                </a:tabLst>
                <a:defRPr sz="10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8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he-IL" sz="2800" dirty="0">
                  <a:cs typeface="Times New Roman" pitchFamily="18" charset="0"/>
                </a:rPr>
                <a:t>Vapor</a:t>
              </a:r>
              <a:endParaRPr lang="en-US" altLang="he-IL" sz="2800" dirty="0"/>
            </a:p>
          </p:txBody>
        </p:sp>
        <p:sp>
          <p:nvSpPr>
            <p:cNvPr id="63" name="Text Box 931"/>
            <p:cNvSpPr txBox="1">
              <a:spLocks noChangeArrowheads="1"/>
            </p:cNvSpPr>
            <p:nvPr/>
          </p:nvSpPr>
          <p:spPr bwMode="auto">
            <a:xfrm>
              <a:off x="4523" y="4062"/>
              <a:ext cx="1341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117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2700338" algn="ctr"/>
                </a:tabLst>
                <a:defRPr sz="10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8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he-IL" sz="2800">
                  <a:cs typeface="Times New Roman" pitchFamily="18" charset="0"/>
                </a:rPr>
                <a:t>Liquid</a:t>
              </a:r>
              <a:endParaRPr lang="en-US" altLang="he-IL" sz="2800"/>
            </a:p>
          </p:txBody>
        </p:sp>
        <p:sp>
          <p:nvSpPr>
            <p:cNvPr id="64" name="Text Box 930"/>
            <p:cNvSpPr txBox="1">
              <a:spLocks noChangeArrowheads="1"/>
            </p:cNvSpPr>
            <p:nvPr/>
          </p:nvSpPr>
          <p:spPr bwMode="auto">
            <a:xfrm>
              <a:off x="5391" y="6469"/>
              <a:ext cx="473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117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2700338" algn="ctr"/>
                </a:tabLst>
                <a:defRPr sz="10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8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he-IL" sz="2800" i="1">
                  <a:cs typeface="Times New Roman" pitchFamily="18" charset="0"/>
                </a:rPr>
                <a:t>r</a:t>
              </a:r>
              <a:endParaRPr lang="en-US" altLang="he-IL" sz="2800"/>
            </a:p>
          </p:txBody>
        </p:sp>
        <p:sp>
          <p:nvSpPr>
            <p:cNvPr id="65" name="Text Box 929"/>
            <p:cNvSpPr txBox="1">
              <a:spLocks noChangeArrowheads="1"/>
            </p:cNvSpPr>
            <p:nvPr/>
          </p:nvSpPr>
          <p:spPr bwMode="auto">
            <a:xfrm>
              <a:off x="2949" y="5529"/>
              <a:ext cx="474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117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2700338" algn="ctr"/>
                </a:tabLst>
                <a:defRPr sz="10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8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he-IL" sz="2800" dirty="0">
                  <a:latin typeface="Symbol" pitchFamily="18" charset="2"/>
                  <a:cs typeface="Times New Roman" pitchFamily="18" charset="0"/>
                </a:rPr>
                <a:t>d</a:t>
              </a:r>
              <a:endParaRPr lang="en-US" altLang="he-IL" sz="2800" dirty="0"/>
            </a:p>
          </p:txBody>
        </p:sp>
        <p:cxnSp>
          <p:nvCxnSpPr>
            <p:cNvPr id="66" name="AutoShape 928"/>
            <p:cNvCxnSpPr>
              <a:cxnSpLocks noChangeShapeType="1"/>
            </p:cNvCxnSpPr>
            <p:nvPr/>
          </p:nvCxnSpPr>
          <p:spPr bwMode="auto">
            <a:xfrm flipV="1">
              <a:off x="4373" y="5896"/>
              <a:ext cx="69" cy="63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" name="AutoShape 927"/>
            <p:cNvCxnSpPr>
              <a:cxnSpLocks noChangeShapeType="1"/>
            </p:cNvCxnSpPr>
            <p:nvPr/>
          </p:nvCxnSpPr>
          <p:spPr bwMode="auto">
            <a:xfrm flipH="1" flipV="1">
              <a:off x="4544" y="5895"/>
              <a:ext cx="69" cy="63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AutoShape 926"/>
            <p:cNvCxnSpPr>
              <a:cxnSpLocks noChangeShapeType="1"/>
            </p:cNvCxnSpPr>
            <p:nvPr/>
          </p:nvCxnSpPr>
          <p:spPr bwMode="auto">
            <a:xfrm>
              <a:off x="4442" y="5896"/>
              <a:ext cx="10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AutoShape 925"/>
            <p:cNvCxnSpPr>
              <a:cxnSpLocks noChangeShapeType="1"/>
            </p:cNvCxnSpPr>
            <p:nvPr/>
          </p:nvCxnSpPr>
          <p:spPr bwMode="auto">
            <a:xfrm flipV="1">
              <a:off x="3424" y="5528"/>
              <a:ext cx="949" cy="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0" name="AutoShape 924"/>
            <p:cNvCxnSpPr>
              <a:cxnSpLocks noChangeShapeType="1"/>
            </p:cNvCxnSpPr>
            <p:nvPr/>
          </p:nvCxnSpPr>
          <p:spPr bwMode="auto">
            <a:xfrm flipV="1">
              <a:off x="4558" y="4944"/>
              <a:ext cx="949" cy="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AutoShape 923"/>
            <p:cNvCxnSpPr>
              <a:cxnSpLocks noChangeShapeType="1"/>
            </p:cNvCxnSpPr>
            <p:nvPr/>
          </p:nvCxnSpPr>
          <p:spPr bwMode="auto">
            <a:xfrm flipV="1">
              <a:off x="4387" y="4945"/>
              <a:ext cx="171" cy="57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" name="Text Box 922"/>
            <p:cNvSpPr txBox="1">
              <a:spLocks noChangeArrowheads="1"/>
            </p:cNvSpPr>
            <p:nvPr/>
          </p:nvSpPr>
          <p:spPr bwMode="auto">
            <a:xfrm>
              <a:off x="3104" y="4715"/>
              <a:ext cx="474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117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2700338" algn="ctr"/>
                </a:tabLst>
                <a:defRPr sz="10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8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he-IL" sz="2800">
                  <a:latin typeface="Symbol" pitchFamily="18" charset="2"/>
                  <a:cs typeface="Times New Roman" pitchFamily="18" charset="0"/>
                </a:rPr>
                <a:t>1</a:t>
              </a:r>
              <a:endParaRPr lang="en-US" altLang="he-IL" sz="2800"/>
            </a:p>
          </p:txBody>
        </p:sp>
        <p:cxnSp>
          <p:nvCxnSpPr>
            <p:cNvPr id="73" name="AutoShape 921"/>
            <p:cNvCxnSpPr>
              <a:cxnSpLocks noChangeShapeType="1"/>
            </p:cNvCxnSpPr>
            <p:nvPr/>
          </p:nvCxnSpPr>
          <p:spPr bwMode="auto">
            <a:xfrm flipV="1">
              <a:off x="3410" y="4944"/>
              <a:ext cx="1190" cy="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" name="AutoShape 920"/>
            <p:cNvCxnSpPr>
              <a:cxnSpLocks noChangeShapeType="1"/>
            </p:cNvCxnSpPr>
            <p:nvPr/>
          </p:nvCxnSpPr>
          <p:spPr bwMode="auto">
            <a:xfrm flipV="1">
              <a:off x="4283" y="3567"/>
              <a:ext cx="240" cy="20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5" name="Text Box 919"/>
            <p:cNvSpPr txBox="1">
              <a:spLocks noChangeArrowheads="1"/>
            </p:cNvSpPr>
            <p:nvPr/>
          </p:nvSpPr>
          <p:spPr bwMode="auto">
            <a:xfrm>
              <a:off x="4362" y="3334"/>
              <a:ext cx="567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117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2700338" algn="ctr"/>
                </a:tabLst>
                <a:defRPr sz="10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8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he-IL" sz="2800" b="1" dirty="0">
                  <a:cs typeface="Times New Roman" pitchFamily="18" charset="0"/>
                </a:rPr>
                <a:t>n</a:t>
              </a:r>
              <a:endParaRPr lang="en-US" altLang="he-IL" sz="2800" dirty="0"/>
            </a:p>
          </p:txBody>
        </p:sp>
        <p:sp>
          <p:nvSpPr>
            <p:cNvPr id="76" name="Text Box 918"/>
            <p:cNvSpPr txBox="1">
              <a:spLocks noChangeArrowheads="1"/>
            </p:cNvSpPr>
            <p:nvPr/>
          </p:nvSpPr>
          <p:spPr bwMode="auto">
            <a:xfrm>
              <a:off x="3676" y="2937"/>
              <a:ext cx="1653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117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2700338" algn="ctr"/>
                </a:tabLst>
                <a:defRPr sz="10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8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tabLst>
                  <a:tab pos="2700338" algn="ctr"/>
                </a:tabLst>
                <a:defRPr sz="7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he-IL" sz="2800" dirty="0">
                  <a:cs typeface="Times New Roman" pitchFamily="18" charset="0"/>
                </a:rPr>
                <a:t>Interface</a:t>
              </a:r>
              <a:endParaRPr lang="en-US" altLang="he-IL" sz="2800" dirty="0"/>
            </a:p>
          </p:txBody>
        </p:sp>
      </p:grpSp>
      <p:sp>
        <p:nvSpPr>
          <p:cNvPr id="78" name="TextBox 28">
            <a:extLst>
              <a:ext uri="{FF2B5EF4-FFF2-40B4-BE49-F238E27FC236}">
                <a16:creationId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42604" y="39096475"/>
            <a:ext cx="3686243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2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sz="3600" dirty="0" smtClean="0">
                <a:cs typeface="Calibri" panose="020F0502020204030204" pitchFamily="34" charset="0"/>
              </a:rPr>
              <a:t>Level-set 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79" name="Picture 907" descr="Press_map_Dp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2" b="12425"/>
          <a:stretch>
            <a:fillRect/>
          </a:stretch>
        </p:blipFill>
        <p:spPr bwMode="auto">
          <a:xfrm>
            <a:off x="17548926" y="15534200"/>
            <a:ext cx="9144000" cy="5152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906" descr="T_map_Dp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59" b="10419"/>
          <a:stretch>
            <a:fillRect/>
          </a:stretch>
        </p:blipFill>
        <p:spPr bwMode="auto">
          <a:xfrm>
            <a:off x="17627383" y="9218783"/>
            <a:ext cx="9144000" cy="535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879"/>
          <p:cNvPicPr>
            <a:picLocks noChangeAspect="1" noChangeArrowheads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6515" y="28890587"/>
            <a:ext cx="10396454" cy="712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880" descr="rb_chart_Dp1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954" y="2145613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Rectangle 29"/>
          <p:cNvSpPr>
            <a:spLocks noChangeArrowheads="1"/>
          </p:cNvSpPr>
          <p:nvPr/>
        </p:nvSpPr>
        <p:spPr bwMode="auto">
          <a:xfrm>
            <a:off x="18753552" y="11167674"/>
            <a:ext cx="17557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11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0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8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200" dirty="0">
                <a:solidFill>
                  <a:schemeClr val="bg1"/>
                </a:solidFill>
              </a:rPr>
              <a:t>Current </a:t>
            </a:r>
          </a:p>
          <a:p>
            <a:pPr rtl="1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200" dirty="0">
                <a:solidFill>
                  <a:schemeClr val="bg1"/>
                </a:solidFill>
              </a:rPr>
              <a:t>interface</a:t>
            </a:r>
          </a:p>
        </p:txBody>
      </p:sp>
      <p:sp>
        <p:nvSpPr>
          <p:cNvPr id="85" name="TextBox 25">
            <a:extLst>
              <a:ext uri="{FF2B5EF4-FFF2-40B4-BE49-F238E27FC236}">
                <a16:creationId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6152" y="35954728"/>
            <a:ext cx="9208140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nl-NL" sz="3600" b="1" dirty="0" smtClean="0">
                <a:cs typeface="Calibri" panose="020F0502020204030204" pitchFamily="34" charset="0"/>
              </a:rPr>
              <a:t>Figure 5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he-IL" sz="3600" dirty="0" smtClean="0">
                <a:cs typeface="Calibri" panose="020F0502020204030204" pitchFamily="34" charset="0"/>
              </a:rPr>
              <a:t>Pump </a:t>
            </a:r>
            <a:r>
              <a:rPr lang="en-US" altLang="he-IL" sz="3600" dirty="0">
                <a:cs typeface="Calibri" panose="020F0502020204030204" pitchFamily="34" charset="0"/>
              </a:rPr>
              <a:t>Characteristics (Flow-rate, Head</a:t>
            </a:r>
            <a:r>
              <a:rPr lang="en-US" altLang="he-IL" sz="3600" dirty="0" smtClean="0">
                <a:cs typeface="Calibri" panose="020F0502020204030204" pitchFamily="34" charset="0"/>
              </a:rPr>
              <a:t>)</a:t>
            </a:r>
            <a:endParaRPr lang="en-US" altLang="he-IL" sz="3600" dirty="0">
              <a:cs typeface="Calibri" panose="020F0502020204030204" pitchFamily="34" charset="0"/>
            </a:endParaRPr>
          </a:p>
        </p:txBody>
      </p:sp>
      <p:sp>
        <p:nvSpPr>
          <p:cNvPr id="86" name="Line 882"/>
          <p:cNvSpPr>
            <a:spLocks noChangeShapeType="1"/>
          </p:cNvSpPr>
          <p:nvPr/>
        </p:nvSpPr>
        <p:spPr bwMode="auto">
          <a:xfrm>
            <a:off x="18623422" y="26300076"/>
            <a:ext cx="531754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Rectangle 20"/>
          <p:cNvSpPr>
            <a:spLocks noChangeArrowheads="1"/>
          </p:cNvSpPr>
          <p:nvPr/>
        </p:nvSpPr>
        <p:spPr bwMode="auto">
          <a:xfrm>
            <a:off x="20469053" y="22060181"/>
            <a:ext cx="270033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11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0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8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Heating period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1 [MW/m</a:t>
            </a:r>
            <a:r>
              <a:rPr lang="en-US" altLang="he-IL" sz="3000" baseline="30000" dirty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]</a:t>
            </a:r>
          </a:p>
        </p:txBody>
      </p:sp>
      <p:sp>
        <p:nvSpPr>
          <p:cNvPr id="88" name="Rectangle 23"/>
          <p:cNvSpPr>
            <a:spLocks noChangeArrowheads="1"/>
          </p:cNvSpPr>
          <p:nvPr/>
        </p:nvSpPr>
        <p:spPr bwMode="auto">
          <a:xfrm>
            <a:off x="25195213" y="23899503"/>
            <a:ext cx="2517775" cy="1477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11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0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8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Bubble</a:t>
            </a:r>
          </a:p>
          <a:p>
            <a:pPr algn="ctr" rtl="1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Collapse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stage</a:t>
            </a:r>
          </a:p>
        </p:txBody>
      </p:sp>
      <p:sp>
        <p:nvSpPr>
          <p:cNvPr id="89" name="Rectangle 24"/>
          <p:cNvSpPr>
            <a:spLocks noChangeArrowheads="1"/>
          </p:cNvSpPr>
          <p:nvPr/>
        </p:nvSpPr>
        <p:spPr bwMode="auto">
          <a:xfrm>
            <a:off x="19088128" y="24808936"/>
            <a:ext cx="35861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11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0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8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Bubble growth stage</a:t>
            </a:r>
            <a:r>
              <a:rPr lang="he-IL" altLang="he-IL" sz="3000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endParaRPr lang="en-US" altLang="he-IL" sz="30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0.14mm</a:t>
            </a:r>
          </a:p>
        </p:txBody>
      </p:sp>
      <p:sp>
        <p:nvSpPr>
          <p:cNvPr id="90" name="Rectangle 19"/>
          <p:cNvSpPr>
            <a:spLocks noChangeArrowheads="1"/>
          </p:cNvSpPr>
          <p:nvPr/>
        </p:nvSpPr>
        <p:spPr bwMode="auto">
          <a:xfrm rot="16200000">
            <a:off x="15820491" y="24531918"/>
            <a:ext cx="31162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11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0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8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Bubble Radius [m]</a:t>
            </a:r>
          </a:p>
        </p:txBody>
      </p:sp>
      <p:sp>
        <p:nvSpPr>
          <p:cNvPr id="91" name="Rectangle 132"/>
          <p:cNvSpPr>
            <a:spLocks noChangeArrowheads="1"/>
          </p:cNvSpPr>
          <p:nvPr/>
        </p:nvSpPr>
        <p:spPr bwMode="auto">
          <a:xfrm>
            <a:off x="21339637" y="28098078"/>
            <a:ext cx="16906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11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0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8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Time[</a:t>
            </a:r>
            <a:r>
              <a:rPr lang="en-US" altLang="he-IL" sz="3000" dirty="0" err="1">
                <a:solidFill>
                  <a:srgbClr val="000000"/>
                </a:solidFill>
                <a:latin typeface="Times New Roman" pitchFamily="18" charset="0"/>
              </a:rPr>
              <a:t>ms</a:t>
            </a:r>
            <a:r>
              <a:rPr lang="en-US" altLang="he-IL" sz="3000" dirty="0">
                <a:solidFill>
                  <a:srgbClr val="000000"/>
                </a:solidFill>
                <a:latin typeface="Times New Roman" pitchFamily="18" charset="0"/>
              </a:rPr>
              <a:t>]</a:t>
            </a:r>
          </a:p>
        </p:txBody>
      </p:sp>
      <p:sp>
        <p:nvSpPr>
          <p:cNvPr id="92" name="Line 883"/>
          <p:cNvSpPr>
            <a:spLocks noChangeShapeType="1"/>
          </p:cNvSpPr>
          <p:nvPr/>
        </p:nvSpPr>
        <p:spPr bwMode="auto">
          <a:xfrm flipH="1">
            <a:off x="24051202" y="26300076"/>
            <a:ext cx="1162119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Rectangle 29"/>
          <p:cNvSpPr>
            <a:spLocks noChangeArrowheads="1"/>
          </p:cNvSpPr>
          <p:nvPr/>
        </p:nvSpPr>
        <p:spPr bwMode="auto">
          <a:xfrm>
            <a:off x="20320326" y="13377473"/>
            <a:ext cx="26452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11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0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8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200" dirty="0" smtClean="0"/>
              <a:t>Heating Plate</a:t>
            </a:r>
            <a:endParaRPr lang="en-US" altLang="he-IL" sz="3200" dirty="0"/>
          </a:p>
        </p:txBody>
      </p:sp>
      <p:sp>
        <p:nvSpPr>
          <p:cNvPr id="95" name="TextBox 15">
            <a:extLst>
              <a:ext uri="{FF2B5EF4-FFF2-40B4-BE49-F238E27FC236}">
                <a16:creationId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5237" y="5848649"/>
            <a:ext cx="13019177" cy="378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RESULTS</a:t>
            </a:r>
            <a:r>
              <a:rPr lang="en-US" altLang="nl-NL" sz="4800" dirty="0" smtClean="0">
                <a:cs typeface="Calibri" panose="020F0502020204030204" pitchFamily="34" charset="0"/>
              </a:rPr>
              <a:t>: </a:t>
            </a:r>
            <a:r>
              <a:rPr lang="en-US" sz="4800" dirty="0">
                <a:solidFill>
                  <a:srgbClr val="000000"/>
                </a:solidFill>
                <a:ea typeface="굴림" charset="-127"/>
              </a:rPr>
              <a:t>The actuation mechanism comes from periodically nucleating and collapsing thermal bubbles. A net flow is generated from the nozzle to the diffuser by the nozzle-diffuser flow controller </a:t>
            </a:r>
            <a:endParaRPr lang="en-US" altLang="nl-NL" sz="4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  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96" name="Rectangle 29"/>
          <p:cNvSpPr>
            <a:spLocks noChangeArrowheads="1"/>
          </p:cNvSpPr>
          <p:nvPr/>
        </p:nvSpPr>
        <p:spPr bwMode="auto">
          <a:xfrm>
            <a:off x="18781549" y="11167674"/>
            <a:ext cx="17557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11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0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8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7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200" dirty="0">
                <a:solidFill>
                  <a:schemeClr val="bg1"/>
                </a:solidFill>
              </a:rPr>
              <a:t>Current </a:t>
            </a:r>
          </a:p>
          <a:p>
            <a:pPr rtl="1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he-IL" sz="3200" dirty="0">
                <a:solidFill>
                  <a:schemeClr val="bg1"/>
                </a:solidFill>
              </a:rPr>
              <a:t>interface</a:t>
            </a:r>
          </a:p>
        </p:txBody>
      </p:sp>
      <p:sp>
        <p:nvSpPr>
          <p:cNvPr id="2056" name="TextBox 13">
            <a:extLst>
              <a:ext uri="{FF2B5EF4-FFF2-40B4-BE49-F238E27FC236}">
                <a16:creationId xmlns:a16="http://schemas.microsoft.com/office/drawing/2014/main" id="{CE7790FA-B680-634A-A4FC-5F6239E8C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03873" y="16650337"/>
            <a:ext cx="1695450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400" dirty="0">
                <a:cs typeface="Calibri" panose="020F0502020204030204" pitchFamily="34" charset="0"/>
              </a:rPr>
              <a:t>Outlet</a:t>
            </a:r>
          </a:p>
        </p:txBody>
      </p:sp>
      <p:sp>
        <p:nvSpPr>
          <p:cNvPr id="2055" name="TextBox 12">
            <a:extLst>
              <a:ext uri="{FF2B5EF4-FFF2-40B4-BE49-F238E27FC236}">
                <a16:creationId xmlns:a16="http://schemas.microsoft.com/office/drawing/2014/main" id="{1C544054-A60B-424E-8249-52D350CD0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22802" y="16650337"/>
            <a:ext cx="1211400" cy="764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400" dirty="0" smtClean="0">
                <a:cs typeface="Calibri" panose="020F0502020204030204" pitchFamily="34" charset="0"/>
              </a:rPr>
              <a:t>Inlet</a:t>
            </a:r>
            <a:endParaRPr lang="en-US" altLang="nl-NL" sz="4400" dirty="0">
              <a:cs typeface="Calibri" panose="020F0502020204030204" pitchFamily="34" charset="0"/>
            </a:endParaRPr>
          </a:p>
        </p:txBody>
      </p:sp>
      <p:sp>
        <p:nvSpPr>
          <p:cNvPr id="97" name="TextBox 24">
            <a:extLst>
              <a:ext uri="{FF2B5EF4-FFF2-40B4-BE49-F238E27FC236}">
                <a16:creationId xmlns:a16="http://schemas.microsoft.com/office/drawing/2014/main" id="{F1E4126A-6A40-9640-AEDD-8346A4AF0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3724" y="28688772"/>
            <a:ext cx="8051221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4</a:t>
            </a:r>
            <a:r>
              <a:rPr lang="en-US" altLang="nl-NL" sz="3600" dirty="0" smtClean="0">
                <a:cs typeface="Calibri" panose="020F0502020204030204" pitchFamily="34" charset="0"/>
              </a:rPr>
              <a:t>. Bubble Size History- Single Cycle</a:t>
            </a:r>
            <a:r>
              <a:rPr lang="en-US" sz="3600" dirty="0" smtClean="0">
                <a:solidFill>
                  <a:srgbClr val="000000"/>
                </a:solidFill>
                <a:ea typeface="굴림" charset="-127"/>
              </a:rPr>
              <a:t>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442</Words>
  <Application>Microsoft Office PowerPoint</Application>
  <PresentationFormat>מותאם אישית</PresentationFormat>
  <Paragraphs>73</Paragraphs>
  <Slides>1</Slides>
  <Notes>1</Notes>
  <HiddenSlides>0</HiddenSlides>
  <MMClips>0</MMClips>
  <ScaleCrop>false</ScaleCrop>
  <HeadingPairs>
    <vt:vector size="8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שרתי OLE מוטבעים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9" baseType="lpstr">
      <vt:lpstr>ＭＳ Ｐゴシック</vt:lpstr>
      <vt:lpstr>Arial</vt:lpstr>
      <vt:lpstr>Calibri</vt:lpstr>
      <vt:lpstr>굴림</vt:lpstr>
      <vt:lpstr>Symbol</vt:lpstr>
      <vt:lpstr>Times New Roman</vt:lpstr>
      <vt:lpstr>Office Theme</vt:lpstr>
      <vt:lpstr>Equation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2019-08-14T01:45:53Z</dcterms:modified>
</cp:coreProperties>
</file>