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1455" r:id="rId2"/>
    <p:sldId id="1982" r:id="rId3"/>
    <p:sldId id="1987" r:id="rId4"/>
    <p:sldId id="1990" r:id="rId5"/>
    <p:sldId id="1989" r:id="rId6"/>
    <p:sldId id="1996" r:id="rId7"/>
    <p:sldId id="1997" r:id="rId8"/>
    <p:sldId id="2046" r:id="rId9"/>
    <p:sldId id="2037" r:id="rId10"/>
    <p:sldId id="2041" r:id="rId11"/>
    <p:sldId id="2002" r:id="rId12"/>
    <p:sldId id="2003" r:id="rId13"/>
    <p:sldId id="2005" r:id="rId14"/>
    <p:sldId id="2042" r:id="rId15"/>
    <p:sldId id="2038" r:id="rId16"/>
    <p:sldId id="2026" r:id="rId17"/>
    <p:sldId id="2035" r:id="rId18"/>
    <p:sldId id="2050" r:id="rId19"/>
    <p:sldId id="2031" r:id="rId20"/>
    <p:sldId id="2032" r:id="rId21"/>
    <p:sldId id="2049" r:id="rId22"/>
    <p:sldId id="1965" r:id="rId23"/>
  </p:sldIdLst>
  <p:sldSz cx="9906000" cy="6858000" type="A4"/>
  <p:notesSz cx="6877050" cy="10002838"/>
  <p:defaultTextStyle>
    <a:defPPr>
      <a:defRPr lang="he-IL"/>
    </a:defPPr>
    <a:lvl1pPr algn="ctr" rtl="1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1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1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1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1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1">
          <p15:clr>
            <a:srgbClr val="A4A3A4"/>
          </p15:clr>
        </p15:guide>
        <p15:guide id="2" pos="216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סגנון ביניים 2 - הדגשה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סגנון ביניים 2 - הדגשה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סגנון ביניים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סגנון ביניים 2 - הדגשה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סגנון ביניים 3 - הדגשה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>
    <p:restoredLeft sz="92113" autoAdjust="0"/>
    <p:restoredTop sz="97924" autoAdjust="0"/>
  </p:normalViewPr>
  <p:slideViewPr>
    <p:cSldViewPr>
      <p:cViewPr varScale="1">
        <p:scale>
          <a:sx n="62" d="100"/>
          <a:sy n="62" d="100"/>
        </p:scale>
        <p:origin x="1664" y="3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872" y="-78"/>
      </p:cViewPr>
      <p:guideLst>
        <p:guide orient="horz" pos="3151"/>
        <p:guide pos="216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96565" y="1"/>
            <a:ext cx="2980485" cy="50014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556" tIns="46278" rIns="92556" bIns="4627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0" y="1"/>
            <a:ext cx="2980485" cy="50014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556" tIns="46278" rIns="92556" bIns="46278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96565" y="9502697"/>
            <a:ext cx="2980485" cy="50014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556" tIns="46278" rIns="92556" bIns="4627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0" y="9502697"/>
            <a:ext cx="2980485" cy="50014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556" tIns="46278" rIns="92556" bIns="46278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Times New Roman" pitchFamily="18" charset="0"/>
              </a:defRPr>
            </a:lvl1pPr>
          </a:lstStyle>
          <a:p>
            <a:pPr>
              <a:defRPr/>
            </a:pPr>
            <a:fld id="{D4BD1A84-D77C-48C8-8A31-F6D907BC969F}" type="slidenum">
              <a:rPr lang="he-IL"/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59980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9193" cy="5386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556" tIns="46278" rIns="92556" bIns="46278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760" y="0"/>
            <a:ext cx="3019193" cy="5386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556" tIns="46278" rIns="92556" bIns="4627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2313" y="769938"/>
            <a:ext cx="5445125" cy="3770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982" y="4770584"/>
            <a:ext cx="5031988" cy="446280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556" tIns="46278" rIns="92556" bIns="462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4224"/>
            <a:ext cx="3019193" cy="5386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556" tIns="46278" rIns="92556" bIns="46278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760" y="9464224"/>
            <a:ext cx="3019193" cy="5386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556" tIns="46278" rIns="92556" bIns="4627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itchFamily="18" charset="0"/>
              </a:defRPr>
            </a:lvl1pPr>
          </a:lstStyle>
          <a:p>
            <a:pPr>
              <a:defRPr/>
            </a:pPr>
            <a:fld id="{8795E3FD-4876-49C6-B114-2068847AC363}" type="slidenum">
              <a:rPr lang="he-IL"/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5610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52014" indent="-289236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56945" indent="-231389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19722" indent="-231389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82500" indent="-231389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45278" indent="-23138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08056" indent="-23138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70834" indent="-23138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33612" indent="-23138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AEC9C47-0217-412C-989A-6EDCB4E80462}" type="slidenum">
              <a:rPr lang="he-IL" altLang="en-US" sz="1200"/>
              <a:pPr/>
              <a:t>1</a:t>
            </a:fld>
            <a:endParaRPr lang="en-US" altLang="en-US" sz="120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/>
            <a:endParaRPr lang="en-US" altLang="en-US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394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03C155-2102-42C7-814E-25A149885F14}" type="slidenum">
              <a:rPr lang="he-IL" altLang="he-IL"/>
              <a:pPr/>
              <a:t>2</a:t>
            </a:fld>
            <a:endParaRPr lang="en-US" altLang="he-IL"/>
          </a:p>
        </p:txBody>
      </p:sp>
      <p:sp>
        <p:nvSpPr>
          <p:cNvPr id="65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864766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5E3FD-4876-49C6-B114-2068847AC363}" type="slidenum">
              <a:rPr lang="he-IL" smtClean="0"/>
              <a:pPr>
                <a:defRPr/>
              </a:pPr>
              <a:t>8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8976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5E3FD-4876-49C6-B114-2068847AC363}" type="slidenum">
              <a:rPr lang="he-IL" smtClean="0"/>
              <a:pPr>
                <a:defRPr/>
              </a:pPr>
              <a:t>11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7448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5E3FD-4876-49C6-B114-2068847AC363}" type="slidenum">
              <a:rPr lang="he-IL" smtClean="0"/>
              <a:pPr>
                <a:defRPr/>
              </a:pPr>
              <a:t>13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4513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5E3FD-4876-49C6-B114-2068847AC363}" type="slidenum">
              <a:rPr lang="he-IL" smtClean="0"/>
              <a:pPr>
                <a:defRPr/>
              </a:pPr>
              <a:t>14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412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F83BF-DF6C-45E0-AAFB-ECCC56931654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61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CC508-FA61-4139-A7E9-D2A06C88F92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9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9613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1363" y="609600"/>
            <a:ext cx="61658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FD4D5-45A7-4C27-98DF-A9094CE5673E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414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כותרת, תוכן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41363" y="609600"/>
            <a:ext cx="8423275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741363" y="1981200"/>
            <a:ext cx="4135437" cy="4114800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5029200" y="1981200"/>
            <a:ext cx="4135438" cy="4114800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25EBE-3E6C-4730-BAE2-CA48E275F192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50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84B8C-8DB4-453D-B973-FE9A4A02CE88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09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69E48-9B11-4C3B-8E31-B99EB0FB3C11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1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1363" y="1981200"/>
            <a:ext cx="4135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5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9C4DC-CDD4-4D02-B691-1BB28E1F0AC8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61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3B723-61CC-41BD-8B01-B1D875F14917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11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4F7D1-F299-4B14-8DE8-E6F28ADE7447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935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AF5BF-B28C-471D-8C1C-0877E2F34DA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19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D9197-D1DF-4495-9777-E2133FD7BC49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15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A0F53-91D6-462E-8064-81F77860CC47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07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609600"/>
            <a:ext cx="84232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67" tIns="47883" rIns="95767" bIns="478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1981200"/>
            <a:ext cx="8423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67" tIns="47883" rIns="95767" bIns="478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1363" y="6248400"/>
            <a:ext cx="206533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767" tIns="47883" rIns="95767" bIns="47883" numCol="1" anchor="t" anchorCtr="0" compatLnSpc="1">
            <a:prstTxWarp prst="textNoShape">
              <a:avLst/>
            </a:prstTxWarp>
          </a:bodyPr>
          <a:lstStyle>
            <a:lvl1pPr algn="l">
              <a:defRPr sz="15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767" tIns="47883" rIns="95767" bIns="47883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53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767" tIns="47883" rIns="95767" bIns="47883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cs typeface="Times New Roman" pitchFamily="18" charset="0"/>
              </a:defRPr>
            </a:lvl1pPr>
          </a:lstStyle>
          <a:p>
            <a:pPr>
              <a:defRPr/>
            </a:pPr>
            <a:fld id="{B64E8AE3-CBD9-4BCE-A831-C120C7A082D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ftr="0" dt="0"/>
  <p:txStyles>
    <p:titleStyle>
      <a:lvl1pPr algn="ctr" defTabSz="957263" rtl="1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57263" rtl="1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2pPr>
      <a:lvl3pPr algn="ctr" defTabSz="957263" rtl="1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3pPr>
      <a:lvl4pPr algn="ctr" defTabSz="957263" rtl="1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4pPr>
      <a:lvl5pPr algn="ctr" defTabSz="957263" rtl="1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5pPr>
      <a:lvl6pPr marL="457200" algn="ctr" defTabSz="957263" rtl="1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6pPr>
      <a:lvl7pPr marL="914400" algn="ctr" defTabSz="957263" rtl="1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7pPr>
      <a:lvl8pPr marL="1371600" algn="ctr" defTabSz="957263" rtl="1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8pPr>
      <a:lvl9pPr marL="1828800" algn="ctr" defTabSz="957263" rtl="1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Times New Roman" pitchFamily="18" charset="0"/>
        </a:defRPr>
      </a:lvl9pPr>
    </p:titleStyle>
    <p:bodyStyle>
      <a:lvl1pPr marL="358775" indent="-358775" algn="r" defTabSz="957263" rtl="1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300038" algn="r" defTabSz="957263" rtl="1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</a:defRPr>
      </a:lvl2pPr>
      <a:lvl3pPr marL="1196975" indent="-239713" algn="r" defTabSz="957263" rtl="1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74813" indent="-238125" algn="r" defTabSz="957263" rtl="1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54238" indent="-238125" algn="r" defTabSz="957263" rtl="1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11438" indent="-238125" algn="r" defTabSz="957263" rtl="1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68638" indent="-238125" algn="r" defTabSz="957263" rtl="1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25838" indent="-238125" algn="r" defTabSz="957263" rtl="1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3983038" indent="-238125" algn="r" defTabSz="957263" rtl="1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oleObject" Target="../embeddings/oleObject14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4.jpeg"/><Relationship Id="rId12" Type="http://schemas.openxmlformats.org/officeDocument/2006/relationships/image" Target="../media/image2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3.jpeg"/><Relationship Id="rId11" Type="http://schemas.openxmlformats.org/officeDocument/2006/relationships/oleObject" Target="../embeddings/oleObject13.bin"/><Relationship Id="rId5" Type="http://schemas.openxmlformats.org/officeDocument/2006/relationships/image" Target="../media/image32.jpeg"/><Relationship Id="rId15" Type="http://schemas.openxmlformats.org/officeDocument/2006/relationships/image" Target="../media/image38.emf"/><Relationship Id="rId10" Type="http://schemas.openxmlformats.org/officeDocument/2006/relationships/image" Target="../media/image37.emf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30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40.wmf"/><Relationship Id="rId3" Type="http://schemas.openxmlformats.org/officeDocument/2006/relationships/video" Target="../media/media1.wmv"/><Relationship Id="rId7" Type="http://schemas.openxmlformats.org/officeDocument/2006/relationships/image" Target="../media/image44.png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42.wmf"/><Relationship Id="rId2" Type="http://schemas.microsoft.com/office/2007/relationships/media" Target="../media/media1.wmv"/><Relationship Id="rId16" Type="http://schemas.openxmlformats.org/officeDocument/2006/relationships/oleObject" Target="../embeddings/oleObject18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43.emf"/><Relationship Id="rId11" Type="http://schemas.openxmlformats.org/officeDocument/2006/relationships/image" Target="../media/image46.jpeg"/><Relationship Id="rId5" Type="http://schemas.openxmlformats.org/officeDocument/2006/relationships/notesSlide" Target="../notesSlides/notesSlide6.xml"/><Relationship Id="rId15" Type="http://schemas.openxmlformats.org/officeDocument/2006/relationships/image" Target="../media/image41.wmf"/><Relationship Id="rId10" Type="http://schemas.openxmlformats.org/officeDocument/2006/relationships/image" Target="../media/image39.w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5.bin"/><Relationship Id="rId14" Type="http://schemas.openxmlformats.org/officeDocument/2006/relationships/oleObject" Target="../embeddings/oleObject1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5.jpeg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image" Target="../media/image48.jpeg"/><Relationship Id="rId5" Type="http://schemas.openxmlformats.org/officeDocument/2006/relationships/image" Target="../media/image28.jpe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media" Target="../media/media3.wmv"/><Relationship Id="rId7" Type="http://schemas.openxmlformats.org/officeDocument/2006/relationships/image" Target="../media/image50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44.png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3.wm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53.wmf"/><Relationship Id="rId4" Type="http://schemas.openxmlformats.org/officeDocument/2006/relationships/oleObject" Target="../embeddings/oleObject2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55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defTabSz="957263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r" defTabSz="957263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r" defTabSz="957263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r" defTabSz="95726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r" defTabSz="957263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772A9F4-14D8-402C-B002-E46BF2849631}" type="slidenum">
              <a:rPr lang="he-IL" altLang="en-US" sz="15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500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1825" y="2132856"/>
            <a:ext cx="8586788" cy="1752600"/>
          </a:xfrm>
        </p:spPr>
        <p:txBody>
          <a:bodyPr/>
          <a:lstStyle/>
          <a:p>
            <a:pPr rtl="0"/>
            <a:r>
              <a:rPr lang="en-US" sz="4000" b="1" dirty="0" smtClean="0"/>
              <a:t>Numerical </a:t>
            </a:r>
            <a:r>
              <a:rPr lang="en-US" sz="4000" b="1" dirty="0"/>
              <a:t>Analysis of Bubble Powered </a:t>
            </a:r>
            <a:r>
              <a:rPr lang="en-US" sz="4000" b="1" dirty="0" err="1"/>
              <a:t>Micropump</a:t>
            </a:r>
            <a:endParaRPr lang="en-US" altLang="en-US" sz="4000" b="1" dirty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1825" y="4076551"/>
            <a:ext cx="8642350" cy="936625"/>
          </a:xfrm>
        </p:spPr>
        <p:txBody>
          <a:bodyPr/>
          <a:lstStyle/>
          <a:p>
            <a:pPr rtl="0"/>
            <a:r>
              <a:rPr lang="en-US" altLang="en-US" sz="3200" b="1" dirty="0" smtClean="0"/>
              <a:t>Gad A. </a:t>
            </a:r>
            <a:r>
              <a:rPr lang="en-US" altLang="en-US" sz="3200" b="1" dirty="0" err="1" smtClean="0"/>
              <a:t>Pinhasi</a:t>
            </a:r>
            <a:r>
              <a:rPr lang="en-US" altLang="en-US" sz="3200" b="1" dirty="0" smtClean="0"/>
              <a:t>  </a:t>
            </a:r>
          </a:p>
          <a:p>
            <a:pPr rtl="0">
              <a:lnSpc>
                <a:spcPct val="90000"/>
              </a:lnSpc>
            </a:pPr>
            <a:r>
              <a:rPr lang="en-US" altLang="he-IL" sz="3200" b="1" dirty="0" smtClean="0">
                <a:cs typeface="David" panose="020E0502060401010101" pitchFamily="34" charset="-79"/>
              </a:rPr>
              <a:t>Matan </a:t>
            </a:r>
            <a:r>
              <a:rPr lang="en-US" altLang="he-IL" sz="3200" b="1" dirty="0" err="1" smtClean="0">
                <a:cs typeface="David" panose="020E0502060401010101" pitchFamily="34" charset="-79"/>
              </a:rPr>
              <a:t>Pe’er</a:t>
            </a:r>
            <a:r>
              <a:rPr lang="en-US" altLang="he-IL" sz="3200" b="1" dirty="0" smtClean="0">
                <a:cs typeface="David" panose="020E0502060401010101" pitchFamily="34" charset="-79"/>
              </a:rPr>
              <a:t> and </a:t>
            </a:r>
            <a:r>
              <a:rPr lang="en-US" altLang="he-IL" sz="3200" b="1" dirty="0" smtClean="0">
                <a:cs typeface="David" panose="020E0502060401010101" pitchFamily="34" charset="-79"/>
              </a:rPr>
              <a:t>Amos </a:t>
            </a:r>
            <a:r>
              <a:rPr lang="en-US" altLang="he-IL" sz="3200" b="1" dirty="0" smtClean="0">
                <a:cs typeface="David" panose="020E0502060401010101" pitchFamily="34" charset="-79"/>
              </a:rPr>
              <a:t>Ullmann</a:t>
            </a:r>
            <a:endParaRPr lang="en-US" altLang="he-IL" sz="3200" b="1" baseline="30000" dirty="0"/>
          </a:p>
        </p:txBody>
      </p:sp>
      <p:graphicFrame>
        <p:nvGraphicFramePr>
          <p:cNvPr id="2053" name="Object 1"/>
          <p:cNvGraphicFramePr>
            <a:graphicFrameLocks noChangeAspect="1"/>
          </p:cNvGraphicFramePr>
          <p:nvPr/>
        </p:nvGraphicFramePr>
        <p:xfrm>
          <a:off x="495300" y="44450"/>
          <a:ext cx="8389938" cy="225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" name="Document" r:id="rId4" imgW="5633310" imgH="1520997" progId="Word.Document.8">
                  <p:embed/>
                </p:oleObj>
              </mc:Choice>
              <mc:Fallback>
                <p:oleObj name="Document" r:id="rId4" imgW="5633310" imgH="1520997" progId="Word.Documen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" y="44450"/>
                        <a:ext cx="8389938" cy="225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31825" y="5910371"/>
            <a:ext cx="84963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rtl="0"/>
            <a:r>
              <a:rPr lang="en-US" dirty="0" smtClean="0">
                <a:cs typeface="Times New Roman" pitchFamily="18" charset="0"/>
              </a:rPr>
              <a:t>COMSOL </a:t>
            </a:r>
            <a:r>
              <a:rPr lang="en-US" dirty="0">
                <a:cs typeface="Times New Roman" pitchFamily="18" charset="0"/>
              </a:rPr>
              <a:t>CONFERENCE 2019 </a:t>
            </a:r>
            <a:endParaRPr lang="en-US" dirty="0" smtClean="0">
              <a:cs typeface="Times New Roman" pitchFamily="18" charset="0"/>
            </a:endParaRPr>
          </a:p>
          <a:p>
            <a:pPr algn="l" rtl="0"/>
            <a:r>
              <a:rPr lang="en-US" dirty="0" smtClean="0">
                <a:cs typeface="Times New Roman" pitchFamily="18" charset="0"/>
              </a:rPr>
              <a:t>Cambridge, September</a:t>
            </a:r>
            <a:r>
              <a:rPr lang="en-US" cap="all" dirty="0" smtClean="0"/>
              <a:t> 24–26</a:t>
            </a:r>
            <a:endParaRPr lang="en-US" cap="all" dirty="0"/>
          </a:p>
        </p:txBody>
      </p:sp>
      <p:pic>
        <p:nvPicPr>
          <p:cNvPr id="8" name="מציין מיקום תוכן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9300" y="5580078"/>
            <a:ext cx="2746254" cy="1161290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4F7D1-F299-4B14-8DE8-E6F28ADE7447}" type="slidenum">
              <a:rPr lang="he-IL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810992" y="995939"/>
            <a:ext cx="32140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rtl="0"/>
            <a:r>
              <a:rPr lang="en-US" altLang="he-IL" dirty="0" smtClean="0"/>
              <a:t>Liquid Heating Model</a:t>
            </a:r>
            <a:endParaRPr lang="en-US" altLang="he-IL" dirty="0"/>
          </a:p>
        </p:txBody>
      </p:sp>
      <p:sp>
        <p:nvSpPr>
          <p:cNvPr id="6" name="מלבן 5"/>
          <p:cNvSpPr/>
          <p:nvPr/>
        </p:nvSpPr>
        <p:spPr>
          <a:xfrm>
            <a:off x="2248851" y="2729476"/>
            <a:ext cx="2361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altLang="he-IL" dirty="0" smtClean="0"/>
              <a:t>Bubble formation</a:t>
            </a:r>
            <a:endParaRPr lang="en-US" altLang="he-IL" dirty="0"/>
          </a:p>
        </p:txBody>
      </p:sp>
      <p:sp>
        <p:nvSpPr>
          <p:cNvPr id="9" name="מלבן 8"/>
          <p:cNvSpPr/>
          <p:nvPr/>
        </p:nvSpPr>
        <p:spPr bwMode="auto">
          <a:xfrm>
            <a:off x="1856101" y="5241377"/>
            <a:ext cx="3060340" cy="603314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תרשים זרימה: החלטה 10"/>
          <p:cNvSpPr/>
          <p:nvPr/>
        </p:nvSpPr>
        <p:spPr bwMode="auto">
          <a:xfrm>
            <a:off x="2683200" y="4380469"/>
            <a:ext cx="1492849" cy="603314"/>
          </a:xfrm>
          <a:prstGeom prst="flowChartDecision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</a:endParaRPr>
          </a:p>
        </p:txBody>
      </p:sp>
      <p:sp>
        <p:nvSpPr>
          <p:cNvPr id="12" name="מלבן 11"/>
          <p:cNvSpPr/>
          <p:nvPr/>
        </p:nvSpPr>
        <p:spPr bwMode="auto">
          <a:xfrm>
            <a:off x="1856101" y="3519560"/>
            <a:ext cx="3060340" cy="603314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dirty="0" smtClean="0">
              <a:ln w="1905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אליפסה 12"/>
          <p:cNvSpPr/>
          <p:nvPr/>
        </p:nvSpPr>
        <p:spPr bwMode="auto">
          <a:xfrm>
            <a:off x="2639847" y="116632"/>
            <a:ext cx="1492849" cy="603314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מלבן 13"/>
          <p:cNvSpPr/>
          <p:nvPr/>
        </p:nvSpPr>
        <p:spPr bwMode="auto">
          <a:xfrm>
            <a:off x="1856101" y="969698"/>
            <a:ext cx="3060340" cy="603314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dirty="0" smtClean="0">
              <a:ln w="1905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אליפסה 14"/>
          <p:cNvSpPr/>
          <p:nvPr/>
        </p:nvSpPr>
        <p:spPr bwMode="auto">
          <a:xfrm>
            <a:off x="2671576" y="6102286"/>
            <a:ext cx="1492849" cy="603314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תרשים זרימה: החלטה 15"/>
          <p:cNvSpPr/>
          <p:nvPr/>
        </p:nvSpPr>
        <p:spPr bwMode="auto">
          <a:xfrm>
            <a:off x="2655712" y="1817234"/>
            <a:ext cx="1492849" cy="603314"/>
          </a:xfrm>
          <a:prstGeom prst="flowChartDecision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</a:endParaRPr>
          </a:p>
        </p:txBody>
      </p:sp>
      <p:sp>
        <p:nvSpPr>
          <p:cNvPr id="17" name="מלבן 16"/>
          <p:cNvSpPr/>
          <p:nvPr/>
        </p:nvSpPr>
        <p:spPr bwMode="auto">
          <a:xfrm>
            <a:off x="1856101" y="2664770"/>
            <a:ext cx="3060340" cy="603314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dirty="0" smtClean="0">
              <a:ln w="1905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9" name="מחבר חץ ישר 18"/>
          <p:cNvCxnSpPr>
            <a:stCxn id="13" idx="4"/>
            <a:endCxn id="14" idx="0"/>
          </p:cNvCxnSpPr>
          <p:nvPr/>
        </p:nvCxnSpPr>
        <p:spPr bwMode="auto">
          <a:xfrm>
            <a:off x="3386271" y="719946"/>
            <a:ext cx="0" cy="2497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מחבר חץ ישר 19"/>
          <p:cNvCxnSpPr/>
          <p:nvPr/>
        </p:nvCxnSpPr>
        <p:spPr bwMode="auto">
          <a:xfrm>
            <a:off x="3402136" y="1563506"/>
            <a:ext cx="0" cy="2497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מחבר חץ ישר 20"/>
          <p:cNvCxnSpPr/>
          <p:nvPr/>
        </p:nvCxnSpPr>
        <p:spPr bwMode="auto">
          <a:xfrm>
            <a:off x="3402136" y="2420548"/>
            <a:ext cx="0" cy="2497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מחבר חץ ישר 21"/>
          <p:cNvCxnSpPr/>
          <p:nvPr/>
        </p:nvCxnSpPr>
        <p:spPr bwMode="auto">
          <a:xfrm>
            <a:off x="3418001" y="3268084"/>
            <a:ext cx="0" cy="2497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מחבר חץ ישר 22"/>
          <p:cNvCxnSpPr/>
          <p:nvPr/>
        </p:nvCxnSpPr>
        <p:spPr bwMode="auto">
          <a:xfrm>
            <a:off x="3418001" y="4130718"/>
            <a:ext cx="0" cy="2497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מחבר חץ ישר 23"/>
          <p:cNvCxnSpPr/>
          <p:nvPr/>
        </p:nvCxnSpPr>
        <p:spPr bwMode="auto">
          <a:xfrm>
            <a:off x="3429624" y="4983783"/>
            <a:ext cx="0" cy="2497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מחבר חץ ישר 24"/>
          <p:cNvCxnSpPr/>
          <p:nvPr/>
        </p:nvCxnSpPr>
        <p:spPr bwMode="auto">
          <a:xfrm>
            <a:off x="3429624" y="5844692"/>
            <a:ext cx="0" cy="2497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2532933" y="155090"/>
            <a:ext cx="17066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rtl="0"/>
            <a:r>
              <a:rPr lang="en-US" altLang="he-IL" dirty="0" smtClean="0"/>
              <a:t>Liquid</a:t>
            </a:r>
            <a:endParaRPr lang="en-US" altLang="he-IL" dirty="0"/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2564662" y="6121204"/>
            <a:ext cx="17066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rtl="0"/>
            <a:r>
              <a:rPr lang="en-US" altLang="he-IL" dirty="0" smtClean="0"/>
              <a:t>Liquid</a:t>
            </a:r>
            <a:endParaRPr lang="en-US" altLang="he-IL" dirty="0"/>
          </a:p>
        </p:txBody>
      </p:sp>
      <p:sp>
        <p:nvSpPr>
          <p:cNvPr id="29" name="מלבן 28"/>
          <p:cNvSpPr/>
          <p:nvPr/>
        </p:nvSpPr>
        <p:spPr>
          <a:xfrm>
            <a:off x="1872722" y="3581817"/>
            <a:ext cx="2970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altLang="he-IL" dirty="0" smtClean="0"/>
              <a:t>Bubble Growth Model</a:t>
            </a:r>
            <a:endParaRPr lang="en-US" altLang="he-IL" dirty="0"/>
          </a:p>
        </p:txBody>
      </p:sp>
      <p:sp>
        <p:nvSpPr>
          <p:cNvPr id="30" name="מלבן 29"/>
          <p:cNvSpPr/>
          <p:nvPr/>
        </p:nvSpPr>
        <p:spPr>
          <a:xfrm>
            <a:off x="2351444" y="5290450"/>
            <a:ext cx="2258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en-US" altLang="he-IL" dirty="0" smtClean="0"/>
              <a:t>Bubble Removal</a:t>
            </a:r>
            <a:endParaRPr lang="en-US" altLang="he-IL" dirty="0"/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59148" y="1658800"/>
            <a:ext cx="261242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rtl="0"/>
            <a:r>
              <a:rPr lang="en-US" altLang="he-IL" dirty="0" smtClean="0"/>
              <a:t>Bubble Nucleation Criterion</a:t>
            </a:r>
            <a:endParaRPr lang="en-US" altLang="he-IL" dirty="0"/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59148" y="4255593"/>
            <a:ext cx="28083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rtl="0"/>
            <a:r>
              <a:rPr lang="en-US" altLang="he-IL" dirty="0" smtClean="0"/>
              <a:t>Bubble Collapse Criterion</a:t>
            </a:r>
            <a:endParaRPr lang="en-US" altLang="he-IL" dirty="0"/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2671576" y="2236004"/>
            <a:ext cx="6864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rtl="0"/>
            <a:r>
              <a:rPr lang="en-US" altLang="he-IL" dirty="0" smtClean="0"/>
              <a:t>Yes</a:t>
            </a:r>
            <a:endParaRPr lang="en-US" altLang="he-IL" dirty="0"/>
          </a:p>
        </p:txBody>
      </p:sp>
      <p:sp>
        <p:nvSpPr>
          <p:cNvPr id="34" name="מלבן 33"/>
          <p:cNvSpPr/>
          <p:nvPr/>
        </p:nvSpPr>
        <p:spPr bwMode="auto">
          <a:xfrm>
            <a:off x="4879121" y="1817234"/>
            <a:ext cx="1063059" cy="603314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dirty="0" smtClean="0">
              <a:ln w="1905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2639847" y="4795513"/>
            <a:ext cx="6864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rtl="0"/>
            <a:r>
              <a:rPr lang="en-US" altLang="he-IL" dirty="0" smtClean="0"/>
              <a:t>Yes</a:t>
            </a:r>
            <a:endParaRPr lang="en-US" altLang="he-IL" dirty="0"/>
          </a:p>
        </p:txBody>
      </p:sp>
      <p:cxnSp>
        <p:nvCxnSpPr>
          <p:cNvPr id="36" name="מחבר חץ ישר 35"/>
          <p:cNvCxnSpPr/>
          <p:nvPr/>
        </p:nvCxnSpPr>
        <p:spPr bwMode="auto">
          <a:xfrm flipH="1">
            <a:off x="4916441" y="1248071"/>
            <a:ext cx="494208" cy="855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4894677" y="1856848"/>
            <a:ext cx="10319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rtl="0"/>
            <a:r>
              <a:rPr lang="en-US" altLang="he-IL" i="1" dirty="0" err="1" smtClean="0"/>
              <a:t>t</a:t>
            </a:r>
            <a:r>
              <a:rPr lang="en-US" altLang="he-IL" dirty="0" err="1" smtClean="0"/>
              <a:t>+</a:t>
            </a:r>
            <a:r>
              <a:rPr lang="en-US" altLang="he-IL" i="1" dirty="0" err="1" smtClean="0"/>
              <a:t>dt</a:t>
            </a:r>
            <a:endParaRPr lang="en-US" altLang="he-IL" i="1" dirty="0"/>
          </a:p>
        </p:txBody>
      </p:sp>
      <p:cxnSp>
        <p:nvCxnSpPr>
          <p:cNvPr id="41" name="מחבר ישר 40"/>
          <p:cNvCxnSpPr/>
          <p:nvPr/>
        </p:nvCxnSpPr>
        <p:spPr bwMode="auto">
          <a:xfrm flipH="1" flipV="1">
            <a:off x="5410649" y="1263288"/>
            <a:ext cx="2" cy="54728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מחבר חץ ישר 47"/>
          <p:cNvCxnSpPr>
            <a:endCxn id="34" idx="1"/>
          </p:cNvCxnSpPr>
          <p:nvPr/>
        </p:nvCxnSpPr>
        <p:spPr bwMode="auto">
          <a:xfrm>
            <a:off x="4141261" y="2114614"/>
            <a:ext cx="737860" cy="427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Rectangle 8"/>
          <p:cNvSpPr>
            <a:spLocks noChangeArrowheads="1"/>
          </p:cNvSpPr>
          <p:nvPr/>
        </p:nvSpPr>
        <p:spPr bwMode="auto">
          <a:xfrm>
            <a:off x="4116672" y="1665146"/>
            <a:ext cx="6864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rtl="0"/>
            <a:r>
              <a:rPr lang="en-US" altLang="he-IL" dirty="0" smtClean="0"/>
              <a:t>No</a:t>
            </a:r>
            <a:endParaRPr lang="en-US" altLang="he-IL" dirty="0"/>
          </a:p>
        </p:txBody>
      </p:sp>
      <p:sp>
        <p:nvSpPr>
          <p:cNvPr id="51" name="מלבן 50"/>
          <p:cNvSpPr/>
          <p:nvPr/>
        </p:nvSpPr>
        <p:spPr bwMode="auto">
          <a:xfrm>
            <a:off x="4900148" y="4377904"/>
            <a:ext cx="1063059" cy="603314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dirty="0" smtClean="0">
              <a:ln w="1905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52" name="מחבר חץ ישר 51"/>
          <p:cNvCxnSpPr/>
          <p:nvPr/>
        </p:nvCxnSpPr>
        <p:spPr bwMode="auto">
          <a:xfrm flipH="1">
            <a:off x="4937468" y="3808741"/>
            <a:ext cx="494208" cy="855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Rectangle 8"/>
          <p:cNvSpPr>
            <a:spLocks noChangeArrowheads="1"/>
          </p:cNvSpPr>
          <p:nvPr/>
        </p:nvSpPr>
        <p:spPr bwMode="auto">
          <a:xfrm>
            <a:off x="4915704" y="4417518"/>
            <a:ext cx="10319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rtl="0"/>
            <a:r>
              <a:rPr lang="en-US" altLang="he-IL" i="1" dirty="0" err="1" smtClean="0"/>
              <a:t>t</a:t>
            </a:r>
            <a:r>
              <a:rPr lang="en-US" altLang="he-IL" dirty="0" err="1" smtClean="0"/>
              <a:t>+</a:t>
            </a:r>
            <a:r>
              <a:rPr lang="en-US" altLang="he-IL" i="1" dirty="0" err="1" smtClean="0"/>
              <a:t>dt</a:t>
            </a:r>
            <a:endParaRPr lang="en-US" altLang="he-IL" i="1" dirty="0"/>
          </a:p>
        </p:txBody>
      </p:sp>
      <p:cxnSp>
        <p:nvCxnSpPr>
          <p:cNvPr id="54" name="מחבר ישר 53"/>
          <p:cNvCxnSpPr/>
          <p:nvPr/>
        </p:nvCxnSpPr>
        <p:spPr bwMode="auto">
          <a:xfrm flipH="1" flipV="1">
            <a:off x="5431676" y="3823958"/>
            <a:ext cx="2" cy="54728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מחבר חץ ישר 54"/>
          <p:cNvCxnSpPr>
            <a:endCxn id="51" idx="1"/>
          </p:cNvCxnSpPr>
          <p:nvPr/>
        </p:nvCxnSpPr>
        <p:spPr bwMode="auto">
          <a:xfrm>
            <a:off x="4162288" y="4675284"/>
            <a:ext cx="737860" cy="427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4137699" y="4225816"/>
            <a:ext cx="6864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rtl="0"/>
            <a:r>
              <a:rPr lang="en-US" altLang="he-IL" dirty="0" smtClean="0"/>
              <a:t>No</a:t>
            </a:r>
            <a:endParaRPr lang="en-US" altLang="he-IL" dirty="0"/>
          </a:p>
        </p:txBody>
      </p:sp>
      <p:pic>
        <p:nvPicPr>
          <p:cNvPr id="40" name="Picture 8" descr="T_map_Dp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59" b="10419"/>
          <a:stretch>
            <a:fillRect/>
          </a:stretch>
        </p:blipFill>
        <p:spPr bwMode="auto">
          <a:xfrm>
            <a:off x="6607995" y="190484"/>
            <a:ext cx="3118434" cy="1824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7" descr="Q_cc_map_0253_Dp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3" b="12029"/>
          <a:stretch>
            <a:fillRect/>
          </a:stretch>
        </p:blipFill>
        <p:spPr bwMode="auto">
          <a:xfrm>
            <a:off x="6623299" y="2238333"/>
            <a:ext cx="3165588" cy="1859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Line 10"/>
          <p:cNvSpPr>
            <a:spLocks noChangeShapeType="1"/>
          </p:cNvSpPr>
          <p:nvPr/>
        </p:nvSpPr>
        <p:spPr bwMode="auto">
          <a:xfrm>
            <a:off x="7614248" y="1739710"/>
            <a:ext cx="846486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5904859" y="1779516"/>
            <a:ext cx="25558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he-IL" sz="1800" dirty="0"/>
              <a:t>Heating surface</a:t>
            </a:r>
          </a:p>
        </p:txBody>
      </p:sp>
      <p:sp>
        <p:nvSpPr>
          <p:cNvPr id="45" name="Line 12"/>
          <p:cNvSpPr>
            <a:spLocks noChangeShapeType="1"/>
          </p:cNvSpPr>
          <p:nvPr/>
        </p:nvSpPr>
        <p:spPr bwMode="auto">
          <a:xfrm flipV="1">
            <a:off x="7578249" y="1751711"/>
            <a:ext cx="287338" cy="107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pic>
        <p:nvPicPr>
          <p:cNvPr id="46" name="Picture 9" descr="T_014T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299" y="4320696"/>
            <a:ext cx="3194081" cy="2396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6742630" y="2497614"/>
            <a:ext cx="2146125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he-IL" sz="1800" dirty="0" smtClean="0"/>
              <a:t>Interface formation</a:t>
            </a:r>
            <a:endParaRPr lang="en-US" altLang="he-IL" sz="1800" dirty="0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6555137" y="4136030"/>
            <a:ext cx="2146125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he-IL" sz="1800" dirty="0" smtClean="0"/>
              <a:t>Bubble growth</a:t>
            </a:r>
            <a:endParaRPr lang="en-US" altLang="he-IL" sz="1800" dirty="0"/>
          </a:p>
        </p:txBody>
      </p:sp>
    </p:spTree>
    <p:extLst>
      <p:ext uri="{BB962C8B-B14F-4D97-AF65-F5344CB8AC3E}">
        <p14:creationId xmlns:p14="http://schemas.microsoft.com/office/powerpoint/2010/main" val="178791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4C3C-E9AD-40A0-8050-833038FA5DBF}" type="slidenum">
              <a:rPr lang="he-IL" altLang="he-IL"/>
              <a:pPr/>
              <a:t>11</a:t>
            </a:fld>
            <a:endParaRPr lang="en-US" altLang="he-IL"/>
          </a:p>
        </p:txBody>
      </p:sp>
      <p:sp>
        <p:nvSpPr>
          <p:cNvPr id="111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332656"/>
            <a:ext cx="8423275" cy="1143000"/>
          </a:xfrm>
        </p:spPr>
        <p:txBody>
          <a:bodyPr/>
          <a:lstStyle/>
          <a:p>
            <a:pPr rtl="0"/>
            <a:r>
              <a:rPr lang="en-US" altLang="he-IL" dirty="0" smtClean="0">
                <a:cs typeface="Times New Roman" panose="02020603050405020304" pitchFamily="18" charset="0"/>
              </a:rPr>
              <a:t>The CFD Tools</a:t>
            </a:r>
            <a:endParaRPr lang="en-US" altLang="he-IL" dirty="0">
              <a:cs typeface="Times New Roman" panose="02020603050405020304" pitchFamily="18" charset="0"/>
            </a:endParaRPr>
          </a:p>
        </p:txBody>
      </p:sp>
      <p:sp>
        <p:nvSpPr>
          <p:cNvPr id="1112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41363" y="1704256"/>
            <a:ext cx="4135437" cy="4114800"/>
          </a:xfrm>
        </p:spPr>
        <p:txBody>
          <a:bodyPr/>
          <a:lstStyle/>
          <a:p>
            <a:pPr algn="l" rtl="0"/>
            <a:r>
              <a:rPr lang="en-US" altLang="he-IL" sz="2900" dirty="0">
                <a:cs typeface="Times New Roman" panose="02020603050405020304" pitchFamily="18" charset="0"/>
              </a:rPr>
              <a:t>MATLAB Based</a:t>
            </a:r>
          </a:p>
          <a:p>
            <a:pPr lvl="1" algn="l" rtl="0"/>
            <a:r>
              <a:rPr lang="en-US" sz="2500" dirty="0">
                <a:cs typeface="Times New Roman" panose="02020603050405020304" pitchFamily="18" charset="0"/>
              </a:rPr>
              <a:t>Main program</a:t>
            </a:r>
          </a:p>
          <a:p>
            <a:pPr lvl="1" algn="l" rtl="0"/>
            <a:r>
              <a:rPr lang="en-US" altLang="he-IL" sz="2500" dirty="0">
                <a:cs typeface="Times New Roman" panose="02020603050405020304" pitchFamily="18" charset="0"/>
              </a:rPr>
              <a:t>Script (MATLAB)</a:t>
            </a:r>
          </a:p>
          <a:p>
            <a:pPr algn="l" rtl="0"/>
            <a:endParaRPr lang="en-US" altLang="he-IL" sz="2900" dirty="0" smtClean="0"/>
          </a:p>
          <a:p>
            <a:pPr algn="l" rtl="0"/>
            <a:endParaRPr lang="en-US" altLang="he-IL" sz="2900" dirty="0"/>
          </a:p>
          <a:p>
            <a:pPr lvl="1" algn="l" rtl="0"/>
            <a:endParaRPr lang="en-US" altLang="he-IL" sz="2500" dirty="0" smtClean="0"/>
          </a:p>
          <a:p>
            <a:pPr algn="l" rtl="0"/>
            <a:endParaRPr lang="en-US" altLang="he-IL" sz="2900" dirty="0" smtClean="0"/>
          </a:p>
        </p:txBody>
      </p:sp>
      <p:sp>
        <p:nvSpPr>
          <p:cNvPr id="11120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704256"/>
            <a:ext cx="4135438" cy="4114800"/>
          </a:xfrm>
        </p:spPr>
        <p:txBody>
          <a:bodyPr/>
          <a:lstStyle/>
          <a:p>
            <a:pPr algn="l" rtl="0"/>
            <a:r>
              <a:rPr lang="en-US" altLang="he-IL" sz="2900" dirty="0">
                <a:cs typeface="Times New Roman" panose="02020603050405020304" pitchFamily="18" charset="0"/>
              </a:rPr>
              <a:t>COMSOL </a:t>
            </a:r>
            <a:r>
              <a:rPr lang="en-US" altLang="he-IL" sz="2900" dirty="0" err="1">
                <a:cs typeface="Times New Roman" panose="02020603050405020304" pitchFamily="18" charset="0"/>
              </a:rPr>
              <a:t>Multiphysics</a:t>
            </a:r>
            <a:endParaRPr lang="en-US" altLang="he-IL" sz="2900" dirty="0">
              <a:cs typeface="Times New Roman" panose="02020603050405020304" pitchFamily="18" charset="0"/>
            </a:endParaRPr>
          </a:p>
          <a:p>
            <a:pPr lvl="1" algn="l" rtl="0"/>
            <a:r>
              <a:rPr lang="en-US" sz="2500" dirty="0" smtClean="0">
                <a:cs typeface="Times New Roman" panose="02020603050405020304" pitchFamily="18" charset="0"/>
              </a:rPr>
              <a:t>Physics: </a:t>
            </a:r>
          </a:p>
          <a:p>
            <a:pPr lvl="2" algn="l" rtl="0"/>
            <a:r>
              <a:rPr lang="en-US" sz="2100" dirty="0" smtClean="0">
                <a:cs typeface="Times New Roman" panose="02020603050405020304" pitchFamily="18" charset="0"/>
              </a:rPr>
              <a:t>Laminar flow</a:t>
            </a:r>
          </a:p>
          <a:p>
            <a:pPr lvl="2" algn="l" rtl="0"/>
            <a:r>
              <a:rPr lang="en-US" sz="2100" dirty="0" smtClean="0">
                <a:cs typeface="Times New Roman" panose="02020603050405020304" pitchFamily="18" charset="0"/>
              </a:rPr>
              <a:t>Heat Transfer</a:t>
            </a:r>
          </a:p>
          <a:p>
            <a:pPr lvl="2" algn="l" rtl="0"/>
            <a:r>
              <a:rPr lang="en-US" sz="2100" dirty="0" smtClean="0">
                <a:cs typeface="Times New Roman" panose="02020603050405020304" pitchFamily="18" charset="0"/>
              </a:rPr>
              <a:t>Fixed Grid Boundary problem: Level set</a:t>
            </a:r>
          </a:p>
          <a:p>
            <a:pPr lvl="1" algn="l" rtl="0"/>
            <a:r>
              <a:rPr lang="en-US" sz="2500" dirty="0" smtClean="0">
                <a:cs typeface="Times New Roman" panose="02020603050405020304" pitchFamily="18" charset="0"/>
              </a:rPr>
              <a:t>Grid </a:t>
            </a:r>
            <a:r>
              <a:rPr lang="en-US" sz="2500" dirty="0">
                <a:cs typeface="Times New Roman" panose="02020603050405020304" pitchFamily="18" charset="0"/>
              </a:rPr>
              <a:t>generator</a:t>
            </a:r>
          </a:p>
          <a:p>
            <a:pPr lvl="1" algn="l" rtl="0"/>
            <a:r>
              <a:rPr lang="en-US" sz="2500" dirty="0" smtClean="0">
                <a:cs typeface="Times New Roman" panose="02020603050405020304" pitchFamily="18" charset="0"/>
              </a:rPr>
              <a:t>Solver</a:t>
            </a:r>
          </a:p>
          <a:p>
            <a:pPr lvl="1" algn="l" rtl="0"/>
            <a:r>
              <a:rPr lang="en-US" altLang="he-IL" sz="2500" dirty="0" smtClean="0">
                <a:cs typeface="Times New Roman" panose="02020603050405020304" pitchFamily="18" charset="0"/>
              </a:rPr>
              <a:t>Post Proceeding</a:t>
            </a:r>
            <a:endParaRPr lang="en-US" altLang="he-IL" sz="2500" dirty="0">
              <a:cs typeface="Times New Roman" panose="02020603050405020304" pitchFamily="18" charset="0"/>
            </a:endParaRPr>
          </a:p>
          <a:p>
            <a:pPr algn="l" rtl="0"/>
            <a:endParaRPr lang="en-US" dirty="0" smtClean="0"/>
          </a:p>
          <a:p>
            <a:pPr algn="l" rtl="0"/>
            <a:endParaRPr lang="en-US" altLang="he-IL" sz="2900" dirty="0">
              <a:cs typeface="Times New Roman" panose="02020603050405020304" pitchFamily="18" charset="0"/>
            </a:endParaRPr>
          </a:p>
        </p:txBody>
      </p:sp>
      <p:pic>
        <p:nvPicPr>
          <p:cNvPr id="1112070" name="Picture 6" descr="thum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969" y="4078178"/>
            <a:ext cx="1584139" cy="144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×ª××¦××ª ×ª××× × ×¢×××¨ âªmatlabâ¬â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90" y="4091542"/>
            <a:ext cx="1440160" cy="144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מלבן 1"/>
          <p:cNvSpPr/>
          <p:nvPr/>
        </p:nvSpPr>
        <p:spPr>
          <a:xfrm>
            <a:off x="1064568" y="5646003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dirty="0"/>
              <a:t>COMSOL </a:t>
            </a:r>
            <a:r>
              <a:rPr lang="en-US" dirty="0" err="1"/>
              <a:t>Multiphysics</a:t>
            </a:r>
            <a:r>
              <a:rPr lang="en-US" dirty="0"/>
              <a:t> and the </a:t>
            </a:r>
            <a:r>
              <a:rPr lang="en-US" dirty="0" err="1"/>
              <a:t>LiveLink</a:t>
            </a:r>
            <a:r>
              <a:rPr lang="en-US" dirty="0"/>
              <a:t> for MATLAB</a:t>
            </a:r>
          </a:p>
          <a:p>
            <a:pPr rtl="0"/>
            <a:r>
              <a:rPr lang="en-US" altLang="he-IL" dirty="0" smtClean="0"/>
              <a:t>Combine </a:t>
            </a:r>
            <a:r>
              <a:rPr lang="en-US" altLang="he-IL" dirty="0"/>
              <a:t>user code and software functions and </a:t>
            </a:r>
            <a:r>
              <a:rPr lang="en-US" altLang="he-IL" dirty="0" smtClean="0"/>
              <a:t>solvers:</a:t>
            </a:r>
          </a:p>
        </p:txBody>
      </p:sp>
    </p:spTree>
    <p:extLst>
      <p:ext uri="{BB962C8B-B14F-4D97-AF65-F5344CB8AC3E}">
        <p14:creationId xmlns:p14="http://schemas.microsoft.com/office/powerpoint/2010/main" val="287086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1966-832E-465F-831C-3801697A0BEE}" type="slidenum">
              <a:rPr lang="he-IL" altLang="he-IL"/>
              <a:pPr/>
              <a:t>12</a:t>
            </a:fld>
            <a:endParaRPr lang="en-US" altLang="he-IL"/>
          </a:p>
        </p:txBody>
      </p:sp>
      <p:sp>
        <p:nvSpPr>
          <p:cNvPr id="127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he-IL"/>
              <a:t>Results</a:t>
            </a:r>
          </a:p>
        </p:txBody>
      </p:sp>
      <p:sp>
        <p:nvSpPr>
          <p:cNvPr id="127283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47700" indent="-647700" algn="l" rtl="0">
              <a:buFontTx/>
              <a:buAutoNum type="arabicPeriod"/>
            </a:pPr>
            <a:r>
              <a:rPr lang="en-US" altLang="he-IL"/>
              <a:t>Diffuser/Nozzle Characteristics</a:t>
            </a:r>
          </a:p>
          <a:p>
            <a:pPr marL="647700" indent="-647700" algn="l" rtl="0">
              <a:buFontTx/>
              <a:buAutoNum type="arabicPeriod"/>
            </a:pPr>
            <a:r>
              <a:rPr lang="en-US" altLang="he-IL"/>
              <a:t>Displacement Pump</a:t>
            </a:r>
          </a:p>
          <a:p>
            <a:pPr marL="647700" indent="-647700" algn="l" rtl="0">
              <a:buFontTx/>
              <a:buAutoNum type="arabicPeriod"/>
            </a:pPr>
            <a:r>
              <a:rPr lang="en-US" altLang="he-IL"/>
              <a:t>Bubble growth</a:t>
            </a:r>
          </a:p>
          <a:p>
            <a:pPr marL="647700" indent="-647700" algn="l" rtl="0">
              <a:buFontTx/>
              <a:buAutoNum type="arabicPeriod"/>
            </a:pPr>
            <a:r>
              <a:rPr lang="en-US" altLang="he-IL"/>
              <a:t>Bubble pump</a:t>
            </a:r>
          </a:p>
        </p:txBody>
      </p:sp>
      <p:pic>
        <p:nvPicPr>
          <p:cNvPr id="1272838" name="Picture 6" descr="bubbleGrowth Grid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72" b="12195"/>
          <a:stretch>
            <a:fillRect/>
          </a:stretch>
        </p:blipFill>
        <p:spPr bwMode="auto">
          <a:xfrm>
            <a:off x="4808538" y="3608388"/>
            <a:ext cx="4751387" cy="264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16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BAD1A-84B5-4FE1-8F33-110DEAD36CDF}" type="slidenum">
              <a:rPr lang="he-IL" altLang="he-IL"/>
              <a:pPr/>
              <a:t>13</a:t>
            </a:fld>
            <a:endParaRPr lang="en-US" altLang="he-IL"/>
          </a:p>
        </p:txBody>
      </p:sp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462880"/>
            <a:ext cx="8423275" cy="1143000"/>
          </a:xfrm>
        </p:spPr>
        <p:txBody>
          <a:bodyPr/>
          <a:lstStyle/>
          <a:p>
            <a:r>
              <a:rPr lang="en-US" altLang="he-IL" dirty="0">
                <a:solidFill>
                  <a:schemeClr val="tx1"/>
                </a:solidFill>
              </a:rPr>
              <a:t>Diffuser/Nozzle Characteristics</a:t>
            </a:r>
            <a:endParaRPr lang="en-US" altLang="he-IL" dirty="0">
              <a:cs typeface="Times New Roman" panose="02020603050405020304" pitchFamily="18" charset="0"/>
            </a:endParaRP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41363" y="1834480"/>
            <a:ext cx="4135437" cy="4114800"/>
          </a:xfrm>
        </p:spPr>
        <p:txBody>
          <a:bodyPr/>
          <a:lstStyle/>
          <a:p>
            <a:pPr algn="l" rtl="0"/>
            <a:r>
              <a:rPr lang="en-US" altLang="he-IL" sz="2900" dirty="0" smtClean="0">
                <a:cs typeface="Times New Roman" panose="02020603050405020304" pitchFamily="18" charset="0"/>
              </a:rPr>
              <a:t>Steady state flow</a:t>
            </a:r>
          </a:p>
          <a:p>
            <a:pPr algn="l" rtl="0"/>
            <a:r>
              <a:rPr lang="en-US" altLang="he-IL" sz="2900" dirty="0">
                <a:cs typeface="Times New Roman" panose="02020603050405020304" pitchFamily="18" charset="0"/>
              </a:rPr>
              <a:t>Minor losses </a:t>
            </a:r>
            <a:r>
              <a:rPr lang="en-US" altLang="he-IL" sz="2900" dirty="0" err="1">
                <a:cs typeface="Times New Roman" panose="02020603050405020304" pitchFamily="18" charset="0"/>
              </a:rPr>
              <a:t>Coef</a:t>
            </a:r>
            <a:r>
              <a:rPr lang="en-US" altLang="he-IL" sz="2900" dirty="0">
                <a:cs typeface="Times New Roman" panose="02020603050405020304" pitchFamily="18" charset="0"/>
              </a:rPr>
              <a:t>.: </a:t>
            </a:r>
            <a:r>
              <a:rPr lang="en-US" altLang="he-IL" sz="2900" i="1" dirty="0">
                <a:cs typeface="Times New Roman" panose="02020603050405020304" pitchFamily="18" charset="0"/>
              </a:rPr>
              <a:t>K</a:t>
            </a:r>
          </a:p>
          <a:p>
            <a:pPr algn="l" rtl="0"/>
            <a:r>
              <a:rPr lang="en-US" altLang="he-IL" sz="2900" dirty="0">
                <a:cs typeface="Times New Roman" panose="02020603050405020304" pitchFamily="18" charset="0"/>
              </a:rPr>
              <a:t>Effectiveness</a:t>
            </a:r>
            <a:r>
              <a:rPr lang="he-IL" altLang="he-IL" sz="2900" dirty="0">
                <a:cs typeface="Times New Roman" panose="02020603050405020304" pitchFamily="18" charset="0"/>
              </a:rPr>
              <a:t> </a:t>
            </a:r>
            <a:r>
              <a:rPr lang="en-US" altLang="he-IL" sz="2900" dirty="0">
                <a:latin typeface="Symbol" panose="05050102010706020507" pitchFamily="18" charset="2"/>
                <a:cs typeface="Times New Roman" panose="02020603050405020304" pitchFamily="18" charset="0"/>
              </a:rPr>
              <a:t>h</a:t>
            </a:r>
          </a:p>
          <a:p>
            <a:pPr lvl="1" algn="l" rtl="0"/>
            <a:r>
              <a:rPr lang="en-US" altLang="he-IL" sz="2500" dirty="0">
                <a:cs typeface="Times New Roman" panose="02020603050405020304" pitchFamily="18" charset="0"/>
              </a:rPr>
              <a:t>High </a:t>
            </a:r>
            <a:r>
              <a:rPr lang="en-US" altLang="he-IL" sz="2500" dirty="0">
                <a:latin typeface="Symbol" panose="05050102010706020507" pitchFamily="18" charset="2"/>
                <a:cs typeface="Times New Roman" panose="02020603050405020304" pitchFamily="18" charset="0"/>
              </a:rPr>
              <a:t>h, </a:t>
            </a:r>
            <a:r>
              <a:rPr lang="en-US" altLang="he-IL" sz="2500" dirty="0">
                <a:cs typeface="Times New Roman" panose="02020603050405020304" pitchFamily="18" charset="0"/>
              </a:rPr>
              <a:t>directed flow</a:t>
            </a:r>
          </a:p>
          <a:p>
            <a:pPr algn="l" rtl="0"/>
            <a:endParaRPr lang="en-US" altLang="he-IL" sz="2900" dirty="0">
              <a:cs typeface="Times New Roman" panose="02020603050405020304" pitchFamily="18" charset="0"/>
            </a:endParaRPr>
          </a:p>
        </p:txBody>
      </p:sp>
      <p:sp>
        <p:nvSpPr>
          <p:cNvPr id="12236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834480"/>
            <a:ext cx="4135438" cy="4114800"/>
          </a:xfrm>
        </p:spPr>
        <p:txBody>
          <a:bodyPr/>
          <a:lstStyle/>
          <a:p>
            <a:pPr algn="l" rtl="0"/>
            <a:endParaRPr lang="en-US" altLang="he-IL" sz="2900" dirty="0" smtClean="0">
              <a:cs typeface="Times New Roman" panose="02020603050405020304" pitchFamily="18" charset="0"/>
            </a:endParaRPr>
          </a:p>
          <a:p>
            <a:pPr algn="l" rtl="0"/>
            <a:endParaRPr lang="en-US" altLang="he-IL" sz="2900" dirty="0">
              <a:cs typeface="Times New Roman" panose="02020603050405020304" pitchFamily="18" charset="0"/>
            </a:endParaRPr>
          </a:p>
          <a:p>
            <a:pPr algn="l" rtl="0"/>
            <a:r>
              <a:rPr lang="en-US" altLang="he-IL" sz="2900" dirty="0" smtClean="0">
                <a:cs typeface="Times New Roman" panose="02020603050405020304" pitchFamily="18" charset="0"/>
              </a:rPr>
              <a:t>Diffuser          Nozzle</a:t>
            </a:r>
            <a:r>
              <a:rPr lang="he-IL" altLang="he-IL" sz="2900" dirty="0" smtClean="0">
                <a:cs typeface="Times New Roman" panose="02020603050405020304" pitchFamily="18" charset="0"/>
              </a:rPr>
              <a:t> </a:t>
            </a:r>
            <a:endParaRPr lang="en-US" altLang="he-IL" sz="2900" dirty="0">
              <a:cs typeface="Times New Roman" panose="02020603050405020304" pitchFamily="18" charset="0"/>
            </a:endParaRPr>
          </a:p>
        </p:txBody>
      </p:sp>
      <p:grpSp>
        <p:nvGrpSpPr>
          <p:cNvPr id="3" name="קבוצה 2"/>
          <p:cNvGrpSpPr/>
          <p:nvPr/>
        </p:nvGrpSpPr>
        <p:grpSpPr>
          <a:xfrm>
            <a:off x="5169024" y="3501008"/>
            <a:ext cx="2304430" cy="3248171"/>
            <a:chOff x="1568450" y="2492375"/>
            <a:chExt cx="3097213" cy="4365625"/>
          </a:xfrm>
        </p:grpSpPr>
        <p:pic>
          <p:nvPicPr>
            <p:cNvPr id="1223689" name="Picture 9" descr="diff_surf_2_preAr_vin30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7375" y="2492375"/>
              <a:ext cx="2730500" cy="204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3694" name="Line 14"/>
            <p:cNvSpPr>
              <a:spLocks noChangeShapeType="1"/>
            </p:cNvSpPr>
            <p:nvPr/>
          </p:nvSpPr>
          <p:spPr bwMode="auto">
            <a:xfrm flipH="1">
              <a:off x="2613025" y="2997200"/>
              <a:ext cx="647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he-IL"/>
            </a:p>
          </p:txBody>
        </p:sp>
        <p:grpSp>
          <p:nvGrpSpPr>
            <p:cNvPr id="1223701" name="Group 21"/>
            <p:cNvGrpSpPr>
              <a:grpSpLocks/>
            </p:cNvGrpSpPr>
            <p:nvPr/>
          </p:nvGrpSpPr>
          <p:grpSpPr bwMode="auto">
            <a:xfrm>
              <a:off x="1568450" y="4545013"/>
              <a:ext cx="3097213" cy="2312987"/>
              <a:chOff x="2596" y="5601"/>
              <a:chExt cx="6480" cy="5040"/>
            </a:xfrm>
          </p:grpSpPr>
          <p:pic>
            <p:nvPicPr>
              <p:cNvPr id="1223702" name="Picture 22" descr="diff_cross_pres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6" y="5601"/>
                <a:ext cx="6480" cy="45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23703" name="Picture 23" descr="diff_geom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10" t="26962" r="2718" b="29214"/>
              <a:stretch>
                <a:fillRect/>
              </a:stretch>
            </p:blipFill>
            <p:spPr bwMode="auto">
              <a:xfrm>
                <a:off x="3409" y="8809"/>
                <a:ext cx="5382" cy="1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" name="קבוצה 1"/>
          <p:cNvGrpSpPr/>
          <p:nvPr/>
        </p:nvGrpSpPr>
        <p:grpSpPr>
          <a:xfrm>
            <a:off x="7388231" y="3525134"/>
            <a:ext cx="2266285" cy="3167687"/>
            <a:chOff x="5635625" y="2492375"/>
            <a:chExt cx="3097213" cy="4329113"/>
          </a:xfrm>
        </p:grpSpPr>
        <p:sp>
          <p:nvSpPr>
            <p:cNvPr id="1223710" name="Rectangle 30"/>
            <p:cNvSpPr>
              <a:spLocks noChangeArrowheads="1"/>
            </p:cNvSpPr>
            <p:nvPr/>
          </p:nvSpPr>
          <p:spPr bwMode="auto">
            <a:xfrm>
              <a:off x="5673725" y="4616450"/>
              <a:ext cx="3059113" cy="2016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e-IL"/>
            </a:p>
          </p:txBody>
        </p:sp>
        <p:pic>
          <p:nvPicPr>
            <p:cNvPr id="1223688" name="Picture 8" descr="noz_surf_2_preAr2_vin30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9625" y="2492375"/>
              <a:ext cx="2808288" cy="2103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3693" name="Line 13"/>
            <p:cNvSpPr>
              <a:spLocks noChangeShapeType="1"/>
            </p:cNvSpPr>
            <p:nvPr/>
          </p:nvSpPr>
          <p:spPr bwMode="auto">
            <a:xfrm>
              <a:off x="6681788" y="2997200"/>
              <a:ext cx="647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he-IL"/>
            </a:p>
          </p:txBody>
        </p:sp>
        <p:grpSp>
          <p:nvGrpSpPr>
            <p:cNvPr id="1223707" name="Group 27"/>
            <p:cNvGrpSpPr>
              <a:grpSpLocks/>
            </p:cNvGrpSpPr>
            <p:nvPr/>
          </p:nvGrpSpPr>
          <p:grpSpPr bwMode="auto">
            <a:xfrm>
              <a:off x="5635625" y="4545013"/>
              <a:ext cx="2989263" cy="2276475"/>
              <a:chOff x="2241" y="9544"/>
              <a:chExt cx="7200" cy="5928"/>
            </a:xfrm>
          </p:grpSpPr>
          <p:pic>
            <p:nvPicPr>
              <p:cNvPr id="1223708" name="Picture 28" descr="nozz_geom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99" t="27650" b="30875"/>
              <a:stretch>
                <a:fillRect/>
              </a:stretch>
            </p:blipFill>
            <p:spPr bwMode="auto">
              <a:xfrm>
                <a:off x="2997" y="13510"/>
                <a:ext cx="6288" cy="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23709" name="Picture 29" descr="nozz_surf_pres"/>
              <p:cNvPicPr>
                <a:picLocks noChangeAspect="1" noChangeArrowheads="1"/>
              </p:cNvPicPr>
              <p:nvPr/>
            </p:nvPicPr>
            <p:blipFill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1" y="9544"/>
                <a:ext cx="7200" cy="54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53" y="3996665"/>
            <a:ext cx="4109003" cy="281671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1410431"/>
              </p:ext>
            </p:extLst>
          </p:nvPr>
        </p:nvGraphicFramePr>
        <p:xfrm>
          <a:off x="1502631" y="4992075"/>
          <a:ext cx="190440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8" name="Equation" r:id="rId11" imgW="952200" imgH="241200" progId="Equation.DSMT4">
                  <p:embed/>
                </p:oleObj>
              </mc:Choice>
              <mc:Fallback>
                <p:oleObj name="Equation" r:id="rId11" imgW="952200" imgH="241200" progId="Equation.DSMT4">
                  <p:embed/>
                  <p:pic>
                    <p:nvPicPr>
                      <p:cNvPr id="119809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2631" y="4992075"/>
                        <a:ext cx="1904400" cy="482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אליפסה 23"/>
          <p:cNvSpPr/>
          <p:nvPr/>
        </p:nvSpPr>
        <p:spPr bwMode="auto">
          <a:xfrm>
            <a:off x="2061509" y="4296037"/>
            <a:ext cx="460498" cy="442466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2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50151"/>
              </p:ext>
            </p:extLst>
          </p:nvPr>
        </p:nvGraphicFramePr>
        <p:xfrm>
          <a:off x="1496616" y="4101592"/>
          <a:ext cx="1946275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9" name="Equation" r:id="rId13" imgW="965160" imgH="393480" progId="Equation.DSMT4">
                  <p:embed/>
                </p:oleObj>
              </mc:Choice>
              <mc:Fallback>
                <p:oleObj name="Equation" r:id="rId13" imgW="965160" imgH="393480" progId="Equation.DSMT4">
                  <p:embed/>
                  <p:pic>
                    <p:nvPicPr>
                      <p:cNvPr id="1198091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6616" y="4101592"/>
                        <a:ext cx="1946275" cy="785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6" r="19313" b="34993"/>
          <a:stretch>
            <a:fillRect/>
          </a:stretch>
        </p:blipFill>
        <p:spPr bwMode="auto">
          <a:xfrm>
            <a:off x="5827167" y="1342692"/>
            <a:ext cx="2879725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935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41363" y="404664"/>
            <a:ext cx="8423275" cy="1143000"/>
          </a:xfrm>
        </p:spPr>
        <p:txBody>
          <a:bodyPr/>
          <a:lstStyle/>
          <a:p>
            <a:pPr rtl="0"/>
            <a:r>
              <a:rPr lang="en-US" altLang="he-IL" dirty="0" smtClean="0"/>
              <a:t>3D Displacement Pump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5029200" y="1776264"/>
            <a:ext cx="4135438" cy="4114800"/>
          </a:xfrm>
        </p:spPr>
        <p:txBody>
          <a:bodyPr/>
          <a:lstStyle/>
          <a:p>
            <a:endParaRPr lang="he-IL" dirty="0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39C4DC-CDD4-4D02-B691-1BB28E1F0AC8}" type="slidenum">
              <a:rPr lang="he-IL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6" name="Picture 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240" y="3999238"/>
            <a:ext cx="4583354" cy="28166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Movie1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1363" y="3703049"/>
            <a:ext cx="4150391" cy="3112794"/>
          </a:xfrm>
          <a:prstGeom prst="rect">
            <a:avLst/>
          </a:prstGeom>
        </p:spPr>
      </p:pic>
      <p:pic>
        <p:nvPicPr>
          <p:cNvPr id="9" name="Picture 3" descr="Geom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4" t="17909" r="3659" b="20193"/>
          <a:stretch>
            <a:fillRect/>
          </a:stretch>
        </p:blipFill>
        <p:spPr bwMode="auto">
          <a:xfrm>
            <a:off x="741363" y="1650132"/>
            <a:ext cx="4159535" cy="195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4253556"/>
              </p:ext>
            </p:extLst>
          </p:nvPr>
        </p:nvGraphicFramePr>
        <p:xfrm>
          <a:off x="5329238" y="3128963"/>
          <a:ext cx="370998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6" name="Equation" r:id="rId9" imgW="1854000" imgH="304560" progId="Equation.DSMT4">
                  <p:embed/>
                </p:oleObj>
              </mc:Choice>
              <mc:Fallback>
                <p:oleObj name="Equation" r:id="rId9" imgW="1854000" imgH="304560" progId="Equation.DSMT4">
                  <p:embed/>
                  <p:pic>
                    <p:nvPicPr>
                      <p:cNvPr id="1240084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9238" y="3128963"/>
                        <a:ext cx="3709987" cy="609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6" descr="Geom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" t="28979" r="3282" b="27476"/>
          <a:stretch/>
        </p:blipFill>
        <p:spPr bwMode="auto">
          <a:xfrm>
            <a:off x="5038343" y="1669905"/>
            <a:ext cx="4249143" cy="147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113241" y="2776001"/>
            <a:ext cx="555079" cy="367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>
              <a:tabLst>
                <a:tab pos="2700338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r">
              <a:tabLst>
                <a:tab pos="2700338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r">
              <a:tabLst>
                <a:tab pos="2700338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r">
              <a:tabLst>
                <a:tab pos="2700338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r">
              <a:tabLst>
                <a:tab pos="2700338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he-IL" sz="1800" i="1" dirty="0" smtClean="0">
                <a:ea typeface="Times New Roman" panose="02020603050405020304" pitchFamily="18" charset="0"/>
                <a:cs typeface="David" panose="020E0502060401010101" pitchFamily="34" charset="-79"/>
              </a:rPr>
              <a:t>v</a:t>
            </a:r>
            <a:endParaRPr lang="en-US" altLang="he-IL" sz="1800" i="1" dirty="0">
              <a:ea typeface="Times New Roman" panose="02020603050405020304" pitchFamily="18" charset="0"/>
              <a:cs typeface="David" panose="020E0502060401010101" pitchFamily="34" charset="-79"/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7113240" y="2631538"/>
            <a:ext cx="1" cy="2585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7184677" y="2631538"/>
            <a:ext cx="1" cy="2585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7256115" y="2631538"/>
            <a:ext cx="1" cy="2585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7329140" y="2631538"/>
            <a:ext cx="1" cy="2585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graphicFrame>
        <p:nvGraphicFramePr>
          <p:cNvPr id="18" name="אובייקט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1729843"/>
              </p:ext>
            </p:extLst>
          </p:nvPr>
        </p:nvGraphicFramePr>
        <p:xfrm>
          <a:off x="2237100" y="2831296"/>
          <a:ext cx="260985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" name="Equation" r:id="rId12" imgW="1739880" imgH="495000" progId="Equation.DSMT4">
                  <p:embed/>
                </p:oleObj>
              </mc:Choice>
              <mc:Fallback>
                <p:oleObj name="Equation" r:id="rId12" imgW="1739880" imgH="495000" progId="Equation.DSMT4">
                  <p:embed/>
                  <p:pic>
                    <p:nvPicPr>
                      <p:cNvPr id="3" name="אובייקט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7100" y="2831296"/>
                        <a:ext cx="2609850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539853"/>
              </p:ext>
            </p:extLst>
          </p:nvPr>
        </p:nvGraphicFramePr>
        <p:xfrm>
          <a:off x="1136576" y="4149080"/>
          <a:ext cx="3047760" cy="761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8" name="Equation" r:id="rId14" imgW="2031840" imgH="507960" progId="Equation.DSMT4">
                  <p:embed/>
                </p:oleObj>
              </mc:Choice>
              <mc:Fallback>
                <p:oleObj name="Equation" r:id="rId14" imgW="2031840" imgH="507960" progId="Equation.DSMT4">
                  <p:embed/>
                  <p:pic>
                    <p:nvPicPr>
                      <p:cNvPr id="1235987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576" y="4149080"/>
                        <a:ext cx="3047760" cy="7619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2872926"/>
              </p:ext>
            </p:extLst>
          </p:nvPr>
        </p:nvGraphicFramePr>
        <p:xfrm>
          <a:off x="906462" y="1804607"/>
          <a:ext cx="11239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9" name="Equation" r:id="rId16" imgW="749160" imgH="419040" progId="Equation.DSMT4">
                  <p:embed/>
                </p:oleObj>
              </mc:Choice>
              <mc:Fallback>
                <p:oleObj name="Equation" r:id="rId16" imgW="749160" imgH="419040" progId="Equation.DSMT4">
                  <p:embed/>
                  <p:pic>
                    <p:nvPicPr>
                      <p:cNvPr id="7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6462" y="1804607"/>
                        <a:ext cx="112395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24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41363" y="318864"/>
            <a:ext cx="8423275" cy="1143000"/>
          </a:xfrm>
        </p:spPr>
        <p:txBody>
          <a:bodyPr/>
          <a:lstStyle/>
          <a:p>
            <a:pPr rtl="0"/>
            <a:r>
              <a:rPr lang="en-US" dirty="0"/>
              <a:t>Spherical Bubble Growth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741363" y="1690464"/>
            <a:ext cx="4135437" cy="4114800"/>
          </a:xfrm>
        </p:spPr>
        <p:txBody>
          <a:bodyPr/>
          <a:lstStyle/>
          <a:p>
            <a:pPr algn="l" rtl="0"/>
            <a:r>
              <a:rPr lang="en-US" altLang="he-IL" dirty="0">
                <a:cs typeface="Times New Roman" panose="02020603050405020304" pitchFamily="18" charset="0"/>
              </a:rPr>
              <a:t>Bubble radius time history</a:t>
            </a:r>
            <a:endParaRPr lang="he-IL" altLang="he-IL" dirty="0">
              <a:cs typeface="Times New Roman" panose="02020603050405020304" pitchFamily="18" charset="0"/>
            </a:endParaRPr>
          </a:p>
          <a:p>
            <a:pPr algn="l" rtl="0"/>
            <a:r>
              <a:rPr lang="he-IL" altLang="he-IL" dirty="0">
                <a:cs typeface="Times New Roman" panose="02020603050405020304" pitchFamily="18" charset="0"/>
              </a:rPr>
              <a:t>3</a:t>
            </a:r>
            <a:r>
              <a:rPr lang="en-US" altLang="he-IL" dirty="0">
                <a:cs typeface="Times New Roman" panose="02020603050405020304" pitchFamily="18" charset="0"/>
              </a:rPr>
              <a:t>D</a:t>
            </a:r>
            <a:r>
              <a:rPr lang="he-IL" altLang="he-IL" dirty="0">
                <a:cs typeface="Times New Roman" panose="02020603050405020304" pitchFamily="18" charset="0"/>
              </a:rPr>
              <a:t> </a:t>
            </a:r>
            <a:r>
              <a:rPr lang="en-US" altLang="he-IL" dirty="0">
                <a:cs typeface="Times New Roman" panose="02020603050405020304" pitchFamily="18" charset="0"/>
              </a:rPr>
              <a:t>Analysis</a:t>
            </a:r>
            <a:endParaRPr lang="he-IL" altLang="he-IL" dirty="0">
              <a:cs typeface="Times New Roman" panose="02020603050405020304" pitchFamily="18" charset="0"/>
            </a:endParaRPr>
          </a:p>
          <a:p>
            <a:pPr algn="l" rtl="0"/>
            <a:r>
              <a:rPr lang="en-US" altLang="he-IL" dirty="0">
                <a:cs typeface="Times New Roman" panose="02020603050405020304" pitchFamily="18" charset="0"/>
              </a:rPr>
              <a:t>Axial symmetry</a:t>
            </a:r>
          </a:p>
          <a:p>
            <a:pPr algn="l" rtl="0"/>
            <a:r>
              <a:rPr lang="en-US" altLang="he-IL" dirty="0">
                <a:cs typeface="Times New Roman" panose="02020603050405020304" pitchFamily="18" charset="0"/>
              </a:rPr>
              <a:t>Comparison against analytical models</a:t>
            </a:r>
          </a:p>
          <a:p>
            <a:pPr algn="l" rtl="0"/>
            <a:endParaRPr lang="he-IL" dirty="0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5029200" y="1690464"/>
            <a:ext cx="4135438" cy="4114800"/>
          </a:xfrm>
        </p:spPr>
        <p:txBody>
          <a:bodyPr/>
          <a:lstStyle/>
          <a:p>
            <a:pPr algn="l" rtl="0"/>
            <a:endParaRPr lang="he-IL" dirty="0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39C4DC-CDD4-4D02-B691-1BB28E1F0AC8}" type="slidenum">
              <a:rPr lang="he-IL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6" name="bubble3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0552" y="4533131"/>
            <a:ext cx="3081536" cy="2311152"/>
          </a:xfrm>
          <a:prstGeom prst="rect">
            <a:avLst/>
          </a:prstGeom>
        </p:spPr>
      </p:pic>
      <p:pic>
        <p:nvPicPr>
          <p:cNvPr id="7" name="Picture 8" descr="bubbleGrowth Grid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72" b="12195"/>
          <a:stretch>
            <a:fillRect/>
          </a:stretch>
        </p:blipFill>
        <p:spPr bwMode="auto">
          <a:xfrm>
            <a:off x="6192814" y="1461865"/>
            <a:ext cx="3593306" cy="200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rb_T014b-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2" r="5688"/>
          <a:stretch>
            <a:fillRect/>
          </a:stretch>
        </p:blipFill>
        <p:spPr bwMode="auto">
          <a:xfrm>
            <a:off x="4876800" y="3579948"/>
            <a:ext cx="4547419" cy="312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9" descr="T_014T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908" y="1412776"/>
            <a:ext cx="2604605" cy="195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מלבן 9"/>
          <p:cNvSpPr/>
          <p:nvPr/>
        </p:nvSpPr>
        <p:spPr>
          <a:xfrm>
            <a:off x="7795159" y="4903877"/>
            <a:ext cx="200988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>
              <a:lnSpc>
                <a:spcPct val="90000"/>
              </a:lnSpc>
            </a:pPr>
            <a:r>
              <a:rPr lang="en-US" altLang="he-IL" sz="2500" dirty="0" smtClean="0">
                <a:cs typeface="Times New Roman" panose="02020603050405020304" pitchFamily="18" charset="0"/>
              </a:rPr>
              <a:t>Diffusion </a:t>
            </a:r>
            <a:r>
              <a:rPr lang="en-US" altLang="he-IL" sz="2500" dirty="0">
                <a:cs typeface="Times New Roman" panose="02020603050405020304" pitchFamily="18" charset="0"/>
              </a:rPr>
              <a:t>Controlled</a:t>
            </a:r>
            <a:endParaRPr lang="en-US" altLang="he-IL" sz="2500" dirty="0">
              <a:cs typeface="Times New Roman" panose="02020603050405020304" pitchFamily="18" charset="0"/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5283687" y="5981355"/>
            <a:ext cx="262164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rtl="0">
              <a:lnSpc>
                <a:spcPct val="90000"/>
              </a:lnSpc>
            </a:pPr>
            <a:r>
              <a:rPr lang="en-US" altLang="he-IL" sz="2500" dirty="0">
                <a:cs typeface="Times New Roman" panose="02020603050405020304" pitchFamily="18" charset="0"/>
              </a:rPr>
              <a:t>Inertia </a:t>
            </a:r>
            <a:r>
              <a:rPr lang="en-US" altLang="he-IL" sz="2500" dirty="0" smtClean="0">
                <a:cs typeface="Times New Roman" panose="02020603050405020304" pitchFamily="18" charset="0"/>
              </a:rPr>
              <a:t>Controlled</a:t>
            </a:r>
            <a:endParaRPr lang="en-US" altLang="he-IL" sz="25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08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23F-77A3-403A-BE28-9422DC744AF1}" type="slidenum">
              <a:rPr lang="he-IL" altLang="he-IL"/>
              <a:pPr/>
              <a:t>16</a:t>
            </a:fld>
            <a:endParaRPr lang="en-US" altLang="he-IL"/>
          </a:p>
        </p:txBody>
      </p:sp>
      <p:sp>
        <p:nvSpPr>
          <p:cNvPr id="129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39775" y="620713"/>
            <a:ext cx="8423275" cy="1143000"/>
          </a:xfrm>
        </p:spPr>
        <p:txBody>
          <a:bodyPr/>
          <a:lstStyle/>
          <a:p>
            <a:pPr rtl="0"/>
            <a:r>
              <a:rPr lang="en-US" altLang="he-IL" dirty="0" smtClean="0"/>
              <a:t>Bubble </a:t>
            </a:r>
            <a:r>
              <a:rPr lang="en-US" altLang="he-IL" dirty="0"/>
              <a:t>Pump</a:t>
            </a:r>
          </a:p>
        </p:txBody>
      </p:sp>
      <p:sp>
        <p:nvSpPr>
          <p:cNvPr id="129843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altLang="he-IL" sz="2900" dirty="0"/>
              <a:t>Boundary conditions</a:t>
            </a:r>
          </a:p>
          <a:p>
            <a:pPr lvl="1" algn="l" rtl="0"/>
            <a:r>
              <a:rPr lang="en-US" altLang="he-IL" sz="2500" dirty="0"/>
              <a:t>Pressure drop</a:t>
            </a:r>
          </a:p>
          <a:p>
            <a:pPr lvl="1" algn="l" rtl="0"/>
            <a:r>
              <a:rPr lang="en-US" altLang="he-IL" sz="2500" dirty="0"/>
              <a:t>Heater segment</a:t>
            </a:r>
          </a:p>
          <a:p>
            <a:pPr algn="l" rtl="0"/>
            <a:r>
              <a:rPr lang="en-US" altLang="he-IL" sz="2900" dirty="0"/>
              <a:t>Initial Conditions: </a:t>
            </a:r>
          </a:p>
          <a:p>
            <a:pPr lvl="1" algn="l" rtl="0"/>
            <a:r>
              <a:rPr lang="en-US" altLang="he-IL" sz="2500" dirty="0"/>
              <a:t>Initial temperature: 298K</a:t>
            </a:r>
          </a:p>
          <a:p>
            <a:pPr lvl="1" algn="l" rtl="0"/>
            <a:r>
              <a:rPr lang="en-US" altLang="he-IL" sz="2500" dirty="0"/>
              <a:t>Contact angle 90</a:t>
            </a:r>
            <a:r>
              <a:rPr lang="en-US" altLang="he-IL" sz="2500" dirty="0">
                <a:sym typeface="Symbol" panose="05050102010706020507" pitchFamily="18" charset="2"/>
              </a:rPr>
              <a:t></a:t>
            </a:r>
          </a:p>
          <a:p>
            <a:pPr lvl="1" algn="l" rtl="0"/>
            <a:r>
              <a:rPr lang="en-US" altLang="he-IL" sz="2500" dirty="0"/>
              <a:t>Hemispherical liquid domain </a:t>
            </a:r>
          </a:p>
        </p:txBody>
      </p:sp>
      <p:grpSp>
        <p:nvGrpSpPr>
          <p:cNvPr id="1298438" name="Group 6"/>
          <p:cNvGrpSpPr>
            <a:grpSpLocks/>
          </p:cNvGrpSpPr>
          <p:nvPr/>
        </p:nvGrpSpPr>
        <p:grpSpPr bwMode="auto">
          <a:xfrm>
            <a:off x="4592638" y="2903538"/>
            <a:ext cx="5086350" cy="3657600"/>
            <a:chOff x="188" y="981"/>
            <a:chExt cx="3204" cy="2304"/>
          </a:xfrm>
        </p:grpSpPr>
        <p:pic>
          <p:nvPicPr>
            <p:cNvPr id="1298439" name="Picture 7" descr="Geo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9" t="5771" r="3282" b="3964"/>
            <a:stretch>
              <a:fillRect/>
            </a:stretch>
          </p:blipFill>
          <p:spPr bwMode="auto">
            <a:xfrm>
              <a:off x="188" y="981"/>
              <a:ext cx="3204" cy="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98440" name="Line 8"/>
            <p:cNvSpPr>
              <a:spLocks noChangeShapeType="1"/>
            </p:cNvSpPr>
            <p:nvPr/>
          </p:nvSpPr>
          <p:spPr bwMode="auto">
            <a:xfrm>
              <a:off x="1568" y="1931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298441" name="Text Box 9"/>
            <p:cNvSpPr txBox="1">
              <a:spLocks noChangeArrowheads="1"/>
            </p:cNvSpPr>
            <p:nvPr/>
          </p:nvSpPr>
          <p:spPr bwMode="auto">
            <a:xfrm>
              <a:off x="1669" y="1616"/>
              <a:ext cx="46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he-IL" sz="1800">
                  <a:ea typeface="Times New Roman" panose="02020603050405020304" pitchFamily="18" charset="0"/>
                  <a:cs typeface="David" panose="020E0502060401010101" pitchFamily="34" charset="-79"/>
                </a:rPr>
                <a:t>1 mm</a:t>
              </a:r>
            </a:p>
          </p:txBody>
        </p:sp>
        <p:sp>
          <p:nvSpPr>
            <p:cNvPr id="1298442" name="Line 10"/>
            <p:cNvSpPr>
              <a:spLocks noChangeShapeType="1"/>
            </p:cNvSpPr>
            <p:nvPr/>
          </p:nvSpPr>
          <p:spPr bwMode="auto">
            <a:xfrm flipH="1" flipV="1">
              <a:off x="1623" y="1842"/>
              <a:ext cx="11" cy="5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298443" name="Text Box 11"/>
            <p:cNvSpPr txBox="1">
              <a:spLocks noChangeArrowheads="1"/>
            </p:cNvSpPr>
            <p:nvPr/>
          </p:nvSpPr>
          <p:spPr bwMode="auto">
            <a:xfrm>
              <a:off x="1578" y="2069"/>
              <a:ext cx="504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he-IL" sz="1800">
                  <a:ea typeface="Times New Roman" panose="02020603050405020304" pitchFamily="18" charset="0"/>
                  <a:cs typeface="David" panose="020E0502060401010101" pitchFamily="34" charset="-79"/>
                </a:rPr>
                <a:t>1 mm</a:t>
              </a:r>
            </a:p>
          </p:txBody>
        </p:sp>
        <p:sp>
          <p:nvSpPr>
            <p:cNvPr id="1298444" name="Line 12"/>
            <p:cNvSpPr>
              <a:spLocks noChangeShapeType="1"/>
            </p:cNvSpPr>
            <p:nvPr/>
          </p:nvSpPr>
          <p:spPr bwMode="auto">
            <a:xfrm>
              <a:off x="488" y="1946"/>
              <a:ext cx="1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298445" name="Text Box 13"/>
            <p:cNvSpPr txBox="1">
              <a:spLocks noChangeArrowheads="1"/>
            </p:cNvSpPr>
            <p:nvPr/>
          </p:nvSpPr>
          <p:spPr bwMode="auto">
            <a:xfrm>
              <a:off x="761" y="1752"/>
              <a:ext cx="458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he-IL" sz="1800">
                  <a:ea typeface="Times New Roman" panose="02020603050405020304" pitchFamily="18" charset="0"/>
                  <a:cs typeface="David" panose="020E0502060401010101" pitchFamily="34" charset="-79"/>
                </a:rPr>
                <a:t>2 mm</a:t>
              </a:r>
            </a:p>
          </p:txBody>
        </p:sp>
        <p:sp>
          <p:nvSpPr>
            <p:cNvPr id="1298446" name="Line 14"/>
            <p:cNvSpPr>
              <a:spLocks noChangeShapeType="1"/>
            </p:cNvSpPr>
            <p:nvPr/>
          </p:nvSpPr>
          <p:spPr bwMode="auto">
            <a:xfrm flipH="1" flipV="1">
              <a:off x="479" y="2018"/>
              <a:ext cx="0" cy="2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298447" name="Text Box 15"/>
            <p:cNvSpPr txBox="1">
              <a:spLocks noChangeArrowheads="1"/>
            </p:cNvSpPr>
            <p:nvPr/>
          </p:nvSpPr>
          <p:spPr bwMode="auto">
            <a:xfrm>
              <a:off x="444" y="2205"/>
              <a:ext cx="589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he-IL" sz="1800">
                  <a:ea typeface="Times New Roman" panose="02020603050405020304" pitchFamily="18" charset="0"/>
                  <a:cs typeface="David" panose="020E0502060401010101" pitchFamily="34" charset="-79"/>
                </a:rPr>
                <a:t>0.3 mm</a:t>
              </a:r>
            </a:p>
          </p:txBody>
        </p:sp>
        <p:sp>
          <p:nvSpPr>
            <p:cNvPr id="1298448" name="Line 16"/>
            <p:cNvSpPr>
              <a:spLocks noChangeShapeType="1"/>
            </p:cNvSpPr>
            <p:nvPr/>
          </p:nvSpPr>
          <p:spPr bwMode="auto">
            <a:xfrm flipV="1">
              <a:off x="3224" y="2162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298449" name="Line 17"/>
            <p:cNvSpPr>
              <a:spLocks noChangeShapeType="1"/>
            </p:cNvSpPr>
            <p:nvPr/>
          </p:nvSpPr>
          <p:spPr bwMode="auto">
            <a:xfrm>
              <a:off x="3224" y="1946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298450" name="Text Box 18"/>
            <p:cNvSpPr txBox="1">
              <a:spLocks noChangeArrowheads="1"/>
            </p:cNvSpPr>
            <p:nvPr/>
          </p:nvSpPr>
          <p:spPr bwMode="auto">
            <a:xfrm>
              <a:off x="2712" y="1752"/>
              <a:ext cx="642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r"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he-IL" sz="1800">
                  <a:ea typeface="Times New Roman" panose="02020603050405020304" pitchFamily="18" charset="0"/>
                  <a:cs typeface="David" panose="020E0502060401010101" pitchFamily="34" charset="-79"/>
                </a:rPr>
                <a:t>0.03 mm</a:t>
              </a:r>
            </a:p>
          </p:txBody>
        </p:sp>
      </p:grpSp>
      <p:sp>
        <p:nvSpPr>
          <p:cNvPr id="1298451" name="Line 19"/>
          <p:cNvSpPr>
            <a:spLocks noChangeShapeType="1"/>
          </p:cNvSpPr>
          <p:nvPr/>
        </p:nvSpPr>
        <p:spPr bwMode="auto">
          <a:xfrm>
            <a:off x="7134225" y="5205413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298452" name="Text Box 20"/>
          <p:cNvSpPr txBox="1">
            <a:spLocks noChangeArrowheads="1"/>
          </p:cNvSpPr>
          <p:nvPr/>
        </p:nvSpPr>
        <p:spPr bwMode="auto">
          <a:xfrm>
            <a:off x="6861175" y="5229225"/>
            <a:ext cx="10080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he-IL" sz="1800"/>
              <a:t>0.18 mm</a:t>
            </a:r>
          </a:p>
        </p:txBody>
      </p:sp>
      <p:pic>
        <p:nvPicPr>
          <p:cNvPr id="1298453" name="Picture 21" descr="Grid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7" b="11536"/>
          <a:stretch>
            <a:fillRect/>
          </a:stretch>
        </p:blipFill>
        <p:spPr bwMode="auto">
          <a:xfrm>
            <a:off x="4484688" y="1592263"/>
            <a:ext cx="2606675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8454" name="Line 22"/>
          <p:cNvSpPr>
            <a:spLocks noChangeShapeType="1"/>
          </p:cNvSpPr>
          <p:nvPr/>
        </p:nvSpPr>
        <p:spPr bwMode="auto">
          <a:xfrm>
            <a:off x="7508875" y="2673350"/>
            <a:ext cx="198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298455" name="Line 23"/>
          <p:cNvSpPr>
            <a:spLocks noChangeShapeType="1"/>
          </p:cNvSpPr>
          <p:nvPr/>
        </p:nvSpPr>
        <p:spPr bwMode="auto">
          <a:xfrm flipV="1">
            <a:off x="7508875" y="1665288"/>
            <a:ext cx="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298456" name="Line 24"/>
          <p:cNvSpPr>
            <a:spLocks noChangeShapeType="1"/>
          </p:cNvSpPr>
          <p:nvPr/>
        </p:nvSpPr>
        <p:spPr bwMode="auto">
          <a:xfrm>
            <a:off x="7508875" y="2024063"/>
            <a:ext cx="6842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298457" name="Line 25"/>
          <p:cNvSpPr>
            <a:spLocks noChangeShapeType="1"/>
          </p:cNvSpPr>
          <p:nvPr/>
        </p:nvSpPr>
        <p:spPr bwMode="auto">
          <a:xfrm>
            <a:off x="8193088" y="2024063"/>
            <a:ext cx="0" cy="649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298458" name="Line 26"/>
          <p:cNvSpPr>
            <a:spLocks noChangeShapeType="1"/>
          </p:cNvSpPr>
          <p:nvPr/>
        </p:nvSpPr>
        <p:spPr bwMode="auto">
          <a:xfrm>
            <a:off x="7508875" y="299720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298459" name="Line 27"/>
          <p:cNvSpPr>
            <a:spLocks noChangeShapeType="1"/>
          </p:cNvSpPr>
          <p:nvPr/>
        </p:nvSpPr>
        <p:spPr bwMode="auto">
          <a:xfrm>
            <a:off x="8913813" y="2024063"/>
            <a:ext cx="0" cy="649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298460" name="Line 28"/>
          <p:cNvSpPr>
            <a:spLocks noChangeShapeType="1"/>
          </p:cNvSpPr>
          <p:nvPr/>
        </p:nvSpPr>
        <p:spPr bwMode="auto">
          <a:xfrm>
            <a:off x="8913813" y="2024063"/>
            <a:ext cx="6842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298461" name="Text Box 29"/>
          <p:cNvSpPr txBox="1">
            <a:spLocks noChangeArrowheads="1"/>
          </p:cNvSpPr>
          <p:nvPr/>
        </p:nvSpPr>
        <p:spPr bwMode="auto">
          <a:xfrm>
            <a:off x="7056438" y="1700213"/>
            <a:ext cx="471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 i="1" dirty="0"/>
              <a:t>q</a:t>
            </a:r>
            <a:r>
              <a:rPr lang="en-US" altLang="he-IL" dirty="0"/>
              <a:t>”</a:t>
            </a:r>
          </a:p>
        </p:txBody>
      </p:sp>
      <p:sp>
        <p:nvSpPr>
          <p:cNvPr id="1298462" name="Text Box 30"/>
          <p:cNvSpPr txBox="1">
            <a:spLocks noChangeArrowheads="1"/>
          </p:cNvSpPr>
          <p:nvPr/>
        </p:nvSpPr>
        <p:spPr bwMode="auto">
          <a:xfrm>
            <a:off x="9201150" y="2565400"/>
            <a:ext cx="268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 i="1"/>
              <a:t>t</a:t>
            </a:r>
          </a:p>
        </p:txBody>
      </p:sp>
      <p:sp>
        <p:nvSpPr>
          <p:cNvPr id="1298463" name="Text Box 31"/>
          <p:cNvSpPr txBox="1">
            <a:spLocks noChangeArrowheads="1"/>
          </p:cNvSpPr>
          <p:nvPr/>
        </p:nvSpPr>
        <p:spPr bwMode="auto">
          <a:xfrm>
            <a:off x="8193088" y="2565400"/>
            <a:ext cx="354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 i="1"/>
              <a:t>T</a:t>
            </a:r>
          </a:p>
        </p:txBody>
      </p:sp>
      <p:sp>
        <p:nvSpPr>
          <p:cNvPr id="1298464" name="Text Box 32"/>
          <p:cNvSpPr txBox="1">
            <a:spLocks noChangeArrowheads="1"/>
          </p:cNvSpPr>
          <p:nvPr/>
        </p:nvSpPr>
        <p:spPr bwMode="auto">
          <a:xfrm>
            <a:off x="7645400" y="1449388"/>
            <a:ext cx="369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 i="1"/>
              <a:t>t</a:t>
            </a:r>
            <a:r>
              <a:rPr lang="en-US" altLang="he-IL" baseline="-25000"/>
              <a:t>h</a:t>
            </a:r>
          </a:p>
        </p:txBody>
      </p:sp>
      <p:sp>
        <p:nvSpPr>
          <p:cNvPr id="1298465" name="Text Box 33"/>
          <p:cNvSpPr txBox="1">
            <a:spLocks noChangeArrowheads="1"/>
          </p:cNvSpPr>
          <p:nvPr/>
        </p:nvSpPr>
        <p:spPr bwMode="auto">
          <a:xfrm>
            <a:off x="8193088" y="1484313"/>
            <a:ext cx="1254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/>
              <a:t>DC</a:t>
            </a:r>
            <a:r>
              <a:rPr lang="en-US" altLang="he-IL" i="1"/>
              <a:t>=t</a:t>
            </a:r>
            <a:r>
              <a:rPr lang="en-US" altLang="he-IL" baseline="-25000"/>
              <a:t>h</a:t>
            </a:r>
            <a:r>
              <a:rPr lang="en-US" altLang="he-IL" i="1"/>
              <a:t>/T</a:t>
            </a:r>
          </a:p>
        </p:txBody>
      </p:sp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6799263" y="5470207"/>
            <a:ext cx="123469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he-IL" dirty="0" smtClean="0"/>
              <a:t>Heating </a:t>
            </a:r>
          </a:p>
          <a:p>
            <a:r>
              <a:rPr lang="en-US" altLang="he-IL" dirty="0" smtClean="0"/>
              <a:t>Plate</a:t>
            </a:r>
            <a:endParaRPr lang="en-US" altLang="he-IL" dirty="0"/>
          </a:p>
        </p:txBody>
      </p:sp>
    </p:spTree>
    <p:extLst>
      <p:ext uri="{BB962C8B-B14F-4D97-AF65-F5344CB8AC3E}">
        <p14:creationId xmlns:p14="http://schemas.microsoft.com/office/powerpoint/2010/main" val="225130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4F7D1-F299-4B14-8DE8-E6F28ADE7447}" type="slidenum">
              <a:rPr lang="he-IL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5" name="Movie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95400" y="685800"/>
            <a:ext cx="3378763" cy="2534072"/>
          </a:xfrm>
          <a:prstGeom prst="rect">
            <a:avLst/>
          </a:prstGeom>
        </p:spPr>
      </p:pic>
      <p:pic>
        <p:nvPicPr>
          <p:cNvPr id="6" name="Pump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95400" y="609600"/>
            <a:ext cx="7315200" cy="5486400"/>
          </a:xfrm>
          <a:prstGeom prst="rect">
            <a:avLst/>
          </a:prstGeom>
        </p:spPr>
      </p:pic>
      <p:sp>
        <p:nvSpPr>
          <p:cNvPr id="4" name="מלבן 3"/>
          <p:cNvSpPr/>
          <p:nvPr/>
        </p:nvSpPr>
        <p:spPr>
          <a:xfrm>
            <a:off x="1064568" y="1560421"/>
            <a:ext cx="4953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rtl="0">
              <a:lnSpc>
                <a:spcPct val="90000"/>
              </a:lnSpc>
            </a:pPr>
            <a:r>
              <a:rPr lang="en-US" altLang="he-IL" sz="2500" dirty="0">
                <a:cs typeface="Times New Roman" panose="02020603050405020304" pitchFamily="18" charset="0"/>
              </a:rPr>
              <a:t>Bubble Growth Stage</a:t>
            </a:r>
          </a:p>
          <a:p>
            <a:pPr lvl="1" rtl="0">
              <a:lnSpc>
                <a:spcPct val="90000"/>
              </a:lnSpc>
            </a:pPr>
            <a:r>
              <a:rPr lang="en-US" altLang="he-IL" sz="2500" dirty="0" smtClean="0">
                <a:cs typeface="Times New Roman" panose="02020603050405020304" pitchFamily="18" charset="0"/>
              </a:rPr>
              <a:t>Velocity-Pressure map</a:t>
            </a:r>
          </a:p>
        </p:txBody>
      </p:sp>
    </p:spTree>
    <p:extLst>
      <p:ext uri="{BB962C8B-B14F-4D97-AF65-F5344CB8AC3E}">
        <p14:creationId xmlns:p14="http://schemas.microsoft.com/office/powerpoint/2010/main" val="135042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DDEC3-12FF-4D0E-87F5-A4EB1850D19B}" type="slidenum">
              <a:rPr lang="he-IL" altLang="he-IL"/>
              <a:pPr/>
              <a:t>18</a:t>
            </a:fld>
            <a:endParaRPr lang="en-US" altLang="he-IL"/>
          </a:p>
        </p:txBody>
      </p:sp>
      <p:sp>
        <p:nvSpPr>
          <p:cNvPr id="1129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he-IL" dirty="0">
                <a:cs typeface="Times New Roman" panose="02020603050405020304" pitchFamily="18" charset="0"/>
              </a:rPr>
              <a:t>Velocity and flow rate</a:t>
            </a:r>
          </a:p>
        </p:txBody>
      </p:sp>
      <p:sp>
        <p:nvSpPr>
          <p:cNvPr id="112947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altLang="he-IL" sz="2900" dirty="0">
                <a:cs typeface="Times New Roman" panose="02020603050405020304" pitchFamily="18" charset="0"/>
              </a:rPr>
              <a:t>Net flow rate</a:t>
            </a:r>
            <a:r>
              <a:rPr lang="he-IL" altLang="he-IL" sz="2900" dirty="0">
                <a:cs typeface="Times New Roman" panose="02020603050405020304" pitchFamily="18" charset="0"/>
              </a:rPr>
              <a:t> </a:t>
            </a:r>
          </a:p>
          <a:p>
            <a:pPr lvl="1" algn="l" rtl="0"/>
            <a:r>
              <a:rPr lang="he-IL" altLang="he-IL" sz="2500" dirty="0">
                <a:cs typeface="Times New Roman" panose="02020603050405020304" pitchFamily="18" charset="0"/>
              </a:rPr>
              <a:t> </a:t>
            </a:r>
            <a:r>
              <a:rPr lang="en-US" altLang="he-IL" sz="2500" dirty="0"/>
              <a:t>3.81E</a:t>
            </a:r>
            <a:r>
              <a:rPr lang="en-US" altLang="he-IL" sz="2500" baseline="30000" dirty="0"/>
              <a:t>-7</a:t>
            </a:r>
            <a:r>
              <a:rPr lang="en-US" altLang="he-IL" sz="2500" dirty="0"/>
              <a:t> [m</a:t>
            </a:r>
            <a:r>
              <a:rPr lang="en-US" altLang="he-IL" sz="2500" baseline="30000" dirty="0"/>
              <a:t>2</a:t>
            </a:r>
            <a:r>
              <a:rPr lang="en-US" altLang="he-IL" sz="2500" dirty="0"/>
              <a:t>/s]</a:t>
            </a:r>
          </a:p>
          <a:p>
            <a:pPr lvl="1" algn="l" rtl="0"/>
            <a:r>
              <a:rPr lang="en-US" altLang="he-IL" sz="2500" dirty="0"/>
              <a:t> 9.14 [µl/min]</a:t>
            </a:r>
          </a:p>
        </p:txBody>
      </p:sp>
      <p:sp>
        <p:nvSpPr>
          <p:cNvPr id="1129477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l" rtl="0"/>
            <a:r>
              <a:rPr lang="en-US" altLang="he-IL" sz="2900">
                <a:cs typeface="Times New Roman" panose="02020603050405020304" pitchFamily="18" charset="0"/>
              </a:rPr>
              <a:t>Bubble radius</a:t>
            </a:r>
          </a:p>
        </p:txBody>
      </p:sp>
      <p:pic>
        <p:nvPicPr>
          <p:cNvPr id="1129482" name="Picture 10" descr="Flow_chart_Dp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3393703"/>
            <a:ext cx="414020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483" name="Picture 11" descr="rb_chart_Dp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688" y="2780928"/>
            <a:ext cx="4953000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485" name="Text Box 13"/>
          <p:cNvSpPr txBox="1">
            <a:spLocks noChangeArrowheads="1"/>
          </p:cNvSpPr>
          <p:nvPr/>
        </p:nvSpPr>
        <p:spPr bwMode="auto">
          <a:xfrm>
            <a:off x="404813" y="92075"/>
            <a:ext cx="1851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>
                <a:solidFill>
                  <a:schemeClr val="tx2"/>
                </a:solidFill>
              </a:rPr>
              <a:t>Bubble Pump</a:t>
            </a:r>
          </a:p>
        </p:txBody>
      </p:sp>
      <p:sp>
        <p:nvSpPr>
          <p:cNvPr id="1129486" name="Text Box 14"/>
          <p:cNvSpPr txBox="1">
            <a:spLocks noChangeArrowheads="1"/>
          </p:cNvSpPr>
          <p:nvPr/>
        </p:nvSpPr>
        <p:spPr bwMode="auto">
          <a:xfrm>
            <a:off x="4268788" y="4545013"/>
            <a:ext cx="792162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/>
            <a:r>
              <a:rPr lang="en-US" altLang="he-IL" sz="1600" dirty="0"/>
              <a:t>Bubble Radius [m]</a:t>
            </a:r>
          </a:p>
        </p:txBody>
      </p:sp>
      <p:sp>
        <p:nvSpPr>
          <p:cNvPr id="1129487" name="Text Box 15"/>
          <p:cNvSpPr txBox="1">
            <a:spLocks noChangeArrowheads="1"/>
          </p:cNvSpPr>
          <p:nvPr/>
        </p:nvSpPr>
        <p:spPr bwMode="auto">
          <a:xfrm>
            <a:off x="6716018" y="6380769"/>
            <a:ext cx="1122163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r>
              <a:rPr lang="en-US" altLang="he-IL" sz="1800" dirty="0" smtClean="0"/>
              <a:t>Time [s</a:t>
            </a:r>
            <a:r>
              <a:rPr lang="en-US" altLang="he-IL" sz="1800" dirty="0"/>
              <a:t>]</a:t>
            </a:r>
            <a:endParaRPr lang="en-US" altLang="he-IL" sz="4400" dirty="0"/>
          </a:p>
        </p:txBody>
      </p:sp>
      <p:sp>
        <p:nvSpPr>
          <p:cNvPr id="1129488" name="Text Box 16"/>
          <p:cNvSpPr txBox="1">
            <a:spLocks noChangeArrowheads="1"/>
          </p:cNvSpPr>
          <p:nvPr/>
        </p:nvSpPr>
        <p:spPr bwMode="auto">
          <a:xfrm>
            <a:off x="5168900" y="5659438"/>
            <a:ext cx="2413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en-US" altLang="he-IL" sz="1600" dirty="0"/>
              <a:t>Heat Flux in = 1M [W/m</a:t>
            </a:r>
            <a:r>
              <a:rPr lang="en-US" altLang="he-IL" sz="1600" baseline="30000" dirty="0"/>
              <a:t>2</a:t>
            </a:r>
            <a:r>
              <a:rPr lang="en-US" altLang="he-IL" sz="1600" dirty="0"/>
              <a:t>]</a:t>
            </a:r>
            <a:endParaRPr lang="en-US" altLang="he-IL" sz="3200" dirty="0"/>
          </a:p>
        </p:txBody>
      </p:sp>
      <p:sp>
        <p:nvSpPr>
          <p:cNvPr id="1129489" name="Line 17"/>
          <p:cNvSpPr>
            <a:spLocks noChangeShapeType="1"/>
          </p:cNvSpPr>
          <p:nvPr/>
        </p:nvSpPr>
        <p:spPr bwMode="auto">
          <a:xfrm>
            <a:off x="5132388" y="5984875"/>
            <a:ext cx="28082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129490" name="Text Box 18"/>
          <p:cNvSpPr txBox="1">
            <a:spLocks noChangeArrowheads="1"/>
          </p:cNvSpPr>
          <p:nvPr/>
        </p:nvSpPr>
        <p:spPr bwMode="auto">
          <a:xfrm>
            <a:off x="6645275" y="4113213"/>
            <a:ext cx="12636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/>
            <a:r>
              <a:rPr lang="en-US" altLang="he-IL" sz="1600" dirty="0">
                <a:cs typeface="Times New Roman" panose="02020603050405020304" pitchFamily="18" charset="0"/>
              </a:rPr>
              <a:t>Bubble Growth        </a:t>
            </a:r>
            <a:r>
              <a:rPr lang="en-US" altLang="he-IL" sz="1600" i="1" dirty="0">
                <a:cs typeface="Times New Roman" panose="02020603050405020304" pitchFamily="18" charset="0"/>
              </a:rPr>
              <a:t>R</a:t>
            </a:r>
            <a:r>
              <a:rPr lang="en-US" altLang="he-IL" sz="1600" dirty="0">
                <a:cs typeface="Times New Roman" panose="02020603050405020304" pitchFamily="18" charset="0"/>
              </a:rPr>
              <a:t> = </a:t>
            </a:r>
            <a:r>
              <a:rPr lang="en-US" altLang="he-IL" sz="1600" dirty="0"/>
              <a:t>0.14mm</a:t>
            </a:r>
          </a:p>
        </p:txBody>
      </p:sp>
      <p:sp>
        <p:nvSpPr>
          <p:cNvPr id="1129491" name="Text Box 19"/>
          <p:cNvSpPr txBox="1">
            <a:spLocks noChangeArrowheads="1"/>
          </p:cNvSpPr>
          <p:nvPr/>
        </p:nvSpPr>
        <p:spPr bwMode="auto">
          <a:xfrm>
            <a:off x="8245475" y="4033838"/>
            <a:ext cx="99218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en-US" altLang="he-IL" sz="1600">
                <a:cs typeface="Times New Roman" panose="02020603050405020304" pitchFamily="18" charset="0"/>
              </a:rPr>
              <a:t>Bubble Collapse</a:t>
            </a:r>
            <a:endParaRPr lang="en-US" altLang="he-IL" sz="1600"/>
          </a:p>
        </p:txBody>
      </p:sp>
      <p:sp>
        <p:nvSpPr>
          <p:cNvPr id="1129492" name="Text Box 20"/>
          <p:cNvSpPr txBox="1">
            <a:spLocks noChangeArrowheads="1"/>
          </p:cNvSpPr>
          <p:nvPr/>
        </p:nvSpPr>
        <p:spPr bwMode="auto">
          <a:xfrm>
            <a:off x="7950200" y="5913438"/>
            <a:ext cx="1395413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en-US" altLang="he-IL" sz="1600"/>
              <a:t>Heat Flux out = 10k [W/m</a:t>
            </a:r>
            <a:r>
              <a:rPr lang="en-US" altLang="he-IL" sz="1600" baseline="30000"/>
              <a:t>2</a:t>
            </a:r>
            <a:r>
              <a:rPr lang="en-US" altLang="he-IL" sz="1600"/>
              <a:t>]</a:t>
            </a:r>
          </a:p>
        </p:txBody>
      </p:sp>
      <p:sp>
        <p:nvSpPr>
          <p:cNvPr id="1129493" name="Line 21"/>
          <p:cNvSpPr>
            <a:spLocks noChangeShapeType="1"/>
          </p:cNvSpPr>
          <p:nvPr/>
        </p:nvSpPr>
        <p:spPr bwMode="auto">
          <a:xfrm flipH="1">
            <a:off x="8156575" y="5984875"/>
            <a:ext cx="5762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4845918" y="5324476"/>
            <a:ext cx="2669405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/>
            <a:r>
              <a:rPr lang="en-US" sz="1600" dirty="0"/>
              <a:t>Duty </a:t>
            </a:r>
            <a:r>
              <a:rPr lang="en-US" sz="1600" dirty="0" smtClean="0"/>
              <a:t>cycle </a:t>
            </a:r>
            <a:r>
              <a:rPr lang="en-US" altLang="he-IL" sz="1600" dirty="0" smtClean="0"/>
              <a:t>= 80%</a:t>
            </a:r>
            <a:endParaRPr lang="en-US" altLang="he-IL" sz="3200" dirty="0"/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1902025" y="6403496"/>
            <a:ext cx="1122163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r>
              <a:rPr lang="en-US" altLang="he-IL" sz="1800" dirty="0" smtClean="0"/>
              <a:t>Time [s</a:t>
            </a:r>
            <a:r>
              <a:rPr lang="en-US" altLang="he-IL" sz="1800" dirty="0"/>
              <a:t>]</a:t>
            </a:r>
            <a:endParaRPr lang="en-US" altLang="he-IL" sz="4400" dirty="0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72232" y="4282703"/>
            <a:ext cx="792162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/>
            <a:r>
              <a:rPr lang="en-US" altLang="he-IL" sz="1600" dirty="0" smtClean="0"/>
              <a:t>Net Flow Rate</a:t>
            </a:r>
          </a:p>
          <a:p>
            <a:pPr rtl="0"/>
            <a:r>
              <a:rPr lang="en-US" altLang="he-IL" sz="1600" dirty="0" smtClean="0"/>
              <a:t>[m</a:t>
            </a:r>
            <a:r>
              <a:rPr lang="en-US" altLang="he-IL" sz="1600" baseline="30000" dirty="0" smtClean="0"/>
              <a:t>2</a:t>
            </a:r>
            <a:r>
              <a:rPr lang="en-US" altLang="he-IL" sz="1600" dirty="0" smtClean="0"/>
              <a:t>/s]</a:t>
            </a:r>
            <a:endParaRPr lang="en-US" altLang="he-IL" sz="1600" dirty="0"/>
          </a:p>
        </p:txBody>
      </p:sp>
      <p:graphicFrame>
        <p:nvGraphicFramePr>
          <p:cNvPr id="20" name="אובייקט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9780799"/>
              </p:ext>
            </p:extLst>
          </p:nvPr>
        </p:nvGraphicFramePr>
        <p:xfrm>
          <a:off x="864394" y="3737049"/>
          <a:ext cx="260985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" name="Equation" r:id="rId5" imgW="1739880" imgH="495000" progId="Equation.DSMT4">
                  <p:embed/>
                </p:oleObj>
              </mc:Choice>
              <mc:Fallback>
                <p:oleObj name="Equation" r:id="rId5" imgW="1739880" imgH="495000" progId="Equation.DSMT4">
                  <p:embed/>
                  <p:pic>
                    <p:nvPicPr>
                      <p:cNvPr id="18" name="אובייקט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4394" y="3737049"/>
                        <a:ext cx="2609850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875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79CE-FD55-44A3-8E05-E4D819FB1107}" type="slidenum">
              <a:rPr lang="he-IL" altLang="he-IL"/>
              <a:pPr/>
              <a:t>19</a:t>
            </a:fld>
            <a:endParaRPr lang="en-US" altLang="he-IL"/>
          </a:p>
        </p:txBody>
      </p:sp>
      <p:pic>
        <p:nvPicPr>
          <p:cNvPr id="131072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1489075"/>
            <a:ext cx="7848600" cy="536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e-IL" dirty="0">
                <a:cs typeface="Times New Roman" panose="02020603050405020304" pitchFamily="18" charset="0"/>
              </a:rPr>
              <a:t>Head and Efficiency</a:t>
            </a:r>
          </a:p>
        </p:txBody>
      </p:sp>
      <p:sp>
        <p:nvSpPr>
          <p:cNvPr id="1310724" name="Text Box 4"/>
          <p:cNvSpPr txBox="1">
            <a:spLocks noChangeArrowheads="1"/>
          </p:cNvSpPr>
          <p:nvPr/>
        </p:nvSpPr>
        <p:spPr bwMode="auto">
          <a:xfrm>
            <a:off x="404813" y="92075"/>
            <a:ext cx="1851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>
                <a:solidFill>
                  <a:schemeClr val="tx2"/>
                </a:solidFill>
              </a:rPr>
              <a:t>Bubble Pump</a:t>
            </a:r>
          </a:p>
        </p:txBody>
      </p:sp>
      <p:graphicFrame>
        <p:nvGraphicFramePr>
          <p:cNvPr id="1310725" name="Object 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15948462"/>
              </p:ext>
            </p:extLst>
          </p:nvPr>
        </p:nvGraphicFramePr>
        <p:xfrm>
          <a:off x="6105128" y="4941168"/>
          <a:ext cx="1676400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1" name="Equation" r:id="rId4" imgW="1371600" imgH="622080" progId="Equation.DSMT4">
                  <p:embed/>
                </p:oleObj>
              </mc:Choice>
              <mc:Fallback>
                <p:oleObj name="Equation" r:id="rId4" imgW="1371600" imgH="622080" progId="Equation.DSMT4">
                  <p:embed/>
                  <p:pic>
                    <p:nvPicPr>
                      <p:cNvPr id="13107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128" y="4941168"/>
                        <a:ext cx="1676400" cy="7604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מחבר חץ ישר 2"/>
          <p:cNvCxnSpPr/>
          <p:nvPr/>
        </p:nvCxnSpPr>
        <p:spPr bwMode="auto">
          <a:xfrm>
            <a:off x="6822300" y="2996952"/>
            <a:ext cx="554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מחבר חץ ישר 9"/>
          <p:cNvCxnSpPr/>
          <p:nvPr/>
        </p:nvCxnSpPr>
        <p:spPr bwMode="auto">
          <a:xfrm flipH="1">
            <a:off x="5241032" y="2971589"/>
            <a:ext cx="554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788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279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67" y="3431478"/>
            <a:ext cx="6026650" cy="2627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9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7486287" y="6248400"/>
            <a:ext cx="1451648" cy="266532"/>
          </a:xfrm>
        </p:spPr>
        <p:txBody>
          <a:bodyPr/>
          <a:lstStyle/>
          <a:p>
            <a:fld id="{E755BDC5-1675-4254-8638-1497109E747A}" type="slidenum">
              <a:rPr lang="he-IL" altLang="he-IL"/>
              <a:pPr/>
              <a:t>2</a:t>
            </a:fld>
            <a:endParaRPr lang="en-US" altLang="he-IL"/>
          </a:p>
        </p:txBody>
      </p:sp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320923"/>
            <a:ext cx="8423275" cy="1143000"/>
          </a:xfrm>
        </p:spPr>
        <p:txBody>
          <a:bodyPr/>
          <a:lstStyle/>
          <a:p>
            <a:pPr rtl="0"/>
            <a:r>
              <a:rPr lang="en-US" altLang="he-IL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Micro Pump</a:t>
            </a:r>
            <a:endParaRPr lang="en-US" altLang="he-IL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50278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41363" y="1692523"/>
            <a:ext cx="8532117" cy="2168525"/>
          </a:xfrm>
        </p:spPr>
        <p:txBody>
          <a:bodyPr/>
          <a:lstStyle/>
          <a:p>
            <a:pPr algn="l" rtl="0"/>
            <a:r>
              <a:rPr lang="en-US" sz="2400" dirty="0"/>
              <a:t>A lab-on-a-chip (LOC)</a:t>
            </a:r>
            <a:endParaRPr lang="en-US" altLang="he-IL" sz="2400" dirty="0"/>
          </a:p>
          <a:p>
            <a:pPr algn="l" rtl="0"/>
            <a:r>
              <a:rPr lang="en-US" altLang="he-IL" sz="2400" dirty="0"/>
              <a:t>Micro Fluidic Pumps</a:t>
            </a:r>
          </a:p>
          <a:p>
            <a:pPr lvl="1" algn="l" rtl="0"/>
            <a:r>
              <a:rPr lang="en-US" altLang="he-IL" sz="1900" dirty="0"/>
              <a:t>Insulin Pump (drug delivery)</a:t>
            </a:r>
          </a:p>
          <a:p>
            <a:pPr algn="l" rtl="0"/>
            <a:r>
              <a:rPr lang="en-US" sz="2400" dirty="0"/>
              <a:t>Electronics </a:t>
            </a:r>
            <a:r>
              <a:rPr lang="en-US" sz="2400" dirty="0" smtClean="0"/>
              <a:t>cooling, </a:t>
            </a:r>
            <a:r>
              <a:rPr lang="en-US" altLang="he-IL" sz="2400" dirty="0" smtClean="0"/>
              <a:t>Ink Printers, …  </a:t>
            </a:r>
            <a:endParaRPr lang="en-US" altLang="he-IL" sz="2400" dirty="0" smtClean="0"/>
          </a:p>
        </p:txBody>
      </p:sp>
      <p:sp>
        <p:nvSpPr>
          <p:cNvPr id="502792" name="Text Box 8"/>
          <p:cNvSpPr txBox="1">
            <a:spLocks noChangeArrowheads="1"/>
          </p:cNvSpPr>
          <p:nvPr/>
        </p:nvSpPr>
        <p:spPr bwMode="auto">
          <a:xfrm>
            <a:off x="992560" y="6127753"/>
            <a:ext cx="511256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rtl="0"/>
            <a:r>
              <a:rPr lang="en-US" altLang="he-IL" sz="2000" dirty="0"/>
              <a:t>Micro-channels and Pump </a:t>
            </a:r>
            <a:endParaRPr lang="en-US" altLang="he-IL" sz="2000" dirty="0" smtClean="0"/>
          </a:p>
          <a:p>
            <a:pPr rtl="0"/>
            <a:r>
              <a:rPr lang="en-GB" altLang="he-IL" sz="2000" dirty="0" smtClean="0"/>
              <a:t>(</a:t>
            </a:r>
            <a:r>
              <a:rPr lang="en-GB" altLang="he-IL" sz="2000" dirty="0"/>
              <a:t>Lin and Tsai, 2002)</a:t>
            </a:r>
            <a:endParaRPr lang="en-US" altLang="he-IL" sz="2000" dirty="0"/>
          </a:p>
        </p:txBody>
      </p:sp>
      <p:sp>
        <p:nvSpPr>
          <p:cNvPr id="502796" name="Oval 12"/>
          <p:cNvSpPr>
            <a:spLocks noChangeArrowheads="1"/>
          </p:cNvSpPr>
          <p:nvPr/>
        </p:nvSpPr>
        <p:spPr bwMode="auto">
          <a:xfrm>
            <a:off x="3440832" y="4959443"/>
            <a:ext cx="1368425" cy="790575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p:sp>
        <p:nvSpPr>
          <p:cNvPr id="502797" name="Oval 13"/>
          <p:cNvSpPr>
            <a:spLocks noChangeArrowheads="1"/>
          </p:cNvSpPr>
          <p:nvPr/>
        </p:nvSpPr>
        <p:spPr bwMode="auto">
          <a:xfrm>
            <a:off x="1208584" y="4063071"/>
            <a:ext cx="862906" cy="446049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p:sp>
        <p:nvSpPr>
          <p:cNvPr id="2" name="TextBox 1"/>
          <p:cNvSpPr txBox="1"/>
          <p:nvPr/>
        </p:nvSpPr>
        <p:spPr>
          <a:xfrm>
            <a:off x="494742" y="4249478"/>
            <a:ext cx="1008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</a:t>
            </a:r>
            <a:r>
              <a:rPr lang="en-US" dirty="0" smtClean="0">
                <a:solidFill>
                  <a:srgbClr val="FF0000"/>
                </a:solidFill>
              </a:rPr>
              <a:t>1mm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947771" y="6105490"/>
            <a:ext cx="275984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he-IL" sz="2000" dirty="0"/>
              <a:t>Active Mixer</a:t>
            </a:r>
            <a:br>
              <a:rPr lang="en-GB" altLang="he-IL" sz="2000" dirty="0"/>
            </a:br>
            <a:r>
              <a:rPr lang="en-GB" altLang="he-IL" sz="2000" dirty="0"/>
              <a:t>(Evans et al., 1997)</a:t>
            </a:r>
            <a:endParaRPr lang="en-US" altLang="he-IL" sz="2000" dirty="0"/>
          </a:p>
        </p:txBody>
      </p:sp>
      <p:grpSp>
        <p:nvGrpSpPr>
          <p:cNvPr id="12" name="Group 8"/>
          <p:cNvGrpSpPr>
            <a:grpSpLocks/>
          </p:cNvGrpSpPr>
          <p:nvPr/>
        </p:nvGrpSpPr>
        <p:grpSpPr bwMode="auto">
          <a:xfrm>
            <a:off x="6960859" y="120650"/>
            <a:ext cx="2745504" cy="6007103"/>
            <a:chOff x="4021" y="159"/>
            <a:chExt cx="2195" cy="4459"/>
          </a:xfrm>
        </p:grpSpPr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1" y="159"/>
              <a:ext cx="2196" cy="4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5113" y="1594"/>
              <a:ext cx="1" cy="476"/>
            </a:xfrm>
            <a:prstGeom prst="line">
              <a:avLst/>
            </a:prstGeom>
            <a:noFill/>
            <a:ln w="25560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5086" y="3856"/>
              <a:ext cx="1" cy="476"/>
            </a:xfrm>
            <a:prstGeom prst="line">
              <a:avLst/>
            </a:prstGeom>
            <a:noFill/>
            <a:ln w="25560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 flipH="1">
              <a:off x="4728" y="3512"/>
              <a:ext cx="240" cy="1"/>
            </a:xfrm>
            <a:prstGeom prst="line">
              <a:avLst/>
            </a:prstGeom>
            <a:noFill/>
            <a:ln w="25560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H="1">
              <a:off x="5197" y="3512"/>
              <a:ext cx="240" cy="1"/>
            </a:xfrm>
            <a:prstGeom prst="line">
              <a:avLst/>
            </a:prstGeom>
            <a:noFill/>
            <a:ln w="25560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4756" y="2652"/>
              <a:ext cx="238" cy="1"/>
            </a:xfrm>
            <a:prstGeom prst="line">
              <a:avLst/>
            </a:prstGeom>
            <a:noFill/>
            <a:ln w="25560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5225" y="2652"/>
              <a:ext cx="238" cy="1"/>
            </a:xfrm>
            <a:prstGeom prst="line">
              <a:avLst/>
            </a:prstGeom>
            <a:noFill/>
            <a:ln w="25560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V="1">
              <a:off x="4663" y="2843"/>
              <a:ext cx="1" cy="240"/>
            </a:xfrm>
            <a:prstGeom prst="line">
              <a:avLst/>
            </a:prstGeom>
            <a:noFill/>
            <a:ln w="25560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5536" y="3082"/>
              <a:ext cx="1" cy="238"/>
            </a:xfrm>
            <a:prstGeom prst="line">
              <a:avLst/>
            </a:prstGeom>
            <a:noFill/>
            <a:ln w="25560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323630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3657-C143-4160-BC9F-1344A3CA06AC}" type="slidenum">
              <a:rPr lang="he-IL" altLang="he-IL"/>
              <a:pPr/>
              <a:t>20</a:t>
            </a:fld>
            <a:endParaRPr lang="en-US" altLang="he-IL"/>
          </a:p>
        </p:txBody>
      </p:sp>
      <p:sp>
        <p:nvSpPr>
          <p:cNvPr id="1267714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332656"/>
            <a:ext cx="8423275" cy="1143000"/>
          </a:xfrm>
        </p:spPr>
        <p:txBody>
          <a:bodyPr/>
          <a:lstStyle/>
          <a:p>
            <a:pPr rtl="0"/>
            <a:r>
              <a:rPr lang="en-US" altLang="he-IL" dirty="0"/>
              <a:t>Summery</a:t>
            </a:r>
          </a:p>
        </p:txBody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1363" y="1704256"/>
            <a:ext cx="8423275" cy="4114800"/>
          </a:xfrm>
        </p:spPr>
        <p:txBody>
          <a:bodyPr/>
          <a:lstStyle/>
          <a:p>
            <a:pPr algn="l" rtl="0">
              <a:lnSpc>
                <a:spcPct val="110000"/>
              </a:lnSpc>
            </a:pPr>
            <a:r>
              <a:rPr lang="en-US" altLang="he-IL" sz="2400" dirty="0"/>
              <a:t>A numerical model was developed to simulate the operation of a micro-pump driven by bubble formation and growth. </a:t>
            </a:r>
          </a:p>
          <a:p>
            <a:pPr algn="l" rtl="0">
              <a:lnSpc>
                <a:spcPct val="110000"/>
              </a:lnSpc>
            </a:pPr>
            <a:r>
              <a:rPr lang="en-US" altLang="he-IL" sz="2400" dirty="0"/>
              <a:t>The model solves the time dependent conservation equation for viscid fluid: mass, momentum and convection heat transfer. </a:t>
            </a:r>
          </a:p>
          <a:p>
            <a:pPr algn="l" rtl="0">
              <a:lnSpc>
                <a:spcPct val="110000"/>
              </a:lnSpc>
            </a:pPr>
            <a:r>
              <a:rPr lang="en-US" altLang="he-IL" sz="2400" dirty="0"/>
              <a:t>The Level-Set method is being </a:t>
            </a:r>
            <a:r>
              <a:rPr lang="en-US" altLang="he-IL" sz="2400" dirty="0" smtClean="0"/>
              <a:t>used </a:t>
            </a:r>
            <a:r>
              <a:rPr lang="en-US" altLang="he-IL" sz="2400" dirty="0"/>
              <a:t>to represent the gas-liquid interface. </a:t>
            </a:r>
          </a:p>
          <a:p>
            <a:pPr algn="l" rtl="0">
              <a:lnSpc>
                <a:spcPct val="110000"/>
              </a:lnSpc>
            </a:pPr>
            <a:r>
              <a:rPr lang="en-US" altLang="he-IL" sz="2400" dirty="0"/>
              <a:t>The analysis is made by using finite element software-COMSOL </a:t>
            </a:r>
            <a:r>
              <a:rPr lang="en-US" altLang="he-IL" sz="2400" dirty="0" err="1"/>
              <a:t>Multiphysics</a:t>
            </a:r>
            <a:r>
              <a:rPr lang="en-US" altLang="he-IL" sz="2400" dirty="0"/>
              <a:t>.</a:t>
            </a:r>
          </a:p>
          <a:p>
            <a:pPr algn="l" rtl="0">
              <a:lnSpc>
                <a:spcPct val="110000"/>
              </a:lnSpc>
            </a:pPr>
            <a:r>
              <a:rPr lang="en-US" altLang="he-IL" sz="2400" dirty="0"/>
              <a:t>The model was tested against analytical model for diffusive bubble growth. </a:t>
            </a:r>
          </a:p>
        </p:txBody>
      </p:sp>
      <p:graphicFrame>
        <p:nvGraphicFramePr>
          <p:cNvPr id="1267720" name="Object 8"/>
          <p:cNvGraphicFramePr>
            <a:graphicFrameLocks noGrp="1" noChangeAspect="1"/>
          </p:cNvGraphicFramePr>
          <p:nvPr>
            <p:ph sz="half" idx="4294967295"/>
          </p:nvPr>
        </p:nvGraphicFramePr>
        <p:xfrm flipV="1">
          <a:off x="165100" y="5805488"/>
          <a:ext cx="792163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5" name="Clip" r:id="rId3" imgW="3529800" imgH="3934080" progId="MS_ClipArt_Gallery.2">
                  <p:embed/>
                </p:oleObj>
              </mc:Choice>
              <mc:Fallback>
                <p:oleObj name="Clip" r:id="rId3" imgW="3529800" imgH="3934080" progId="MS_ClipArt_Gallery.2">
                  <p:embed/>
                  <p:pic>
                    <p:nvPicPr>
                      <p:cNvPr id="126772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165100" y="5805488"/>
                        <a:ext cx="792163" cy="884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198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כותרת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8" name="מציין מיקום תוכן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" y="44624"/>
            <a:ext cx="4808984" cy="6798231"/>
          </a:xfrm>
        </p:spPr>
      </p:pic>
      <p:sp>
        <p:nvSpPr>
          <p:cNvPr id="7" name="מציין מיקום תוכן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400" dirty="0" smtClean="0"/>
              <a:t>Pinhasi, G.A.,</a:t>
            </a:r>
            <a:r>
              <a:rPr lang="en-US" sz="2400" dirty="0"/>
              <a:t> </a:t>
            </a:r>
            <a:r>
              <a:rPr lang="en-US" sz="2400" dirty="0" err="1" smtClean="0"/>
              <a:t>Pe'er</a:t>
            </a:r>
            <a:r>
              <a:rPr lang="en-US" sz="2400" dirty="0" smtClean="0"/>
              <a:t>, </a:t>
            </a:r>
            <a:r>
              <a:rPr lang="en-US" sz="2400" dirty="0"/>
              <a:t>M.</a:t>
            </a:r>
            <a:r>
              <a:rPr lang="en-US" sz="2400" dirty="0" smtClean="0"/>
              <a:t> </a:t>
            </a:r>
            <a:r>
              <a:rPr lang="en-US" sz="2400" dirty="0"/>
              <a:t>and Ullmann, A. </a:t>
            </a:r>
            <a:r>
              <a:rPr lang="en-US" sz="2400" dirty="0" smtClean="0"/>
              <a:t>(2019) “Numerical </a:t>
            </a:r>
            <a:r>
              <a:rPr lang="en-US" sz="2400" dirty="0"/>
              <a:t>Analysis of Bubble Powered </a:t>
            </a:r>
            <a:r>
              <a:rPr lang="en-US" sz="2400" dirty="0" err="1" smtClean="0"/>
              <a:t>Micropump</a:t>
            </a:r>
            <a:r>
              <a:rPr lang="en-US" sz="2400" dirty="0" smtClean="0"/>
              <a:t>”, </a:t>
            </a:r>
            <a:r>
              <a:rPr lang="en-US" sz="2400" dirty="0" smtClean="0">
                <a:cs typeface="Times New Roman" pitchFamily="18" charset="0"/>
              </a:rPr>
              <a:t>Proceedings of COMSOL Conference 2019, Cambridge</a:t>
            </a:r>
            <a:r>
              <a:rPr lang="en-US" sz="2400" dirty="0">
                <a:cs typeface="Times New Roman" pitchFamily="18" charset="0"/>
              </a:rPr>
              <a:t>, September</a:t>
            </a:r>
            <a:r>
              <a:rPr lang="en-US" sz="2400" cap="all" dirty="0"/>
              <a:t> </a:t>
            </a:r>
            <a:r>
              <a:rPr lang="en-US" sz="2400" cap="all" dirty="0" smtClean="0"/>
              <a:t>24–26.</a:t>
            </a:r>
            <a:endParaRPr lang="he-IL" sz="2400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484B8C-8DB4-453D-B973-FE9A4A02CE88}" type="slidenum">
              <a:rPr lang="he-IL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075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>
              <a:cs typeface="Times New Roman" pitchFamily="18" charset="0"/>
            </a:endParaRP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5B7B830-131C-430F-9A2D-3ADB5ADA7113}" type="slidenum">
              <a:rPr lang="he-IL" altLang="en-US" sz="1500" smtClean="0"/>
              <a:pPr/>
              <a:t>22</a:t>
            </a:fld>
            <a:endParaRPr lang="en-US" altLang="en-US" sz="1500" smtClean="0"/>
          </a:p>
        </p:txBody>
      </p:sp>
      <p:pic>
        <p:nvPicPr>
          <p:cNvPr id="39940" name="Picture 3" descr="LW446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419600"/>
            <a:ext cx="94488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7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33B9-F988-47B9-801B-87BB9E5AD130}" type="slidenum">
              <a:rPr lang="he-IL" altLang="he-IL"/>
              <a:pPr/>
              <a:t>3</a:t>
            </a:fld>
            <a:endParaRPr lang="en-US" altLang="he-IL" dirty="0"/>
          </a:p>
        </p:txBody>
      </p:sp>
      <p:sp>
        <p:nvSpPr>
          <p:cNvPr id="1120258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332656"/>
            <a:ext cx="8423275" cy="1143000"/>
          </a:xfrm>
        </p:spPr>
        <p:txBody>
          <a:bodyPr/>
          <a:lstStyle/>
          <a:p>
            <a:pPr rtl="0"/>
            <a:r>
              <a:rPr lang="en-US" altLang="he-IL" dirty="0">
                <a:cs typeface="Times New Roman" panose="02020603050405020304" pitchFamily="18" charset="0"/>
              </a:rPr>
              <a:t>Bubble </a:t>
            </a:r>
            <a:r>
              <a:rPr lang="en-US" altLang="he-IL" dirty="0" smtClean="0">
                <a:cs typeface="Times New Roman" panose="02020603050405020304" pitchFamily="18" charset="0"/>
              </a:rPr>
              <a:t>Micro-Pump</a:t>
            </a:r>
            <a:endParaRPr lang="en-US" altLang="he-IL" dirty="0">
              <a:cs typeface="Times New Roman" panose="02020603050405020304" pitchFamily="18" charset="0"/>
            </a:endParaRPr>
          </a:p>
        </p:txBody>
      </p:sp>
      <p:sp>
        <p:nvSpPr>
          <p:cNvPr id="11202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41363" y="1704256"/>
            <a:ext cx="4135437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he-IL" sz="2900" dirty="0"/>
              <a:t>Driving force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sz="2500" dirty="0"/>
              <a:t>Bubble formation, growth and collapse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sz="2500" dirty="0"/>
              <a:t>Vapor volume change</a:t>
            </a:r>
          </a:p>
          <a:p>
            <a:pPr algn="l" rtl="0">
              <a:lnSpc>
                <a:spcPct val="90000"/>
              </a:lnSpc>
            </a:pPr>
            <a:r>
              <a:rPr lang="en-US" altLang="he-IL" sz="2900" dirty="0"/>
              <a:t>Flow control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sz="2500" dirty="0"/>
              <a:t>Diffuser/Nozzle</a:t>
            </a:r>
          </a:p>
          <a:p>
            <a:pPr algn="l" rtl="0">
              <a:lnSpc>
                <a:spcPct val="90000"/>
              </a:lnSpc>
            </a:pPr>
            <a:r>
              <a:rPr lang="en-US" altLang="he-IL" sz="2900" dirty="0"/>
              <a:t>Unsteady Pumping flow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sz="2500" dirty="0"/>
              <a:t>Pulsing flow</a:t>
            </a:r>
          </a:p>
          <a:p>
            <a:pPr algn="l" rtl="0">
              <a:lnSpc>
                <a:spcPct val="90000"/>
              </a:lnSpc>
            </a:pPr>
            <a:endParaRPr lang="en-US" altLang="he-IL" sz="2900" dirty="0"/>
          </a:p>
          <a:p>
            <a:pPr algn="l" rtl="0">
              <a:lnSpc>
                <a:spcPct val="90000"/>
              </a:lnSpc>
            </a:pPr>
            <a:r>
              <a:rPr lang="en-US" altLang="he-IL" sz="2900" dirty="0"/>
              <a:t>No moving </a:t>
            </a:r>
            <a:r>
              <a:rPr lang="en-US" altLang="he-IL" sz="2900" dirty="0" smtClean="0"/>
              <a:t>parts</a:t>
            </a:r>
            <a:endParaRPr lang="en-US" altLang="he-IL" sz="2900" dirty="0"/>
          </a:p>
        </p:txBody>
      </p:sp>
      <p:sp>
        <p:nvSpPr>
          <p:cNvPr id="112026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altLang="he-IL" sz="2900">
              <a:cs typeface="Times New Roman" panose="02020603050405020304" pitchFamily="18" charset="0"/>
            </a:endParaRPr>
          </a:p>
        </p:txBody>
      </p:sp>
      <p:pic>
        <p:nvPicPr>
          <p:cNvPr id="112026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1712194"/>
            <a:ext cx="4467225" cy="165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026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538" y="3475906"/>
            <a:ext cx="2952750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0265" name="Text Box 9"/>
          <p:cNvSpPr txBox="1">
            <a:spLocks noChangeArrowheads="1"/>
          </p:cNvSpPr>
          <p:nvPr/>
        </p:nvSpPr>
        <p:spPr bwMode="auto">
          <a:xfrm>
            <a:off x="4597400" y="5851525"/>
            <a:ext cx="3200400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 eaLnBrk="1">
              <a:lnSpc>
                <a:spcPct val="97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he-IL" sz="2000">
                <a:solidFill>
                  <a:srgbClr val="000000"/>
                </a:solidFill>
                <a:cs typeface="Times New Roman" panose="02020603050405020304" pitchFamily="18" charset="0"/>
              </a:rPr>
              <a:t>Tsai and Lin (2002)</a:t>
            </a:r>
            <a:endParaRPr lang="en-US" altLang="he-IL" sz="2000"/>
          </a:p>
        </p:txBody>
      </p:sp>
      <p:pic>
        <p:nvPicPr>
          <p:cNvPr id="112026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3656881"/>
            <a:ext cx="171926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0267" name="Text Box 11"/>
          <p:cNvSpPr txBox="1">
            <a:spLocks noChangeArrowheads="1"/>
          </p:cNvSpPr>
          <p:nvPr/>
        </p:nvSpPr>
        <p:spPr bwMode="auto">
          <a:xfrm>
            <a:off x="7473280" y="5847915"/>
            <a:ext cx="2557462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0" eaLnBrk="1">
              <a:lnSpc>
                <a:spcPct val="97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altLang="he-IL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Jung and </a:t>
            </a:r>
            <a:r>
              <a:rPr lang="en-US" altLang="he-IL" sz="20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Kwak</a:t>
            </a:r>
            <a:r>
              <a:rPr lang="en-US" altLang="he-IL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(2007)</a:t>
            </a:r>
            <a:r>
              <a:rPr lang="en-US" altLang="he-IL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45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3504-0D8C-463A-A325-4FFFED333793}" type="slidenum">
              <a:rPr lang="he-IL" altLang="he-IL"/>
              <a:pPr/>
              <a:t>4</a:t>
            </a:fld>
            <a:endParaRPr lang="en-US" altLang="he-IL"/>
          </a:p>
        </p:txBody>
      </p:sp>
      <p:sp>
        <p:nvSpPr>
          <p:cNvPr id="1260548" name="Rectangle 4"/>
          <p:cNvSpPr>
            <a:spLocks noGrp="1" noChangeArrowheads="1"/>
          </p:cNvSpPr>
          <p:nvPr>
            <p:ph type="title"/>
          </p:nvPr>
        </p:nvSpPr>
        <p:spPr>
          <a:xfrm>
            <a:off x="741363" y="331812"/>
            <a:ext cx="8423275" cy="1143000"/>
          </a:xfrm>
        </p:spPr>
        <p:txBody>
          <a:bodyPr/>
          <a:lstStyle/>
          <a:p>
            <a:pPr rtl="0"/>
            <a:r>
              <a:rPr lang="en-US" altLang="he-IL" dirty="0"/>
              <a:t>Bubble Lifetime Cycle</a:t>
            </a:r>
          </a:p>
        </p:txBody>
      </p:sp>
      <p:sp>
        <p:nvSpPr>
          <p:cNvPr id="12605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41363" y="1703412"/>
            <a:ext cx="4135437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he-IL" sz="2900" dirty="0">
                <a:cs typeface="Times New Roman" panose="02020603050405020304" pitchFamily="18" charset="0"/>
              </a:rPr>
              <a:t>Heating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sz="2500" dirty="0">
                <a:cs typeface="Times New Roman" panose="02020603050405020304" pitchFamily="18" charset="0"/>
              </a:rPr>
              <a:t>“Waiting” Time</a:t>
            </a:r>
            <a:endParaRPr lang="he-IL" altLang="he-IL" sz="2500" dirty="0">
              <a:cs typeface="Times New Roman" panose="02020603050405020304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en-US" altLang="he-IL" sz="2900" dirty="0">
                <a:cs typeface="Times New Roman" panose="02020603050405020304" pitchFamily="18" charset="0"/>
              </a:rPr>
              <a:t>Bubble formation: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sz="2500" dirty="0">
                <a:cs typeface="Times New Roman" panose="02020603050405020304" pitchFamily="18" charset="0"/>
              </a:rPr>
              <a:t>Stable bubble criterion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sz="2500" dirty="0">
                <a:cs typeface="Times New Roman" panose="02020603050405020304" pitchFamily="18" charset="0"/>
              </a:rPr>
              <a:t>Nucleation</a:t>
            </a:r>
            <a:endParaRPr lang="he-IL" altLang="he-IL" sz="2500" dirty="0">
              <a:cs typeface="Times New Roman" panose="02020603050405020304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en-US" altLang="he-IL" sz="2900" dirty="0">
                <a:cs typeface="Times New Roman" panose="02020603050405020304" pitchFamily="18" charset="0"/>
              </a:rPr>
              <a:t>Bubble growth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sz="2500" dirty="0">
                <a:cs typeface="Times New Roman" panose="02020603050405020304" pitchFamily="18" charset="0"/>
              </a:rPr>
              <a:t>Inertia Controlled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sz="2500" dirty="0">
                <a:cs typeface="Times New Roman" panose="02020603050405020304" pitchFamily="18" charset="0"/>
              </a:rPr>
              <a:t>Diffusion </a:t>
            </a:r>
            <a:r>
              <a:rPr lang="en-US" altLang="he-IL" sz="2500" dirty="0" smtClean="0">
                <a:cs typeface="Times New Roman" panose="02020603050405020304" pitchFamily="18" charset="0"/>
              </a:rPr>
              <a:t>Controlled</a:t>
            </a:r>
            <a:endParaRPr lang="en-US" altLang="he-IL" sz="2500" dirty="0">
              <a:cs typeface="Times New Roman" panose="02020603050405020304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en-US" altLang="he-IL" sz="2900" dirty="0" smtClean="0">
                <a:cs typeface="Times New Roman" panose="02020603050405020304" pitchFamily="18" charset="0"/>
              </a:rPr>
              <a:t>Collapse</a:t>
            </a:r>
          </a:p>
          <a:p>
            <a:pPr algn="l" rtl="0">
              <a:lnSpc>
                <a:spcPct val="90000"/>
              </a:lnSpc>
            </a:pPr>
            <a:r>
              <a:rPr lang="en-US" altLang="he-IL" sz="29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Problem: Discontinuity in the flow field in time</a:t>
            </a:r>
          </a:p>
          <a:p>
            <a:pPr algn="l" rtl="0">
              <a:lnSpc>
                <a:spcPct val="90000"/>
              </a:lnSpc>
            </a:pPr>
            <a:endParaRPr lang="en-US" altLang="he-IL" sz="2900" dirty="0"/>
          </a:p>
        </p:txBody>
      </p:sp>
      <p:sp>
        <p:nvSpPr>
          <p:cNvPr id="126055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altLang="he-IL" sz="2900"/>
          </a:p>
        </p:txBody>
      </p:sp>
      <p:pic>
        <p:nvPicPr>
          <p:cNvPr id="1260551" name="Picture 7" descr="Anima1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950" y="1495450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0552" name="Rectangle 8"/>
          <p:cNvSpPr>
            <a:spLocks noChangeArrowheads="1"/>
          </p:cNvSpPr>
          <p:nvPr/>
        </p:nvSpPr>
        <p:spPr bwMode="auto">
          <a:xfrm>
            <a:off x="5097463" y="5780112"/>
            <a:ext cx="326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he-IL"/>
              <a:t>Deniray and Kim (2004) </a:t>
            </a:r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3948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224C-8F35-45E8-AE19-5ADC3D93F18A}" type="slidenum">
              <a:rPr lang="he-IL" altLang="he-IL"/>
              <a:pPr/>
              <a:t>5</a:t>
            </a:fld>
            <a:endParaRPr lang="en-US" altLang="he-IL"/>
          </a:p>
        </p:txBody>
      </p:sp>
      <p:sp>
        <p:nvSpPr>
          <p:cNvPr id="1259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e-IL" dirty="0">
                <a:cs typeface="Times New Roman" panose="02020603050405020304" pitchFamily="18" charset="0"/>
              </a:rPr>
              <a:t>The </a:t>
            </a:r>
            <a:r>
              <a:rPr lang="en-US" altLang="he-IL" dirty="0" smtClean="0">
                <a:cs typeface="Times New Roman" panose="02020603050405020304" pitchFamily="18" charset="0"/>
              </a:rPr>
              <a:t>Objective</a:t>
            </a:r>
            <a:endParaRPr lang="en-US" altLang="he-IL" dirty="0">
              <a:cs typeface="Times New Roman" panose="02020603050405020304" pitchFamily="18" charset="0"/>
            </a:endParaRPr>
          </a:p>
        </p:txBody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he-IL" dirty="0" smtClean="0"/>
              <a:t>Developing a </a:t>
            </a:r>
            <a:r>
              <a:rPr lang="en-US" altLang="he-IL" dirty="0"/>
              <a:t>numerical model </a:t>
            </a:r>
            <a:r>
              <a:rPr lang="en-US" altLang="he-IL" dirty="0" smtClean="0"/>
              <a:t>to </a:t>
            </a:r>
            <a:r>
              <a:rPr lang="en-US" altLang="he-IL" dirty="0"/>
              <a:t>simulate the operation of a micro-pump driven by bubble formation and growth. </a:t>
            </a:r>
          </a:p>
          <a:p>
            <a:pPr algn="l" rtl="0">
              <a:lnSpc>
                <a:spcPct val="90000"/>
              </a:lnSpc>
            </a:pPr>
            <a:r>
              <a:rPr lang="en-US" altLang="he-IL" dirty="0"/>
              <a:t>Sub-models: 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dirty="0"/>
              <a:t>Initial liquid heating, 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dirty="0"/>
              <a:t>Formation of a critical bubble, 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dirty="0"/>
              <a:t>Bubble growth and collapse 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dirty="0"/>
              <a:t>The liquid flow through the nozzles system. </a:t>
            </a:r>
          </a:p>
        </p:txBody>
      </p:sp>
      <p:pic>
        <p:nvPicPr>
          <p:cNvPr id="1259524" name="Picture 4" descr="Anncm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5876925"/>
            <a:ext cx="990600" cy="8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99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D29-B7B8-4751-9A46-4CBCE0CA32E6}" type="slidenum">
              <a:rPr lang="he-IL" altLang="he-IL"/>
              <a:pPr/>
              <a:t>6</a:t>
            </a:fld>
            <a:endParaRPr lang="en-US" altLang="he-IL"/>
          </a:p>
        </p:txBody>
      </p:sp>
      <p:sp>
        <p:nvSpPr>
          <p:cNvPr id="1266690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332656"/>
            <a:ext cx="8423275" cy="1143000"/>
          </a:xfrm>
        </p:spPr>
        <p:txBody>
          <a:bodyPr/>
          <a:lstStyle/>
          <a:p>
            <a:r>
              <a:rPr lang="en-US" altLang="he-IL" dirty="0"/>
              <a:t>Basic Assumptions</a:t>
            </a:r>
          </a:p>
        </p:txBody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1363" y="1704256"/>
            <a:ext cx="8423275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he-IL" sz="3000" dirty="0"/>
              <a:t>Laminar flow</a:t>
            </a:r>
          </a:p>
          <a:p>
            <a:pPr algn="l" rtl="0">
              <a:lnSpc>
                <a:spcPct val="90000"/>
              </a:lnSpc>
            </a:pPr>
            <a:r>
              <a:rPr lang="en-US" altLang="he-IL" sz="3000" dirty="0"/>
              <a:t>Heating with constant heat flux</a:t>
            </a:r>
            <a:r>
              <a:rPr lang="en-US" altLang="he-IL" sz="3000" dirty="0" smtClean="0"/>
              <a:t>.</a:t>
            </a:r>
          </a:p>
          <a:p>
            <a:pPr lvl="1" algn="l" rtl="0">
              <a:lnSpc>
                <a:spcPct val="90000"/>
              </a:lnSpc>
            </a:pPr>
            <a:r>
              <a:rPr lang="en-US" sz="2800" dirty="0"/>
              <a:t>Duty cycle </a:t>
            </a:r>
            <a:r>
              <a:rPr lang="en-US" sz="2800" dirty="0" smtClean="0"/>
              <a:t>(</a:t>
            </a:r>
            <a:r>
              <a:rPr lang="en-US" altLang="he-IL" sz="2800" dirty="0" smtClean="0"/>
              <a:t>= </a:t>
            </a:r>
            <a:r>
              <a:rPr lang="en-US" altLang="he-IL" sz="2800" dirty="0"/>
              <a:t>80</a:t>
            </a:r>
            <a:r>
              <a:rPr lang="en-US" altLang="he-IL" sz="2800" dirty="0" smtClean="0"/>
              <a:t>%)</a:t>
            </a:r>
            <a:endParaRPr lang="en-US" altLang="he-IL" sz="2500" dirty="0"/>
          </a:p>
          <a:p>
            <a:pPr algn="l" rtl="0">
              <a:lnSpc>
                <a:spcPct val="90000"/>
              </a:lnSpc>
            </a:pPr>
            <a:r>
              <a:rPr lang="en-US" altLang="he-IL" sz="3000" dirty="0"/>
              <a:t>Initial liquid temperature: Ambient</a:t>
            </a:r>
          </a:p>
          <a:p>
            <a:pPr algn="l" rtl="0">
              <a:lnSpc>
                <a:spcPct val="90000"/>
              </a:lnSpc>
            </a:pPr>
            <a:r>
              <a:rPr lang="en-US" altLang="he-IL" sz="3000" dirty="0"/>
              <a:t>Initial Hemispherical critical bubble on the wall </a:t>
            </a:r>
          </a:p>
          <a:p>
            <a:pPr algn="l" rtl="0">
              <a:lnSpc>
                <a:spcPct val="90000"/>
              </a:lnSpc>
            </a:pPr>
            <a:r>
              <a:rPr lang="en-US" altLang="he-IL" sz="3000" dirty="0" smtClean="0"/>
              <a:t>Case Study:</a:t>
            </a:r>
            <a:endParaRPr lang="en-US" altLang="he-IL" sz="3000" dirty="0"/>
          </a:p>
          <a:p>
            <a:pPr lvl="1" algn="l" rtl="0">
              <a:lnSpc>
                <a:spcPct val="90000"/>
              </a:lnSpc>
            </a:pPr>
            <a:r>
              <a:rPr lang="en-US" altLang="he-IL" sz="2500" dirty="0"/>
              <a:t>Displacement Pump: 2D, 3D analysis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sz="2500" dirty="0"/>
              <a:t>Bubble growth simulation: 2D spherical  </a:t>
            </a:r>
          </a:p>
          <a:p>
            <a:pPr lvl="1" algn="l" rtl="0">
              <a:lnSpc>
                <a:spcPct val="90000"/>
              </a:lnSpc>
            </a:pPr>
            <a:r>
              <a:rPr lang="en-US" altLang="he-IL" sz="2500" dirty="0"/>
              <a:t>Bubble Pump: 2D analysis  </a:t>
            </a:r>
          </a:p>
        </p:txBody>
      </p:sp>
      <p:sp>
        <p:nvSpPr>
          <p:cNvPr id="5" name="Line 22"/>
          <p:cNvSpPr>
            <a:spLocks noChangeShapeType="1"/>
          </p:cNvSpPr>
          <p:nvPr/>
        </p:nvSpPr>
        <p:spPr bwMode="auto">
          <a:xfrm>
            <a:off x="7401272" y="2904568"/>
            <a:ext cx="198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6" name="Line 23"/>
          <p:cNvSpPr>
            <a:spLocks noChangeShapeType="1"/>
          </p:cNvSpPr>
          <p:nvPr/>
        </p:nvSpPr>
        <p:spPr bwMode="auto">
          <a:xfrm flipV="1">
            <a:off x="7401272" y="1896506"/>
            <a:ext cx="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7" name="Line 24"/>
          <p:cNvSpPr>
            <a:spLocks noChangeShapeType="1"/>
          </p:cNvSpPr>
          <p:nvPr/>
        </p:nvSpPr>
        <p:spPr bwMode="auto">
          <a:xfrm>
            <a:off x="7401272" y="2255281"/>
            <a:ext cx="6842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8" name="Line 25"/>
          <p:cNvSpPr>
            <a:spLocks noChangeShapeType="1"/>
          </p:cNvSpPr>
          <p:nvPr/>
        </p:nvSpPr>
        <p:spPr bwMode="auto">
          <a:xfrm>
            <a:off x="8085485" y="2255281"/>
            <a:ext cx="0" cy="649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>
            <a:off x="7401272" y="3228418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>
            <a:off x="8806210" y="2255281"/>
            <a:ext cx="0" cy="649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1" name="Line 28"/>
          <p:cNvSpPr>
            <a:spLocks noChangeShapeType="1"/>
          </p:cNvSpPr>
          <p:nvPr/>
        </p:nvSpPr>
        <p:spPr bwMode="auto">
          <a:xfrm>
            <a:off x="8806210" y="2255281"/>
            <a:ext cx="6842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6948835" y="1931431"/>
            <a:ext cx="471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 i="1" dirty="0"/>
              <a:t>q</a:t>
            </a:r>
            <a:r>
              <a:rPr lang="en-US" altLang="he-IL" dirty="0"/>
              <a:t>”</a:t>
            </a:r>
          </a:p>
        </p:txBody>
      </p:sp>
      <p:sp>
        <p:nvSpPr>
          <p:cNvPr id="13" name="Text Box 30"/>
          <p:cNvSpPr txBox="1">
            <a:spLocks noChangeArrowheads="1"/>
          </p:cNvSpPr>
          <p:nvPr/>
        </p:nvSpPr>
        <p:spPr bwMode="auto">
          <a:xfrm>
            <a:off x="9093547" y="2796618"/>
            <a:ext cx="268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 i="1"/>
              <a:t>t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8030408" y="2796618"/>
            <a:ext cx="4641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 i="1" dirty="0" smtClean="0"/>
              <a:t>Tc</a:t>
            </a:r>
            <a:endParaRPr lang="en-US" altLang="he-IL" i="1" dirty="0"/>
          </a:p>
        </p:txBody>
      </p:sp>
      <p:sp>
        <p:nvSpPr>
          <p:cNvPr id="15" name="Text Box 32"/>
          <p:cNvSpPr txBox="1">
            <a:spLocks noChangeArrowheads="1"/>
          </p:cNvSpPr>
          <p:nvPr/>
        </p:nvSpPr>
        <p:spPr bwMode="auto">
          <a:xfrm>
            <a:off x="7537797" y="1680606"/>
            <a:ext cx="369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 i="1"/>
              <a:t>t</a:t>
            </a:r>
            <a:r>
              <a:rPr lang="en-US" altLang="he-IL" baseline="-25000"/>
              <a:t>h</a:t>
            </a:r>
          </a:p>
        </p:txBody>
      </p:sp>
      <p:sp>
        <p:nvSpPr>
          <p:cNvPr id="16" name="Text Box 33"/>
          <p:cNvSpPr txBox="1">
            <a:spLocks noChangeArrowheads="1"/>
          </p:cNvSpPr>
          <p:nvPr/>
        </p:nvSpPr>
        <p:spPr bwMode="auto">
          <a:xfrm>
            <a:off x="8026014" y="1715531"/>
            <a:ext cx="13730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he-IL" dirty="0" smtClean="0"/>
              <a:t>DC</a:t>
            </a:r>
            <a:r>
              <a:rPr lang="en-US" altLang="he-IL" i="1" dirty="0" smtClean="0"/>
              <a:t>=</a:t>
            </a:r>
            <a:r>
              <a:rPr lang="en-US" altLang="he-IL" i="1" dirty="0" err="1" smtClean="0"/>
              <a:t>t</a:t>
            </a:r>
            <a:r>
              <a:rPr lang="en-US" altLang="he-IL" baseline="-25000" dirty="0" err="1" smtClean="0"/>
              <a:t>h</a:t>
            </a:r>
            <a:r>
              <a:rPr lang="en-US" altLang="he-IL" i="1" dirty="0" smtClean="0"/>
              <a:t>/Tc</a:t>
            </a:r>
            <a:endParaRPr lang="en-US" altLang="he-IL" i="1" dirty="0"/>
          </a:p>
        </p:txBody>
      </p:sp>
    </p:spTree>
    <p:extLst>
      <p:ext uri="{BB962C8B-B14F-4D97-AF65-F5344CB8AC3E}">
        <p14:creationId xmlns:p14="http://schemas.microsoft.com/office/powerpoint/2010/main" val="231659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אליפסה 19"/>
          <p:cNvSpPr/>
          <p:nvPr/>
        </p:nvSpPr>
        <p:spPr bwMode="auto">
          <a:xfrm>
            <a:off x="4596484" y="4153018"/>
            <a:ext cx="460498" cy="442466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אליפסה 55"/>
          <p:cNvSpPr/>
          <p:nvPr/>
        </p:nvSpPr>
        <p:spPr bwMode="auto">
          <a:xfrm>
            <a:off x="7200834" y="4144698"/>
            <a:ext cx="460498" cy="442466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אליפסה 3"/>
          <p:cNvSpPr/>
          <p:nvPr/>
        </p:nvSpPr>
        <p:spPr bwMode="auto">
          <a:xfrm>
            <a:off x="3900391" y="5574141"/>
            <a:ext cx="460498" cy="442466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18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318864"/>
            <a:ext cx="8423275" cy="1143000"/>
          </a:xfrm>
        </p:spPr>
        <p:txBody>
          <a:bodyPr/>
          <a:lstStyle/>
          <a:p>
            <a:pPr rtl="0"/>
            <a:r>
              <a:rPr lang="en-US" altLang="he-IL" dirty="0">
                <a:cs typeface="Times New Roman" panose="02020603050405020304" pitchFamily="18" charset="0"/>
              </a:rPr>
              <a:t>Conservation Equations</a:t>
            </a:r>
          </a:p>
        </p:txBody>
      </p:sp>
      <p:sp>
        <p:nvSpPr>
          <p:cNvPr id="121856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741363" y="1690464"/>
            <a:ext cx="4135437" cy="4114800"/>
          </a:xfrm>
        </p:spPr>
        <p:txBody>
          <a:bodyPr/>
          <a:lstStyle/>
          <a:p>
            <a:pPr algn="just" rtl="0"/>
            <a:r>
              <a:rPr lang="en-US" altLang="he-IL" dirty="0">
                <a:cs typeface="Times New Roman" panose="02020603050405020304" pitchFamily="18" charset="0"/>
              </a:rPr>
              <a:t>Continuity</a:t>
            </a:r>
          </a:p>
          <a:p>
            <a:pPr algn="just" rtl="0"/>
            <a:endParaRPr lang="en-US" altLang="he-IL" dirty="0">
              <a:cs typeface="Times New Roman" panose="02020603050405020304" pitchFamily="18" charset="0"/>
            </a:endParaRPr>
          </a:p>
          <a:p>
            <a:pPr algn="just" rtl="0"/>
            <a:r>
              <a:rPr lang="en-US" altLang="he-IL" dirty="0">
                <a:cs typeface="Times New Roman" panose="02020603050405020304" pitchFamily="18" charset="0"/>
              </a:rPr>
              <a:t>Momentum: NS Eq.</a:t>
            </a:r>
          </a:p>
          <a:p>
            <a:pPr algn="just" rtl="0"/>
            <a:endParaRPr lang="en-US" altLang="he-IL" dirty="0">
              <a:cs typeface="Times New Roman" panose="02020603050405020304" pitchFamily="18" charset="0"/>
            </a:endParaRPr>
          </a:p>
          <a:p>
            <a:pPr algn="just" rtl="0"/>
            <a:endParaRPr lang="en-US" altLang="he-IL" dirty="0">
              <a:cs typeface="Times New Roman" panose="02020603050405020304" pitchFamily="18" charset="0"/>
            </a:endParaRPr>
          </a:p>
          <a:p>
            <a:pPr algn="just" rtl="0"/>
            <a:endParaRPr lang="en-US" altLang="he-IL" dirty="0" smtClean="0">
              <a:cs typeface="Times New Roman" panose="02020603050405020304" pitchFamily="18" charset="0"/>
            </a:endParaRPr>
          </a:p>
          <a:p>
            <a:pPr algn="just" rtl="0"/>
            <a:r>
              <a:rPr lang="en-US" altLang="he-IL" dirty="0" smtClean="0">
                <a:cs typeface="Times New Roman" panose="02020603050405020304" pitchFamily="18" charset="0"/>
              </a:rPr>
              <a:t>Heat </a:t>
            </a:r>
            <a:r>
              <a:rPr lang="en-US" altLang="he-IL" dirty="0">
                <a:cs typeface="Times New Roman" panose="02020603050405020304" pitchFamily="18" charset="0"/>
              </a:rPr>
              <a:t>Eq</a:t>
            </a:r>
            <a:r>
              <a:rPr lang="en-US" altLang="he-IL" dirty="0" smtClean="0">
                <a:cs typeface="Times New Roman" panose="02020603050405020304" pitchFamily="18" charset="0"/>
              </a:rPr>
              <a:t>.: Convection</a:t>
            </a:r>
            <a:endParaRPr lang="en-US" altLang="he-IL" dirty="0">
              <a:cs typeface="Times New Roman" panose="02020603050405020304" pitchFamily="18" charset="0"/>
            </a:endParaRPr>
          </a:p>
          <a:p>
            <a:pPr algn="just" rtl="0"/>
            <a:endParaRPr lang="en-US" altLang="he-IL" sz="2900" dirty="0">
              <a:cs typeface="Times New Roman" panose="02020603050405020304" pitchFamily="18" charset="0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2"/>
          </p:nvPr>
        </p:nvSpPr>
        <p:spPr>
          <a:xfrm>
            <a:off x="5029200" y="1690464"/>
            <a:ext cx="4135438" cy="4114800"/>
          </a:xfrm>
        </p:spPr>
        <p:txBody>
          <a:bodyPr/>
          <a:lstStyle/>
          <a:p>
            <a:pPr algn="l" rtl="0"/>
            <a:r>
              <a:rPr lang="en-US" altLang="he-IL" dirty="0">
                <a:cs typeface="Times New Roman" panose="02020603050405020304" pitchFamily="18" charset="0"/>
              </a:rPr>
              <a:t>Heat and Mass Transfer </a:t>
            </a:r>
            <a:br>
              <a:rPr lang="en-US" altLang="he-IL" dirty="0">
                <a:cs typeface="Times New Roman" panose="02020603050405020304" pitchFamily="18" charset="0"/>
              </a:rPr>
            </a:br>
            <a:r>
              <a:rPr lang="en-US" altLang="he-IL" dirty="0">
                <a:cs typeface="Times New Roman" panose="02020603050405020304" pitchFamily="18" charset="0"/>
              </a:rPr>
              <a:t>at the </a:t>
            </a:r>
            <a:r>
              <a:rPr lang="en-US" altLang="he-IL" dirty="0" smtClean="0">
                <a:cs typeface="Times New Roman" panose="02020603050405020304" pitchFamily="18" charset="0"/>
              </a:rPr>
              <a:t>Boundary</a:t>
            </a:r>
          </a:p>
          <a:p>
            <a:pPr lvl="1" algn="l" rtl="0"/>
            <a:r>
              <a:rPr lang="en-US" altLang="he-IL" dirty="0"/>
              <a:t>Phase Change</a:t>
            </a:r>
          </a:p>
          <a:p>
            <a:pPr lvl="1" algn="l" rtl="0"/>
            <a:r>
              <a:rPr lang="en-US" altLang="he-IL" dirty="0" smtClean="0"/>
              <a:t>Moving </a:t>
            </a:r>
            <a:r>
              <a:rPr lang="en-US" altLang="he-IL" dirty="0"/>
              <a:t>boundary</a:t>
            </a:r>
          </a:p>
          <a:p>
            <a:pPr algn="l" rtl="0"/>
            <a:endParaRPr lang="he-IL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A909-51CC-4A96-9A83-627AE04DB0EC}" type="slidenum">
              <a:rPr lang="he-IL" altLang="he-IL"/>
              <a:pPr/>
              <a:t>7</a:t>
            </a:fld>
            <a:endParaRPr lang="en-US" altLang="he-IL"/>
          </a:p>
        </p:txBody>
      </p:sp>
      <p:graphicFrame>
        <p:nvGraphicFramePr>
          <p:cNvPr id="121856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950277"/>
              </p:ext>
            </p:extLst>
          </p:nvPr>
        </p:nvGraphicFramePr>
        <p:xfrm>
          <a:off x="1008856" y="5481414"/>
          <a:ext cx="36004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24" name="Equation" r:id="rId3" imgW="2400300" imgH="431800" progId="Equation.DSMT4">
                  <p:embed/>
                </p:oleObj>
              </mc:Choice>
              <mc:Fallback>
                <p:oleObj name="Equation" r:id="rId3" imgW="2400300" imgH="431800" progId="Equation.DSMT4">
                  <p:embed/>
                  <p:pic>
                    <p:nvPicPr>
                      <p:cNvPr id="121856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8856" y="5481414"/>
                        <a:ext cx="3600450" cy="6477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56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637120"/>
              </p:ext>
            </p:extLst>
          </p:nvPr>
        </p:nvGraphicFramePr>
        <p:xfrm>
          <a:off x="128464" y="3356992"/>
          <a:ext cx="5029020" cy="1333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25" name="Equation" r:id="rId5" imgW="3352680" imgH="888840" progId="Equation.DSMT4">
                  <p:embed/>
                </p:oleObj>
              </mc:Choice>
              <mc:Fallback>
                <p:oleObj name="Equation" r:id="rId5" imgW="3352680" imgH="888840" progId="Equation.DSMT4">
                  <p:embed/>
                  <p:pic>
                    <p:nvPicPr>
                      <p:cNvPr id="121856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464" y="3356992"/>
                        <a:ext cx="5029020" cy="133326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57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418067"/>
              </p:ext>
            </p:extLst>
          </p:nvPr>
        </p:nvGraphicFramePr>
        <p:xfrm>
          <a:off x="1712640" y="2140111"/>
          <a:ext cx="1561422" cy="590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26" name="Equation" r:id="rId7" imgW="1040948" imgH="393529" progId="Equation.DSMT4">
                  <p:embed/>
                </p:oleObj>
              </mc:Choice>
              <mc:Fallback>
                <p:oleObj name="Equation" r:id="rId7" imgW="1040948" imgH="393529" progId="Equation.DSMT4">
                  <p:embed/>
                  <p:pic>
                    <p:nvPicPr>
                      <p:cNvPr id="1218572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640" y="2140111"/>
                        <a:ext cx="1561422" cy="59029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Arc 5"/>
          <p:cNvSpPr>
            <a:spLocks/>
          </p:cNvSpPr>
          <p:nvPr/>
        </p:nvSpPr>
        <p:spPr bwMode="auto">
          <a:xfrm>
            <a:off x="6465119" y="4982988"/>
            <a:ext cx="1511300" cy="15113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p:sp>
        <p:nvSpPr>
          <p:cNvPr id="48" name="Text Box 6"/>
          <p:cNvSpPr txBox="1">
            <a:spLocks noChangeArrowheads="1"/>
          </p:cNvSpPr>
          <p:nvPr/>
        </p:nvSpPr>
        <p:spPr bwMode="auto">
          <a:xfrm>
            <a:off x="5457056" y="5343351"/>
            <a:ext cx="104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he-IL" i="1"/>
              <a:t>Vapor</a:t>
            </a:r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7076306" y="4802013"/>
            <a:ext cx="1223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he-IL" i="1" dirty="0"/>
              <a:t>Liquid</a:t>
            </a:r>
          </a:p>
        </p:txBody>
      </p:sp>
      <p:sp>
        <p:nvSpPr>
          <p:cNvPr id="50" name="Line 8"/>
          <p:cNvSpPr>
            <a:spLocks noChangeShapeType="1"/>
          </p:cNvSpPr>
          <p:nvPr/>
        </p:nvSpPr>
        <p:spPr bwMode="auto">
          <a:xfrm flipH="1">
            <a:off x="7760518" y="5558095"/>
            <a:ext cx="7207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51" name="Text Box 9"/>
          <p:cNvSpPr txBox="1">
            <a:spLocks noChangeArrowheads="1"/>
          </p:cNvSpPr>
          <p:nvPr/>
        </p:nvSpPr>
        <p:spPr bwMode="auto">
          <a:xfrm>
            <a:off x="8301038" y="5235302"/>
            <a:ext cx="12239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he-IL"/>
              <a:t>Heat</a:t>
            </a:r>
          </a:p>
          <a:p>
            <a:r>
              <a:rPr lang="en-US" altLang="he-IL" i="1"/>
              <a:t>q</a:t>
            </a:r>
            <a:r>
              <a:rPr lang="en-US" altLang="he-IL"/>
              <a:t>”</a:t>
            </a:r>
          </a:p>
        </p:txBody>
      </p:sp>
      <p:sp>
        <p:nvSpPr>
          <p:cNvPr id="52" name="Line 10"/>
          <p:cNvSpPr>
            <a:spLocks noChangeShapeType="1"/>
          </p:cNvSpPr>
          <p:nvPr/>
        </p:nvSpPr>
        <p:spPr bwMode="auto">
          <a:xfrm flipH="1">
            <a:off x="7299804" y="5558095"/>
            <a:ext cx="288925" cy="166688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53" name="Text Box 11"/>
          <p:cNvSpPr txBox="1">
            <a:spLocks noChangeArrowheads="1"/>
          </p:cNvSpPr>
          <p:nvPr/>
        </p:nvSpPr>
        <p:spPr bwMode="auto">
          <a:xfrm>
            <a:off x="5980931" y="5777619"/>
            <a:ext cx="20161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he-IL" dirty="0"/>
              <a:t>Evaporation</a:t>
            </a:r>
          </a:p>
          <a:p>
            <a:r>
              <a:rPr lang="en-US" altLang="he-IL" i="1" dirty="0"/>
              <a:t>m</a:t>
            </a:r>
            <a:r>
              <a:rPr lang="en-US" altLang="he-IL" baseline="-25000" dirty="0"/>
              <a:t>e</a:t>
            </a:r>
            <a:r>
              <a:rPr lang="en-US" altLang="he-IL" dirty="0"/>
              <a:t>”</a:t>
            </a:r>
          </a:p>
        </p:txBody>
      </p:sp>
      <p:graphicFrame>
        <p:nvGraphicFramePr>
          <p:cNvPr id="5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015749"/>
              </p:ext>
            </p:extLst>
          </p:nvPr>
        </p:nvGraphicFramePr>
        <p:xfrm>
          <a:off x="5958620" y="4131364"/>
          <a:ext cx="16716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27" name="משוואה" r:id="rId9" imgW="825480" imgH="241200" progId="Equation.3">
                  <p:embed/>
                </p:oleObj>
              </mc:Choice>
              <mc:Fallback>
                <p:oleObj name="משוואה" r:id="rId9" imgW="825480" imgH="241200" progId="Equation.3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8620" y="4131364"/>
                        <a:ext cx="1671637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0813602"/>
              </p:ext>
            </p:extLst>
          </p:nvPr>
        </p:nvGraphicFramePr>
        <p:xfrm>
          <a:off x="5970557" y="3566662"/>
          <a:ext cx="244157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28" name="משוואה" r:id="rId11" imgW="1231560" imgH="266400" progId="Equation.3">
                  <p:embed/>
                </p:oleObj>
              </mc:Choice>
              <mc:Fallback>
                <p:oleObj name="משוואה" r:id="rId11" imgW="1231560" imgH="26640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0557" y="3566662"/>
                        <a:ext cx="2441575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953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אליפסה 34"/>
          <p:cNvSpPr/>
          <p:nvPr/>
        </p:nvSpPr>
        <p:spPr bwMode="auto">
          <a:xfrm>
            <a:off x="6440154" y="5080024"/>
            <a:ext cx="460498" cy="442466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he-IL" dirty="0" smtClean="0">
                <a:cs typeface="Times New Roman" panose="02020603050405020304" pitchFamily="18" charset="0"/>
              </a:rPr>
              <a:t>Liquid-Vapor Boundary </a:t>
            </a:r>
            <a:r>
              <a:rPr lang="en-US" altLang="he-IL" dirty="0">
                <a:cs typeface="Times New Roman" panose="02020603050405020304" pitchFamily="18" charset="0"/>
              </a:rPr>
              <a:t>Representation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 rtl="0"/>
            <a:r>
              <a:rPr lang="en-US" altLang="he-IL" dirty="0">
                <a:cs typeface="Times New Roman" panose="02020603050405020304" pitchFamily="18" charset="0"/>
              </a:rPr>
              <a:t>Level Set Method</a:t>
            </a:r>
          </a:p>
          <a:p>
            <a:pPr lvl="1" algn="l" rtl="0"/>
            <a:r>
              <a:rPr lang="en-US" altLang="he-IL" dirty="0"/>
              <a:t>Fluid interface representation</a:t>
            </a:r>
          </a:p>
          <a:p>
            <a:pPr lvl="1" algn="l" rtl="0"/>
            <a:r>
              <a:rPr lang="en-US" altLang="he-IL" dirty="0"/>
              <a:t>Level-set Parameter</a:t>
            </a:r>
          </a:p>
          <a:p>
            <a:pPr lvl="1" algn="l" rtl="0"/>
            <a:r>
              <a:rPr lang="en-US" altLang="he-IL" dirty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altLang="he-IL" dirty="0">
                <a:cs typeface="Times New Roman" panose="02020603050405020304" pitchFamily="18" charset="0"/>
              </a:rPr>
              <a:t> [0,1], </a:t>
            </a:r>
            <a:r>
              <a:rPr lang="en-US" altLang="he-IL" dirty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altLang="he-IL" dirty="0">
                <a:cs typeface="Times New Roman" panose="02020603050405020304" pitchFamily="18" charset="0"/>
              </a:rPr>
              <a:t>=0.5</a:t>
            </a:r>
            <a:endParaRPr lang="en-US" altLang="he-IL" dirty="0"/>
          </a:p>
          <a:p>
            <a:pPr lvl="1" algn="l" rtl="0"/>
            <a:r>
              <a:rPr lang="en-US" altLang="he-IL" dirty="0">
                <a:cs typeface="Times New Roman" panose="02020603050405020304" pitchFamily="18" charset="0"/>
              </a:rPr>
              <a:t>Fixed Grid</a:t>
            </a:r>
          </a:p>
          <a:p>
            <a:pPr lvl="1" algn="l" rtl="0"/>
            <a:endParaRPr lang="en-US" altLang="he-IL" dirty="0">
              <a:cs typeface="Times New Roman" panose="02020603050405020304" pitchFamily="18" charset="0"/>
            </a:endParaRPr>
          </a:p>
          <a:p>
            <a:pPr algn="l" rtl="0"/>
            <a:endParaRPr lang="he-IL" dirty="0"/>
          </a:p>
          <a:p>
            <a:pPr algn="l" rtl="0"/>
            <a:endParaRPr lang="he-IL" dirty="0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endParaRPr lang="he-IL" dirty="0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39C4DC-CDD4-4D02-B691-1BB28E1F0AC8}" type="slidenum">
              <a:rPr lang="he-IL" smtClean="0"/>
              <a:pPr>
                <a:defRPr/>
              </a:pPr>
              <a:t>8</a:t>
            </a:fld>
            <a:endParaRPr lang="en-US"/>
          </a:p>
        </p:txBody>
      </p:sp>
      <p:grpSp>
        <p:nvGrpSpPr>
          <p:cNvPr id="6" name="Group 1"/>
          <p:cNvGrpSpPr>
            <a:grpSpLocks noChangeAspect="1"/>
          </p:cNvGrpSpPr>
          <p:nvPr/>
        </p:nvGrpSpPr>
        <p:grpSpPr bwMode="auto">
          <a:xfrm>
            <a:off x="5365361" y="1680196"/>
            <a:ext cx="3312368" cy="3689782"/>
            <a:chOff x="2643" y="2801"/>
            <a:chExt cx="3730" cy="4154"/>
          </a:xfrm>
        </p:grpSpPr>
        <p:sp>
          <p:nvSpPr>
            <p:cNvPr id="7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643" y="2801"/>
              <a:ext cx="3730" cy="4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" name="Arc 25"/>
            <p:cNvSpPr>
              <a:spLocks/>
            </p:cNvSpPr>
            <p:nvPr/>
          </p:nvSpPr>
          <p:spPr bwMode="auto">
            <a:xfrm>
              <a:off x="3423" y="3383"/>
              <a:ext cx="1100" cy="11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 cmpd="dbl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" name="AutoShape 24"/>
            <p:cNvSpPr>
              <a:spLocks noChangeShapeType="1"/>
            </p:cNvSpPr>
            <p:nvPr/>
          </p:nvSpPr>
          <p:spPr bwMode="auto">
            <a:xfrm>
              <a:off x="3423" y="4513"/>
              <a:ext cx="218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" name="AutoShape 23"/>
            <p:cNvSpPr>
              <a:spLocks noChangeShapeType="1"/>
            </p:cNvSpPr>
            <p:nvPr/>
          </p:nvSpPr>
          <p:spPr bwMode="auto">
            <a:xfrm flipV="1">
              <a:off x="3423" y="3087"/>
              <a:ext cx="1" cy="14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" name="AutoShape 22"/>
            <p:cNvSpPr>
              <a:spLocks noChangeShapeType="1"/>
            </p:cNvSpPr>
            <p:nvPr/>
          </p:nvSpPr>
          <p:spPr bwMode="auto">
            <a:xfrm flipV="1">
              <a:off x="3423" y="4513"/>
              <a:ext cx="0" cy="10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" name="AutoShape 21"/>
            <p:cNvSpPr>
              <a:spLocks noChangeShapeType="1"/>
            </p:cNvSpPr>
            <p:nvPr/>
          </p:nvSpPr>
          <p:spPr bwMode="auto">
            <a:xfrm>
              <a:off x="3423" y="5527"/>
              <a:ext cx="2187" cy="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" name="AutoShape 20"/>
            <p:cNvSpPr>
              <a:spLocks noChangeShapeType="1"/>
            </p:cNvSpPr>
            <p:nvPr/>
          </p:nvSpPr>
          <p:spPr bwMode="auto">
            <a:xfrm flipV="1">
              <a:off x="3423" y="5517"/>
              <a:ext cx="1" cy="10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" name="AutoShape 19"/>
            <p:cNvSpPr>
              <a:spLocks noChangeShapeType="1"/>
            </p:cNvSpPr>
            <p:nvPr/>
          </p:nvSpPr>
          <p:spPr bwMode="auto">
            <a:xfrm>
              <a:off x="3423" y="6533"/>
              <a:ext cx="218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2949" y="4413"/>
              <a:ext cx="474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00338" algn="ctr"/>
                </a:tabLst>
              </a:pPr>
              <a:r>
                <a:rPr kumimoji="0" lang="he-IL" altLang="he-IL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  <a:ea typeface="Batang"/>
                  <a:cs typeface="Times New Roman" panose="02020603050405020304" pitchFamily="18" charset="0"/>
                </a:rPr>
                <a:t>f</a:t>
              </a:r>
              <a:endParaRPr kumimoji="0" lang="he-IL" altLang="he-IL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4236" y="4436"/>
              <a:ext cx="567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00338" algn="ctr"/>
                </a:tabLst>
              </a:pPr>
              <a:r>
                <a:rPr kumimoji="0" lang="he-IL" altLang="he-IL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Batang"/>
                  <a:cs typeface="Times New Roman" panose="02020603050405020304" pitchFamily="18" charset="0"/>
                </a:rPr>
                <a:t>R</a:t>
              </a:r>
              <a:r>
                <a:rPr kumimoji="0" lang="he-IL" altLang="he-IL" sz="16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Batang"/>
                  <a:cs typeface="Times New Roman" panose="02020603050405020304" pitchFamily="18" charset="0"/>
                </a:rPr>
                <a:t>B</a:t>
              </a:r>
              <a:endParaRPr kumimoji="0" lang="he-IL" altLang="he-IL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3423" y="4062"/>
              <a:ext cx="950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00338" algn="ctr"/>
                </a:tabLst>
              </a:pPr>
              <a:r>
                <a:rPr kumimoji="0" lang="he-IL" altLang="he-IL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Batang"/>
                  <a:cs typeface="Times New Roman" panose="02020603050405020304" pitchFamily="18" charset="0"/>
                </a:rPr>
                <a:t>Vapor</a:t>
              </a:r>
              <a:endParaRPr kumimoji="0" lang="he-IL" altLang="he-IL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4523" y="4078"/>
              <a:ext cx="1087" cy="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00338" algn="ctr"/>
                </a:tabLst>
              </a:pPr>
              <a:r>
                <a:rPr kumimoji="0" lang="he-IL" altLang="he-IL" sz="16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Batang"/>
                  <a:cs typeface="Times New Roman" panose="02020603050405020304" pitchFamily="18" charset="0"/>
                </a:rPr>
                <a:t>Liquid</a:t>
              </a:r>
              <a:endParaRPr kumimoji="0" lang="he-IL" alt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5391" y="6469"/>
              <a:ext cx="473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00338" algn="ctr"/>
                </a:tabLst>
              </a:pPr>
              <a:r>
                <a:rPr kumimoji="0" lang="he-IL" altLang="he-IL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Batang"/>
                  <a:cs typeface="Times New Roman" panose="02020603050405020304" pitchFamily="18" charset="0"/>
                </a:rPr>
                <a:t>r</a:t>
              </a:r>
              <a:endParaRPr kumimoji="0" lang="he-IL" altLang="he-IL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2949" y="5529"/>
              <a:ext cx="474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00338" algn="ctr"/>
                </a:tabLst>
              </a:pPr>
              <a:r>
                <a:rPr kumimoji="0" lang="he-IL" altLang="he-IL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  <a:ea typeface="Batang"/>
                  <a:cs typeface="Times New Roman" panose="02020603050405020304" pitchFamily="18" charset="0"/>
                </a:rPr>
                <a:t>d</a:t>
              </a:r>
              <a:endParaRPr kumimoji="0" lang="he-IL" altLang="he-IL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AutoShape 12"/>
            <p:cNvSpPr>
              <a:spLocks noChangeShapeType="1"/>
            </p:cNvSpPr>
            <p:nvPr/>
          </p:nvSpPr>
          <p:spPr bwMode="auto">
            <a:xfrm flipV="1">
              <a:off x="4373" y="5896"/>
              <a:ext cx="69" cy="63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" name="AutoShape 11"/>
            <p:cNvSpPr>
              <a:spLocks noChangeShapeType="1"/>
            </p:cNvSpPr>
            <p:nvPr/>
          </p:nvSpPr>
          <p:spPr bwMode="auto">
            <a:xfrm flipH="1" flipV="1">
              <a:off x="4544" y="5895"/>
              <a:ext cx="69" cy="63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" name="AutoShape 10"/>
            <p:cNvSpPr>
              <a:spLocks noChangeShapeType="1"/>
            </p:cNvSpPr>
            <p:nvPr/>
          </p:nvSpPr>
          <p:spPr bwMode="auto">
            <a:xfrm>
              <a:off x="4442" y="5896"/>
              <a:ext cx="10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" name="AutoShape 9"/>
            <p:cNvSpPr>
              <a:spLocks noChangeShapeType="1"/>
            </p:cNvSpPr>
            <p:nvPr/>
          </p:nvSpPr>
          <p:spPr bwMode="auto">
            <a:xfrm flipV="1">
              <a:off x="3424" y="5528"/>
              <a:ext cx="949" cy="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5" name="AutoShape 8"/>
            <p:cNvSpPr>
              <a:spLocks noChangeShapeType="1"/>
            </p:cNvSpPr>
            <p:nvPr/>
          </p:nvSpPr>
          <p:spPr bwMode="auto">
            <a:xfrm flipV="1">
              <a:off x="4558" y="4944"/>
              <a:ext cx="949" cy="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6" name="AutoShape 7"/>
            <p:cNvSpPr>
              <a:spLocks noChangeShapeType="1"/>
            </p:cNvSpPr>
            <p:nvPr/>
          </p:nvSpPr>
          <p:spPr bwMode="auto">
            <a:xfrm flipV="1">
              <a:off x="4387" y="4945"/>
              <a:ext cx="171" cy="57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7" name="Text Box 6"/>
            <p:cNvSpPr txBox="1">
              <a:spLocks noChangeArrowheads="1"/>
            </p:cNvSpPr>
            <p:nvPr/>
          </p:nvSpPr>
          <p:spPr bwMode="auto">
            <a:xfrm>
              <a:off x="3104" y="4715"/>
              <a:ext cx="474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00338" algn="ctr"/>
                </a:tabLst>
              </a:pPr>
              <a:r>
                <a:rPr kumimoji="0" lang="he-IL" altLang="he-IL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  <a:ea typeface="Batang"/>
                  <a:cs typeface="Times New Roman" panose="02020603050405020304" pitchFamily="18" charset="0"/>
                </a:rPr>
                <a:t>1</a:t>
              </a:r>
              <a:endParaRPr kumimoji="0" lang="he-IL" alt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AutoShape 5"/>
            <p:cNvSpPr>
              <a:spLocks noChangeShapeType="1"/>
            </p:cNvSpPr>
            <p:nvPr/>
          </p:nvSpPr>
          <p:spPr bwMode="auto">
            <a:xfrm flipV="1">
              <a:off x="3410" y="4944"/>
              <a:ext cx="1190" cy="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9" name="AutoShape 4"/>
            <p:cNvSpPr>
              <a:spLocks noChangeShapeType="1"/>
            </p:cNvSpPr>
            <p:nvPr/>
          </p:nvSpPr>
          <p:spPr bwMode="auto">
            <a:xfrm flipV="1">
              <a:off x="4283" y="3567"/>
              <a:ext cx="240" cy="20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" name="Text Box 3"/>
            <p:cNvSpPr txBox="1">
              <a:spLocks noChangeArrowheads="1"/>
            </p:cNvSpPr>
            <p:nvPr/>
          </p:nvSpPr>
          <p:spPr bwMode="auto">
            <a:xfrm>
              <a:off x="4362" y="3334"/>
              <a:ext cx="567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00338" algn="ctr"/>
                </a:tabLst>
              </a:pPr>
              <a:r>
                <a:rPr kumimoji="0" lang="he-IL" altLang="he-IL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Batang"/>
                  <a:cs typeface="Times New Roman" panose="02020603050405020304" pitchFamily="18" charset="0"/>
                </a:rPr>
                <a:t>n</a:t>
              </a:r>
              <a:endParaRPr kumimoji="0" lang="he-IL" altLang="he-I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Text Box 2"/>
            <p:cNvSpPr txBox="1">
              <a:spLocks noChangeArrowheads="1"/>
            </p:cNvSpPr>
            <p:nvPr/>
          </p:nvSpPr>
          <p:spPr bwMode="auto">
            <a:xfrm>
              <a:off x="3676" y="3087"/>
              <a:ext cx="1253" cy="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00338" algn="ct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00338" algn="ctr"/>
                </a:tabLst>
              </a:pPr>
              <a:r>
                <a:rPr kumimoji="0" lang="he-IL" altLang="he-IL" sz="16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Batang"/>
                  <a:cs typeface="Times New Roman" panose="02020603050405020304" pitchFamily="18" charset="0"/>
                </a:rPr>
                <a:t>Interface</a:t>
              </a:r>
              <a:endParaRPr kumimoji="0" lang="he-IL" alt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aphicFrame>
        <p:nvGraphicFramePr>
          <p:cNvPr id="3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345942"/>
              </p:ext>
            </p:extLst>
          </p:nvPr>
        </p:nvGraphicFramePr>
        <p:xfrm>
          <a:off x="1107941" y="4757440"/>
          <a:ext cx="3476625" cy="183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68" name="Equation" r:id="rId4" imgW="1714320" imgH="914400" progId="Equation.DSMT4">
                  <p:embed/>
                </p:oleObj>
              </mc:Choice>
              <mc:Fallback>
                <p:oleObj name="Equation" r:id="rId4" imgW="1714320" imgH="914400" progId="Equation.DSMT4">
                  <p:embed/>
                  <p:pic>
                    <p:nvPicPr>
                      <p:cNvPr id="16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7941" y="4757440"/>
                        <a:ext cx="3476625" cy="18399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9796518"/>
              </p:ext>
            </p:extLst>
          </p:nvPr>
        </p:nvGraphicFramePr>
        <p:xfrm>
          <a:off x="7434929" y="5094504"/>
          <a:ext cx="1161540" cy="799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69" name="Equation" r:id="rId6" imgW="774360" imgH="533160" progId="Equation.DSMT4">
                  <p:embed/>
                </p:oleObj>
              </mc:Choice>
              <mc:Fallback>
                <p:oleObj name="Equation" r:id="rId6" imgW="774360" imgH="533160" progId="Equation.DSMT4">
                  <p:embed/>
                  <p:pic>
                    <p:nvPicPr>
                      <p:cNvPr id="17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4929" y="5094504"/>
                        <a:ext cx="1161540" cy="7997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3384929"/>
              </p:ext>
            </p:extLst>
          </p:nvPr>
        </p:nvGraphicFramePr>
        <p:xfrm>
          <a:off x="5345385" y="5176704"/>
          <a:ext cx="1676160" cy="62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0" name="Equation" r:id="rId8" imgW="1117440" imgH="419040" progId="Equation.DSMT4">
                  <p:embed/>
                </p:oleObj>
              </mc:Choice>
              <mc:Fallback>
                <p:oleObj name="Equation" r:id="rId8" imgW="1117440" imgH="419040" progId="Equation.DSMT4">
                  <p:embed/>
                  <p:pic>
                    <p:nvPicPr>
                      <p:cNvPr id="18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5385" y="5176704"/>
                        <a:ext cx="1676160" cy="6285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417739"/>
              </p:ext>
            </p:extLst>
          </p:nvPr>
        </p:nvGraphicFramePr>
        <p:xfrm>
          <a:off x="5709444" y="6043630"/>
          <a:ext cx="2422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1" name="משוואה" r:id="rId10" imgW="1206500" imgH="228600" progId="Equation.3">
                  <p:embed/>
                </p:oleObj>
              </mc:Choice>
              <mc:Fallback>
                <p:oleObj name="משוואה" r:id="rId10" imgW="1206500" imgH="228600" progId="Equation.3">
                  <p:embed/>
                  <p:pic>
                    <p:nvPicPr>
                      <p:cNvPr id="9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9444" y="6043630"/>
                        <a:ext cx="242252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405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קשת 5"/>
          <p:cNvSpPr/>
          <p:nvPr/>
        </p:nvSpPr>
        <p:spPr bwMode="auto">
          <a:xfrm>
            <a:off x="4367132" y="5285065"/>
            <a:ext cx="1525351" cy="1483535"/>
          </a:xfrm>
          <a:prstGeom prst="arc">
            <a:avLst>
              <a:gd name="adj1" fmla="val 16200000"/>
              <a:gd name="adj2" fmla="val 535076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B4BD-C983-4D97-8188-4E3789E685C0}" type="slidenum">
              <a:rPr lang="he-IL" altLang="he-IL"/>
              <a:pPr/>
              <a:t>9</a:t>
            </a:fld>
            <a:endParaRPr lang="en-US" altLang="he-IL" dirty="0"/>
          </a:p>
        </p:txBody>
      </p:sp>
      <p:pic>
        <p:nvPicPr>
          <p:cNvPr id="1110043" name="Picture 27" descr="Rb_critic_S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4" t="3691" r="6714"/>
          <a:stretch>
            <a:fillRect/>
          </a:stretch>
        </p:blipFill>
        <p:spPr bwMode="auto">
          <a:xfrm>
            <a:off x="4596606" y="1235869"/>
            <a:ext cx="5005387" cy="402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0018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310926"/>
            <a:ext cx="8423275" cy="1143000"/>
          </a:xfrm>
        </p:spPr>
        <p:txBody>
          <a:bodyPr/>
          <a:lstStyle/>
          <a:p>
            <a:r>
              <a:rPr lang="en-US" altLang="he-IL" dirty="0">
                <a:cs typeface="Times New Roman" panose="02020603050405020304" pitchFamily="18" charset="0"/>
              </a:rPr>
              <a:t>Bubble Formation Criterion</a:t>
            </a:r>
          </a:p>
        </p:txBody>
      </p:sp>
      <p:sp>
        <p:nvSpPr>
          <p:cNvPr id="11100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39775" y="1690464"/>
            <a:ext cx="4135438" cy="4114800"/>
          </a:xfrm>
        </p:spPr>
        <p:txBody>
          <a:bodyPr/>
          <a:lstStyle/>
          <a:p>
            <a:pPr algn="l" rtl="0"/>
            <a:r>
              <a:rPr lang="en-US" altLang="he-IL" sz="2900" dirty="0" smtClean="0">
                <a:cs typeface="Times New Roman" panose="02020603050405020304" pitchFamily="18" charset="0"/>
              </a:rPr>
              <a:t>Wall </a:t>
            </a:r>
            <a:r>
              <a:rPr lang="en-US" altLang="he-IL" sz="2900" dirty="0">
                <a:cs typeface="Times New Roman" panose="02020603050405020304" pitchFamily="18" charset="0"/>
              </a:rPr>
              <a:t>heating</a:t>
            </a:r>
            <a:endParaRPr lang="he-IL" altLang="he-IL" sz="2900" dirty="0">
              <a:cs typeface="Times New Roman" panose="02020603050405020304" pitchFamily="18" charset="0"/>
            </a:endParaRPr>
          </a:p>
          <a:p>
            <a:pPr lvl="1" algn="l" rtl="0"/>
            <a:r>
              <a:rPr lang="en-US" altLang="he-IL" sz="2500" dirty="0">
                <a:cs typeface="Times New Roman" panose="02020603050405020304" pitchFamily="18" charset="0"/>
              </a:rPr>
              <a:t>Semi-infinite body</a:t>
            </a:r>
          </a:p>
          <a:p>
            <a:pPr lvl="1" algn="l" rtl="0"/>
            <a:r>
              <a:rPr lang="en-US" altLang="he-IL" sz="2500" dirty="0">
                <a:cs typeface="Times New Roman" panose="02020603050405020304" pitchFamily="18" charset="0"/>
              </a:rPr>
              <a:t>Constant heat flux </a:t>
            </a:r>
            <a:r>
              <a:rPr lang="he-IL" altLang="he-IL" sz="2500" dirty="0">
                <a:cs typeface="Times New Roman" panose="02020603050405020304" pitchFamily="18" charset="0"/>
              </a:rPr>
              <a:t> </a:t>
            </a:r>
          </a:p>
          <a:p>
            <a:pPr algn="l" rtl="0"/>
            <a:endParaRPr lang="he-IL" altLang="he-IL" sz="2900" dirty="0">
              <a:cs typeface="Times New Roman" panose="02020603050405020304" pitchFamily="18" charset="0"/>
            </a:endParaRPr>
          </a:p>
          <a:p>
            <a:pPr algn="l" rtl="0"/>
            <a:r>
              <a:rPr lang="en-US" altLang="he-IL" sz="2900" dirty="0" smtClean="0">
                <a:cs typeface="Times New Roman" panose="02020603050405020304" pitchFamily="18" charset="0"/>
              </a:rPr>
              <a:t>Critical Radius</a:t>
            </a:r>
          </a:p>
          <a:p>
            <a:pPr algn="l" rtl="0"/>
            <a:endParaRPr lang="en-US" altLang="he-IL" sz="2900" dirty="0" smtClean="0">
              <a:cs typeface="Times New Roman" panose="02020603050405020304" pitchFamily="18" charset="0"/>
            </a:endParaRPr>
          </a:p>
          <a:p>
            <a:pPr algn="l" rtl="0"/>
            <a:endParaRPr lang="en-US" altLang="he-IL" sz="2900" dirty="0">
              <a:cs typeface="Times New Roman" panose="02020603050405020304" pitchFamily="18" charset="0"/>
            </a:endParaRPr>
          </a:p>
          <a:p>
            <a:pPr algn="l" rtl="0"/>
            <a:r>
              <a:rPr lang="en-GB" altLang="he-IL" sz="2900" dirty="0">
                <a:cs typeface="Times New Roman" panose="02020603050405020304" pitchFamily="18" charset="0"/>
              </a:rPr>
              <a:t>Nucleation</a:t>
            </a:r>
            <a:endParaRPr lang="he-IL" altLang="he-IL" sz="2900" dirty="0">
              <a:cs typeface="Times New Roman" panose="02020603050405020304" pitchFamily="18" charset="0"/>
            </a:endParaRPr>
          </a:p>
          <a:p>
            <a:pPr algn="l" rtl="0"/>
            <a:endParaRPr lang="en-US" altLang="he-IL" sz="2900" dirty="0">
              <a:cs typeface="Times New Roman" panose="02020603050405020304" pitchFamily="18" charset="0"/>
            </a:endParaRPr>
          </a:p>
        </p:txBody>
      </p:sp>
      <p:graphicFrame>
        <p:nvGraphicFramePr>
          <p:cNvPr id="1110025" name="Object 9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277790741"/>
              </p:ext>
            </p:extLst>
          </p:nvPr>
        </p:nvGraphicFramePr>
        <p:xfrm>
          <a:off x="329806" y="3094037"/>
          <a:ext cx="4113212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6" name="Equation" r:id="rId4" imgW="3403440" imgH="507960" progId="Equation.3">
                  <p:embed/>
                </p:oleObj>
              </mc:Choice>
              <mc:Fallback>
                <p:oleObj name="Equation" r:id="rId4" imgW="3403440" imgH="507960" progId="Equation.3">
                  <p:embed/>
                  <p:pic>
                    <p:nvPicPr>
                      <p:cNvPr id="111002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806" y="3094037"/>
                        <a:ext cx="4113212" cy="6127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0024" name="Rectangle 8"/>
          <p:cNvSpPr>
            <a:spLocks noChangeArrowheads="1"/>
          </p:cNvSpPr>
          <p:nvPr/>
        </p:nvSpPr>
        <p:spPr bwMode="auto">
          <a:xfrm>
            <a:off x="7201296" y="5749657"/>
            <a:ext cx="1641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altLang="he-IL" dirty="0"/>
              <a:t>Hsu (1962) </a:t>
            </a:r>
          </a:p>
        </p:txBody>
      </p:sp>
      <p:graphicFrame>
        <p:nvGraphicFramePr>
          <p:cNvPr id="1110031" name="Object 15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064115867"/>
              </p:ext>
            </p:extLst>
          </p:nvPr>
        </p:nvGraphicFramePr>
        <p:xfrm>
          <a:off x="1450185" y="4291587"/>
          <a:ext cx="164465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7" name="משוואה" r:id="rId6" imgW="901440" imgH="431640" progId="Equation.3">
                  <p:embed/>
                </p:oleObj>
              </mc:Choice>
              <mc:Fallback>
                <p:oleObj name="משוואה" r:id="rId6" imgW="901440" imgH="431640" progId="Equation.3">
                  <p:embed/>
                  <p:pic>
                    <p:nvPicPr>
                      <p:cNvPr id="1110031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0185" y="4291587"/>
                        <a:ext cx="1644650" cy="787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0040" name="Text Box 24"/>
          <p:cNvSpPr txBox="1">
            <a:spLocks noChangeArrowheads="1"/>
          </p:cNvSpPr>
          <p:nvPr/>
        </p:nvSpPr>
        <p:spPr bwMode="auto">
          <a:xfrm>
            <a:off x="7793434" y="3899075"/>
            <a:ext cx="2286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en-US" altLang="he-IL" sz="1200" dirty="0"/>
              <a:t>B</a:t>
            </a:r>
            <a:endParaRPr lang="en-US" altLang="he-IL" dirty="0"/>
          </a:p>
        </p:txBody>
      </p:sp>
      <p:sp>
        <p:nvSpPr>
          <p:cNvPr id="1110041" name="Line 25"/>
          <p:cNvSpPr>
            <a:spLocks noChangeShapeType="1"/>
          </p:cNvSpPr>
          <p:nvPr/>
        </p:nvSpPr>
        <p:spPr bwMode="auto">
          <a:xfrm flipH="1">
            <a:off x="7540228" y="4035171"/>
            <a:ext cx="228600" cy="11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110033" name="Line 17"/>
          <p:cNvSpPr>
            <a:spLocks noChangeShapeType="1"/>
          </p:cNvSpPr>
          <p:nvPr/>
        </p:nvSpPr>
        <p:spPr bwMode="auto">
          <a:xfrm>
            <a:off x="5130875" y="6026830"/>
            <a:ext cx="724074" cy="337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110044" name="Text Box 28"/>
          <p:cNvSpPr txBox="1">
            <a:spLocks noChangeArrowheads="1"/>
          </p:cNvSpPr>
          <p:nvPr/>
        </p:nvSpPr>
        <p:spPr bwMode="auto">
          <a:xfrm>
            <a:off x="5716586" y="2453370"/>
            <a:ext cx="2286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en-US" altLang="he-IL" sz="1200" dirty="0">
                <a:cs typeface="Arial" panose="020B0604020202020204" pitchFamily="34" charset="0"/>
              </a:rPr>
              <a:t>A</a:t>
            </a:r>
            <a:endParaRPr lang="en-US" altLang="he-IL" dirty="0"/>
          </a:p>
        </p:txBody>
      </p:sp>
      <p:sp>
        <p:nvSpPr>
          <p:cNvPr id="1110045" name="Line 29"/>
          <p:cNvSpPr>
            <a:spLocks noChangeShapeType="1"/>
          </p:cNvSpPr>
          <p:nvPr/>
        </p:nvSpPr>
        <p:spPr bwMode="auto">
          <a:xfrm flipH="1">
            <a:off x="5472112" y="2654983"/>
            <a:ext cx="228600" cy="11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110048" name="Line 32"/>
          <p:cNvSpPr>
            <a:spLocks noChangeShapeType="1"/>
          </p:cNvSpPr>
          <p:nvPr/>
        </p:nvSpPr>
        <p:spPr bwMode="auto">
          <a:xfrm flipV="1">
            <a:off x="6019554" y="3593052"/>
            <a:ext cx="1148555" cy="1112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110049" name="Rectangle 33"/>
          <p:cNvSpPr>
            <a:spLocks noChangeArrowheads="1"/>
          </p:cNvSpPr>
          <p:nvPr/>
        </p:nvSpPr>
        <p:spPr bwMode="auto">
          <a:xfrm>
            <a:off x="6837438" y="3249612"/>
            <a:ext cx="344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altLang="he-IL" i="1" dirty="0"/>
              <a:t>t</a:t>
            </a:r>
            <a:r>
              <a:rPr lang="en-US" altLang="he-IL" dirty="0"/>
              <a:t> </a:t>
            </a:r>
          </a:p>
        </p:txBody>
      </p:sp>
      <p:sp>
        <p:nvSpPr>
          <p:cNvPr id="2" name="מלבן 1"/>
          <p:cNvSpPr/>
          <p:nvPr/>
        </p:nvSpPr>
        <p:spPr bwMode="auto">
          <a:xfrm>
            <a:off x="4942111" y="5048527"/>
            <a:ext cx="187697" cy="1809473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" name="מחבר ישר 3"/>
          <p:cNvCxnSpPr/>
          <p:nvPr/>
        </p:nvCxnSpPr>
        <p:spPr bwMode="auto">
          <a:xfrm>
            <a:off x="5937251" y="3403092"/>
            <a:ext cx="0" cy="307390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3813876" y="5537764"/>
            <a:ext cx="123469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he-IL" dirty="0" smtClean="0"/>
              <a:t>Heating </a:t>
            </a:r>
          </a:p>
          <a:p>
            <a:r>
              <a:rPr lang="en-US" altLang="he-IL" dirty="0" smtClean="0"/>
              <a:t>Plate</a:t>
            </a:r>
            <a:endParaRPr lang="en-US" altLang="he-IL" dirty="0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5892483" y="6248400"/>
            <a:ext cx="10727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he-IL" dirty="0" smtClean="0"/>
              <a:t>Bubble</a:t>
            </a:r>
            <a:endParaRPr lang="en-US" altLang="he-IL" dirty="0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5156551" y="5749657"/>
            <a:ext cx="5261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rtl="0"/>
            <a:r>
              <a:rPr lang="en-US" altLang="he-IL" i="1" dirty="0" smtClean="0"/>
              <a:t>R</a:t>
            </a:r>
            <a:r>
              <a:rPr lang="en-US" altLang="he-IL" baseline="-25000" dirty="0" smtClean="0"/>
              <a:t>B</a:t>
            </a:r>
            <a:endParaRPr lang="en-US" altLang="he-IL" baseline="-25000" dirty="0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5892483" y="2831827"/>
            <a:ext cx="20537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he-IL" dirty="0" smtClean="0"/>
              <a:t>Liquid Heating</a:t>
            </a:r>
            <a:endParaRPr lang="en-US" altLang="he-IL" dirty="0"/>
          </a:p>
        </p:txBody>
      </p:sp>
      <p:sp>
        <p:nvSpPr>
          <p:cNvPr id="7" name="מלבן 6"/>
          <p:cNvSpPr/>
          <p:nvPr/>
        </p:nvSpPr>
        <p:spPr>
          <a:xfrm>
            <a:off x="7439023" y="3538718"/>
            <a:ext cx="2036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altLang="he-IL" dirty="0">
                <a:cs typeface="Times New Roman" panose="02020603050405020304" pitchFamily="18" charset="0"/>
              </a:rPr>
              <a:t>Critical Radius</a:t>
            </a:r>
          </a:p>
        </p:txBody>
      </p:sp>
    </p:spTree>
    <p:extLst>
      <p:ext uri="{BB962C8B-B14F-4D97-AF65-F5344CB8AC3E}">
        <p14:creationId xmlns:p14="http://schemas.microsoft.com/office/powerpoint/2010/main" val="279950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1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1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Designs\Dads Tie.pot</Template>
  <TotalTime>23308</TotalTime>
  <Words>676</Words>
  <Application>Microsoft Office PowerPoint</Application>
  <PresentationFormat>נייר A4 ‏(210x297 מ"מ)</PresentationFormat>
  <Paragraphs>243</Paragraphs>
  <Slides>22</Slides>
  <Notes>6</Notes>
  <HiddenSlides>0</HiddenSlides>
  <MMClips>4</MMClips>
  <ScaleCrop>false</ScaleCrop>
  <HeadingPairs>
    <vt:vector size="8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שרתי OLE מוטבעים</vt:lpstr>
      </vt:variant>
      <vt:variant>
        <vt:i4>5</vt:i4>
      </vt:variant>
      <vt:variant>
        <vt:lpstr>כותרות שקופיות</vt:lpstr>
      </vt:variant>
      <vt:variant>
        <vt:i4>22</vt:i4>
      </vt:variant>
    </vt:vector>
  </HeadingPairs>
  <TitlesOfParts>
    <vt:vector size="34" baseType="lpstr">
      <vt:lpstr>Arial</vt:lpstr>
      <vt:lpstr>Batang</vt:lpstr>
      <vt:lpstr>David</vt:lpstr>
      <vt:lpstr>StarSymbol</vt:lpstr>
      <vt:lpstr>Symbol</vt:lpstr>
      <vt:lpstr>Times New Roman</vt:lpstr>
      <vt:lpstr>Default Design</vt:lpstr>
      <vt:lpstr>Document</vt:lpstr>
      <vt:lpstr>Equation</vt:lpstr>
      <vt:lpstr>משוואה</vt:lpstr>
      <vt:lpstr>MathType 6.0 Equation</vt:lpstr>
      <vt:lpstr>Clip</vt:lpstr>
      <vt:lpstr>Numerical Analysis of Bubble Powered Micropump</vt:lpstr>
      <vt:lpstr>Micro Pump</vt:lpstr>
      <vt:lpstr>Bubble Micro-Pump</vt:lpstr>
      <vt:lpstr>Bubble Lifetime Cycle</vt:lpstr>
      <vt:lpstr>The Objective</vt:lpstr>
      <vt:lpstr>Basic Assumptions</vt:lpstr>
      <vt:lpstr>Conservation Equations</vt:lpstr>
      <vt:lpstr>Liquid-Vapor Boundary Representation</vt:lpstr>
      <vt:lpstr>Bubble Formation Criterion</vt:lpstr>
      <vt:lpstr>מצגת של PowerPoint‏</vt:lpstr>
      <vt:lpstr>The CFD Tools</vt:lpstr>
      <vt:lpstr>Results</vt:lpstr>
      <vt:lpstr>Diffuser/Nozzle Characteristics</vt:lpstr>
      <vt:lpstr>3D Displacement Pump</vt:lpstr>
      <vt:lpstr>Spherical Bubble Growth</vt:lpstr>
      <vt:lpstr>Bubble Pump</vt:lpstr>
      <vt:lpstr>מצגת של PowerPoint‏</vt:lpstr>
      <vt:lpstr>Velocity and flow rate</vt:lpstr>
      <vt:lpstr>Head and Efficiency</vt:lpstr>
      <vt:lpstr>Summery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heat_ppt</dc:title>
  <dc:creator>Gad Pinhasi</dc:creator>
  <cp:lastModifiedBy>Windows User</cp:lastModifiedBy>
  <cp:revision>2799</cp:revision>
  <cp:lastPrinted>2017-08-28T21:03:09Z</cp:lastPrinted>
  <dcterms:created xsi:type="dcterms:W3CDTF">1999-09-07T07:09:18Z</dcterms:created>
  <dcterms:modified xsi:type="dcterms:W3CDTF">2019-09-25T03:02:41Z</dcterms:modified>
</cp:coreProperties>
</file>