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33" d="100"/>
          <a:sy n="33" d="100"/>
        </p:scale>
        <p:origin x="64" y="112"/>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8/16/2019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8/16/2019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8/16/2019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8/16/2019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8/16/2019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8/16/2019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8/16/2019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8/16/2019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8/16/2019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8/16/2019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8/16/2019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8/16/2019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8/16/2019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8/16/2019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3.png"/><Relationship Id="rId18" Type="http://schemas.openxmlformats.org/officeDocument/2006/relationships/image" Target="../media/image12.png"/><Relationship Id="rId26" Type="http://schemas.openxmlformats.org/officeDocument/2006/relationships/image" Target="../media/image20.png"/><Relationship Id="rId39" Type="http://schemas.openxmlformats.org/officeDocument/2006/relationships/image" Target="../media/image35.png"/><Relationship Id="rId3" Type="http://schemas.openxmlformats.org/officeDocument/2006/relationships/image" Target="../media/image1.png"/><Relationship Id="rId21" Type="http://schemas.openxmlformats.org/officeDocument/2006/relationships/image" Target="../media/image21.png"/><Relationship Id="rId34" Type="http://schemas.openxmlformats.org/officeDocument/2006/relationships/image" Target="../media/image30.png"/><Relationship Id="rId42" Type="http://schemas.openxmlformats.org/officeDocument/2006/relationships/image" Target="../media/image37.png"/><Relationship Id="rId7" Type="http://schemas.openxmlformats.org/officeDocument/2006/relationships/image" Target="../media/image5.png"/><Relationship Id="rId17" Type="http://schemas.openxmlformats.org/officeDocument/2006/relationships/image" Target="../media/image17.png"/><Relationship Id="rId25" Type="http://schemas.openxmlformats.org/officeDocument/2006/relationships/image" Target="../media/image19.png"/><Relationship Id="rId33" Type="http://schemas.openxmlformats.org/officeDocument/2006/relationships/image" Target="../media/image29.png"/><Relationship Id="rId38" Type="http://schemas.openxmlformats.org/officeDocument/2006/relationships/image" Target="../media/image34.PNG"/><Relationship Id="rId2" Type="http://schemas.openxmlformats.org/officeDocument/2006/relationships/notesSlide" Target="../notesSlides/notesSlide1.xml"/><Relationship Id="rId16" Type="http://schemas.openxmlformats.org/officeDocument/2006/relationships/image" Target="../media/image11.png"/><Relationship Id="rId20" Type="http://schemas.openxmlformats.org/officeDocument/2006/relationships/image" Target="../media/image15.png"/><Relationship Id="rId29" Type="http://schemas.openxmlformats.org/officeDocument/2006/relationships/image" Target="../media/image25.png"/><Relationship Id="rId41"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24" Type="http://schemas.openxmlformats.org/officeDocument/2006/relationships/image" Target="../media/image18.png"/><Relationship Id="rId32" Type="http://schemas.openxmlformats.org/officeDocument/2006/relationships/image" Target="../media/image28.png"/><Relationship Id="rId37" Type="http://schemas.openxmlformats.org/officeDocument/2006/relationships/image" Target="../media/image33.PNG"/><Relationship Id="rId40" Type="http://schemas.openxmlformats.org/officeDocument/2006/relationships/hyperlink" Target="https://en.wikipedia.org/wiki/Thermal_cycler" TargetMode="External"/><Relationship Id="rId5" Type="http://schemas.openxmlformats.org/officeDocument/2006/relationships/image" Target="../media/image3.png"/><Relationship Id="rId15" Type="http://schemas.openxmlformats.org/officeDocument/2006/relationships/image" Target="../media/image10.png"/><Relationship Id="rId23" Type="http://schemas.openxmlformats.org/officeDocument/2006/relationships/image" Target="../media/image23.png"/><Relationship Id="rId28" Type="http://schemas.openxmlformats.org/officeDocument/2006/relationships/image" Target="../media/image24.png"/><Relationship Id="rId36" Type="http://schemas.openxmlformats.org/officeDocument/2006/relationships/image" Target="../media/image32.PNG"/><Relationship Id="rId10" Type="http://schemas.microsoft.com/office/2007/relationships/hdphoto" Target="../media/hdphoto1.wdp"/><Relationship Id="rId19" Type="http://schemas.openxmlformats.org/officeDocument/2006/relationships/image" Target="../media/image14.png"/><Relationship Id="rId31" Type="http://schemas.openxmlformats.org/officeDocument/2006/relationships/image" Target="../media/image27.png"/><Relationship Id="rId44" Type="http://schemas.openxmlformats.org/officeDocument/2006/relationships/image" Target="../media/image39.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9.png"/><Relationship Id="rId22" Type="http://schemas.openxmlformats.org/officeDocument/2006/relationships/image" Target="../media/image16.png"/><Relationship Id="rId27" Type="http://schemas.openxmlformats.org/officeDocument/2006/relationships/image" Target="../media/image22.png"/><Relationship Id="rId30" Type="http://schemas.openxmlformats.org/officeDocument/2006/relationships/image" Target="../media/image26.png"/><Relationship Id="rId35" Type="http://schemas.openxmlformats.org/officeDocument/2006/relationships/image" Target="../media/image31.png"/><Relationship Id="rId43"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4161360-4F9E-4809-9BF6-7BCED28AB2B9}"/>
              </a:ext>
            </a:extLst>
          </p:cNvPr>
          <p:cNvGrpSpPr/>
          <p:nvPr/>
        </p:nvGrpSpPr>
        <p:grpSpPr>
          <a:xfrm>
            <a:off x="494036" y="849852"/>
            <a:ext cx="30387240" cy="41057826"/>
            <a:chOff x="494036" y="849852"/>
            <a:chExt cx="30387240" cy="41057826"/>
          </a:xfrm>
        </p:grpSpPr>
        <p:sp>
          <p:nvSpPr>
            <p:cNvPr id="122" name="Rectangle 121">
              <a:extLst>
                <a:ext uri="{FF2B5EF4-FFF2-40B4-BE49-F238E27FC236}">
                  <a16:creationId xmlns:a16="http://schemas.microsoft.com/office/drawing/2014/main" id="{359AE3F6-3D76-4A5F-9F34-FB94C7BF6E3D}"/>
                </a:ext>
              </a:extLst>
            </p:cNvPr>
            <p:cNvSpPr/>
            <p:nvPr/>
          </p:nvSpPr>
          <p:spPr>
            <a:xfrm>
              <a:off x="16869500" y="23167747"/>
              <a:ext cx="12511059" cy="15172420"/>
            </a:xfrm>
            <a:prstGeom prst="rect">
              <a:avLst/>
            </a:prstGeom>
            <a:gradFill flip="none" rotWithShape="1">
              <a:gsLst>
                <a:gs pos="100000">
                  <a:schemeClr val="bg1">
                    <a:alpha val="9000"/>
                    <a:lumMod val="38000"/>
                    <a:lumOff val="62000"/>
                  </a:schemeClr>
                </a:gs>
                <a:gs pos="100000">
                  <a:schemeClr val="bg1">
                    <a:lumMod val="95000"/>
                  </a:schemeClr>
                </a:gs>
              </a:gsLst>
              <a:path path="circle">
                <a:fillToRect l="100000" t="100000"/>
              </a:path>
              <a:tileRect r="-100000" b="-100000"/>
            </a:gra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j-lt"/>
              </a:endParaRPr>
            </a:p>
          </p:txBody>
        </p:sp>
        <p:sp>
          <p:nvSpPr>
            <p:cNvPr id="181" name="Rechthoek 141">
              <a:extLst>
                <a:ext uri="{FF2B5EF4-FFF2-40B4-BE49-F238E27FC236}">
                  <a16:creationId xmlns:a16="http://schemas.microsoft.com/office/drawing/2014/main" id="{5F22F84C-545F-45AE-B2F7-D2B940282C5A}"/>
                </a:ext>
              </a:extLst>
            </p:cNvPr>
            <p:cNvSpPr/>
            <p:nvPr/>
          </p:nvSpPr>
          <p:spPr>
            <a:xfrm>
              <a:off x="891913" y="22509302"/>
              <a:ext cx="28469370" cy="15852678"/>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atin typeface="+mj-lt"/>
              </a:endParaRP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COMSOL Conference 2019 in Cambridge</a:t>
              </a:r>
            </a:p>
          </p:txBody>
        </p:sp>
        <p:sp>
          <p:nvSpPr>
            <p:cNvPr id="7" name="Rectangle 6">
              <a:extLst>
                <a:ext uri="{FF2B5EF4-FFF2-40B4-BE49-F238E27FC236}">
                  <a16:creationId xmlns:a16="http://schemas.microsoft.com/office/drawing/2014/main" id="{1790C208-AB3F-2E48-B4FF-98CD9E165942}"/>
                </a:ext>
              </a:extLst>
            </p:cNvPr>
            <p:cNvSpPr/>
            <p:nvPr/>
          </p:nvSpPr>
          <p:spPr>
            <a:xfrm>
              <a:off x="899999" y="865316"/>
              <a:ext cx="28467127" cy="403214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1DB006D-309B-4356-B156-C45006FF4541}"/>
                </a:ext>
              </a:extLst>
            </p:cNvPr>
            <p:cNvSpPr/>
            <p:nvPr/>
          </p:nvSpPr>
          <p:spPr>
            <a:xfrm>
              <a:off x="22661579" y="13037120"/>
              <a:ext cx="6108787" cy="7656834"/>
            </a:xfrm>
            <a:prstGeom prst="rect">
              <a:avLst/>
            </a:prstGeom>
            <a:solidFill>
              <a:srgbClr val="F2F2F2"/>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800" b="1" i="0" u="none" strike="noStrike" kern="0" cap="none" spc="0" normalizeH="0" baseline="0" noProof="0" dirty="0">
                <a:ln>
                  <a:noFill/>
                </a:ln>
                <a:solidFill>
                  <a:srgbClr val="005799"/>
                </a:solidFill>
                <a:effectLst/>
                <a:uLnTx/>
                <a:uFillTx/>
                <a:latin typeface="+mj-lt"/>
                <a:ea typeface="+mn-ea"/>
                <a:cs typeface="Times New Roman" panose="02020603050405020304" pitchFamily="18" charset="0"/>
              </a:endParaRPr>
            </a:p>
          </p:txBody>
        </p:sp>
        <p:sp>
          <p:nvSpPr>
            <p:cNvPr id="34" name="Title 1">
              <a:extLst>
                <a:ext uri="{FF2B5EF4-FFF2-40B4-BE49-F238E27FC236}">
                  <a16:creationId xmlns:a16="http://schemas.microsoft.com/office/drawing/2014/main" id="{9FA52FB1-2970-4A07-AF97-292953C03CF1}"/>
                </a:ext>
              </a:extLst>
            </p:cNvPr>
            <p:cNvSpPr txBox="1">
              <a:spLocks/>
            </p:cNvSpPr>
            <p:nvPr/>
          </p:nvSpPr>
          <p:spPr>
            <a:xfrm>
              <a:off x="957787" y="2317973"/>
              <a:ext cx="28467126" cy="1972900"/>
            </a:xfrm>
            <a:prstGeom prst="rect">
              <a:avLst/>
            </a:prstGeom>
          </p:spPr>
          <p:txBody>
            <a:bodyPr>
              <a:noAutofit/>
            </a:bodyPr>
            <a:lstStyle>
              <a:lvl1pPr algn="ctr" defTabSz="2087941" rtl="0" eaLnBrk="1" latinLnBrk="0" hangingPunct="1">
                <a:spcBef>
                  <a:spcPct val="0"/>
                </a:spcBef>
                <a:buNone/>
                <a:defRPr sz="5100" b="1" i="0" kern="1200">
                  <a:solidFill>
                    <a:srgbClr val="17233A"/>
                  </a:solidFill>
                  <a:latin typeface="Verdana"/>
                  <a:ea typeface="+mj-ea"/>
                  <a:cs typeface="Verdana"/>
                </a:defRPr>
              </a:lvl1pPr>
            </a:lstStyle>
            <a:p>
              <a:pPr algn="l"/>
              <a:r>
                <a:rPr lang="en-US" sz="7200" b="0" dirty="0">
                  <a:latin typeface="+mj-lt"/>
                </a:rPr>
                <a:t> </a:t>
              </a:r>
              <a:r>
                <a:rPr lang="fr-FR" dirty="0"/>
                <a:t>A </a:t>
              </a:r>
              <a:r>
                <a:rPr lang="fr-FR" dirty="0" err="1"/>
                <a:t>Microfluidics</a:t>
              </a:r>
              <a:r>
                <a:rPr lang="fr-FR" dirty="0"/>
                <a:t> </a:t>
              </a:r>
              <a:r>
                <a:rPr lang="fr-FR" dirty="0" err="1"/>
                <a:t>Computational</a:t>
              </a:r>
              <a:r>
                <a:rPr lang="fr-FR" dirty="0"/>
                <a:t> Simulation for </a:t>
              </a:r>
              <a:r>
                <a:rPr lang="fr-FR" dirty="0" err="1"/>
                <a:t>Clinical</a:t>
              </a:r>
              <a:r>
                <a:rPr lang="fr-FR" dirty="0"/>
                <a:t> POC LOC Applications</a:t>
              </a:r>
            </a:p>
            <a:p>
              <a:pPr algn="l"/>
              <a:endParaRPr lang="en-GB" sz="7200" dirty="0">
                <a:latin typeface="+mj-lt"/>
              </a:endParaRPr>
            </a:p>
          </p:txBody>
        </p:sp>
        <mc:AlternateContent xmlns:mc="http://schemas.openxmlformats.org/markup-compatibility/2006">
          <mc:Choice xmlns:a14="http://schemas.microsoft.com/office/drawing/2010/main" Requires="a14">
            <p:sp>
              <p:nvSpPr>
                <p:cNvPr id="35" name="Tekstvak 18">
                  <a:extLst>
                    <a:ext uri="{FF2B5EF4-FFF2-40B4-BE49-F238E27FC236}">
                      <a16:creationId xmlns:a16="http://schemas.microsoft.com/office/drawing/2014/main" id="{8AD82414-B0E2-4516-85E0-F39487FB7725}"/>
                    </a:ext>
                  </a:extLst>
                </p:cNvPr>
                <p:cNvSpPr txBox="1"/>
                <p:nvPr/>
              </p:nvSpPr>
              <p:spPr>
                <a:xfrm>
                  <a:off x="1059356" y="3580134"/>
                  <a:ext cx="27660529" cy="721801"/>
                </a:xfrm>
                <a:prstGeom prst="rect">
                  <a:avLst/>
                </a:prstGeom>
                <a:noFill/>
              </p:spPr>
              <p:txBody>
                <a:bodyPr wrap="square" rtlCol="0">
                  <a:spAutoFit/>
                </a:bodyPr>
                <a:lstStyle/>
                <a:p>
                  <a:r>
                    <a:rPr lang="en-US" sz="4000" b="1" u="sng" dirty="0">
                      <a:solidFill>
                        <a:schemeClr val="tx1"/>
                      </a:solidFill>
                      <a:latin typeface="+mj-lt"/>
                      <a:ea typeface="Verdana" panose="020B0604030504040204" pitchFamily="34" charset="0"/>
                      <a:cs typeface="Verdana" panose="020B0604030504040204" pitchFamily="34" charset="0"/>
                    </a:rPr>
                    <a:t>Jafrane</a:t>
                  </a:r>
                  <a:r>
                    <a:rPr lang="en-US" sz="4000" b="1" dirty="0">
                      <a:solidFill>
                        <a:schemeClr val="tx1"/>
                      </a:solidFill>
                      <a:latin typeface="+mj-lt"/>
                      <a:ea typeface="Verdana" panose="020B0604030504040204" pitchFamily="34" charset="0"/>
                      <a:cs typeface="Verdana" panose="020B0604030504040204" pitchFamily="34" charset="0"/>
                    </a:rPr>
                    <a:t> </a:t>
                  </a:r>
                  <a14:m>
                    <m:oMath xmlns:m="http://schemas.openxmlformats.org/officeDocument/2006/math">
                      <m:sSup>
                        <m:sSupPr>
                          <m:ctrlPr>
                            <a:rPr lang="en-US" sz="4000" b="1" i="1" dirty="0">
                              <a:solidFill>
                                <a:schemeClr val="tx1"/>
                              </a:solidFill>
                              <a:latin typeface="+mj-lt"/>
                              <a:ea typeface="Verdana" panose="020B0604030504040204" pitchFamily="34" charset="0"/>
                              <a:cs typeface="Verdana" panose="020B0604030504040204" pitchFamily="34" charset="0"/>
                            </a:rPr>
                          </m:ctrlPr>
                        </m:sSupPr>
                        <m:e>
                          <m:r>
                            <a:rPr lang="fr-FR" sz="4000" b="1" i="0" dirty="0">
                              <a:solidFill>
                                <a:schemeClr val="tx1"/>
                              </a:solidFill>
                              <a:latin typeface="+mj-lt"/>
                              <a:ea typeface="Verdana" panose="020B0604030504040204" pitchFamily="34" charset="0"/>
                              <a:cs typeface="Verdana" panose="020B0604030504040204" pitchFamily="34" charset="0"/>
                            </a:rPr>
                            <m:t>𝐋</m:t>
                          </m:r>
                          <m:r>
                            <a:rPr lang="fr-FR" sz="4000" b="1" i="0" dirty="0" smtClean="0">
                              <a:solidFill>
                                <a:schemeClr val="tx1"/>
                              </a:solidFill>
                              <a:latin typeface="+mj-lt"/>
                              <a:ea typeface="Verdana" panose="020B0604030504040204" pitchFamily="34" charset="0"/>
                              <a:cs typeface="Verdana" panose="020B0604030504040204" pitchFamily="34" charset="0"/>
                            </a:rPr>
                            <m:t>𝐀𝐌𝐈𝐀𝐀</m:t>
                          </m:r>
                          <m:r>
                            <a:rPr lang="fr-FR" sz="4000" b="1" i="0" dirty="0" smtClean="0">
                              <a:solidFill>
                                <a:schemeClr val="tx1"/>
                              </a:solidFill>
                              <a:latin typeface="+mj-lt"/>
                              <a:ea typeface="Verdana" panose="020B0604030504040204" pitchFamily="34" charset="0"/>
                              <a:cs typeface="Verdana" panose="020B0604030504040204" pitchFamily="34" charset="0"/>
                            </a:rPr>
                            <m:t>.</m:t>
                          </m:r>
                        </m:e>
                        <m:sup>
                          <m:r>
                            <a:rPr lang="fr-FR" sz="4000" b="1" i="0" dirty="0" smtClean="0">
                              <a:solidFill>
                                <a:schemeClr val="tx1"/>
                              </a:solidFill>
                              <a:latin typeface="+mj-lt"/>
                              <a:ea typeface="Verdana" panose="020B0604030504040204" pitchFamily="34" charset="0"/>
                              <a:cs typeface="Verdana" panose="020B0604030504040204" pitchFamily="34" charset="0"/>
                            </a:rPr>
                            <m:t>𝟏</m:t>
                          </m:r>
                          <m:r>
                            <a:rPr lang="fr-FR" sz="4000" b="1" i="0" dirty="0" smtClean="0">
                              <a:solidFill>
                                <a:schemeClr val="tx1"/>
                              </a:solidFill>
                              <a:latin typeface="+mj-lt"/>
                              <a:ea typeface="Verdana" panose="020B0604030504040204" pitchFamily="34" charset="0"/>
                              <a:cs typeface="Verdana" panose="020B0604030504040204" pitchFamily="34" charset="0"/>
                            </a:rPr>
                            <m:t>,</m:t>
                          </m:r>
                          <m:r>
                            <a:rPr lang="fr-FR" sz="4000" b="1" i="0" dirty="0" smtClean="0">
                              <a:solidFill>
                                <a:schemeClr val="tx1"/>
                              </a:solidFill>
                              <a:latin typeface="+mj-lt"/>
                              <a:ea typeface="Verdana" panose="020B0604030504040204" pitchFamily="34" charset="0"/>
                              <a:cs typeface="Verdana" panose="020B0604030504040204" pitchFamily="34" charset="0"/>
                            </a:rPr>
                            <m:t>𝟑</m:t>
                          </m:r>
                          <m:r>
                            <a:rPr lang="fr-FR" sz="4000" b="1" i="0" dirty="0" smtClean="0">
                              <a:solidFill>
                                <a:schemeClr val="tx1"/>
                              </a:solidFill>
                              <a:latin typeface="+mj-lt"/>
                              <a:ea typeface="Verdana" panose="020B0604030504040204" pitchFamily="34" charset="0"/>
                              <a:cs typeface="Verdana" panose="020B0604030504040204" pitchFamily="34" charset="0"/>
                            </a:rPr>
                            <m:t>,</m:t>
                          </m:r>
                          <m:r>
                            <a:rPr lang="fr-FR" sz="4000" b="1" i="0" dirty="0" smtClean="0">
                              <a:solidFill>
                                <a:schemeClr val="tx1"/>
                              </a:solidFill>
                              <a:latin typeface="+mj-lt"/>
                              <a:ea typeface="Verdana" panose="020B0604030504040204" pitchFamily="34" charset="0"/>
                              <a:cs typeface="Verdana" panose="020B0604030504040204" pitchFamily="34" charset="0"/>
                            </a:rPr>
                            <m:t>𝟒</m:t>
                          </m:r>
                        </m:sup>
                      </m:sSup>
                    </m:oMath>
                  </a14:m>
                  <a:r>
                    <a:rPr lang="en-US" sz="4000" b="1" dirty="0">
                      <a:solidFill>
                        <a:schemeClr val="tx1"/>
                      </a:solidFill>
                      <a:latin typeface="+mj-lt"/>
                      <a:ea typeface="Verdana" panose="020B0604030504040204" pitchFamily="34" charset="0"/>
                      <a:cs typeface="Verdana" panose="020B0604030504040204" pitchFamily="34" charset="0"/>
                    </a:rPr>
                    <a:t>, Frederik Vreys.</a:t>
                  </a:r>
                  <a:r>
                    <a:rPr lang="en-US" sz="4000" b="1" baseline="30000" dirty="0">
                      <a:solidFill>
                        <a:schemeClr val="tx1"/>
                      </a:solidFill>
                      <a:latin typeface="+mj-lt"/>
                      <a:ea typeface="Verdana" panose="020B0604030504040204" pitchFamily="34" charset="0"/>
                      <a:cs typeface="Verdana" panose="020B0604030504040204" pitchFamily="34" charset="0"/>
                    </a:rPr>
                    <a:t>1,2</a:t>
                  </a:r>
                  <a:r>
                    <a:rPr lang="en-US" sz="4000" b="1" dirty="0">
                      <a:solidFill>
                        <a:schemeClr val="tx1"/>
                      </a:solidFill>
                      <a:latin typeface="+mj-lt"/>
                      <a:ea typeface="Verdana" panose="020B0604030504040204" pitchFamily="34" charset="0"/>
                      <a:cs typeface="Verdana" panose="020B0604030504040204" pitchFamily="34" charset="0"/>
                    </a:rPr>
                    <a:t>, </a:t>
                  </a:r>
                  <a:r>
                    <a:rPr lang="en-US" sz="4000" b="1" dirty="0" err="1">
                      <a:ea typeface="Verdana" panose="020B0604030504040204" pitchFamily="34" charset="0"/>
                      <a:cs typeface="Verdana" panose="020B0604030504040204" pitchFamily="34" charset="0"/>
                    </a:rPr>
                    <a:t>Thoelen</a:t>
                  </a:r>
                  <a:r>
                    <a:rPr lang="en-US" sz="4000" b="1" dirty="0">
                      <a:ea typeface="Verdana" panose="020B0604030504040204" pitchFamily="34" charset="0"/>
                      <a:cs typeface="Verdana" panose="020B0604030504040204" pitchFamily="34" charset="0"/>
                    </a:rPr>
                    <a:t> R.</a:t>
                  </a:r>
                  <a:r>
                    <a:rPr lang="en-US" sz="4000" b="1" baseline="30000" dirty="0">
                      <a:ea typeface="Verdana" panose="020B0604030504040204" pitchFamily="34" charset="0"/>
                      <a:cs typeface="Verdana" panose="020B0604030504040204" pitchFamily="34" charset="0"/>
                    </a:rPr>
                    <a:t> 1,2 </a:t>
                  </a:r>
                  <a:r>
                    <a:rPr lang="en-US" sz="4000" b="1" dirty="0">
                      <a:ea typeface="Verdana" panose="020B0604030504040204" pitchFamily="34" charset="0"/>
                      <a:cs typeface="Verdana" panose="020B0604030504040204" pitchFamily="34" charset="0"/>
                    </a:rPr>
                    <a:t>, TAHRI D.</a:t>
                  </a:r>
                  <a:r>
                    <a:rPr lang="en-US" sz="4000" b="1" baseline="30000" dirty="0">
                      <a:ea typeface="Verdana" panose="020B0604030504040204" pitchFamily="34" charset="0"/>
                      <a:cs typeface="Verdana" panose="020B0604030504040204" pitchFamily="34" charset="0"/>
                    </a:rPr>
                    <a:t> 4</a:t>
                  </a:r>
                  <a:r>
                    <a:rPr lang="en-US" sz="4000" b="1" dirty="0">
                      <a:ea typeface="Verdana" panose="020B0604030504040204" pitchFamily="34" charset="0"/>
                      <a:cs typeface="Verdana" panose="020B0604030504040204" pitchFamily="34" charset="0"/>
                    </a:rPr>
                    <a:t> </a:t>
                  </a:r>
                  <a:r>
                    <a:rPr lang="en-US" sz="4000" b="1" dirty="0">
                      <a:solidFill>
                        <a:schemeClr val="tx1"/>
                      </a:solidFill>
                      <a:latin typeface="+mj-lt"/>
                      <a:ea typeface="Verdana" panose="020B0604030504040204" pitchFamily="34" charset="0"/>
                      <a:cs typeface="Verdana" panose="020B0604030504040204" pitchFamily="34" charset="0"/>
                    </a:rPr>
                    <a:t>, </a:t>
                  </a:r>
                  <a:r>
                    <a:rPr lang="en-US" sz="4000" b="1" dirty="0" err="1">
                      <a:solidFill>
                        <a:schemeClr val="tx1"/>
                      </a:solidFill>
                      <a:latin typeface="+mj-lt"/>
                      <a:ea typeface="Verdana" panose="020B0604030504040204" pitchFamily="34" charset="0"/>
                      <a:cs typeface="Verdana" panose="020B0604030504040204" pitchFamily="34" charset="0"/>
                    </a:rPr>
                    <a:t>Ressami</a:t>
                  </a:r>
                  <a:r>
                    <a:rPr lang="en-US" sz="4000" b="1" dirty="0">
                      <a:solidFill>
                        <a:schemeClr val="tx1"/>
                      </a:solidFill>
                      <a:latin typeface="+mj-lt"/>
                      <a:ea typeface="Verdana" panose="020B0604030504040204" pitchFamily="34" charset="0"/>
                      <a:cs typeface="Verdana" panose="020B0604030504040204" pitchFamily="34" charset="0"/>
                    </a:rPr>
                    <a:t> E.M</a:t>
                  </a:r>
                  <a14:m>
                    <m:oMath xmlns:m="http://schemas.openxmlformats.org/officeDocument/2006/math">
                      <m:r>
                        <m:rPr>
                          <m:nor/>
                        </m:rPr>
                        <a:rPr lang="fr-FR" sz="4000" b="1" i="0" baseline="30000" dirty="0" smtClean="0">
                          <a:solidFill>
                            <a:schemeClr val="tx1"/>
                          </a:solidFill>
                          <a:latin typeface="+mj-lt"/>
                          <a:ea typeface="Verdana" panose="020B0604030504040204" pitchFamily="34" charset="0"/>
                          <a:cs typeface="Verdana" panose="020B0604030504040204" pitchFamily="34" charset="0"/>
                        </a:rPr>
                        <m:t>3</m:t>
                      </m:r>
                    </m:oMath>
                  </a14:m>
                  <a:r>
                    <a:rPr lang="en-US" sz="4000" b="1" dirty="0">
                      <a:solidFill>
                        <a:schemeClr val="tx1"/>
                      </a:solidFill>
                      <a:latin typeface="+mj-lt"/>
                      <a:ea typeface="Verdana" panose="020B0604030504040204" pitchFamily="34" charset="0"/>
                      <a:cs typeface="Verdana" panose="020B0604030504040204" pitchFamily="34" charset="0"/>
                    </a:rPr>
                    <a:t>, </a:t>
                  </a:r>
                  <a:r>
                    <a:rPr lang="en-US" sz="3600" b="1" dirty="0" err="1">
                      <a:ea typeface="Verdana" panose="020B0604030504040204" pitchFamily="34" charset="0"/>
                      <a:cs typeface="Verdana" panose="020B0604030504040204" pitchFamily="34" charset="0"/>
                    </a:rPr>
                    <a:t>Lakssir</a:t>
                  </a:r>
                  <a:r>
                    <a:rPr lang="en-US" sz="3600" b="1" dirty="0">
                      <a:ea typeface="Verdana" panose="020B0604030504040204" pitchFamily="34" charset="0"/>
                      <a:cs typeface="Verdana" panose="020B0604030504040204" pitchFamily="34" charset="0"/>
                    </a:rPr>
                    <a:t> B.³, </a:t>
                  </a:r>
                  <a:r>
                    <a:rPr lang="en-US" sz="3600" b="1" dirty="0" err="1">
                      <a:ea typeface="Verdana" panose="020B0604030504040204" pitchFamily="34" charset="0"/>
                      <a:cs typeface="Verdana" panose="020B0604030504040204" pitchFamily="34" charset="0"/>
                    </a:rPr>
                    <a:t>A.Benhassou</a:t>
                  </a:r>
                  <a:r>
                    <a:rPr lang="en-US" sz="3600" b="1" dirty="0">
                      <a:ea typeface="Verdana" panose="020B0604030504040204" pitchFamily="34" charset="0"/>
                      <a:cs typeface="Verdana" panose="020B0604030504040204" pitchFamily="34" charset="0"/>
                    </a:rPr>
                    <a:t> H.³</a:t>
                  </a:r>
                  <a:endParaRPr lang="en-US" sz="3600" dirty="0">
                    <a:solidFill>
                      <a:schemeClr val="tx1"/>
                    </a:solidFill>
                    <a:latin typeface="+mj-lt"/>
                    <a:ea typeface="Verdana" panose="020B0604030504040204" pitchFamily="34" charset="0"/>
                    <a:cs typeface="Verdana" panose="020B0604030504040204" pitchFamily="34" charset="0"/>
                  </a:endParaRPr>
                </a:p>
              </p:txBody>
            </p:sp>
          </mc:Choice>
          <mc:Fallback>
            <p:sp>
              <p:nvSpPr>
                <p:cNvPr id="35" name="Tekstvak 18">
                  <a:extLst>
                    <a:ext uri="{FF2B5EF4-FFF2-40B4-BE49-F238E27FC236}">
                      <a16:creationId xmlns:a16="http://schemas.microsoft.com/office/drawing/2014/main" id="{8AD82414-B0E2-4516-85E0-F39487FB7725}"/>
                    </a:ext>
                  </a:extLst>
                </p:cNvPr>
                <p:cNvSpPr txBox="1">
                  <a:spLocks noRot="1" noChangeAspect="1" noMove="1" noResize="1" noEditPoints="1" noAdjustHandles="1" noChangeArrowheads="1" noChangeShapeType="1" noTextEdit="1"/>
                </p:cNvSpPr>
                <p:nvPr/>
              </p:nvSpPr>
              <p:spPr>
                <a:xfrm>
                  <a:off x="1059356" y="3580134"/>
                  <a:ext cx="27660529" cy="721801"/>
                </a:xfrm>
                <a:prstGeom prst="rect">
                  <a:avLst/>
                </a:prstGeom>
                <a:blipFill>
                  <a:blip r:embed="rId3"/>
                  <a:stretch>
                    <a:fillRect l="-793" t="-15126" b="-35294"/>
                  </a:stretch>
                </a:blipFill>
              </p:spPr>
              <p:txBody>
                <a:bodyPr/>
                <a:lstStyle/>
                <a:p>
                  <a:r>
                    <a:rPr lang="en-US">
                      <a:noFill/>
                    </a:rPr>
                    <a:t> </a:t>
                  </a:r>
                </a:p>
              </p:txBody>
            </p:sp>
          </mc:Fallback>
        </mc:AlternateContent>
        <p:pic>
          <p:nvPicPr>
            <p:cNvPr id="36" name="Afbeelding 27">
              <a:extLst>
                <a:ext uri="{FF2B5EF4-FFF2-40B4-BE49-F238E27FC236}">
                  <a16:creationId xmlns:a16="http://schemas.microsoft.com/office/drawing/2014/main" id="{A6806058-20E9-43EC-93AB-94AB58E2172E}"/>
                </a:ext>
              </a:extLst>
            </p:cNvPr>
            <p:cNvPicPr>
              <a:picLocks noChangeAspect="1"/>
            </p:cNvPicPr>
            <p:nvPr/>
          </p:nvPicPr>
          <p:blipFill rotWithShape="1">
            <a:blip r:embed="rId4">
              <a:extLst>
                <a:ext uri="{28A0092B-C50C-407E-A947-70E740481C1C}">
                  <a14:useLocalDpi xmlns:a14="http://schemas.microsoft.com/office/drawing/2010/main" val="0"/>
                </a:ext>
              </a:extLst>
            </a:blip>
            <a:srcRect l="-1917" t="47495" r="-1823" b="51861"/>
            <a:stretch/>
          </p:blipFill>
          <p:spPr>
            <a:xfrm>
              <a:off x="494036" y="7182957"/>
              <a:ext cx="28881177" cy="66675"/>
            </a:xfrm>
            <a:prstGeom prst="rect">
              <a:avLst/>
            </a:prstGeom>
          </p:spPr>
        </p:pic>
        <p:sp>
          <p:nvSpPr>
            <p:cNvPr id="37" name="Tekstvak 18">
              <a:extLst>
                <a:ext uri="{FF2B5EF4-FFF2-40B4-BE49-F238E27FC236}">
                  <a16:creationId xmlns:a16="http://schemas.microsoft.com/office/drawing/2014/main" id="{0062087B-5A91-45D1-B064-CA1BD20BBD3F}"/>
                </a:ext>
              </a:extLst>
            </p:cNvPr>
            <p:cNvSpPr txBox="1"/>
            <p:nvPr/>
          </p:nvSpPr>
          <p:spPr>
            <a:xfrm>
              <a:off x="932200" y="4429960"/>
              <a:ext cx="22668749" cy="2554545"/>
            </a:xfrm>
            <a:prstGeom prst="rect">
              <a:avLst/>
            </a:prstGeom>
            <a:noFill/>
          </p:spPr>
          <p:txBody>
            <a:bodyPr wrap="square" rtlCol="0">
              <a:spAutoFit/>
            </a:bodyPr>
            <a:lstStyle/>
            <a:p>
              <a:r>
                <a:rPr lang="en-US" sz="4000" baseline="30000" dirty="0">
                  <a:latin typeface="+mj-lt"/>
                  <a:ea typeface="Verdana" panose="020B0604030504040204" pitchFamily="34" charset="0"/>
                  <a:cs typeface="Verdana" panose="020B0604030504040204" pitchFamily="34" charset="0"/>
                </a:rPr>
                <a:t>1</a:t>
              </a:r>
              <a:r>
                <a:rPr lang="en-US" sz="4000" dirty="0">
                  <a:latin typeface="+mj-lt"/>
                  <a:ea typeface="Verdana" panose="020B0604030504040204" pitchFamily="34" charset="0"/>
                  <a:cs typeface="Verdana" panose="020B0604030504040204" pitchFamily="34" charset="0"/>
                </a:rPr>
                <a:t>Institute for Materials Research (IMO), Hasselt University, </a:t>
              </a:r>
              <a:r>
                <a:rPr lang="en-US" sz="4000" dirty="0" err="1">
                  <a:latin typeface="+mj-lt"/>
                  <a:ea typeface="Verdana" panose="020B0604030504040204" pitchFamily="34" charset="0"/>
                  <a:cs typeface="Verdana" panose="020B0604030504040204" pitchFamily="34" charset="0"/>
                </a:rPr>
                <a:t>Diepenbeek</a:t>
              </a:r>
              <a:r>
                <a:rPr lang="en-US" sz="4000" dirty="0">
                  <a:latin typeface="+mj-lt"/>
                  <a:ea typeface="Verdana" panose="020B0604030504040204" pitchFamily="34" charset="0"/>
                  <a:cs typeface="Verdana" panose="020B0604030504040204" pitchFamily="34" charset="0"/>
                </a:rPr>
                <a:t>, Belgium </a:t>
              </a:r>
            </a:p>
            <a:p>
              <a:r>
                <a:rPr lang="en-US" sz="4000" baseline="30000" dirty="0">
                  <a:latin typeface="+mj-lt"/>
                  <a:ea typeface="Verdana" panose="020B0604030504040204" pitchFamily="34" charset="0"/>
                  <a:cs typeface="Verdana" panose="020B0604030504040204" pitchFamily="34" charset="0"/>
                </a:rPr>
                <a:t>2</a:t>
              </a:r>
              <a:r>
                <a:rPr lang="en-US" sz="4000" dirty="0">
                  <a:latin typeface="+mj-lt"/>
                  <a:ea typeface="Verdana" panose="020B0604030504040204" pitchFamily="34" charset="0"/>
                  <a:cs typeface="Verdana" panose="020B0604030504040204" pitchFamily="34" charset="0"/>
                </a:rPr>
                <a:t>IMOMEC, IMEC </a:t>
              </a:r>
              <a:r>
                <a:rPr lang="en-US" sz="4000" dirty="0" err="1">
                  <a:latin typeface="+mj-lt"/>
                  <a:ea typeface="Verdana" panose="020B0604030504040204" pitchFamily="34" charset="0"/>
                  <a:cs typeface="Verdana" panose="020B0604030504040204" pitchFamily="34" charset="0"/>
                </a:rPr>
                <a:t>vzw</a:t>
              </a:r>
              <a:r>
                <a:rPr lang="en-US" sz="4000" dirty="0">
                  <a:latin typeface="+mj-lt"/>
                  <a:ea typeface="Verdana" panose="020B0604030504040204" pitchFamily="34" charset="0"/>
                  <a:cs typeface="Verdana" panose="020B0604030504040204" pitchFamily="34" charset="0"/>
                </a:rPr>
                <a:t>, </a:t>
              </a:r>
              <a:r>
                <a:rPr lang="en-US" sz="4000" dirty="0" err="1">
                  <a:latin typeface="+mj-lt"/>
                  <a:ea typeface="Verdana" panose="020B0604030504040204" pitchFamily="34" charset="0"/>
                  <a:cs typeface="Verdana" panose="020B0604030504040204" pitchFamily="34" charset="0"/>
                </a:rPr>
                <a:t>Diepenbeek</a:t>
              </a:r>
              <a:r>
                <a:rPr lang="en-US" sz="4000" dirty="0">
                  <a:latin typeface="+mj-lt"/>
                  <a:ea typeface="Verdana" panose="020B0604030504040204" pitchFamily="34" charset="0"/>
                  <a:cs typeface="Verdana" panose="020B0604030504040204" pitchFamily="34" charset="0"/>
                </a:rPr>
                <a:t>, Belgium </a:t>
              </a:r>
            </a:p>
            <a:p>
              <a:r>
                <a:rPr lang="en-US" sz="4000" dirty="0">
                  <a:latin typeface="+mj-lt"/>
                  <a:ea typeface="Verdana" panose="020B0604030504040204" pitchFamily="34" charset="0"/>
                  <a:cs typeface="Verdana" panose="020B0604030504040204" pitchFamily="34" charset="0"/>
                </a:rPr>
                <a:t>³Moroccan Foundation for Advanced Science, Innovation and Research (</a:t>
              </a:r>
              <a:r>
                <a:rPr lang="en-US" sz="4000" dirty="0" err="1">
                  <a:latin typeface="+mj-lt"/>
                  <a:ea typeface="Verdana" panose="020B0604030504040204" pitchFamily="34" charset="0"/>
                  <a:cs typeface="Verdana" panose="020B0604030504040204" pitchFamily="34" charset="0"/>
                </a:rPr>
                <a:t>MAScIR</a:t>
              </a:r>
              <a:r>
                <a:rPr lang="en-US" sz="4000" dirty="0">
                  <a:latin typeface="+mj-lt"/>
                  <a:ea typeface="Verdana" panose="020B0604030504040204" pitchFamily="34" charset="0"/>
                  <a:cs typeface="Verdana" panose="020B0604030504040204" pitchFamily="34" charset="0"/>
                </a:rPr>
                <a:t>), 10100 Rabat, Morocco</a:t>
              </a:r>
            </a:p>
            <a:p>
              <a:r>
                <a:rPr lang="en-US" sz="4000" baseline="30000" dirty="0">
                  <a:latin typeface="+mj-lt"/>
                  <a:ea typeface="Verdana" panose="020B0604030504040204" pitchFamily="34" charset="0"/>
                  <a:cs typeface="Verdana" panose="020B0604030504040204" pitchFamily="34" charset="0"/>
                </a:rPr>
                <a:t>4</a:t>
              </a:r>
              <a:r>
                <a:rPr lang="fr-FR" sz="4000" dirty="0">
                  <a:latin typeface="+mj-lt"/>
                  <a:ea typeface="Verdana" panose="020B0604030504040204" pitchFamily="34" charset="0"/>
                  <a:cs typeface="Verdana" panose="020B0604030504040204" pitchFamily="34" charset="0"/>
                </a:rPr>
                <a:t>Université Sidi Mohamed Ben Abdellah, Faculté des Sciences et Techniques, B.P. 2202 Fès, Morocco</a:t>
              </a:r>
              <a:r>
                <a:rPr lang="en-US" sz="4000" dirty="0">
                  <a:latin typeface="+mj-lt"/>
                  <a:ea typeface="Verdana" panose="020B0604030504040204" pitchFamily="34" charset="0"/>
                  <a:cs typeface="Verdana" panose="020B0604030504040204" pitchFamily="34" charset="0"/>
                </a:rPr>
                <a:t> </a:t>
              </a:r>
            </a:p>
          </p:txBody>
        </p:sp>
        <p:pic>
          <p:nvPicPr>
            <p:cNvPr id="38" name="Afbeelding 27">
              <a:extLst>
                <a:ext uri="{FF2B5EF4-FFF2-40B4-BE49-F238E27FC236}">
                  <a16:creationId xmlns:a16="http://schemas.microsoft.com/office/drawing/2014/main" id="{1180A72D-1944-4669-9134-6067B6DE9DC1}"/>
                </a:ext>
              </a:extLst>
            </p:cNvPr>
            <p:cNvPicPr>
              <a:picLocks noChangeAspect="1"/>
            </p:cNvPicPr>
            <p:nvPr/>
          </p:nvPicPr>
          <p:blipFill rotWithShape="1">
            <a:blip r:embed="rId4">
              <a:extLst>
                <a:ext uri="{28A0092B-C50C-407E-A947-70E740481C1C}">
                  <a14:useLocalDpi xmlns:a14="http://schemas.microsoft.com/office/drawing/2010/main" val="0"/>
                </a:ext>
              </a:extLst>
            </a:blip>
            <a:srcRect l="-1917" t="47495" r="-1823" b="51861"/>
            <a:stretch/>
          </p:blipFill>
          <p:spPr>
            <a:xfrm>
              <a:off x="564308" y="3488665"/>
              <a:ext cx="28882800" cy="66695"/>
            </a:xfrm>
            <a:prstGeom prst="rect">
              <a:avLst/>
            </a:prstGeom>
          </p:spPr>
        </p:pic>
        <p:sp>
          <p:nvSpPr>
            <p:cNvPr id="39" name="Tekstvak 82">
              <a:extLst>
                <a:ext uri="{FF2B5EF4-FFF2-40B4-BE49-F238E27FC236}">
                  <a16:creationId xmlns:a16="http://schemas.microsoft.com/office/drawing/2014/main" id="{E22BF829-D7BB-456A-A84A-E30A92D759C4}"/>
                </a:ext>
              </a:extLst>
            </p:cNvPr>
            <p:cNvSpPr txBox="1"/>
            <p:nvPr/>
          </p:nvSpPr>
          <p:spPr>
            <a:xfrm>
              <a:off x="4929117" y="6740678"/>
              <a:ext cx="184731" cy="769441"/>
            </a:xfrm>
            <a:prstGeom prst="rect">
              <a:avLst/>
            </a:prstGeom>
            <a:noFill/>
          </p:spPr>
          <p:txBody>
            <a:bodyPr wrap="none" rtlCol="0">
              <a:spAutoFit/>
            </a:bodyPr>
            <a:lstStyle/>
            <a:p>
              <a:endParaRPr lang="nl-BE" sz="4400" dirty="0">
                <a:latin typeface="+mj-lt"/>
                <a:ea typeface="Verdana" panose="020B0604030504040204" pitchFamily="34" charset="0"/>
                <a:cs typeface="Verdana" panose="020B0604030504040204" pitchFamily="34" charset="0"/>
              </a:endParaRPr>
            </a:p>
          </p:txBody>
        </p:sp>
        <p:sp>
          <p:nvSpPr>
            <p:cNvPr id="40" name="Rechthoek 209">
              <a:extLst>
                <a:ext uri="{FF2B5EF4-FFF2-40B4-BE49-F238E27FC236}">
                  <a16:creationId xmlns:a16="http://schemas.microsoft.com/office/drawing/2014/main" id="{4B928513-0FC9-47AB-9F20-DCB67BF2E4A7}"/>
                </a:ext>
              </a:extLst>
            </p:cNvPr>
            <p:cNvSpPr/>
            <p:nvPr/>
          </p:nvSpPr>
          <p:spPr>
            <a:xfrm>
              <a:off x="900000" y="38640774"/>
              <a:ext cx="11696729" cy="2083478"/>
            </a:xfrm>
            <a:prstGeom prst="rect">
              <a:avLst/>
            </a:prstGeom>
            <a:solidFill>
              <a:schemeClr val="bg1"/>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atin typeface="+mj-lt"/>
              </a:endParaRPr>
            </a:p>
          </p:txBody>
        </p:sp>
        <p:sp>
          <p:nvSpPr>
            <p:cNvPr id="44" name="Rechthoek 294">
              <a:extLst>
                <a:ext uri="{FF2B5EF4-FFF2-40B4-BE49-F238E27FC236}">
                  <a16:creationId xmlns:a16="http://schemas.microsoft.com/office/drawing/2014/main" id="{ED16CA7C-8819-4E7A-921A-E06AF42C5423}"/>
                </a:ext>
              </a:extLst>
            </p:cNvPr>
            <p:cNvSpPr/>
            <p:nvPr/>
          </p:nvSpPr>
          <p:spPr>
            <a:xfrm>
              <a:off x="13017728" y="38548350"/>
              <a:ext cx="16362831" cy="1827452"/>
            </a:xfrm>
            <a:prstGeom prst="rect">
              <a:avLst/>
            </a:prstGeom>
            <a:solidFill>
              <a:schemeClr val="bg1"/>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900" dirty="0">
                  <a:solidFill>
                    <a:srgbClr val="000000"/>
                  </a:solidFill>
                  <a:latin typeface="+mj-lt"/>
                  <a:ea typeface="Verdana" panose="020B0604030504040204" pitchFamily="34" charset="0"/>
                </a:rPr>
                <a:t>The Multiphysics simulation allow us to control the fluids flow at the micron scale, to optimize the microfluidics circuit shape in order to fit with our goal which is the detection of MTB in the near term &amp; other infectious diseases long-range goal</a:t>
              </a:r>
              <a:r>
                <a:rPr lang="en-US" sz="2800" dirty="0">
                  <a:solidFill>
                    <a:srgbClr val="000000"/>
                  </a:solidFill>
                  <a:latin typeface="+mj-lt"/>
                  <a:ea typeface="Verdana" panose="020B0604030504040204" pitchFamily="34" charset="0"/>
                </a:rPr>
                <a:t>.</a:t>
              </a:r>
              <a:endParaRPr lang="nl-NL" sz="2800" dirty="0">
                <a:solidFill>
                  <a:srgbClr val="000000"/>
                </a:solidFill>
                <a:latin typeface="+mj-lt"/>
                <a:ea typeface="Verdana" panose="020B0604030504040204" pitchFamily="34" charset="0"/>
              </a:endParaRPr>
            </a:p>
          </p:txBody>
        </p:sp>
        <p:sp>
          <p:nvSpPr>
            <p:cNvPr id="45" name="Rechthoek 297">
              <a:extLst>
                <a:ext uri="{FF2B5EF4-FFF2-40B4-BE49-F238E27FC236}">
                  <a16:creationId xmlns:a16="http://schemas.microsoft.com/office/drawing/2014/main" id="{01AC40C2-F2BF-414E-8D86-C959369B2756}"/>
                </a:ext>
              </a:extLst>
            </p:cNvPr>
            <p:cNvSpPr/>
            <p:nvPr/>
          </p:nvSpPr>
          <p:spPr>
            <a:xfrm>
              <a:off x="1266096" y="38166723"/>
              <a:ext cx="6278919" cy="92611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4500" b="1" dirty="0">
                  <a:solidFill>
                    <a:schemeClr val="tx1"/>
                  </a:solidFill>
                  <a:effectLst>
                    <a:outerShdw blurRad="38100" dist="38100" dir="2700000" algn="tl">
                      <a:srgbClr val="000000">
                        <a:alpha val="43137"/>
                      </a:srgbClr>
                    </a:outerShdw>
                  </a:effectLst>
                  <a:latin typeface="+mj-lt"/>
                  <a:ea typeface="Verdana" panose="020B0604030504040204" pitchFamily="34" charset="0"/>
                  <a:cs typeface="Verdana" panose="020B0604030504040204" pitchFamily="34" charset="0"/>
                </a:rPr>
                <a:t>Acknowledgement</a:t>
              </a:r>
            </a:p>
          </p:txBody>
        </p:sp>
        <p:pic>
          <p:nvPicPr>
            <p:cNvPr id="46" name="Picture 45">
              <a:extLst>
                <a:ext uri="{FF2B5EF4-FFF2-40B4-BE49-F238E27FC236}">
                  <a16:creationId xmlns:a16="http://schemas.microsoft.com/office/drawing/2014/main" id="{F35DD9FF-3FF6-4BCA-B89C-D4D1BEE8BE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751598" y="40263066"/>
              <a:ext cx="2638180" cy="1622925"/>
            </a:xfrm>
            <a:prstGeom prst="rect">
              <a:avLst/>
            </a:prstGeom>
          </p:spPr>
        </p:pic>
        <p:sp>
          <p:nvSpPr>
            <p:cNvPr id="47" name="Rectangle 46">
              <a:extLst>
                <a:ext uri="{FF2B5EF4-FFF2-40B4-BE49-F238E27FC236}">
                  <a16:creationId xmlns:a16="http://schemas.microsoft.com/office/drawing/2014/main" id="{60079701-5D56-46D3-BBCD-0269E0B752A2}"/>
                </a:ext>
              </a:extLst>
            </p:cNvPr>
            <p:cNvSpPr/>
            <p:nvPr/>
          </p:nvSpPr>
          <p:spPr>
            <a:xfrm>
              <a:off x="1150528" y="39143334"/>
              <a:ext cx="10534534" cy="1477328"/>
            </a:xfrm>
            <a:prstGeom prst="rect">
              <a:avLst/>
            </a:prstGeom>
          </p:spPr>
          <p:txBody>
            <a:bodyPr wrap="square">
              <a:spAutoFit/>
            </a:bodyPr>
            <a:lstStyle/>
            <a:p>
              <a:r>
                <a:rPr lang="en-US" sz="3000" dirty="0">
                  <a:solidFill>
                    <a:srgbClr val="000000"/>
                  </a:solidFill>
                  <a:latin typeface="+mj-lt"/>
                  <a:ea typeface="Verdana" panose="020B0604030504040204" pitchFamily="34" charset="0"/>
                </a:rPr>
                <a:t>In this work I gratefully thank the financial support of the special research fund BOF of Hasselt University and VLIRUOS project MA2018TEA467A104.</a:t>
              </a:r>
              <a:endParaRPr lang="en-US" sz="3000" dirty="0">
                <a:latin typeface="+mj-lt"/>
                <a:ea typeface="Verdana" panose="020B0604030504040204" pitchFamily="34" charset="0"/>
              </a:endParaRPr>
            </a:p>
          </p:txBody>
        </p:sp>
        <p:sp>
          <p:nvSpPr>
            <p:cNvPr id="48" name="Rectangle 47">
              <a:extLst>
                <a:ext uri="{FF2B5EF4-FFF2-40B4-BE49-F238E27FC236}">
                  <a16:creationId xmlns:a16="http://schemas.microsoft.com/office/drawing/2014/main" id="{966F2153-752A-4A60-B838-554DE99E5F06}"/>
                </a:ext>
              </a:extLst>
            </p:cNvPr>
            <p:cNvSpPr/>
            <p:nvPr/>
          </p:nvSpPr>
          <p:spPr>
            <a:xfrm>
              <a:off x="891913" y="7786848"/>
              <a:ext cx="28469370" cy="4401205"/>
            </a:xfrm>
            <a:prstGeom prst="rect">
              <a:avLst/>
            </a:prstGeom>
            <a:ln w="3175">
              <a:solidFill>
                <a:schemeClr val="tx1"/>
              </a:solidFill>
            </a:ln>
          </p:spPr>
          <p:txBody>
            <a:bodyPr wrap="square">
              <a:spAutoFit/>
            </a:bodyPr>
            <a:lstStyle/>
            <a:p>
              <a:pPr algn="just"/>
              <a:r>
                <a:rPr lang="en-US" sz="4000" dirty="0">
                  <a:latin typeface="+mj-lt"/>
                  <a:cs typeface="Times New Roman" panose="02020603050405020304" pitchFamily="18" charset="0"/>
                </a:rPr>
                <a:t> A technological revolution of Point-Of-Care (POC) devices is becoming essential, especially infectious diseases diagnosis for vulnerable population. It can be achieved by upgrading the existing Lab on Card device</a:t>
              </a:r>
              <a:r>
                <a:rPr lang="fr-FR" sz="4000" dirty="0">
                  <a:latin typeface="+mj-lt"/>
                  <a:cs typeface="Times New Roman" panose="02020603050405020304" pitchFamily="18" charset="0"/>
                </a:rPr>
                <a:t> </a:t>
              </a:r>
              <a:r>
                <a:rPr lang="fr-FR" sz="4000" dirty="0" err="1">
                  <a:latin typeface="+mj-lt"/>
                  <a:cs typeface="Times New Roman" panose="02020603050405020304" pitchFamily="18" charset="0"/>
                </a:rPr>
                <a:t>which</a:t>
              </a:r>
              <a:r>
                <a:rPr lang="fr-FR" sz="4000" dirty="0">
                  <a:latin typeface="+mj-lt"/>
                  <a:cs typeface="Times New Roman" panose="02020603050405020304" pitchFamily="18" charset="0"/>
                </a:rPr>
                <a:t> </a:t>
              </a:r>
              <a:r>
                <a:rPr lang="fr-FR" sz="4000" dirty="0" err="1">
                  <a:latin typeface="+mj-lt"/>
                  <a:cs typeface="Times New Roman" panose="02020603050405020304" pitchFamily="18" charset="0"/>
                </a:rPr>
                <a:t>is</a:t>
              </a:r>
              <a:r>
                <a:rPr lang="fr-FR" sz="4000" dirty="0">
                  <a:latin typeface="+mj-lt"/>
                  <a:cs typeface="Times New Roman" panose="02020603050405020304" pitchFamily="18" charset="0"/>
                </a:rPr>
                <a:t> </a:t>
              </a:r>
              <a:r>
                <a:rPr lang="fr-FR" sz="4000" dirty="0" err="1">
                  <a:latin typeface="+mj-lt"/>
                  <a:cs typeface="Times New Roman" panose="02020603050405020304" pitchFamily="18" charset="0"/>
                </a:rPr>
                <a:t>based</a:t>
              </a:r>
              <a:r>
                <a:rPr lang="fr-FR" sz="4000" dirty="0">
                  <a:latin typeface="+mj-lt"/>
                  <a:cs typeface="Times New Roman" panose="02020603050405020304" pitchFamily="18" charset="0"/>
                </a:rPr>
                <a:t> on </a:t>
              </a:r>
              <a:r>
                <a:rPr lang="en-US" sz="4000" dirty="0">
                  <a:latin typeface="+mj-lt"/>
                  <a:cs typeface="Times New Roman" panose="02020603050405020304" pitchFamily="18" charset="0"/>
                </a:rPr>
                <a:t>Electronic Embedded System. Within this device the reaction and the detection is conducted by an Eppendorf tube as a biological sample holder, hence upgrading this device requires the manufacturing of microfluidics channels within Lab On Chip device, which is an important step to control and optimize the biological samples flowing. Thus a computational simulation on COMSOL Multiphysics 5.3 is conducted to study and visualize: The mixing of interaction distribution between the liquefied sputum of Mycobacterium Tuberculosis patient with other biological reagents, fluid flow pressure, velocity and the design of the whole microfluidic flow pattern is observed.</a:t>
              </a:r>
            </a:p>
          </p:txBody>
        </p:sp>
        <p:pic>
          <p:nvPicPr>
            <p:cNvPr id="49" name="Image 9">
              <a:extLst>
                <a:ext uri="{FF2B5EF4-FFF2-40B4-BE49-F238E27FC236}">
                  <a16:creationId xmlns:a16="http://schemas.microsoft.com/office/drawing/2014/main" id="{6B98E915-567C-4758-ACFD-1BD0247B94DF}"/>
                </a:ext>
              </a:extLst>
            </p:cNvPr>
            <p:cNvPicPr>
              <a:picLocks noChangeAspect="1"/>
            </p:cNvPicPr>
            <p:nvPr/>
          </p:nvPicPr>
          <p:blipFill>
            <a:blip r:embed="rId6"/>
            <a:stretch>
              <a:fillRect/>
            </a:stretch>
          </p:blipFill>
          <p:spPr>
            <a:xfrm>
              <a:off x="892847" y="40620662"/>
              <a:ext cx="4526769" cy="1274496"/>
            </a:xfrm>
            <a:prstGeom prst="rect">
              <a:avLst/>
            </a:prstGeom>
          </p:spPr>
        </p:pic>
        <p:pic>
          <p:nvPicPr>
            <p:cNvPr id="51" name="Picture 50">
              <a:extLst>
                <a:ext uri="{FF2B5EF4-FFF2-40B4-BE49-F238E27FC236}">
                  <a16:creationId xmlns:a16="http://schemas.microsoft.com/office/drawing/2014/main" id="{9AA158DF-72DF-4C0C-B280-9F6ADC888261}"/>
                </a:ext>
              </a:extLst>
            </p:cNvPr>
            <p:cNvPicPr>
              <a:picLocks noChangeAspect="1"/>
            </p:cNvPicPr>
            <p:nvPr/>
          </p:nvPicPr>
          <p:blipFill>
            <a:blip r:embed="rId7"/>
            <a:stretch>
              <a:fillRect/>
            </a:stretch>
          </p:blipFill>
          <p:spPr>
            <a:xfrm>
              <a:off x="23526492" y="40193568"/>
              <a:ext cx="3236523" cy="1701130"/>
            </a:xfrm>
            <a:prstGeom prst="rect">
              <a:avLst/>
            </a:prstGeom>
          </p:spPr>
        </p:pic>
        <p:grpSp>
          <p:nvGrpSpPr>
            <p:cNvPr id="52" name="Group 51">
              <a:extLst>
                <a:ext uri="{FF2B5EF4-FFF2-40B4-BE49-F238E27FC236}">
                  <a16:creationId xmlns:a16="http://schemas.microsoft.com/office/drawing/2014/main" id="{849F484F-7B53-4193-BC5A-5A104B4C0FB1}"/>
                </a:ext>
              </a:extLst>
            </p:cNvPr>
            <p:cNvGrpSpPr/>
            <p:nvPr/>
          </p:nvGrpSpPr>
          <p:grpSpPr>
            <a:xfrm>
              <a:off x="900000" y="12350785"/>
              <a:ext cx="28489778" cy="9429643"/>
              <a:chOff x="922652" y="12350785"/>
              <a:chExt cx="28343349" cy="9429643"/>
            </a:xfrm>
          </p:grpSpPr>
          <p:sp>
            <p:nvSpPr>
              <p:cNvPr id="53" name="Rechthoek 141">
                <a:extLst>
                  <a:ext uri="{FF2B5EF4-FFF2-40B4-BE49-F238E27FC236}">
                    <a16:creationId xmlns:a16="http://schemas.microsoft.com/office/drawing/2014/main" id="{D8D808E7-012C-4306-AB79-91C3FE52DDF5}"/>
                  </a:ext>
                </a:extLst>
              </p:cNvPr>
              <p:cNvSpPr/>
              <p:nvPr/>
            </p:nvSpPr>
            <p:spPr>
              <a:xfrm>
                <a:off x="922652" y="12454857"/>
                <a:ext cx="28315000" cy="9325571"/>
              </a:xfrm>
              <a:prstGeom prst="rect">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atin typeface="+mj-lt"/>
                </a:endParaRPr>
              </a:p>
            </p:txBody>
          </p:sp>
          <p:sp>
            <p:nvSpPr>
              <p:cNvPr id="54" name="Rechthoek 274">
                <a:extLst>
                  <a:ext uri="{FF2B5EF4-FFF2-40B4-BE49-F238E27FC236}">
                    <a16:creationId xmlns:a16="http://schemas.microsoft.com/office/drawing/2014/main" id="{4E1C25F5-2461-4096-8ABE-9D19CDAF0CB1}"/>
                  </a:ext>
                </a:extLst>
              </p:cNvPr>
              <p:cNvSpPr/>
              <p:nvPr/>
            </p:nvSpPr>
            <p:spPr>
              <a:xfrm>
                <a:off x="1170286" y="12350785"/>
                <a:ext cx="5716211" cy="6284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nl-BE" sz="4500" b="1" dirty="0">
                    <a:solidFill>
                      <a:schemeClr val="tx1"/>
                    </a:solidFill>
                    <a:effectLst>
                      <a:outerShdw blurRad="38100" dist="38100" dir="2700000" algn="tl">
                        <a:srgbClr val="000000">
                          <a:alpha val="43137"/>
                        </a:srgbClr>
                      </a:outerShdw>
                    </a:effectLst>
                    <a:latin typeface="+mj-lt"/>
                    <a:ea typeface="Verdana" panose="020B0604030504040204" pitchFamily="34" charset="0"/>
                    <a:cs typeface="Verdana" panose="020B0604030504040204" pitchFamily="34" charset="0"/>
                  </a:rPr>
                  <a:t>Microfluidics-Basics</a:t>
                </a:r>
              </a:p>
            </p:txBody>
          </p:sp>
          <p:grpSp>
            <p:nvGrpSpPr>
              <p:cNvPr id="55" name="Group 54">
                <a:extLst>
                  <a:ext uri="{FF2B5EF4-FFF2-40B4-BE49-F238E27FC236}">
                    <a16:creationId xmlns:a16="http://schemas.microsoft.com/office/drawing/2014/main" id="{EB837E82-0523-4C5B-86EB-AF0E278D4ED3}"/>
                  </a:ext>
                </a:extLst>
              </p:cNvPr>
              <p:cNvGrpSpPr/>
              <p:nvPr/>
            </p:nvGrpSpPr>
            <p:grpSpPr>
              <a:xfrm>
                <a:off x="16600594" y="12965936"/>
                <a:ext cx="12665407" cy="8772190"/>
                <a:chOff x="16600594" y="12446039"/>
                <a:chExt cx="13075625" cy="9292087"/>
              </a:xfrm>
            </p:grpSpPr>
            <p:pic>
              <p:nvPicPr>
                <p:cNvPr id="77" name="Content Placeholder 6">
                  <a:extLst>
                    <a:ext uri="{FF2B5EF4-FFF2-40B4-BE49-F238E27FC236}">
                      <a16:creationId xmlns:a16="http://schemas.microsoft.com/office/drawing/2014/main" id="{26B9A35F-A8D7-430F-9B68-5593A6B21563}"/>
                    </a:ext>
                  </a:extLst>
                </p:cNvPr>
                <p:cNvPicPr>
                  <a:picLocks noChangeAspect="1"/>
                </p:cNvPicPr>
                <p:nvPr/>
              </p:nvPicPr>
              <p:blipFill>
                <a:blip r:embed="rId8"/>
                <a:stretch>
                  <a:fillRect/>
                </a:stretch>
              </p:blipFill>
              <p:spPr bwMode="auto">
                <a:xfrm>
                  <a:off x="16600594" y="12706614"/>
                  <a:ext cx="5388865" cy="7783856"/>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pic>
            <p:sp>
              <p:nvSpPr>
                <p:cNvPr id="78" name="Rectangle 77">
                  <a:extLst>
                    <a:ext uri="{FF2B5EF4-FFF2-40B4-BE49-F238E27FC236}">
                      <a16:creationId xmlns:a16="http://schemas.microsoft.com/office/drawing/2014/main" id="{D69A03A7-3A4C-4A5F-8669-C0404860BECC}"/>
                    </a:ext>
                  </a:extLst>
                </p:cNvPr>
                <p:cNvSpPr/>
                <p:nvPr/>
              </p:nvSpPr>
              <p:spPr>
                <a:xfrm>
                  <a:off x="16600594" y="20632070"/>
                  <a:ext cx="6322155" cy="1106056"/>
                </a:xfrm>
                <a:prstGeom prst="rect">
                  <a:avLst/>
                </a:prstGeom>
                <a:solidFill>
                  <a:srgbClr val="F6F5F5"/>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800" b="1" i="0" u="none" strike="noStrike" kern="0" cap="none" spc="0" normalizeH="0" baseline="0" noProof="0" dirty="0" err="1">
                      <a:ln>
                        <a:noFill/>
                      </a:ln>
                      <a:solidFill>
                        <a:srgbClr val="005799"/>
                      </a:solidFill>
                      <a:effectLst/>
                      <a:uLnTx/>
                      <a:uFillTx/>
                      <a:latin typeface="+mj-lt"/>
                      <a:ea typeface="+mn-ea"/>
                      <a:cs typeface="Times New Roman" panose="02020603050405020304" pitchFamily="18" charset="0"/>
                    </a:rPr>
                    <a:t>Lab</a:t>
                  </a:r>
                  <a:r>
                    <a:rPr kumimoji="0" lang="fr-FR" sz="2800" b="1" i="0" u="none" strike="noStrike" kern="0" cap="none" spc="0" normalizeH="0" baseline="0" noProof="0" dirty="0">
                      <a:ln>
                        <a:noFill/>
                      </a:ln>
                      <a:solidFill>
                        <a:srgbClr val="005799"/>
                      </a:solidFill>
                      <a:effectLst/>
                      <a:uLnTx/>
                      <a:uFillTx/>
                      <a:latin typeface="+mj-lt"/>
                      <a:ea typeface="+mn-ea"/>
                      <a:cs typeface="Times New Roman" panose="02020603050405020304" pitchFamily="18" charset="0"/>
                    </a:rPr>
                    <a:t> On </a:t>
                  </a:r>
                  <a:r>
                    <a:rPr kumimoji="0" lang="fr-FR" sz="2800" b="1" i="0" u="none" strike="noStrike" kern="0" cap="none" spc="0" normalizeH="0" baseline="0" noProof="0" dirty="0" err="1">
                      <a:ln>
                        <a:noFill/>
                      </a:ln>
                      <a:solidFill>
                        <a:srgbClr val="005799"/>
                      </a:solidFill>
                      <a:effectLst/>
                      <a:uLnTx/>
                      <a:uFillTx/>
                      <a:latin typeface="+mj-lt"/>
                      <a:ea typeface="+mn-ea"/>
                      <a:cs typeface="Times New Roman" panose="02020603050405020304" pitchFamily="18" charset="0"/>
                    </a:rPr>
                    <a:t>Card</a:t>
                  </a:r>
                  <a:endParaRPr kumimoji="0" lang="en-US" sz="2800" b="1" i="0" u="none" strike="noStrike" kern="0" cap="none" spc="0" normalizeH="0" baseline="0" noProof="0" dirty="0">
                    <a:ln>
                      <a:noFill/>
                    </a:ln>
                    <a:solidFill>
                      <a:srgbClr val="005799"/>
                    </a:solidFill>
                    <a:effectLst/>
                    <a:uLnTx/>
                    <a:uFillTx/>
                    <a:latin typeface="+mj-lt"/>
                    <a:ea typeface="+mn-ea"/>
                    <a:cs typeface="Times New Roman" panose="02020603050405020304" pitchFamily="18" charset="0"/>
                  </a:endParaRPr>
                </a:p>
              </p:txBody>
            </p:sp>
            <p:sp>
              <p:nvSpPr>
                <p:cNvPr id="79" name="Rectangle 78">
                  <a:extLst>
                    <a:ext uri="{FF2B5EF4-FFF2-40B4-BE49-F238E27FC236}">
                      <a16:creationId xmlns:a16="http://schemas.microsoft.com/office/drawing/2014/main" id="{3ED68D26-C101-4880-A29A-A2355D5B227E}"/>
                    </a:ext>
                  </a:extLst>
                </p:cNvPr>
                <p:cNvSpPr/>
                <p:nvPr/>
              </p:nvSpPr>
              <p:spPr>
                <a:xfrm>
                  <a:off x="22818397" y="20588906"/>
                  <a:ext cx="6241782" cy="1106056"/>
                </a:xfrm>
                <a:prstGeom prst="rect">
                  <a:avLst/>
                </a:prstGeom>
                <a:solidFill>
                  <a:srgbClr val="F6F5F5"/>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rgbClr val="005799"/>
                      </a:solidFill>
                      <a:effectLst/>
                      <a:uLnTx/>
                      <a:uFillTx/>
                      <a:latin typeface="+mj-lt"/>
                      <a:ea typeface="+mn-ea"/>
                      <a:cs typeface="Times New Roman" panose="02020603050405020304" pitchFamily="18" charset="0"/>
                    </a:rPr>
                    <a:t>         </a:t>
                  </a:r>
                  <a:r>
                    <a:rPr kumimoji="0" lang="fr-FR" sz="2800" b="1" i="0" u="none" strike="noStrike" kern="0" cap="none" spc="0" normalizeH="0" baseline="0" noProof="0" dirty="0" err="1">
                      <a:ln>
                        <a:noFill/>
                      </a:ln>
                      <a:solidFill>
                        <a:srgbClr val="005799"/>
                      </a:solidFill>
                      <a:effectLst/>
                      <a:uLnTx/>
                      <a:uFillTx/>
                      <a:latin typeface="+mj-lt"/>
                      <a:ea typeface="+mn-ea"/>
                      <a:cs typeface="Times New Roman" panose="02020603050405020304" pitchFamily="18" charset="0"/>
                    </a:rPr>
                    <a:t>Lab</a:t>
                  </a:r>
                  <a:r>
                    <a:rPr kumimoji="0" lang="fr-FR" sz="2800" b="1" i="0" u="none" strike="noStrike" kern="0" cap="none" spc="0" normalizeH="0" baseline="0" noProof="0" dirty="0">
                      <a:ln>
                        <a:noFill/>
                      </a:ln>
                      <a:solidFill>
                        <a:srgbClr val="005799"/>
                      </a:solidFill>
                      <a:effectLst/>
                      <a:uLnTx/>
                      <a:uFillTx/>
                      <a:latin typeface="+mj-lt"/>
                      <a:ea typeface="+mn-ea"/>
                      <a:cs typeface="Times New Roman" panose="02020603050405020304" pitchFamily="18" charset="0"/>
                    </a:rPr>
                    <a:t> On Chip</a:t>
                  </a:r>
                  <a:endParaRPr kumimoji="0" lang="en-US" sz="2800" b="1" i="0" u="none" strike="noStrike" kern="0" cap="none" spc="0" normalizeH="0" baseline="0" noProof="0" dirty="0">
                    <a:ln>
                      <a:noFill/>
                    </a:ln>
                    <a:solidFill>
                      <a:srgbClr val="005799"/>
                    </a:solidFill>
                    <a:effectLst/>
                    <a:uLnTx/>
                    <a:uFillTx/>
                    <a:latin typeface="+mj-lt"/>
                    <a:ea typeface="+mn-ea"/>
                    <a:cs typeface="Times New Roman" panose="02020603050405020304" pitchFamily="18" charset="0"/>
                  </a:endParaRPr>
                </a:p>
              </p:txBody>
            </p:sp>
            <p:sp>
              <p:nvSpPr>
                <p:cNvPr id="80" name="Arrow: Right 79">
                  <a:extLst>
                    <a:ext uri="{FF2B5EF4-FFF2-40B4-BE49-F238E27FC236}">
                      <a16:creationId xmlns:a16="http://schemas.microsoft.com/office/drawing/2014/main" id="{773E5A83-DBBB-405F-B69A-88F35FB88642}"/>
                    </a:ext>
                  </a:extLst>
                </p:cNvPr>
                <p:cNvSpPr/>
                <p:nvPr/>
              </p:nvSpPr>
              <p:spPr>
                <a:xfrm>
                  <a:off x="21746356" y="16072411"/>
                  <a:ext cx="1352549" cy="887656"/>
                </a:xfrm>
                <a:prstGeom prst="rightArrow">
                  <a:avLst>
                    <a:gd name="adj1" fmla="val 21968"/>
                    <a:gd name="adj2" fmla="val 64384"/>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j-lt"/>
                    <a:ea typeface="+mn-ea"/>
                    <a:cs typeface="+mn-cs"/>
                  </a:endParaRPr>
                </a:p>
              </p:txBody>
            </p:sp>
            <p:grpSp>
              <p:nvGrpSpPr>
                <p:cNvPr id="81" name="Group 80">
                  <a:extLst>
                    <a:ext uri="{FF2B5EF4-FFF2-40B4-BE49-F238E27FC236}">
                      <a16:creationId xmlns:a16="http://schemas.microsoft.com/office/drawing/2014/main" id="{BB106F86-2586-4DF5-8F2C-6A6317BEC16A}"/>
                    </a:ext>
                  </a:extLst>
                </p:cNvPr>
                <p:cNvGrpSpPr/>
                <p:nvPr/>
              </p:nvGrpSpPr>
              <p:grpSpPr>
                <a:xfrm>
                  <a:off x="23606929" y="12446039"/>
                  <a:ext cx="6069290" cy="8056887"/>
                  <a:chOff x="5986227" y="1304779"/>
                  <a:chExt cx="2712166" cy="3727800"/>
                </a:xfrm>
              </p:grpSpPr>
              <p:grpSp>
                <p:nvGrpSpPr>
                  <p:cNvPr id="86" name="Group 85">
                    <a:extLst>
                      <a:ext uri="{FF2B5EF4-FFF2-40B4-BE49-F238E27FC236}">
                        <a16:creationId xmlns:a16="http://schemas.microsoft.com/office/drawing/2014/main" id="{32280FBD-7795-47BE-A9E2-8D29C586807C}"/>
                      </a:ext>
                    </a:extLst>
                  </p:cNvPr>
                  <p:cNvGrpSpPr/>
                  <p:nvPr/>
                </p:nvGrpSpPr>
                <p:grpSpPr>
                  <a:xfrm>
                    <a:off x="5986227" y="1304779"/>
                    <a:ext cx="2712166" cy="3727800"/>
                    <a:chOff x="6869247" y="2599731"/>
                    <a:chExt cx="2406735" cy="3727800"/>
                  </a:xfrm>
                </p:grpSpPr>
                <p:grpSp>
                  <p:nvGrpSpPr>
                    <p:cNvPr id="88" name="Group 87">
                      <a:extLst>
                        <a:ext uri="{FF2B5EF4-FFF2-40B4-BE49-F238E27FC236}">
                          <a16:creationId xmlns:a16="http://schemas.microsoft.com/office/drawing/2014/main" id="{08FE730B-17E8-4CCC-AE22-ACAAFDB3F96B}"/>
                        </a:ext>
                      </a:extLst>
                    </p:cNvPr>
                    <p:cNvGrpSpPr/>
                    <p:nvPr/>
                  </p:nvGrpSpPr>
                  <p:grpSpPr>
                    <a:xfrm>
                      <a:off x="7517191" y="2599731"/>
                      <a:ext cx="1758791" cy="667572"/>
                      <a:chOff x="9252793" y="3442619"/>
                      <a:chExt cx="1916985" cy="843595"/>
                    </a:xfrm>
                  </p:grpSpPr>
                  <p:sp>
                    <p:nvSpPr>
                      <p:cNvPr id="111" name="TextBox 110">
                        <a:extLst>
                          <a:ext uri="{FF2B5EF4-FFF2-40B4-BE49-F238E27FC236}">
                            <a16:creationId xmlns:a16="http://schemas.microsoft.com/office/drawing/2014/main" id="{19FADA1A-AEFC-4766-997D-DE190363E2A7}"/>
                          </a:ext>
                        </a:extLst>
                      </p:cNvPr>
                      <p:cNvSpPr txBox="1"/>
                      <p:nvPr/>
                    </p:nvSpPr>
                    <p:spPr>
                      <a:xfrm>
                        <a:off x="9767499" y="3458912"/>
                        <a:ext cx="1402279" cy="324049"/>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prstClr val="black"/>
                            </a:solidFill>
                            <a:effectLst/>
                            <a:uLnTx/>
                            <a:uFillTx/>
                            <a:latin typeface="+mj-lt"/>
                            <a:ea typeface="ＭＳ Ｐゴシック" charset="0"/>
                            <a:cs typeface="Times New Roman" panose="02020603050405020304" pitchFamily="18" charset="0"/>
                          </a:rPr>
                          <a:t>Master Mix</a:t>
                        </a:r>
                      </a:p>
                    </p:txBody>
                  </p:sp>
                  <p:cxnSp>
                    <p:nvCxnSpPr>
                      <p:cNvPr id="112" name="Straight Arrow Connector 111">
                        <a:extLst>
                          <a:ext uri="{FF2B5EF4-FFF2-40B4-BE49-F238E27FC236}">
                            <a16:creationId xmlns:a16="http://schemas.microsoft.com/office/drawing/2014/main" id="{D990E363-5B85-4310-B4FB-1F14FF079616}"/>
                          </a:ext>
                        </a:extLst>
                      </p:cNvPr>
                      <p:cNvCxnSpPr>
                        <a:cxnSpLocks/>
                        <a:stCxn id="113" idx="2"/>
                      </p:cNvCxnSpPr>
                      <p:nvPr/>
                    </p:nvCxnSpPr>
                    <p:spPr>
                      <a:xfrm>
                        <a:off x="9619037" y="3766668"/>
                        <a:ext cx="1" cy="51954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3" name="TextBox 112">
                        <a:extLst>
                          <a:ext uri="{FF2B5EF4-FFF2-40B4-BE49-F238E27FC236}">
                            <a16:creationId xmlns:a16="http://schemas.microsoft.com/office/drawing/2014/main" id="{6E016533-499E-4DBB-9C80-79A4DA125072}"/>
                          </a:ext>
                        </a:extLst>
                      </p:cNvPr>
                      <p:cNvSpPr txBox="1"/>
                      <p:nvPr/>
                    </p:nvSpPr>
                    <p:spPr>
                      <a:xfrm>
                        <a:off x="9252793" y="3442619"/>
                        <a:ext cx="732487" cy="32404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prstClr val="black"/>
                            </a:solidFill>
                            <a:effectLst/>
                            <a:uLnTx/>
                            <a:uFillTx/>
                            <a:latin typeface="+mj-lt"/>
                            <a:ea typeface="ＭＳ Ｐゴシック" charset="0"/>
                            <a:cs typeface="Times New Roman" panose="02020603050405020304" pitchFamily="18" charset="0"/>
                          </a:rPr>
                          <a:t>Sputum</a:t>
                        </a:r>
                        <a:endParaRPr kumimoji="0" lang="en-US" sz="3600" b="1" i="0" u="none" strike="noStrike" kern="0" cap="none" spc="0" normalizeH="0" baseline="0" noProof="0" dirty="0">
                          <a:ln>
                            <a:noFill/>
                          </a:ln>
                          <a:solidFill>
                            <a:prstClr val="black"/>
                          </a:solidFill>
                          <a:effectLst/>
                          <a:uLnTx/>
                          <a:uFillTx/>
                          <a:latin typeface="+mj-lt"/>
                          <a:ea typeface="ＭＳ Ｐゴシック" charset="0"/>
                          <a:cs typeface="Times New Roman" panose="02020603050405020304" pitchFamily="18" charset="0"/>
                        </a:endParaRPr>
                      </a:p>
                    </p:txBody>
                  </p:sp>
                </p:grpSp>
                <p:grpSp>
                  <p:nvGrpSpPr>
                    <p:cNvPr id="89" name="Group 88">
                      <a:extLst>
                        <a:ext uri="{FF2B5EF4-FFF2-40B4-BE49-F238E27FC236}">
                          <a16:creationId xmlns:a16="http://schemas.microsoft.com/office/drawing/2014/main" id="{09F5CCCB-82CA-45A1-8E6A-2F7E92B79C1D}"/>
                        </a:ext>
                      </a:extLst>
                    </p:cNvPr>
                    <p:cNvGrpSpPr/>
                    <p:nvPr/>
                  </p:nvGrpSpPr>
                  <p:grpSpPr>
                    <a:xfrm>
                      <a:off x="6869247" y="3114225"/>
                      <a:ext cx="2088232" cy="3213306"/>
                      <a:chOff x="6937748" y="3082122"/>
                      <a:chExt cx="2088232" cy="3213306"/>
                    </a:xfrm>
                  </p:grpSpPr>
                  <p:cxnSp>
                    <p:nvCxnSpPr>
                      <p:cNvPr id="90" name="Straight Connector 89">
                        <a:extLst>
                          <a:ext uri="{FF2B5EF4-FFF2-40B4-BE49-F238E27FC236}">
                            <a16:creationId xmlns:a16="http://schemas.microsoft.com/office/drawing/2014/main" id="{EC5947FA-0095-4162-8680-030639096CF6}"/>
                          </a:ext>
                        </a:extLst>
                      </p:cNvPr>
                      <p:cNvCxnSpPr>
                        <a:cxnSpLocks/>
                      </p:cNvCxnSpPr>
                      <p:nvPr/>
                    </p:nvCxnSpPr>
                    <p:spPr>
                      <a:xfrm flipH="1">
                        <a:off x="7429265" y="5574872"/>
                        <a:ext cx="311088" cy="387187"/>
                      </a:xfrm>
                      <a:prstGeom prst="line">
                        <a:avLst/>
                      </a:prstGeom>
                      <a:noFill/>
                      <a:ln w="28575" cap="flat" cmpd="sng" algn="ctr">
                        <a:solidFill>
                          <a:sysClr val="windowText" lastClr="000000">
                            <a:lumMod val="65000"/>
                            <a:lumOff val="35000"/>
                          </a:sysClr>
                        </a:solidFill>
                        <a:prstDash val="solid"/>
                      </a:ln>
                      <a:effectLst/>
                    </p:spPr>
                  </p:cxnSp>
                  <p:cxnSp>
                    <p:nvCxnSpPr>
                      <p:cNvPr id="91" name="Straight Connector 90">
                        <a:extLst>
                          <a:ext uri="{FF2B5EF4-FFF2-40B4-BE49-F238E27FC236}">
                            <a16:creationId xmlns:a16="http://schemas.microsoft.com/office/drawing/2014/main" id="{07694C6A-17FC-4F68-B141-5725651995C7}"/>
                          </a:ext>
                        </a:extLst>
                      </p:cNvPr>
                      <p:cNvCxnSpPr>
                        <a:cxnSpLocks/>
                      </p:cNvCxnSpPr>
                      <p:nvPr/>
                    </p:nvCxnSpPr>
                    <p:spPr>
                      <a:xfrm>
                        <a:off x="7740352" y="5568970"/>
                        <a:ext cx="355720" cy="375968"/>
                      </a:xfrm>
                      <a:prstGeom prst="line">
                        <a:avLst/>
                      </a:prstGeom>
                      <a:noFill/>
                      <a:ln w="28575" cap="flat" cmpd="sng" algn="ctr">
                        <a:solidFill>
                          <a:sysClr val="windowText" lastClr="000000">
                            <a:lumMod val="65000"/>
                            <a:lumOff val="35000"/>
                          </a:sysClr>
                        </a:solidFill>
                        <a:prstDash val="solid"/>
                      </a:ln>
                      <a:effectLst/>
                    </p:spPr>
                  </p:cxnSp>
                  <p:grpSp>
                    <p:nvGrpSpPr>
                      <p:cNvPr id="92" name="Group 91">
                        <a:extLst>
                          <a:ext uri="{FF2B5EF4-FFF2-40B4-BE49-F238E27FC236}">
                            <a16:creationId xmlns:a16="http://schemas.microsoft.com/office/drawing/2014/main" id="{125EBAB5-7B39-4032-B445-84DF5F0FA219}"/>
                          </a:ext>
                        </a:extLst>
                      </p:cNvPr>
                      <p:cNvGrpSpPr/>
                      <p:nvPr/>
                    </p:nvGrpSpPr>
                    <p:grpSpPr>
                      <a:xfrm>
                        <a:off x="6937748" y="3082122"/>
                        <a:ext cx="2088232" cy="3168352"/>
                        <a:chOff x="211908" y="1410006"/>
                        <a:chExt cx="3291432" cy="4415765"/>
                      </a:xfrm>
                    </p:grpSpPr>
                    <p:pic>
                      <p:nvPicPr>
                        <p:cNvPr id="98" name="Picture 97">
                          <a:extLst>
                            <a:ext uri="{FF2B5EF4-FFF2-40B4-BE49-F238E27FC236}">
                              <a16:creationId xmlns:a16="http://schemas.microsoft.com/office/drawing/2014/main" id="{7F787895-F425-4C08-AA0B-7CE7462341A8}"/>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65" b="100000" l="0" r="98806"/>
                                  </a14:imgEffect>
                                  <a14:imgEffect>
                                    <a14:saturation sat="0"/>
                                  </a14:imgEffect>
                                </a14:imgLayer>
                              </a14:imgProps>
                            </a:ext>
                          </a:extLst>
                        </a:blip>
                        <a:stretch>
                          <a:fillRect/>
                        </a:stretch>
                      </p:blipFill>
                      <p:spPr>
                        <a:xfrm flipH="1">
                          <a:off x="1400333" y="1677248"/>
                          <a:ext cx="1860800" cy="3280733"/>
                        </a:xfrm>
                        <a:prstGeom prst="rect">
                          <a:avLst/>
                        </a:prstGeom>
                      </p:spPr>
                    </p:pic>
                    <p:grpSp>
                      <p:nvGrpSpPr>
                        <p:cNvPr id="99" name="Group 98">
                          <a:extLst>
                            <a:ext uri="{FF2B5EF4-FFF2-40B4-BE49-F238E27FC236}">
                              <a16:creationId xmlns:a16="http://schemas.microsoft.com/office/drawing/2014/main" id="{95EB0113-DAE0-41B5-AE77-46AF09CA2951}"/>
                            </a:ext>
                          </a:extLst>
                        </p:cNvPr>
                        <p:cNvGrpSpPr/>
                        <p:nvPr/>
                      </p:nvGrpSpPr>
                      <p:grpSpPr>
                        <a:xfrm>
                          <a:off x="211908" y="1410006"/>
                          <a:ext cx="3291432" cy="4415765"/>
                          <a:chOff x="211908" y="1410006"/>
                          <a:chExt cx="3291432" cy="4415765"/>
                        </a:xfrm>
                      </p:grpSpPr>
                      <p:sp>
                        <p:nvSpPr>
                          <p:cNvPr id="100" name="Rectangle: Rounded Corners 99">
                            <a:extLst>
                              <a:ext uri="{FF2B5EF4-FFF2-40B4-BE49-F238E27FC236}">
                                <a16:creationId xmlns:a16="http://schemas.microsoft.com/office/drawing/2014/main" id="{343BA1A1-643D-487C-BD85-74795885DCCA}"/>
                              </a:ext>
                            </a:extLst>
                          </p:cNvPr>
                          <p:cNvSpPr/>
                          <p:nvPr/>
                        </p:nvSpPr>
                        <p:spPr>
                          <a:xfrm>
                            <a:off x="211908" y="1410006"/>
                            <a:ext cx="3279972" cy="4415765"/>
                          </a:xfrm>
                          <a:prstGeom prst="roundRect">
                            <a:avLst>
                              <a:gd name="adj" fmla="val 4770"/>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a:ln>
                                <a:noFill/>
                              </a:ln>
                              <a:solidFill>
                                <a:prstClr val="white"/>
                              </a:solidFill>
                              <a:effectLst/>
                              <a:uLnTx/>
                              <a:uFillTx/>
                              <a:latin typeface="+mj-lt"/>
                              <a:ea typeface="+mn-ea"/>
                              <a:cs typeface="Times New Roman" panose="02020603050405020304" pitchFamily="18" charset="0"/>
                            </a:endParaRPr>
                          </a:p>
                        </p:txBody>
                      </p:sp>
                      <p:sp>
                        <p:nvSpPr>
                          <p:cNvPr id="101" name="Rectangle: Rounded Corners 100">
                            <a:extLst>
                              <a:ext uri="{FF2B5EF4-FFF2-40B4-BE49-F238E27FC236}">
                                <a16:creationId xmlns:a16="http://schemas.microsoft.com/office/drawing/2014/main" id="{CE8C7F59-BD05-4CDC-9028-66910B07C13A}"/>
                              </a:ext>
                            </a:extLst>
                          </p:cNvPr>
                          <p:cNvSpPr/>
                          <p:nvPr/>
                        </p:nvSpPr>
                        <p:spPr>
                          <a:xfrm>
                            <a:off x="223368" y="1410006"/>
                            <a:ext cx="3279972" cy="534484"/>
                          </a:xfrm>
                          <a:prstGeom prst="roundRect">
                            <a:avLst>
                              <a:gd name="adj" fmla="val 22590"/>
                            </a:avLst>
                          </a:prstGeom>
                          <a:solidFill>
                            <a:srgbClr val="FFC000">
                              <a:alpha val="34000"/>
                            </a:srgbClr>
                          </a:solidFill>
                          <a:ln w="127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a:ln>
                                <a:noFill/>
                              </a:ln>
                              <a:solidFill>
                                <a:prstClr val="white"/>
                              </a:solidFill>
                              <a:effectLst/>
                              <a:uLnTx/>
                              <a:uFillTx/>
                              <a:latin typeface="+mj-lt"/>
                              <a:ea typeface="+mn-ea"/>
                              <a:cs typeface="Times New Roman" panose="02020603050405020304" pitchFamily="18" charset="0"/>
                            </a:endParaRPr>
                          </a:p>
                        </p:txBody>
                      </p:sp>
                      <p:sp>
                        <p:nvSpPr>
                          <p:cNvPr id="102" name="Oval 101">
                            <a:extLst>
                              <a:ext uri="{FF2B5EF4-FFF2-40B4-BE49-F238E27FC236}">
                                <a16:creationId xmlns:a16="http://schemas.microsoft.com/office/drawing/2014/main" id="{B9109AE8-3CBD-44BD-A106-445917AE1E80}"/>
                              </a:ext>
                            </a:extLst>
                          </p:cNvPr>
                          <p:cNvSpPr/>
                          <p:nvPr/>
                        </p:nvSpPr>
                        <p:spPr>
                          <a:xfrm>
                            <a:off x="2755830" y="1515350"/>
                            <a:ext cx="108000" cy="108000"/>
                          </a:xfrm>
                          <a:prstGeom prst="ellipse">
                            <a:avLst/>
                          </a:prstGeom>
                          <a:solidFill>
                            <a:sysClr val="window" lastClr="FFFFFF"/>
                          </a:solidFill>
                          <a:ln w="127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a:ln>
                                <a:noFill/>
                              </a:ln>
                              <a:solidFill>
                                <a:prstClr val="white"/>
                              </a:solidFill>
                              <a:effectLst/>
                              <a:uLnTx/>
                              <a:uFillTx/>
                              <a:latin typeface="+mj-lt"/>
                              <a:ea typeface="+mn-ea"/>
                              <a:cs typeface="Times New Roman" panose="02020603050405020304" pitchFamily="18" charset="0"/>
                            </a:endParaRPr>
                          </a:p>
                        </p:txBody>
                      </p:sp>
                      <p:sp useBgFill="1">
                        <p:nvSpPr>
                          <p:cNvPr id="103" name="Oval 102">
                            <a:extLst>
                              <a:ext uri="{FF2B5EF4-FFF2-40B4-BE49-F238E27FC236}">
                                <a16:creationId xmlns:a16="http://schemas.microsoft.com/office/drawing/2014/main" id="{87681ED4-CE6C-4862-9C0A-C7BE1F2168C9}"/>
                              </a:ext>
                            </a:extLst>
                          </p:cNvPr>
                          <p:cNvSpPr/>
                          <p:nvPr/>
                        </p:nvSpPr>
                        <p:spPr>
                          <a:xfrm>
                            <a:off x="2018084" y="1520965"/>
                            <a:ext cx="108000" cy="108000"/>
                          </a:xfrm>
                          <a:prstGeom prst="ellips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dirty="0">
                              <a:ln>
                                <a:noFill/>
                              </a:ln>
                              <a:solidFill>
                                <a:prstClr val="white"/>
                              </a:solidFill>
                              <a:effectLst/>
                              <a:uLnTx/>
                              <a:uFillTx/>
                              <a:latin typeface="+mj-lt"/>
                              <a:ea typeface="+mn-ea"/>
                              <a:cs typeface="Times New Roman" panose="02020603050405020304" pitchFamily="18" charset="0"/>
                            </a:endParaRPr>
                          </a:p>
                        </p:txBody>
                      </p:sp>
                      <p:sp useBgFill="1">
                        <p:nvSpPr>
                          <p:cNvPr id="104" name="Oval 103">
                            <a:extLst>
                              <a:ext uri="{FF2B5EF4-FFF2-40B4-BE49-F238E27FC236}">
                                <a16:creationId xmlns:a16="http://schemas.microsoft.com/office/drawing/2014/main" id="{F7DC5081-35C2-4155-B7A0-C5FA8898CAB2}"/>
                              </a:ext>
                            </a:extLst>
                          </p:cNvPr>
                          <p:cNvSpPr/>
                          <p:nvPr/>
                        </p:nvSpPr>
                        <p:spPr>
                          <a:xfrm>
                            <a:off x="2411760" y="1711447"/>
                            <a:ext cx="108000" cy="108000"/>
                          </a:xfrm>
                          <a:prstGeom prst="ellips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dirty="0">
                              <a:ln>
                                <a:noFill/>
                              </a:ln>
                              <a:solidFill>
                                <a:prstClr val="white"/>
                              </a:solidFill>
                              <a:effectLst/>
                              <a:uLnTx/>
                              <a:uFillTx/>
                              <a:latin typeface="+mj-lt"/>
                              <a:ea typeface="+mn-ea"/>
                              <a:cs typeface="Times New Roman" panose="02020603050405020304" pitchFamily="18" charset="0"/>
                            </a:endParaRPr>
                          </a:p>
                        </p:txBody>
                      </p:sp>
                      <p:sp useBgFill="1">
                        <p:nvSpPr>
                          <p:cNvPr id="105" name="Oval 104">
                            <a:extLst>
                              <a:ext uri="{FF2B5EF4-FFF2-40B4-BE49-F238E27FC236}">
                                <a16:creationId xmlns:a16="http://schemas.microsoft.com/office/drawing/2014/main" id="{583EFA43-A780-4F72-BA81-1694F36BB62C}"/>
                              </a:ext>
                            </a:extLst>
                          </p:cNvPr>
                          <p:cNvSpPr/>
                          <p:nvPr/>
                        </p:nvSpPr>
                        <p:spPr>
                          <a:xfrm>
                            <a:off x="3085574" y="1711447"/>
                            <a:ext cx="108000" cy="112639"/>
                          </a:xfrm>
                          <a:prstGeom prst="ellips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dirty="0">
                              <a:ln>
                                <a:noFill/>
                              </a:ln>
                              <a:solidFill>
                                <a:prstClr val="white"/>
                              </a:solidFill>
                              <a:effectLst/>
                              <a:uLnTx/>
                              <a:uFillTx/>
                              <a:latin typeface="+mj-lt"/>
                              <a:ea typeface="+mn-ea"/>
                              <a:cs typeface="Times New Roman" panose="02020603050405020304" pitchFamily="18" charset="0"/>
                            </a:endParaRPr>
                          </a:p>
                        </p:txBody>
                      </p:sp>
                      <p:sp>
                        <p:nvSpPr>
                          <p:cNvPr id="106" name="Oval 105">
                            <a:extLst>
                              <a:ext uri="{FF2B5EF4-FFF2-40B4-BE49-F238E27FC236}">
                                <a16:creationId xmlns:a16="http://schemas.microsoft.com/office/drawing/2014/main" id="{578EBBCA-8685-4D90-B49A-8641CA16D0D2}"/>
                              </a:ext>
                            </a:extLst>
                          </p:cNvPr>
                          <p:cNvSpPr/>
                          <p:nvPr/>
                        </p:nvSpPr>
                        <p:spPr>
                          <a:xfrm>
                            <a:off x="1400333" y="1524525"/>
                            <a:ext cx="108000" cy="108000"/>
                          </a:xfrm>
                          <a:prstGeom prst="ellipse">
                            <a:avLst/>
                          </a:prstGeom>
                          <a:solidFill>
                            <a:sysClr val="window" lastClr="FFFFFF"/>
                          </a:solidFill>
                          <a:ln w="127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a:ln>
                                <a:noFill/>
                              </a:ln>
                              <a:solidFill>
                                <a:prstClr val="white"/>
                              </a:solidFill>
                              <a:effectLst/>
                              <a:uLnTx/>
                              <a:uFillTx/>
                              <a:latin typeface="+mj-lt"/>
                              <a:ea typeface="+mn-ea"/>
                              <a:cs typeface="Times New Roman" panose="02020603050405020304" pitchFamily="18" charset="0"/>
                            </a:endParaRPr>
                          </a:p>
                        </p:txBody>
                      </p:sp>
                      <p:sp useBgFill="1">
                        <p:nvSpPr>
                          <p:cNvPr id="107" name="Oval 106">
                            <a:extLst>
                              <a:ext uri="{FF2B5EF4-FFF2-40B4-BE49-F238E27FC236}">
                                <a16:creationId xmlns:a16="http://schemas.microsoft.com/office/drawing/2014/main" id="{F08D64B8-C18F-4134-B771-28BB3721C19B}"/>
                              </a:ext>
                            </a:extLst>
                          </p:cNvPr>
                          <p:cNvSpPr/>
                          <p:nvPr/>
                        </p:nvSpPr>
                        <p:spPr>
                          <a:xfrm>
                            <a:off x="1044268" y="1699980"/>
                            <a:ext cx="108000" cy="108000"/>
                          </a:xfrm>
                          <a:prstGeom prst="ellips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dirty="0">
                              <a:ln>
                                <a:noFill/>
                              </a:ln>
                              <a:solidFill>
                                <a:prstClr val="white"/>
                              </a:solidFill>
                              <a:effectLst/>
                              <a:uLnTx/>
                              <a:uFillTx/>
                              <a:latin typeface="+mj-lt"/>
                              <a:ea typeface="+mn-ea"/>
                              <a:cs typeface="Times New Roman" panose="02020603050405020304" pitchFamily="18" charset="0"/>
                            </a:endParaRPr>
                          </a:p>
                        </p:txBody>
                      </p:sp>
                      <p:sp useBgFill="1">
                        <p:nvSpPr>
                          <p:cNvPr id="108" name="Oval 107">
                            <a:extLst>
                              <a:ext uri="{FF2B5EF4-FFF2-40B4-BE49-F238E27FC236}">
                                <a16:creationId xmlns:a16="http://schemas.microsoft.com/office/drawing/2014/main" id="{EFFCA2A2-A8EF-4B53-814F-6C59DB998F93}"/>
                              </a:ext>
                            </a:extLst>
                          </p:cNvPr>
                          <p:cNvSpPr/>
                          <p:nvPr/>
                        </p:nvSpPr>
                        <p:spPr>
                          <a:xfrm>
                            <a:off x="1728014" y="1706808"/>
                            <a:ext cx="108000" cy="112639"/>
                          </a:xfrm>
                          <a:prstGeom prst="ellips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dirty="0">
                              <a:ln>
                                <a:noFill/>
                              </a:ln>
                              <a:solidFill>
                                <a:prstClr val="white"/>
                              </a:solidFill>
                              <a:effectLst/>
                              <a:uLnTx/>
                              <a:uFillTx/>
                              <a:latin typeface="+mj-lt"/>
                              <a:ea typeface="+mn-ea"/>
                              <a:cs typeface="Times New Roman" panose="02020603050405020304" pitchFamily="18" charset="0"/>
                            </a:endParaRPr>
                          </a:p>
                        </p:txBody>
                      </p:sp>
                      <p:sp>
                        <p:nvSpPr>
                          <p:cNvPr id="109" name="Oval 108">
                            <a:extLst>
                              <a:ext uri="{FF2B5EF4-FFF2-40B4-BE49-F238E27FC236}">
                                <a16:creationId xmlns:a16="http://schemas.microsoft.com/office/drawing/2014/main" id="{9FA96033-CCF9-4EBA-B2B1-4CECEB31AF6E}"/>
                              </a:ext>
                            </a:extLst>
                          </p:cNvPr>
                          <p:cNvSpPr/>
                          <p:nvPr/>
                        </p:nvSpPr>
                        <p:spPr>
                          <a:xfrm>
                            <a:off x="727359" y="1515350"/>
                            <a:ext cx="108000" cy="108000"/>
                          </a:xfrm>
                          <a:prstGeom prst="ellipse">
                            <a:avLst/>
                          </a:prstGeom>
                          <a:solidFill>
                            <a:sysClr val="window" lastClr="FFFFFF"/>
                          </a:solidFill>
                          <a:ln w="127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a:ln>
                                <a:noFill/>
                              </a:ln>
                              <a:solidFill>
                                <a:prstClr val="white"/>
                              </a:solidFill>
                              <a:effectLst/>
                              <a:uLnTx/>
                              <a:uFillTx/>
                              <a:latin typeface="+mj-lt"/>
                              <a:ea typeface="+mn-ea"/>
                              <a:cs typeface="Times New Roman" panose="02020603050405020304" pitchFamily="18" charset="0"/>
                            </a:endParaRPr>
                          </a:p>
                        </p:txBody>
                      </p:sp>
                      <p:sp useBgFill="1">
                        <p:nvSpPr>
                          <p:cNvPr id="110" name="Oval 109">
                            <a:extLst>
                              <a:ext uri="{FF2B5EF4-FFF2-40B4-BE49-F238E27FC236}">
                                <a16:creationId xmlns:a16="http://schemas.microsoft.com/office/drawing/2014/main" id="{923F6A3F-8866-489B-880B-E8D259846E63}"/>
                              </a:ext>
                            </a:extLst>
                          </p:cNvPr>
                          <p:cNvSpPr/>
                          <p:nvPr/>
                        </p:nvSpPr>
                        <p:spPr>
                          <a:xfrm>
                            <a:off x="371294" y="1690805"/>
                            <a:ext cx="108000" cy="108000"/>
                          </a:xfrm>
                          <a:prstGeom prst="ellipse">
                            <a:avLst/>
                          </a:prstGeom>
                          <a:solidFill>
                            <a:srgbClr val="4F81BD"/>
                          </a:solidFill>
                          <a:ln w="12700" cap="flat" cmpd="sng" algn="ctr">
                            <a:solidFill>
                              <a:srgbClr val="4F81B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800" b="0" i="0" u="none" strike="noStrike" kern="0" cap="none" spc="0" normalizeH="0" baseline="0" noProof="0" dirty="0">
                              <a:ln>
                                <a:noFill/>
                              </a:ln>
                              <a:solidFill>
                                <a:prstClr val="white"/>
                              </a:solidFill>
                              <a:effectLst/>
                              <a:uLnTx/>
                              <a:uFillTx/>
                              <a:latin typeface="+mj-lt"/>
                              <a:ea typeface="+mn-ea"/>
                              <a:cs typeface="Times New Roman" panose="02020603050405020304" pitchFamily="18" charset="0"/>
                            </a:endParaRPr>
                          </a:p>
                        </p:txBody>
                      </p:sp>
                    </p:grpSp>
                  </p:grpSp>
                  <p:sp>
                    <p:nvSpPr>
                      <p:cNvPr id="93" name="Rectangle 92">
                        <a:extLst>
                          <a:ext uri="{FF2B5EF4-FFF2-40B4-BE49-F238E27FC236}">
                            <a16:creationId xmlns:a16="http://schemas.microsoft.com/office/drawing/2014/main" id="{FC540616-EE54-4FF0-9983-A16D53FCA5BF}"/>
                          </a:ext>
                        </a:extLst>
                      </p:cNvPr>
                      <p:cNvSpPr/>
                      <p:nvPr/>
                    </p:nvSpPr>
                    <p:spPr>
                      <a:xfrm>
                        <a:off x="8083667" y="3653857"/>
                        <a:ext cx="536579" cy="804674"/>
                      </a:xfrm>
                      <a:prstGeom prst="rect">
                        <a:avLst/>
                      </a:prstGeom>
                      <a:gradFill rotWithShape="1">
                        <a:gsLst>
                          <a:gs pos="0">
                            <a:srgbClr val="4BACC6">
                              <a:shade val="51000"/>
                              <a:satMod val="130000"/>
                            </a:srgbClr>
                          </a:gs>
                          <a:gs pos="80000">
                            <a:srgbClr val="4BACC6">
                              <a:shade val="93000"/>
                              <a:satMod val="130000"/>
                            </a:srgbClr>
                          </a:gs>
                          <a:gs pos="100000">
                            <a:srgbClr val="4BACC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solidFill>
                              <a:srgbClr val="FFFF00"/>
                            </a:solidFill>
                            <a:effectLst/>
                            <a:uLnTx/>
                            <a:uFillTx/>
                            <a:latin typeface="+mj-lt"/>
                            <a:ea typeface="+mn-ea"/>
                            <a:cs typeface="Times New Roman" panose="02020603050405020304" pitchFamily="18" charset="0"/>
                          </a:rPr>
                          <a:t>Passif Micro-Mixer</a:t>
                        </a:r>
                        <a:endParaRPr kumimoji="0" lang="en-US" sz="2800" b="1" i="0" u="none" strike="noStrike" kern="0" cap="none" spc="0" normalizeH="0" baseline="0" noProof="0" dirty="0">
                          <a:ln>
                            <a:noFill/>
                          </a:ln>
                          <a:solidFill>
                            <a:srgbClr val="FFFF00"/>
                          </a:solidFill>
                          <a:effectLst/>
                          <a:uLnTx/>
                          <a:uFillTx/>
                          <a:latin typeface="+mj-lt"/>
                          <a:ea typeface="+mn-ea"/>
                          <a:cs typeface="Times New Roman" panose="02020603050405020304" pitchFamily="18" charset="0"/>
                        </a:endParaRPr>
                      </a:p>
                    </p:txBody>
                  </p:sp>
                  <p:sp>
                    <p:nvSpPr>
                      <p:cNvPr id="94" name="Rectangle: Rounded Corners 93">
                        <a:extLst>
                          <a:ext uri="{FF2B5EF4-FFF2-40B4-BE49-F238E27FC236}">
                            <a16:creationId xmlns:a16="http://schemas.microsoft.com/office/drawing/2014/main" id="{DB13593E-658B-4537-A30F-1EFA597C43CA}"/>
                          </a:ext>
                        </a:extLst>
                      </p:cNvPr>
                      <p:cNvSpPr/>
                      <p:nvPr/>
                    </p:nvSpPr>
                    <p:spPr>
                      <a:xfrm>
                        <a:off x="7669782" y="4529125"/>
                        <a:ext cx="1280023" cy="969251"/>
                      </a:xfrm>
                      <a:prstGeom prst="round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4800" b="1" i="0" u="none" strike="noStrike" kern="0" cap="none" spc="0" normalizeH="0" baseline="0" noProof="0" dirty="0">
                            <a:ln>
                              <a:noFill/>
                            </a:ln>
                            <a:solidFill>
                              <a:schemeClr val="tx2">
                                <a:lumMod val="75000"/>
                              </a:schemeClr>
                            </a:solidFill>
                            <a:effectLst/>
                            <a:uLnTx/>
                            <a:uFillTx/>
                            <a:latin typeface="+mj-lt"/>
                            <a:ea typeface="+mn-ea"/>
                            <a:cs typeface="Times New Roman" panose="02020603050405020304" pitchFamily="18" charset="0"/>
                          </a:rPr>
                          <a:t>LAMP </a:t>
                        </a:r>
                        <a:r>
                          <a:rPr kumimoji="0" lang="fr-FR" sz="4800" b="1" i="0" u="none" strike="noStrike" kern="0" cap="none" spc="0" normalizeH="0" baseline="0" noProof="0" dirty="0" err="1">
                            <a:ln>
                              <a:noFill/>
                            </a:ln>
                            <a:solidFill>
                              <a:schemeClr val="tx2">
                                <a:lumMod val="75000"/>
                              </a:schemeClr>
                            </a:solidFill>
                            <a:effectLst/>
                            <a:uLnTx/>
                            <a:uFillTx/>
                            <a:latin typeface="+mj-lt"/>
                            <a:ea typeface="+mn-ea"/>
                            <a:cs typeface="Times New Roman" panose="02020603050405020304" pitchFamily="18" charset="0"/>
                          </a:rPr>
                          <a:t>Reaction</a:t>
                        </a:r>
                        <a:endParaRPr kumimoji="0" lang="en-US" sz="4800" b="1" i="0" u="none" strike="noStrike" kern="0" cap="none" spc="0" normalizeH="0" baseline="0" noProof="0" dirty="0">
                          <a:ln>
                            <a:noFill/>
                          </a:ln>
                          <a:solidFill>
                            <a:schemeClr val="tx2">
                              <a:lumMod val="75000"/>
                            </a:schemeClr>
                          </a:solidFill>
                          <a:effectLst/>
                          <a:uLnTx/>
                          <a:uFillTx/>
                          <a:latin typeface="+mj-lt"/>
                          <a:ea typeface="+mn-ea"/>
                          <a:cs typeface="Times New Roman" panose="02020603050405020304" pitchFamily="18" charset="0"/>
                        </a:endParaRPr>
                      </a:p>
                    </p:txBody>
                  </p:sp>
                  <p:sp>
                    <p:nvSpPr>
                      <p:cNvPr id="95" name="Oval 94">
                        <a:extLst>
                          <a:ext uri="{FF2B5EF4-FFF2-40B4-BE49-F238E27FC236}">
                            <a16:creationId xmlns:a16="http://schemas.microsoft.com/office/drawing/2014/main" id="{C63A33F3-8CFF-4FA4-B3F4-5D4E3370F58D}"/>
                          </a:ext>
                        </a:extLst>
                      </p:cNvPr>
                      <p:cNvSpPr/>
                      <p:nvPr/>
                    </p:nvSpPr>
                    <p:spPr>
                      <a:xfrm>
                        <a:off x="7964242" y="5828766"/>
                        <a:ext cx="263661" cy="266585"/>
                      </a:xfrm>
                      <a:prstGeom prst="ellipse">
                        <a:avLst/>
                      </a:prstGeom>
                      <a:solidFill>
                        <a:srgbClr val="00FF00"/>
                      </a:solidFill>
                      <a:ln>
                        <a:noFill/>
                      </a:ln>
                      <a:effectLst>
                        <a:glow rad="228600">
                          <a:srgbClr val="00FF00">
                            <a:alpha val="40000"/>
                          </a:srgb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4800" b="0" i="0" u="none" strike="noStrike" kern="0" cap="none" spc="0" normalizeH="0" baseline="0" noProof="0" dirty="0">
                            <a:ln>
                              <a:noFill/>
                            </a:ln>
                            <a:solidFill>
                              <a:prstClr val="white"/>
                            </a:solidFill>
                            <a:effectLst>
                              <a:glow rad="228600">
                                <a:srgbClr val="9BBB59">
                                  <a:satMod val="175000"/>
                                  <a:alpha val="40000"/>
                                </a:srgbClr>
                              </a:glow>
                            </a:effectLst>
                            <a:uLnTx/>
                            <a:uFillTx/>
                            <a:latin typeface="+mj-lt"/>
                            <a:ea typeface="+mn-ea"/>
                            <a:cs typeface="Times New Roman" panose="02020603050405020304" pitchFamily="18" charset="0"/>
                          </a:rPr>
                          <a:t>P</a:t>
                        </a:r>
                        <a:endParaRPr kumimoji="0" lang="en-US" sz="4800" b="0" i="0" u="none" strike="noStrike" kern="0" cap="none" spc="0" normalizeH="0" baseline="0" noProof="0" dirty="0">
                          <a:ln>
                            <a:noFill/>
                          </a:ln>
                          <a:solidFill>
                            <a:prstClr val="white"/>
                          </a:solidFill>
                          <a:effectLst>
                            <a:glow rad="228600">
                              <a:srgbClr val="9BBB59">
                                <a:satMod val="175000"/>
                                <a:alpha val="40000"/>
                              </a:srgbClr>
                            </a:glow>
                          </a:effectLst>
                          <a:uLnTx/>
                          <a:uFillTx/>
                          <a:latin typeface="+mj-lt"/>
                          <a:ea typeface="+mn-ea"/>
                          <a:cs typeface="Times New Roman" panose="02020603050405020304" pitchFamily="18" charset="0"/>
                        </a:endParaRPr>
                      </a:p>
                    </p:txBody>
                  </p:sp>
                  <p:sp>
                    <p:nvSpPr>
                      <p:cNvPr id="96" name="Oval 95">
                        <a:extLst>
                          <a:ext uri="{FF2B5EF4-FFF2-40B4-BE49-F238E27FC236}">
                            <a16:creationId xmlns:a16="http://schemas.microsoft.com/office/drawing/2014/main" id="{8DC558D2-2C2F-49B8-9000-E647C68B9BB9}"/>
                          </a:ext>
                        </a:extLst>
                      </p:cNvPr>
                      <p:cNvSpPr/>
                      <p:nvPr/>
                    </p:nvSpPr>
                    <p:spPr>
                      <a:xfrm>
                        <a:off x="7297435" y="5818420"/>
                        <a:ext cx="263661" cy="266585"/>
                      </a:xfrm>
                      <a:prstGeom prst="ellipse">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4800" b="0" i="0" u="none" strike="noStrike" kern="0" cap="none" spc="0" normalizeH="0" baseline="0" noProof="0" dirty="0">
                            <a:ln>
                              <a:noFill/>
                            </a:ln>
                            <a:solidFill>
                              <a:prstClr val="white"/>
                            </a:solidFill>
                            <a:effectLst/>
                            <a:uLnTx/>
                            <a:uFillTx/>
                            <a:latin typeface="+mj-lt"/>
                            <a:ea typeface="+mn-ea"/>
                            <a:cs typeface="Times New Roman" panose="02020603050405020304" pitchFamily="18" charset="0"/>
                          </a:rPr>
                          <a:t>N</a:t>
                        </a:r>
                        <a:endParaRPr kumimoji="0" lang="en-US" sz="4800" b="0" i="0" u="none" strike="noStrike" kern="0" cap="none" spc="0" normalizeH="0" baseline="0" noProof="0" dirty="0">
                          <a:ln>
                            <a:noFill/>
                          </a:ln>
                          <a:solidFill>
                            <a:prstClr val="white"/>
                          </a:solidFill>
                          <a:effectLst/>
                          <a:uLnTx/>
                          <a:uFillTx/>
                          <a:latin typeface="+mj-lt"/>
                          <a:ea typeface="+mn-ea"/>
                          <a:cs typeface="Times New Roman" panose="02020603050405020304" pitchFamily="18" charset="0"/>
                        </a:endParaRPr>
                      </a:p>
                    </p:txBody>
                  </p:sp>
                  <p:sp>
                    <p:nvSpPr>
                      <p:cNvPr id="97" name="TextBox 96">
                        <a:extLst>
                          <a:ext uri="{FF2B5EF4-FFF2-40B4-BE49-F238E27FC236}">
                            <a16:creationId xmlns:a16="http://schemas.microsoft.com/office/drawing/2014/main" id="{CFEC7888-B5EA-4E07-8312-5EB642A00B24}"/>
                          </a:ext>
                        </a:extLst>
                      </p:cNvPr>
                      <p:cNvSpPr txBox="1"/>
                      <p:nvPr/>
                    </p:nvSpPr>
                    <p:spPr>
                      <a:xfrm>
                        <a:off x="7534354" y="5646802"/>
                        <a:ext cx="377112" cy="648626"/>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fr-FR" sz="8000" b="1" i="0" u="none" strike="noStrike" kern="0" cap="none" spc="0" normalizeH="0" baseline="0" noProof="0" dirty="0">
                            <a:ln>
                              <a:noFill/>
                            </a:ln>
                            <a:solidFill>
                              <a:prstClr val="black"/>
                            </a:solidFill>
                            <a:effectLst/>
                            <a:uLnTx/>
                            <a:uFillTx/>
                            <a:latin typeface="+mj-lt"/>
                            <a:ea typeface="ＭＳ Ｐゴシック" charset="0"/>
                            <a:cs typeface="Times New Roman" panose="02020603050405020304" pitchFamily="18" charset="0"/>
                          </a:rPr>
                          <a:t>?</a:t>
                        </a:r>
                        <a:endParaRPr kumimoji="0" lang="en-US" sz="8000" b="1" i="0" u="none" strike="noStrike" kern="0" cap="none" spc="0" normalizeH="0" baseline="0" noProof="0" dirty="0">
                          <a:ln>
                            <a:noFill/>
                          </a:ln>
                          <a:solidFill>
                            <a:prstClr val="black"/>
                          </a:solidFill>
                          <a:effectLst/>
                          <a:uLnTx/>
                          <a:uFillTx/>
                          <a:latin typeface="+mj-lt"/>
                          <a:ea typeface="ＭＳ Ｐゴシック" charset="0"/>
                          <a:cs typeface="Times New Roman" panose="02020603050405020304" pitchFamily="18" charset="0"/>
                        </a:endParaRPr>
                      </a:p>
                    </p:txBody>
                  </p:sp>
                </p:grpSp>
              </p:grpSp>
              <p:cxnSp>
                <p:nvCxnSpPr>
                  <p:cNvPr id="87" name="Straight Arrow Connector 86">
                    <a:extLst>
                      <a:ext uri="{FF2B5EF4-FFF2-40B4-BE49-F238E27FC236}">
                        <a16:creationId xmlns:a16="http://schemas.microsoft.com/office/drawing/2014/main" id="{A9F61EDF-633A-42AD-9B1A-54B23E4D4DDD}"/>
                      </a:ext>
                    </a:extLst>
                  </p:cNvPr>
                  <p:cNvCxnSpPr>
                    <a:cxnSpLocks/>
                  </p:cNvCxnSpPr>
                  <p:nvPr/>
                </p:nvCxnSpPr>
                <p:spPr>
                  <a:xfrm>
                    <a:off x="8086494" y="1617767"/>
                    <a:ext cx="0" cy="35458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sp>
              <p:nvSpPr>
                <p:cNvPr id="82" name="Rectangle 81">
                  <a:extLst>
                    <a:ext uri="{FF2B5EF4-FFF2-40B4-BE49-F238E27FC236}">
                      <a16:creationId xmlns:a16="http://schemas.microsoft.com/office/drawing/2014/main" id="{5553DB08-5442-48B3-A294-154F4CC8DF38}"/>
                    </a:ext>
                  </a:extLst>
                </p:cNvPr>
                <p:cNvSpPr/>
                <p:nvPr/>
              </p:nvSpPr>
              <p:spPr>
                <a:xfrm rot="16200000">
                  <a:off x="22575680" y="16505683"/>
                  <a:ext cx="1617125" cy="539794"/>
                </a:xfrm>
                <a:prstGeom prst="rect">
                  <a:avLst/>
                </a:prstGeom>
                <a:no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3200" b="0" i="0" u="none" strike="noStrike" kern="0" cap="none" spc="0" normalizeH="0" baseline="0" noProof="0" dirty="0">
                      <a:ln>
                        <a:noFill/>
                      </a:ln>
                      <a:solidFill>
                        <a:srgbClr val="016B67"/>
                      </a:solidFill>
                      <a:effectLst/>
                      <a:uLnTx/>
                      <a:uFillTx/>
                      <a:latin typeface="+mj-lt"/>
                      <a:ea typeface="+mn-ea"/>
                      <a:cs typeface="+mn-cs"/>
                    </a:rPr>
                    <a:t>85mm</a:t>
                  </a:r>
                  <a:endParaRPr kumimoji="0" lang="en-US" sz="3200" b="0" i="0" u="none" strike="noStrike" kern="0" cap="none" spc="0" normalizeH="0" baseline="0" noProof="0" dirty="0">
                    <a:ln>
                      <a:noFill/>
                    </a:ln>
                    <a:solidFill>
                      <a:srgbClr val="016B67"/>
                    </a:solidFill>
                    <a:effectLst/>
                    <a:uLnTx/>
                    <a:uFillTx/>
                    <a:latin typeface="+mj-lt"/>
                    <a:ea typeface="+mn-ea"/>
                    <a:cs typeface="+mn-cs"/>
                  </a:endParaRPr>
                </a:p>
              </p:txBody>
            </p:sp>
            <p:cxnSp>
              <p:nvCxnSpPr>
                <p:cNvPr id="83" name="Straight Arrow Connector 82">
                  <a:extLst>
                    <a:ext uri="{FF2B5EF4-FFF2-40B4-BE49-F238E27FC236}">
                      <a16:creationId xmlns:a16="http://schemas.microsoft.com/office/drawing/2014/main" id="{D855133A-05DD-4271-80C8-87AD6E13F6D6}"/>
                    </a:ext>
                  </a:extLst>
                </p:cNvPr>
                <p:cNvCxnSpPr>
                  <a:cxnSpLocks/>
                </p:cNvCxnSpPr>
                <p:nvPr/>
              </p:nvCxnSpPr>
              <p:spPr>
                <a:xfrm flipV="1">
                  <a:off x="23127517" y="13651287"/>
                  <a:ext cx="0" cy="6815535"/>
                </a:xfrm>
                <a:prstGeom prst="straightConnector1">
                  <a:avLst/>
                </a:prstGeom>
                <a:noFill/>
                <a:ln w="57150" cap="flat" cmpd="sng" algn="ctr">
                  <a:solidFill>
                    <a:srgbClr val="4F81BD">
                      <a:shade val="95000"/>
                      <a:satMod val="105000"/>
                    </a:srgbClr>
                  </a:solidFill>
                  <a:prstDash val="solid"/>
                  <a:headEnd type="triangle"/>
                  <a:tailEnd type="triangle"/>
                </a:ln>
                <a:effectLst/>
              </p:spPr>
            </p:cxnSp>
            <p:cxnSp>
              <p:nvCxnSpPr>
                <p:cNvPr id="84" name="Straight Arrow Connector 83">
                  <a:extLst>
                    <a:ext uri="{FF2B5EF4-FFF2-40B4-BE49-F238E27FC236}">
                      <a16:creationId xmlns:a16="http://schemas.microsoft.com/office/drawing/2014/main" id="{1364A20C-487C-48B8-8718-E3666E703CC2}"/>
                    </a:ext>
                  </a:extLst>
                </p:cNvPr>
                <p:cNvCxnSpPr>
                  <a:cxnSpLocks/>
                </p:cNvCxnSpPr>
                <p:nvPr/>
              </p:nvCxnSpPr>
              <p:spPr>
                <a:xfrm>
                  <a:off x="23596918" y="20550810"/>
                  <a:ext cx="5247752" cy="0"/>
                </a:xfrm>
                <a:prstGeom prst="straightConnector1">
                  <a:avLst/>
                </a:prstGeom>
                <a:noFill/>
                <a:ln w="57150" cap="flat" cmpd="sng" algn="ctr">
                  <a:solidFill>
                    <a:srgbClr val="4F81BD">
                      <a:shade val="95000"/>
                      <a:satMod val="105000"/>
                    </a:srgbClr>
                  </a:solidFill>
                  <a:prstDash val="solid"/>
                  <a:headEnd type="triangle"/>
                  <a:tailEnd type="triangle"/>
                </a:ln>
                <a:effectLst/>
              </p:spPr>
            </p:cxnSp>
            <p:sp>
              <p:nvSpPr>
                <p:cNvPr id="85" name="Rectangle 84">
                  <a:extLst>
                    <a:ext uri="{FF2B5EF4-FFF2-40B4-BE49-F238E27FC236}">
                      <a16:creationId xmlns:a16="http://schemas.microsoft.com/office/drawing/2014/main" id="{19E42AEE-C876-4D45-9299-5E454E2ED519}"/>
                    </a:ext>
                  </a:extLst>
                </p:cNvPr>
                <p:cNvSpPr/>
                <p:nvPr/>
              </p:nvSpPr>
              <p:spPr>
                <a:xfrm>
                  <a:off x="25747383" y="20584517"/>
                  <a:ext cx="1671429" cy="365597"/>
                </a:xfrm>
                <a:prstGeom prst="rect">
                  <a:avLst/>
                </a:prstGeom>
                <a:no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3200" b="0" i="0" u="none" strike="noStrike" kern="0" cap="none" spc="0" normalizeH="0" baseline="0" noProof="0" dirty="0">
                      <a:ln>
                        <a:noFill/>
                      </a:ln>
                      <a:solidFill>
                        <a:srgbClr val="016B67"/>
                      </a:solidFill>
                      <a:effectLst/>
                      <a:uLnTx/>
                      <a:uFillTx/>
                      <a:latin typeface="+mj-lt"/>
                      <a:ea typeface="+mn-ea"/>
                      <a:cs typeface="+mn-cs"/>
                    </a:rPr>
                    <a:t>55mm</a:t>
                  </a:r>
                  <a:endParaRPr kumimoji="0" lang="en-US" sz="3200" b="0" i="0" u="none" strike="noStrike" kern="0" cap="none" spc="0" normalizeH="0" baseline="0" noProof="0" dirty="0">
                    <a:ln>
                      <a:noFill/>
                    </a:ln>
                    <a:solidFill>
                      <a:srgbClr val="016B67"/>
                    </a:solidFill>
                    <a:effectLst/>
                    <a:uLnTx/>
                    <a:uFillTx/>
                    <a:latin typeface="+mj-lt"/>
                    <a:ea typeface="+mn-ea"/>
                    <a:cs typeface="+mn-cs"/>
                  </a:endParaRPr>
                </a:p>
              </p:txBody>
            </p:sp>
          </p:grpSp>
          <p:grpSp>
            <p:nvGrpSpPr>
              <p:cNvPr id="56" name="Group 55">
                <a:extLst>
                  <a:ext uri="{FF2B5EF4-FFF2-40B4-BE49-F238E27FC236}">
                    <a16:creationId xmlns:a16="http://schemas.microsoft.com/office/drawing/2014/main" id="{64F83160-900A-4DB8-BE06-D54FEE25D015}"/>
                  </a:ext>
                </a:extLst>
              </p:cNvPr>
              <p:cNvGrpSpPr/>
              <p:nvPr/>
            </p:nvGrpSpPr>
            <p:grpSpPr>
              <a:xfrm>
                <a:off x="1374483" y="13211932"/>
                <a:ext cx="14836200" cy="7747630"/>
                <a:chOff x="-22068" y="1046746"/>
                <a:chExt cx="12205951" cy="5188841"/>
              </a:xfrm>
            </p:grpSpPr>
            <p:pic>
              <p:nvPicPr>
                <p:cNvPr id="57" name="Image 3">
                  <a:extLst>
                    <a:ext uri="{FF2B5EF4-FFF2-40B4-BE49-F238E27FC236}">
                      <a16:creationId xmlns:a16="http://schemas.microsoft.com/office/drawing/2014/main" id="{09541E73-B471-4504-8FF1-6298DABEE7B5}"/>
                    </a:ext>
                  </a:extLst>
                </p:cNvPr>
                <p:cNvPicPr>
                  <a:picLocks noChangeAspect="1"/>
                </p:cNvPicPr>
                <p:nvPr/>
              </p:nvPicPr>
              <p:blipFill rotWithShape="1">
                <a:blip r:embed="rId11"/>
                <a:srcRect t="21966"/>
                <a:stretch/>
              </p:blipFill>
              <p:spPr>
                <a:xfrm>
                  <a:off x="8083451" y="1169560"/>
                  <a:ext cx="2103022" cy="751373"/>
                </a:xfrm>
                <a:prstGeom prst="rect">
                  <a:avLst/>
                </a:prstGeom>
              </p:spPr>
            </p:pic>
            <mc:AlternateContent xmlns:mc="http://schemas.openxmlformats.org/markup-compatibility/2006" xmlns:a14="http://schemas.microsoft.com/office/drawing/2010/main">
              <mc:Choice Requires="a14">
                <p:sp>
                  <p:nvSpPr>
                    <p:cNvPr id="58" name="Rectangle 57">
                      <a:extLst>
                        <a:ext uri="{FF2B5EF4-FFF2-40B4-BE49-F238E27FC236}">
                          <a16:creationId xmlns:a16="http://schemas.microsoft.com/office/drawing/2014/main" id="{9C610FE1-A7EE-4906-B035-DA719E17503C}"/>
                        </a:ext>
                      </a:extLst>
                    </p:cNvPr>
                    <p:cNvSpPr/>
                    <p:nvPr/>
                  </p:nvSpPr>
                  <p:spPr>
                    <a:xfrm>
                      <a:off x="10132936" y="1154006"/>
                      <a:ext cx="2049755" cy="884900"/>
                    </a:xfrm>
                    <a:prstGeom prst="rect">
                      <a:avLst/>
                    </a:prstGeom>
                    <a:solidFill>
                      <a:srgbClr val="5B9BD5">
                        <a:lumMod val="20000"/>
                        <a:lumOff val="80000"/>
                      </a:srgbClr>
                    </a:solidFill>
                    <a:ln w="6350" cap="flat" cmpd="sng" algn="ctr">
                      <a:solidFill>
                        <a:sysClr val="windowText" lastClr="000000">
                          <a:lumMod val="65000"/>
                        </a:sys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𝜌</m:t>
                          </m:r>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 </m:t>
                          </m:r>
                        </m:oMath>
                      </a14:m>
                      <a:r>
                        <a:rPr kumimoji="0" lang="fr-FR"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 Density</a:t>
                      </a: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𝑉</m:t>
                          </m:r>
                        </m:oMath>
                      </a14:m>
                      <a:r>
                        <a:rPr kumimoji="0" lang="fr-FR"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 : Velocity</a:t>
                      </a: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𝐿</m:t>
                          </m:r>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 </m:t>
                          </m:r>
                        </m:oMath>
                      </a14:m>
                      <a:r>
                        <a:rPr kumimoji="0" lang="fr-FR"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 </a:t>
                      </a:r>
                      <a:r>
                        <a:rPr kumimoji="0" lang="fr-FR" sz="1600" b="0" i="0" u="none"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latin typeface="+mj-lt"/>
                          <a:ea typeface="+mn-ea"/>
                          <a:cs typeface="+mn-cs"/>
                        </a:rPr>
                        <a:t>Length</a:t>
                      </a:r>
                      <a:endParaRPr kumimoji="0" lang="fr-FR"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𝜂</m:t>
                          </m:r>
                        </m:oMath>
                      </a14:m>
                      <a:r>
                        <a:rPr kumimoji="0" lang="fr-FR"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 : </a:t>
                      </a:r>
                      <a:r>
                        <a:rPr kumimoji="0" lang="fr-FR" sz="1600" b="0" i="0" u="none"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latin typeface="+mj-lt"/>
                          <a:ea typeface="+mn-ea"/>
                          <a:cs typeface="+mn-cs"/>
                        </a:rPr>
                        <a:t>Viscosity</a:t>
                      </a:r>
                      <a:r>
                        <a:rPr kumimoji="0" lang="fr-FR" sz="1600" b="0"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 </a:t>
                      </a:r>
                    </a:p>
                  </p:txBody>
                </p:sp>
              </mc:Choice>
              <mc:Fallback xmlns="">
                <p:sp>
                  <p:nvSpPr>
                    <p:cNvPr id="361" name="Rectangle 360">
                      <a:extLst>
                        <a:ext uri="{FF2B5EF4-FFF2-40B4-BE49-F238E27FC236}">
                          <a16:creationId xmlns:a16="http://schemas.microsoft.com/office/drawing/2014/main" id="{7DA416F0-ED55-4A1C-AC81-A17C327AF56C}"/>
                        </a:ext>
                      </a:extLst>
                    </p:cNvPr>
                    <p:cNvSpPr>
                      <a:spLocks noRot="1" noChangeAspect="1" noMove="1" noResize="1" noEditPoints="1" noAdjustHandles="1" noChangeArrowheads="1" noChangeShapeType="1" noTextEdit="1"/>
                    </p:cNvSpPr>
                    <p:nvPr/>
                  </p:nvSpPr>
                  <p:spPr>
                    <a:xfrm>
                      <a:off x="10132936" y="1154006"/>
                      <a:ext cx="2049755" cy="884900"/>
                    </a:xfrm>
                    <a:prstGeom prst="rect">
                      <a:avLst/>
                    </a:prstGeom>
                    <a:blipFill>
                      <a:blip r:embed="rId13"/>
                      <a:stretch>
                        <a:fillRect/>
                      </a:stretch>
                    </a:blipFill>
                    <a:ln w="6350" cap="flat" cmpd="sng" algn="ctr">
                      <a:solidFill>
                        <a:sysClr val="windowText" lastClr="000000">
                          <a:lumMod val="65000"/>
                        </a:sysClr>
                      </a:solidFill>
                      <a:prstDash val="solid"/>
                      <a:miter lim="800000"/>
                    </a:ln>
                    <a:effectLst/>
                  </p:spPr>
                  <p:txBody>
                    <a:bodyPr/>
                    <a:lstStyle/>
                    <a:p>
                      <a:r>
                        <a:rPr lang="en-US">
                          <a:noFill/>
                        </a:rPr>
                        <a:t> </a:t>
                      </a:r>
                    </a:p>
                  </p:txBody>
                </p:sp>
              </mc:Fallback>
            </mc:AlternateContent>
            <p:sp>
              <p:nvSpPr>
                <p:cNvPr id="59" name="ZoneTexte 5">
                  <a:extLst>
                    <a:ext uri="{FF2B5EF4-FFF2-40B4-BE49-F238E27FC236}">
                      <a16:creationId xmlns:a16="http://schemas.microsoft.com/office/drawing/2014/main" id="{2D0D445C-5356-4636-B7E9-83B18D70B513}"/>
                    </a:ext>
                  </a:extLst>
                </p:cNvPr>
                <p:cNvSpPr txBox="1"/>
                <p:nvPr/>
              </p:nvSpPr>
              <p:spPr>
                <a:xfrm>
                  <a:off x="-22067" y="1157224"/>
                  <a:ext cx="4214688" cy="3916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3200" b="1" i="0" u="none" strike="noStrike" kern="0" cap="none" spc="0" normalizeH="0" baseline="0" noProof="0" dirty="0">
                      <a:ln>
                        <a:noFill/>
                      </a:ln>
                      <a:solidFill>
                        <a:prstClr val="black"/>
                      </a:solidFill>
                      <a:effectLst/>
                      <a:uLnTx/>
                      <a:uFillTx/>
                      <a:latin typeface="+mj-lt"/>
                    </a:rPr>
                    <a:t>1. Reynolds Number:  </a:t>
                  </a:r>
                  <a:r>
                    <a:rPr kumimoji="0" lang="fr-FR" sz="3200" b="0" i="0" u="none" strike="noStrike" kern="0" cap="none" spc="0" normalizeH="0" baseline="0" noProof="0" dirty="0">
                      <a:ln>
                        <a:noFill/>
                      </a:ln>
                      <a:solidFill>
                        <a:prstClr val="black"/>
                      </a:solidFill>
                      <a:effectLst/>
                      <a:uLnTx/>
                      <a:uFillTx/>
                      <a:latin typeface="+mj-lt"/>
                    </a:rPr>
                    <a:t>   </a:t>
                  </a:r>
                </a:p>
              </p:txBody>
            </p:sp>
            <mc:AlternateContent xmlns:mc="http://schemas.openxmlformats.org/markup-compatibility/2006">
              <mc:Choice xmlns:a14="http://schemas.microsoft.com/office/drawing/2010/main" Requires="a14">
                <p:sp>
                  <p:nvSpPr>
                    <p:cNvPr id="60" name="Rectangle 59">
                      <a:extLst>
                        <a:ext uri="{FF2B5EF4-FFF2-40B4-BE49-F238E27FC236}">
                          <a16:creationId xmlns:a16="http://schemas.microsoft.com/office/drawing/2014/main" id="{2DB2E3BD-CFF4-42D5-9C44-3A104D89126F}"/>
                        </a:ext>
                      </a:extLst>
                    </p:cNvPr>
                    <p:cNvSpPr/>
                    <p:nvPr/>
                  </p:nvSpPr>
                  <p:spPr>
                    <a:xfrm>
                      <a:off x="3409230" y="1102400"/>
                      <a:ext cx="2686568" cy="735147"/>
                    </a:xfrm>
                    <a:prstGeom prst="rect">
                      <a:avLst/>
                    </a:prstGeom>
                    <a:solidFill>
                      <a:schemeClr val="accent2">
                        <a:lumMod val="20000"/>
                        <a:lumOff val="80000"/>
                      </a:schemeClr>
                    </a:solid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fr-FR" sz="3200" b="1" i="1" u="none" strike="noStrike" kern="0" cap="none" spc="0" normalizeH="0" baseline="0" noProof="0" smtClean="0">
                                <a:ln>
                                  <a:noFill/>
                                </a:ln>
                                <a:solidFill>
                                  <a:srgbClr val="014A81"/>
                                </a:solidFill>
                                <a:effectLst/>
                                <a:uLnTx/>
                                <a:uFillTx/>
                                <a:latin typeface="+mj-lt"/>
                              </a:rPr>
                              <m:t>𝑹𝒆</m:t>
                            </m:r>
                            <m:r>
                              <a:rPr kumimoji="0" lang="fr-FR" sz="3200" b="1" i="1" u="none" strike="noStrike" kern="0" cap="none" spc="0" normalizeH="0" baseline="0" noProof="0" smtClean="0">
                                <a:ln>
                                  <a:noFill/>
                                </a:ln>
                                <a:solidFill>
                                  <a:srgbClr val="014A81"/>
                                </a:solidFill>
                                <a:effectLst/>
                                <a:uLnTx/>
                                <a:uFillTx/>
                                <a:latin typeface="+mj-lt"/>
                              </a:rPr>
                              <m:t>=</m:t>
                            </m:r>
                            <m:f>
                              <m:fPr>
                                <m:ctrlPr>
                                  <a:rPr kumimoji="0" lang="fr-FR" sz="3200" b="1" i="1" u="none" strike="noStrike" kern="0" cap="none" spc="0" normalizeH="0" baseline="0" noProof="0" smtClean="0">
                                    <a:ln>
                                      <a:noFill/>
                                    </a:ln>
                                    <a:solidFill>
                                      <a:srgbClr val="014A81"/>
                                    </a:solidFill>
                                    <a:effectLst/>
                                    <a:uLnTx/>
                                    <a:uFillTx/>
                                    <a:latin typeface="+mj-lt"/>
                                  </a:rPr>
                                </m:ctrlPr>
                              </m:fPr>
                              <m:num>
                                <m:r>
                                  <a:rPr kumimoji="0" lang="fr-FR" sz="3200" b="1" i="1" u="none" strike="noStrike" kern="0" cap="none" spc="0" normalizeH="0" baseline="0" noProof="0" smtClean="0">
                                    <a:ln>
                                      <a:noFill/>
                                    </a:ln>
                                    <a:solidFill>
                                      <a:srgbClr val="014A81"/>
                                    </a:solidFill>
                                    <a:effectLst/>
                                    <a:uLnTx/>
                                    <a:uFillTx/>
                                    <a:latin typeface="+mj-lt"/>
                                  </a:rPr>
                                  <m:t>𝝆</m:t>
                                </m:r>
                                <m:r>
                                  <a:rPr kumimoji="0" lang="fr-FR" sz="3200" b="1" i="1" u="none" strike="noStrike" kern="0" cap="none" spc="0" normalizeH="0" baseline="0" noProof="0" smtClean="0">
                                    <a:ln>
                                      <a:noFill/>
                                    </a:ln>
                                    <a:solidFill>
                                      <a:srgbClr val="014A81"/>
                                    </a:solidFill>
                                    <a:effectLst/>
                                    <a:uLnTx/>
                                    <a:uFillTx/>
                                    <a:latin typeface="+mj-lt"/>
                                  </a:rPr>
                                  <m:t> </m:t>
                                </m:r>
                                <m:r>
                                  <a:rPr kumimoji="0" lang="fr-FR" sz="3200" b="1" i="1" u="none" strike="noStrike" kern="0" cap="none" spc="0" normalizeH="0" baseline="0" noProof="0" smtClean="0">
                                    <a:ln>
                                      <a:noFill/>
                                    </a:ln>
                                    <a:solidFill>
                                      <a:srgbClr val="014A81"/>
                                    </a:solidFill>
                                    <a:effectLst/>
                                    <a:uLnTx/>
                                    <a:uFillTx/>
                                    <a:latin typeface="+mj-lt"/>
                                  </a:rPr>
                                  <m:t>𝑽</m:t>
                                </m:r>
                                <m:r>
                                  <a:rPr kumimoji="0" lang="fr-FR" sz="3200" b="1" i="1" u="none" strike="noStrike" kern="0" cap="none" spc="0" normalizeH="0" baseline="0" noProof="0" smtClean="0">
                                    <a:ln>
                                      <a:noFill/>
                                    </a:ln>
                                    <a:solidFill>
                                      <a:srgbClr val="014A81"/>
                                    </a:solidFill>
                                    <a:effectLst/>
                                    <a:uLnTx/>
                                    <a:uFillTx/>
                                    <a:latin typeface="+mj-lt"/>
                                  </a:rPr>
                                  <m:t> </m:t>
                                </m:r>
                                <m:r>
                                  <a:rPr kumimoji="0" lang="fr-FR" sz="3200" b="1" i="1" u="none" strike="noStrike" kern="0" cap="none" spc="0" normalizeH="0" baseline="0" noProof="0" smtClean="0">
                                    <a:ln>
                                      <a:noFill/>
                                    </a:ln>
                                    <a:solidFill>
                                      <a:srgbClr val="014A81"/>
                                    </a:solidFill>
                                    <a:effectLst/>
                                    <a:uLnTx/>
                                    <a:uFillTx/>
                                    <a:latin typeface="+mj-lt"/>
                                  </a:rPr>
                                  <m:t>𝑳</m:t>
                                </m:r>
                              </m:num>
                              <m:den>
                                <m:r>
                                  <a:rPr kumimoji="0" lang="fr-FR" sz="3200" b="1" i="1" u="none" strike="noStrike" kern="0" cap="none" spc="0" normalizeH="0" baseline="0" noProof="0" smtClean="0">
                                    <a:ln>
                                      <a:noFill/>
                                    </a:ln>
                                    <a:solidFill>
                                      <a:srgbClr val="014A81"/>
                                    </a:solidFill>
                                    <a:effectLst/>
                                    <a:uLnTx/>
                                    <a:uFillTx/>
                                    <a:latin typeface="+mj-lt"/>
                                  </a:rPr>
                                  <m:t>𝜼</m:t>
                                </m:r>
                              </m:den>
                            </m:f>
                          </m:oMath>
                        </m:oMathPara>
                      </a14:m>
                      <a:endParaRPr kumimoji="0" lang="en-US" sz="3200" b="1" i="1" u="none" strike="noStrike" kern="0" cap="none" spc="0" normalizeH="0" baseline="0" noProof="0" dirty="0">
                        <a:ln>
                          <a:noFill/>
                        </a:ln>
                        <a:solidFill>
                          <a:srgbClr val="014A81"/>
                        </a:solidFill>
                        <a:effectLst/>
                        <a:uLnTx/>
                        <a:uFillTx/>
                        <a:latin typeface="+mj-lt"/>
                      </a:endParaRPr>
                    </a:p>
                  </p:txBody>
                </p:sp>
              </mc:Choice>
              <mc:Fallback>
                <p:sp>
                  <p:nvSpPr>
                    <p:cNvPr id="60" name="Rectangle 59">
                      <a:extLst>
                        <a:ext uri="{FF2B5EF4-FFF2-40B4-BE49-F238E27FC236}">
                          <a16:creationId xmlns:a16="http://schemas.microsoft.com/office/drawing/2014/main" id="{2DB2E3BD-CFF4-42D5-9C44-3A104D89126F}"/>
                        </a:ext>
                      </a:extLst>
                    </p:cNvPr>
                    <p:cNvSpPr>
                      <a:spLocks noRot="1" noChangeAspect="1" noMove="1" noResize="1" noEditPoints="1" noAdjustHandles="1" noChangeArrowheads="1" noChangeShapeType="1" noTextEdit="1"/>
                    </p:cNvSpPr>
                    <p:nvPr/>
                  </p:nvSpPr>
                  <p:spPr>
                    <a:xfrm>
                      <a:off x="3409230" y="1102400"/>
                      <a:ext cx="2686568" cy="735147"/>
                    </a:xfrm>
                    <a:prstGeom prst="rect">
                      <a:avLst/>
                    </a:prstGeom>
                    <a:blipFill>
                      <a:blip r:embed="rId14"/>
                      <a:stretch>
                        <a:fillRect/>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1" name="Rectangle 60">
                      <a:extLst>
                        <a:ext uri="{FF2B5EF4-FFF2-40B4-BE49-F238E27FC236}">
                          <a16:creationId xmlns:a16="http://schemas.microsoft.com/office/drawing/2014/main" id="{B5CC13A5-7403-4DF7-8285-D0BBCCD94F26}"/>
                        </a:ext>
                      </a:extLst>
                    </p:cNvPr>
                    <p:cNvSpPr/>
                    <p:nvPr/>
                  </p:nvSpPr>
                  <p:spPr>
                    <a:xfrm>
                      <a:off x="5959901" y="1404941"/>
                      <a:ext cx="2409930" cy="267967"/>
                    </a:xfrm>
                    <a:prstGeom prst="rect">
                      <a:avLst/>
                    </a:prstGeom>
                  </p:spPr>
                  <p:txBody>
                    <a:bodyPr wrap="square">
                      <a:spAutoFit/>
                    </a:bodyPr>
                    <a:lstStyle/>
                    <a:p>
                      <a:pPr defTabSz="914400"/>
                      <a14:m>
                        <m:oMathPara xmlns:m="http://schemas.openxmlformats.org/officeDocument/2006/math">
                          <m:oMathParaPr>
                            <m:jc m:val="centerGroup"/>
                          </m:oMathParaPr>
                          <m:oMath xmlns:m="http://schemas.openxmlformats.org/officeDocument/2006/math">
                            <m:r>
                              <a:rPr lang="fr-FR" sz="2000" b="1" i="1" smtClean="0">
                                <a:solidFill>
                                  <a:srgbClr val="014A81"/>
                                </a:solidFill>
                                <a:effectLst>
                                  <a:outerShdw blurRad="38100" dist="38100" dir="2700000" algn="tl">
                                    <a:srgbClr val="000000">
                                      <a:alpha val="43137"/>
                                    </a:srgbClr>
                                  </a:outerShdw>
                                </a:effectLst>
                                <a:latin typeface="+mj-lt"/>
                              </a:rPr>
                              <m:t>𝟎</m:t>
                            </m:r>
                            <m:r>
                              <a:rPr lang="fr-FR" sz="2000" b="1" i="1" smtClean="0">
                                <a:solidFill>
                                  <a:srgbClr val="014A81"/>
                                </a:solidFill>
                                <a:effectLst>
                                  <a:outerShdw blurRad="38100" dist="38100" dir="2700000" algn="tl">
                                    <a:srgbClr val="000000">
                                      <a:alpha val="43137"/>
                                    </a:srgbClr>
                                  </a:outerShdw>
                                </a:effectLst>
                                <a:latin typeface="+mj-lt"/>
                              </a:rPr>
                              <m:t>.</m:t>
                            </m:r>
                            <m:r>
                              <a:rPr lang="fr-FR" sz="2000" b="1" i="1" smtClean="0">
                                <a:solidFill>
                                  <a:srgbClr val="014A81"/>
                                </a:solidFill>
                                <a:effectLst>
                                  <a:outerShdw blurRad="38100" dist="38100" dir="2700000" algn="tl">
                                    <a:srgbClr val="000000">
                                      <a:alpha val="43137"/>
                                    </a:srgbClr>
                                  </a:outerShdw>
                                </a:effectLst>
                                <a:latin typeface="+mj-lt"/>
                              </a:rPr>
                              <m:t>𝟎𝟎𝟎𝟏</m:t>
                            </m:r>
                            <m:r>
                              <a:rPr lang="fr-FR" sz="2000" b="1" i="1" smtClean="0">
                                <a:solidFill>
                                  <a:srgbClr val="014A81"/>
                                </a:solidFill>
                                <a:effectLst>
                                  <a:outerShdw blurRad="38100" dist="38100" dir="2700000" algn="tl">
                                    <a:srgbClr val="000000">
                                      <a:alpha val="43137"/>
                                    </a:srgbClr>
                                  </a:outerShdw>
                                </a:effectLst>
                                <a:latin typeface="+mj-lt"/>
                              </a:rPr>
                              <m:t>&lt;</m:t>
                            </m:r>
                            <m:r>
                              <a:rPr lang="fr-FR" sz="2000" b="1" i="1" smtClean="0">
                                <a:solidFill>
                                  <a:srgbClr val="014A81"/>
                                </a:solidFill>
                                <a:effectLst>
                                  <a:outerShdw blurRad="38100" dist="38100" dir="2700000" algn="tl">
                                    <a:srgbClr val="000000">
                                      <a:alpha val="43137"/>
                                    </a:srgbClr>
                                  </a:outerShdw>
                                </a:effectLst>
                                <a:latin typeface="+mj-lt"/>
                              </a:rPr>
                              <m:t>𝑹𝒆</m:t>
                            </m:r>
                            <m:r>
                              <a:rPr lang="fr-FR" sz="2000" b="1" i="1" smtClean="0">
                                <a:solidFill>
                                  <a:srgbClr val="014A81"/>
                                </a:solidFill>
                                <a:effectLst>
                                  <a:outerShdw blurRad="38100" dist="38100" dir="2700000" algn="tl">
                                    <a:srgbClr val="000000">
                                      <a:alpha val="43137"/>
                                    </a:srgbClr>
                                  </a:outerShdw>
                                </a:effectLst>
                                <a:latin typeface="+mj-lt"/>
                              </a:rPr>
                              <m:t>&lt;</m:t>
                            </m:r>
                            <m:r>
                              <a:rPr lang="fr-FR" sz="2000" b="1" i="1" smtClean="0">
                                <a:solidFill>
                                  <a:srgbClr val="014A81"/>
                                </a:solidFill>
                                <a:effectLst>
                                  <a:outerShdw blurRad="38100" dist="38100" dir="2700000" algn="tl">
                                    <a:srgbClr val="000000">
                                      <a:alpha val="43137"/>
                                    </a:srgbClr>
                                  </a:outerShdw>
                                </a:effectLst>
                                <a:latin typeface="+mj-lt"/>
                              </a:rPr>
                              <m:t>𝟎</m:t>
                            </m:r>
                            <m:r>
                              <a:rPr lang="fr-FR" sz="2000" b="1" i="1" smtClean="0">
                                <a:solidFill>
                                  <a:srgbClr val="014A81"/>
                                </a:solidFill>
                                <a:effectLst>
                                  <a:outerShdw blurRad="38100" dist="38100" dir="2700000" algn="tl">
                                    <a:srgbClr val="000000">
                                      <a:alpha val="43137"/>
                                    </a:srgbClr>
                                  </a:outerShdw>
                                </a:effectLst>
                                <a:latin typeface="+mj-lt"/>
                              </a:rPr>
                              <m:t>.</m:t>
                            </m:r>
                            <m:r>
                              <a:rPr lang="fr-FR" sz="2000" b="1" i="1" smtClean="0">
                                <a:solidFill>
                                  <a:srgbClr val="014A81"/>
                                </a:solidFill>
                                <a:effectLst>
                                  <a:outerShdw blurRad="38100" dist="38100" dir="2700000" algn="tl">
                                    <a:srgbClr val="000000">
                                      <a:alpha val="43137"/>
                                    </a:srgbClr>
                                  </a:outerShdw>
                                </a:effectLst>
                                <a:latin typeface="+mj-lt"/>
                              </a:rPr>
                              <m:t>𝟓</m:t>
                            </m:r>
                          </m:oMath>
                        </m:oMathPara>
                      </a14:m>
                      <a:endParaRPr lang="fr-FR" sz="2000" b="1" i="1" dirty="0">
                        <a:solidFill>
                          <a:srgbClr val="014A81"/>
                        </a:solidFill>
                        <a:effectLst>
                          <a:outerShdw blurRad="38100" dist="38100" dir="2700000" algn="tl">
                            <a:srgbClr val="000000">
                              <a:alpha val="43137"/>
                            </a:srgbClr>
                          </a:outerShdw>
                        </a:effectLst>
                        <a:latin typeface="+mj-lt"/>
                      </a:endParaRPr>
                    </a:p>
                  </p:txBody>
                </p:sp>
              </mc:Choice>
              <mc:Fallback>
                <p:sp>
                  <p:nvSpPr>
                    <p:cNvPr id="61" name="Rectangle 60">
                      <a:extLst>
                        <a:ext uri="{FF2B5EF4-FFF2-40B4-BE49-F238E27FC236}">
                          <a16:creationId xmlns:a16="http://schemas.microsoft.com/office/drawing/2014/main" id="{B5CC13A5-7403-4DF7-8285-D0BBCCD94F26}"/>
                        </a:ext>
                      </a:extLst>
                    </p:cNvPr>
                    <p:cNvSpPr>
                      <a:spLocks noRot="1" noChangeAspect="1" noMove="1" noResize="1" noEditPoints="1" noAdjustHandles="1" noChangeArrowheads="1" noChangeShapeType="1" noTextEdit="1"/>
                    </p:cNvSpPr>
                    <p:nvPr/>
                  </p:nvSpPr>
                  <p:spPr>
                    <a:xfrm>
                      <a:off x="5959901" y="1404941"/>
                      <a:ext cx="2409930" cy="267967"/>
                    </a:xfrm>
                    <a:prstGeom prst="rect">
                      <a:avLst/>
                    </a:prstGeom>
                    <a:blipFill>
                      <a:blip r:embed="rId15"/>
                      <a:stretch>
                        <a:fillRect/>
                      </a:stretch>
                    </a:blipFill>
                  </p:spPr>
                  <p:txBody>
                    <a:bodyPr/>
                    <a:lstStyle/>
                    <a:p>
                      <a:r>
                        <a:rPr lang="en-US">
                          <a:noFill/>
                        </a:rPr>
                        <a:t> </a:t>
                      </a:r>
                    </a:p>
                  </p:txBody>
                </p:sp>
              </mc:Fallback>
            </mc:AlternateContent>
            <p:sp>
              <p:nvSpPr>
                <p:cNvPr id="62" name="Rectangle 61">
                  <a:extLst>
                    <a:ext uri="{FF2B5EF4-FFF2-40B4-BE49-F238E27FC236}">
                      <a16:creationId xmlns:a16="http://schemas.microsoft.com/office/drawing/2014/main" id="{9F7E82B9-B74A-4B79-BD99-51AA4C1EA962}"/>
                    </a:ext>
                  </a:extLst>
                </p:cNvPr>
                <p:cNvSpPr/>
                <p:nvPr/>
              </p:nvSpPr>
              <p:spPr>
                <a:xfrm>
                  <a:off x="6196702" y="1046746"/>
                  <a:ext cx="2208233" cy="350418"/>
                </a:xfrm>
                <a:prstGeom prst="rect">
                  <a:avLst/>
                </a:prstGeom>
              </p:spPr>
              <p:txBody>
                <a:bodyPr wrap="square">
                  <a:spAutoFit/>
                </a:bodyPr>
                <a:lstStyle/>
                <a:p>
                  <a:pPr defTabSz="914400"/>
                  <a:r>
                    <a:rPr lang="fr-FR" sz="2800" b="1" i="1" dirty="0" err="1">
                      <a:solidFill>
                        <a:srgbClr val="C00000"/>
                      </a:solidFill>
                      <a:latin typeface="+mj-lt"/>
                    </a:rPr>
                    <a:t>Laminar</a:t>
                  </a:r>
                  <a:r>
                    <a:rPr lang="fr-FR" sz="2800" b="1" i="1" dirty="0">
                      <a:solidFill>
                        <a:srgbClr val="C00000"/>
                      </a:solidFill>
                      <a:latin typeface="+mj-lt"/>
                    </a:rPr>
                    <a:t> Flow</a:t>
                  </a:r>
                </a:p>
              </p:txBody>
            </p:sp>
            <p:sp>
              <p:nvSpPr>
                <p:cNvPr id="63" name="ZoneTexte 5">
                  <a:extLst>
                    <a:ext uri="{FF2B5EF4-FFF2-40B4-BE49-F238E27FC236}">
                      <a16:creationId xmlns:a16="http://schemas.microsoft.com/office/drawing/2014/main" id="{F1F48F8A-9CC4-4D44-A239-F11E3E9BFF94}"/>
                    </a:ext>
                  </a:extLst>
                </p:cNvPr>
                <p:cNvSpPr txBox="1"/>
                <p:nvPr/>
              </p:nvSpPr>
              <p:spPr>
                <a:xfrm>
                  <a:off x="-22068" y="2235570"/>
                  <a:ext cx="4214688" cy="3916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3200" b="1" i="0" u="none" strike="noStrike" kern="0" cap="none" spc="0" normalizeH="0" baseline="0" noProof="0" dirty="0">
                      <a:ln>
                        <a:noFill/>
                      </a:ln>
                      <a:solidFill>
                        <a:prstClr val="black"/>
                      </a:solidFill>
                      <a:effectLst/>
                      <a:uLnTx/>
                      <a:uFillTx/>
                      <a:latin typeface="+mj-lt"/>
                    </a:rPr>
                    <a:t>2. Navier-stockes Equation:</a:t>
                  </a:r>
                </a:p>
              </p:txBody>
            </p:sp>
            <mc:AlternateContent xmlns:mc="http://schemas.openxmlformats.org/markup-compatibility/2006">
              <mc:Choice xmlns:a14="http://schemas.microsoft.com/office/drawing/2010/main" Requires="a14">
                <p:sp>
                  <p:nvSpPr>
                    <p:cNvPr id="64" name="Rectangle 63">
                      <a:extLst>
                        <a:ext uri="{FF2B5EF4-FFF2-40B4-BE49-F238E27FC236}">
                          <a16:creationId xmlns:a16="http://schemas.microsoft.com/office/drawing/2014/main" id="{6FD02512-C72F-4E54-A6F1-A73E5C9B57A8}"/>
                        </a:ext>
                      </a:extLst>
                    </p:cNvPr>
                    <p:cNvSpPr/>
                    <p:nvPr/>
                  </p:nvSpPr>
                  <p:spPr>
                    <a:xfrm>
                      <a:off x="4100859" y="2089124"/>
                      <a:ext cx="4743683" cy="716767"/>
                    </a:xfrm>
                    <a:prstGeom prst="rect">
                      <a:avLst/>
                    </a:prstGeom>
                    <a:solidFill>
                      <a:schemeClr val="accent2">
                        <a:lumMod val="20000"/>
                        <a:lumOff val="80000"/>
                      </a:schemeClr>
                    </a:solidFill>
                    <a:ln>
                      <a:noFill/>
                    </a:ln>
                  </p:spPr>
                  <p:style>
                    <a:lnRef idx="2">
                      <a:schemeClr val="dk1"/>
                    </a:lnRef>
                    <a:fillRef idx="1">
                      <a:schemeClr val="lt1"/>
                    </a:fillRef>
                    <a:effectRef idx="0">
                      <a:schemeClr val="dk1"/>
                    </a:effectRef>
                    <a:fontRef idx="minor">
                      <a:schemeClr val="dk1"/>
                    </a:fontRef>
                  </p:style>
                  <p:txBody>
                    <a:bodyPr wrap="square">
                      <a:spAutoFit/>
                    </a:bodyPr>
                    <a:lstStyle/>
                    <a:p>
                      <a:pPr defTabSz="914400"/>
                      <a14:m>
                        <m:oMathPara xmlns:m="http://schemas.openxmlformats.org/officeDocument/2006/math">
                          <m:oMathParaPr>
                            <m:jc m:val="centerGroup"/>
                          </m:oMathParaPr>
                          <m:oMath xmlns:m="http://schemas.openxmlformats.org/officeDocument/2006/math">
                            <m:r>
                              <a:rPr lang="fr-FR" sz="3200" b="1" i="1">
                                <a:solidFill>
                                  <a:srgbClr val="014A81"/>
                                </a:solidFill>
                                <a:latin typeface="+mj-lt"/>
                              </a:rPr>
                              <m:t>𝝆</m:t>
                            </m:r>
                            <m:r>
                              <a:rPr lang="fr-FR" sz="3200" b="1" i="1">
                                <a:solidFill>
                                  <a:srgbClr val="014A81"/>
                                </a:solidFill>
                                <a:latin typeface="+mj-lt"/>
                              </a:rPr>
                              <m:t>(</m:t>
                            </m:r>
                            <m:f>
                              <m:fPr>
                                <m:ctrlPr>
                                  <a:rPr lang="fr-FR" sz="3200" b="1" i="1">
                                    <a:solidFill>
                                      <a:srgbClr val="014A81"/>
                                    </a:solidFill>
                                    <a:latin typeface="+mj-lt"/>
                                  </a:rPr>
                                </m:ctrlPr>
                              </m:fPr>
                              <m:num>
                                <m:r>
                                  <a:rPr lang="fr-FR" sz="3200" b="1" i="1">
                                    <a:solidFill>
                                      <a:srgbClr val="014A81"/>
                                    </a:solidFill>
                                    <a:latin typeface="+mj-lt"/>
                                  </a:rPr>
                                  <m:t>𝝏</m:t>
                                </m:r>
                                <m:acc>
                                  <m:accPr>
                                    <m:chr m:val="⃗"/>
                                    <m:ctrlPr>
                                      <a:rPr lang="fr-FR" sz="3200" b="1" i="1">
                                        <a:solidFill>
                                          <a:srgbClr val="014A81"/>
                                        </a:solidFill>
                                        <a:latin typeface="+mj-lt"/>
                                      </a:rPr>
                                    </m:ctrlPr>
                                  </m:accPr>
                                  <m:e>
                                    <m:r>
                                      <a:rPr lang="fr-FR" sz="3200" b="1" i="1">
                                        <a:solidFill>
                                          <a:srgbClr val="014A81"/>
                                        </a:solidFill>
                                        <a:latin typeface="+mj-lt"/>
                                      </a:rPr>
                                      <m:t>𝒖</m:t>
                                    </m:r>
                                  </m:e>
                                </m:acc>
                              </m:num>
                              <m:den>
                                <m:r>
                                  <a:rPr lang="fr-FR" sz="3200" b="1" i="1">
                                    <a:solidFill>
                                      <a:srgbClr val="014A81"/>
                                    </a:solidFill>
                                    <a:latin typeface="+mj-lt"/>
                                  </a:rPr>
                                  <m:t>𝝏</m:t>
                                </m:r>
                                <m:r>
                                  <a:rPr lang="fr-FR" sz="3200" b="1" i="1">
                                    <a:solidFill>
                                      <a:srgbClr val="014A81"/>
                                    </a:solidFill>
                                    <a:latin typeface="+mj-lt"/>
                                  </a:rPr>
                                  <m:t>𝒕</m:t>
                                </m:r>
                              </m:den>
                            </m:f>
                            <m:r>
                              <a:rPr lang="fr-FR" sz="3200" b="1" i="1">
                                <a:solidFill>
                                  <a:srgbClr val="014A81"/>
                                </a:solidFill>
                                <a:latin typeface="+mj-lt"/>
                              </a:rPr>
                              <m:t>+</m:t>
                            </m:r>
                            <m:acc>
                              <m:accPr>
                                <m:chr m:val="⃗"/>
                                <m:ctrlPr>
                                  <a:rPr lang="fr-FR" sz="3200" b="1" i="1">
                                    <a:solidFill>
                                      <a:srgbClr val="014A81"/>
                                    </a:solidFill>
                                    <a:latin typeface="+mj-lt"/>
                                  </a:rPr>
                                </m:ctrlPr>
                              </m:accPr>
                              <m:e>
                                <m:r>
                                  <a:rPr lang="fr-FR" sz="3200" b="1" i="1">
                                    <a:solidFill>
                                      <a:srgbClr val="014A81"/>
                                    </a:solidFill>
                                    <a:latin typeface="+mj-lt"/>
                                  </a:rPr>
                                  <m:t>𝒖</m:t>
                                </m:r>
                              </m:e>
                            </m:acc>
                            <m:acc>
                              <m:accPr>
                                <m:chr m:val="⃗"/>
                                <m:ctrlPr>
                                  <a:rPr lang="fr-FR" sz="3200" b="1" i="1">
                                    <a:solidFill>
                                      <a:srgbClr val="014A81"/>
                                    </a:solidFill>
                                    <a:latin typeface="+mj-lt"/>
                                  </a:rPr>
                                </m:ctrlPr>
                              </m:accPr>
                              <m:e>
                                <m:r>
                                  <a:rPr lang="fr-FR" sz="3200" b="1" i="1">
                                    <a:solidFill>
                                      <a:srgbClr val="014A81"/>
                                    </a:solidFill>
                                    <a:latin typeface="+mj-lt"/>
                                  </a:rPr>
                                  <m:t>𝜵</m:t>
                                </m:r>
                              </m:e>
                            </m:acc>
                            <m:acc>
                              <m:accPr>
                                <m:chr m:val="⃗"/>
                                <m:ctrlPr>
                                  <a:rPr lang="fr-FR" sz="3200" b="1" i="1">
                                    <a:solidFill>
                                      <a:srgbClr val="014A81"/>
                                    </a:solidFill>
                                    <a:latin typeface="+mj-lt"/>
                                  </a:rPr>
                                </m:ctrlPr>
                              </m:accPr>
                              <m:e>
                                <m:r>
                                  <a:rPr lang="fr-FR" sz="3200" b="1" i="1">
                                    <a:solidFill>
                                      <a:srgbClr val="014A81"/>
                                    </a:solidFill>
                                    <a:latin typeface="+mj-lt"/>
                                  </a:rPr>
                                  <m:t>𝒖</m:t>
                                </m:r>
                              </m:e>
                            </m:acc>
                            <m:r>
                              <a:rPr lang="fr-FR" sz="3200" b="1" i="1">
                                <a:solidFill>
                                  <a:srgbClr val="014A81"/>
                                </a:solidFill>
                                <a:latin typeface="+mj-lt"/>
                              </a:rPr>
                              <m:t>)=−</m:t>
                            </m:r>
                            <m:acc>
                              <m:accPr>
                                <m:chr m:val="⃗"/>
                                <m:ctrlPr>
                                  <a:rPr lang="fr-FR" sz="3200" b="1" i="1">
                                    <a:solidFill>
                                      <a:srgbClr val="014A81"/>
                                    </a:solidFill>
                                    <a:latin typeface="+mj-lt"/>
                                  </a:rPr>
                                </m:ctrlPr>
                              </m:accPr>
                              <m:e>
                                <m:r>
                                  <a:rPr lang="fr-FR" sz="3200" b="1" i="1">
                                    <a:solidFill>
                                      <a:srgbClr val="014A81"/>
                                    </a:solidFill>
                                    <a:latin typeface="+mj-lt"/>
                                  </a:rPr>
                                  <m:t>𝜵</m:t>
                                </m:r>
                              </m:e>
                            </m:acc>
                            <m:r>
                              <a:rPr lang="fr-FR" sz="3200" b="1" i="1">
                                <a:solidFill>
                                  <a:srgbClr val="014A81"/>
                                </a:solidFill>
                                <a:latin typeface="+mj-lt"/>
                              </a:rPr>
                              <m:t>𝒑</m:t>
                            </m:r>
                            <m:r>
                              <a:rPr lang="fr-FR" sz="3200" b="1" i="1">
                                <a:solidFill>
                                  <a:srgbClr val="014A81"/>
                                </a:solidFill>
                                <a:latin typeface="+mj-lt"/>
                              </a:rPr>
                              <m:t>+</m:t>
                            </m:r>
                            <m:r>
                              <a:rPr lang="fr-FR" sz="3200" b="1" i="1">
                                <a:solidFill>
                                  <a:srgbClr val="014A81"/>
                                </a:solidFill>
                                <a:latin typeface="+mj-lt"/>
                              </a:rPr>
                              <m:t>𝜼𝜟</m:t>
                            </m:r>
                            <m:acc>
                              <m:accPr>
                                <m:chr m:val="⃗"/>
                                <m:ctrlPr>
                                  <a:rPr lang="fr-FR" sz="3200" b="1" i="1">
                                    <a:solidFill>
                                      <a:srgbClr val="014A81"/>
                                    </a:solidFill>
                                    <a:latin typeface="+mj-lt"/>
                                  </a:rPr>
                                </m:ctrlPr>
                              </m:accPr>
                              <m:e>
                                <m:r>
                                  <a:rPr lang="fr-FR" sz="3200" b="1" i="1">
                                    <a:solidFill>
                                      <a:srgbClr val="014A81"/>
                                    </a:solidFill>
                                    <a:latin typeface="+mj-lt"/>
                                  </a:rPr>
                                  <m:t>𝒖</m:t>
                                </m:r>
                              </m:e>
                            </m:acc>
                          </m:oMath>
                        </m:oMathPara>
                      </a14:m>
                      <a:endParaRPr lang="fr-FR" sz="3600" b="1" i="1" dirty="0">
                        <a:solidFill>
                          <a:srgbClr val="014A81"/>
                        </a:solidFill>
                        <a:latin typeface="+mj-lt"/>
                      </a:endParaRPr>
                    </a:p>
                  </p:txBody>
                </p:sp>
              </mc:Choice>
              <mc:Fallback>
                <p:sp>
                  <p:nvSpPr>
                    <p:cNvPr id="64" name="Rectangle 63">
                      <a:extLst>
                        <a:ext uri="{FF2B5EF4-FFF2-40B4-BE49-F238E27FC236}">
                          <a16:creationId xmlns:a16="http://schemas.microsoft.com/office/drawing/2014/main" id="{6FD02512-C72F-4E54-A6F1-A73E5C9B57A8}"/>
                        </a:ext>
                      </a:extLst>
                    </p:cNvPr>
                    <p:cNvSpPr>
                      <a:spLocks noRot="1" noChangeAspect="1" noMove="1" noResize="1" noEditPoints="1" noAdjustHandles="1" noChangeArrowheads="1" noChangeShapeType="1" noTextEdit="1"/>
                    </p:cNvSpPr>
                    <p:nvPr/>
                  </p:nvSpPr>
                  <p:spPr>
                    <a:xfrm>
                      <a:off x="4100859" y="2089124"/>
                      <a:ext cx="4743683" cy="716767"/>
                    </a:xfrm>
                    <a:prstGeom prst="rect">
                      <a:avLst/>
                    </a:prstGeom>
                    <a:blipFill>
                      <a:blip r:embed="rId16"/>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5" name="Rectangle 64">
                      <a:extLst>
                        <a:ext uri="{FF2B5EF4-FFF2-40B4-BE49-F238E27FC236}">
                          <a16:creationId xmlns:a16="http://schemas.microsoft.com/office/drawing/2014/main" id="{9CE7FD3D-BFA0-45B4-ACD7-143CCC1B2500}"/>
                        </a:ext>
                      </a:extLst>
                    </p:cNvPr>
                    <p:cNvSpPr/>
                    <p:nvPr/>
                  </p:nvSpPr>
                  <p:spPr>
                    <a:xfrm>
                      <a:off x="10129134" y="2247891"/>
                      <a:ext cx="2044778" cy="830997"/>
                    </a:xfrm>
                    <a:prstGeom prst="rect">
                      <a:avLst/>
                    </a:prstGeom>
                    <a:solidFill>
                      <a:srgbClr val="5B9BD5">
                        <a:lumMod val="20000"/>
                        <a:lumOff val="80000"/>
                      </a:srgbClr>
                    </a:solidFill>
                    <a:ln w="6350" cap="flat" cmpd="sng" algn="ctr">
                      <a:solidFill>
                        <a:sysClr val="windowText" lastClr="000000">
                          <a:lumMod val="65000"/>
                        </a:sys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𝜌</m:t>
                          </m:r>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 :</m:t>
                          </m:r>
                        </m:oMath>
                      </a14:m>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Density</a:t>
                      </a: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𝑝</m:t>
                          </m:r>
                        </m:oMath>
                      </a14:m>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 : Pressure</a:t>
                      </a: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acc>
                            <m:accPr>
                              <m:chr m:val="⃗"/>
                              <m:ctrlP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ctrlPr>
                            </m:accPr>
                            <m:e>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𝑢</m:t>
                              </m:r>
                            </m:e>
                          </m:acc>
                        </m:oMath>
                      </a14:m>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 : </a:t>
                      </a: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𝑉𝑒𝑙𝑜𝑐𝑖𝑡𝑦</m:t>
                          </m:r>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 </m:t>
                          </m:r>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𝑓𝑖𝑒𝑙𝑑</m:t>
                          </m:r>
                        </m:oMath>
                      </a14:m>
                      <a:endPar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ea typeface="+mn-ea"/>
                              <a:cs typeface="+mn-cs"/>
                            </a:rPr>
                            <m:t>𝜂</m:t>
                          </m:r>
                        </m:oMath>
                      </a14:m>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 : </a:t>
                      </a:r>
                      <a:r>
                        <a:rPr kumimoji="0" lang="fr-FR" sz="1600" b="0" i="1" u="none"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latin typeface="+mj-lt"/>
                          <a:ea typeface="+mn-ea"/>
                          <a:cs typeface="+mn-cs"/>
                        </a:rPr>
                        <a:t>Viscosity</a:t>
                      </a:r>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a typeface="+mn-ea"/>
                          <a:cs typeface="+mn-cs"/>
                        </a:rPr>
                        <a:t> </a:t>
                      </a:r>
                    </a:p>
                  </p:txBody>
                </p:sp>
              </mc:Choice>
              <mc:Fallback xmlns="">
                <p:sp>
                  <p:nvSpPr>
                    <p:cNvPr id="368" name="Rectangle 367">
                      <a:extLst>
                        <a:ext uri="{FF2B5EF4-FFF2-40B4-BE49-F238E27FC236}">
                          <a16:creationId xmlns:a16="http://schemas.microsoft.com/office/drawing/2014/main" id="{2AFF59D8-4D31-421B-BA53-48B54A2FD7B1}"/>
                        </a:ext>
                      </a:extLst>
                    </p:cNvPr>
                    <p:cNvSpPr>
                      <a:spLocks noRot="1" noChangeAspect="1" noMove="1" noResize="1" noEditPoints="1" noAdjustHandles="1" noChangeArrowheads="1" noChangeShapeType="1" noTextEdit="1"/>
                    </p:cNvSpPr>
                    <p:nvPr/>
                  </p:nvSpPr>
                  <p:spPr>
                    <a:xfrm>
                      <a:off x="10129134" y="2247891"/>
                      <a:ext cx="2044778" cy="830997"/>
                    </a:xfrm>
                    <a:prstGeom prst="rect">
                      <a:avLst/>
                    </a:prstGeom>
                    <a:blipFill>
                      <a:blip r:embed="rId17"/>
                      <a:stretch>
                        <a:fillRect b="-980"/>
                      </a:stretch>
                    </a:blipFill>
                    <a:ln w="6350" cap="flat" cmpd="sng" algn="ctr">
                      <a:solidFill>
                        <a:sysClr val="windowText" lastClr="000000">
                          <a:lumMod val="65000"/>
                        </a:sysClr>
                      </a:solidFill>
                      <a:prstDash val="solid"/>
                      <a:miter lim="800000"/>
                    </a:ln>
                    <a:effectLst/>
                  </p:spPr>
                  <p:txBody>
                    <a:bodyPr/>
                    <a:lstStyle/>
                    <a:p>
                      <a:r>
                        <a:rPr lang="en-US">
                          <a:noFill/>
                        </a:rPr>
                        <a:t> </a:t>
                      </a:r>
                    </a:p>
                  </p:txBody>
                </p:sp>
              </mc:Fallback>
            </mc:AlternateContent>
            <p:sp>
              <p:nvSpPr>
                <p:cNvPr id="66" name="ZoneTexte 5">
                  <a:extLst>
                    <a:ext uri="{FF2B5EF4-FFF2-40B4-BE49-F238E27FC236}">
                      <a16:creationId xmlns:a16="http://schemas.microsoft.com/office/drawing/2014/main" id="{9C66BF49-64B7-4F89-B14D-B237A90B2614}"/>
                    </a:ext>
                  </a:extLst>
                </p:cNvPr>
                <p:cNvSpPr txBox="1"/>
                <p:nvPr/>
              </p:nvSpPr>
              <p:spPr>
                <a:xfrm>
                  <a:off x="-7119" y="3901282"/>
                  <a:ext cx="3831149" cy="391643"/>
                </a:xfrm>
                <a:prstGeom prst="rect">
                  <a:avLst/>
                </a:prstGeom>
                <a:noFill/>
              </p:spPr>
              <p:txBody>
                <a:bodyPr wrap="square" rtlCol="0">
                  <a:spAutoFit/>
                </a:bodyPr>
                <a:lstStyle/>
                <a:p>
                  <a:pPr lvl="0" defTabSz="914400"/>
                  <a:r>
                    <a:rPr kumimoji="0" lang="fr-FR" sz="3200" b="1" i="0" u="none" strike="noStrike" kern="0" cap="none" spc="0" normalizeH="0" baseline="0" noProof="0" dirty="0">
                      <a:ln>
                        <a:noFill/>
                      </a:ln>
                      <a:solidFill>
                        <a:prstClr val="black"/>
                      </a:solidFill>
                      <a:effectLst/>
                      <a:uLnTx/>
                      <a:uFillTx/>
                      <a:latin typeface="+mj-lt"/>
                    </a:rPr>
                    <a:t>3</a:t>
                  </a:r>
                  <a:r>
                    <a:rPr lang="fr-FR" sz="3200" b="1" kern="0" dirty="0">
                      <a:solidFill>
                        <a:prstClr val="black"/>
                      </a:solidFill>
                      <a:latin typeface="+mj-lt"/>
                    </a:rPr>
                    <a:t>. Poiseuille Flow:</a:t>
                  </a:r>
                  <a:endParaRPr kumimoji="0" lang="fr-FR" sz="3200" b="1" i="0" u="none" strike="noStrike" kern="0" cap="none" spc="0" normalizeH="0" baseline="0" noProof="0" dirty="0">
                    <a:ln>
                      <a:noFill/>
                    </a:ln>
                    <a:solidFill>
                      <a:prstClr val="black"/>
                    </a:solidFill>
                    <a:effectLst/>
                    <a:uLnTx/>
                    <a:uFillTx/>
                    <a:latin typeface="+mj-lt"/>
                  </a:endParaRPr>
                </a:p>
              </p:txBody>
            </p:sp>
            <p:sp>
              <p:nvSpPr>
                <p:cNvPr id="67" name="ZoneTexte 5">
                  <a:extLst>
                    <a:ext uri="{FF2B5EF4-FFF2-40B4-BE49-F238E27FC236}">
                      <a16:creationId xmlns:a16="http://schemas.microsoft.com/office/drawing/2014/main" id="{88CD0C65-8B5B-427A-91CF-6D9FB49EAA0B}"/>
                    </a:ext>
                  </a:extLst>
                </p:cNvPr>
                <p:cNvSpPr txBox="1"/>
                <p:nvPr/>
              </p:nvSpPr>
              <p:spPr>
                <a:xfrm>
                  <a:off x="-7119" y="5424871"/>
                  <a:ext cx="3831149" cy="3916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3200" b="1" i="0" u="none" strike="noStrike" kern="0" cap="none" spc="0" normalizeH="0" baseline="0" noProof="0" dirty="0">
                      <a:ln>
                        <a:noFill/>
                      </a:ln>
                      <a:solidFill>
                        <a:prstClr val="black"/>
                      </a:solidFill>
                      <a:effectLst/>
                      <a:uLnTx/>
                      <a:uFillTx/>
                      <a:latin typeface="+mj-lt"/>
                    </a:rPr>
                    <a:t>4. </a:t>
                  </a:r>
                  <a:r>
                    <a:rPr kumimoji="0" lang="fr-FR" sz="3200" b="1" i="0" u="none" strike="noStrike" kern="0" cap="none" spc="0" normalizeH="0" baseline="0" noProof="0" dirty="0" err="1">
                      <a:ln>
                        <a:noFill/>
                      </a:ln>
                      <a:solidFill>
                        <a:prstClr val="black"/>
                      </a:solidFill>
                      <a:effectLst/>
                      <a:uLnTx/>
                      <a:uFillTx/>
                      <a:latin typeface="+mj-lt"/>
                    </a:rPr>
                    <a:t>Péclet</a:t>
                  </a:r>
                  <a:r>
                    <a:rPr kumimoji="0" lang="fr-FR" sz="3200" b="1" i="0" u="none" strike="noStrike" kern="0" cap="none" spc="0" normalizeH="0" baseline="0" noProof="0" dirty="0">
                      <a:ln>
                        <a:noFill/>
                      </a:ln>
                      <a:solidFill>
                        <a:prstClr val="black"/>
                      </a:solidFill>
                      <a:effectLst/>
                      <a:uLnTx/>
                      <a:uFillTx/>
                      <a:latin typeface="+mj-lt"/>
                    </a:rPr>
                    <a:t> Number:</a:t>
                  </a:r>
                </a:p>
              </p:txBody>
            </p:sp>
            <mc:AlternateContent xmlns:mc="http://schemas.openxmlformats.org/markup-compatibility/2006">
              <mc:Choice xmlns:a14="http://schemas.microsoft.com/office/drawing/2010/main" Requires="a14">
                <p:sp>
                  <p:nvSpPr>
                    <p:cNvPr id="68" name="Rectangle 67">
                      <a:extLst>
                        <a:ext uri="{FF2B5EF4-FFF2-40B4-BE49-F238E27FC236}">
                          <a16:creationId xmlns:a16="http://schemas.microsoft.com/office/drawing/2014/main" id="{28F548CB-2450-4F07-A2E6-5F5674C8B897}"/>
                        </a:ext>
                      </a:extLst>
                    </p:cNvPr>
                    <p:cNvSpPr/>
                    <p:nvPr/>
                  </p:nvSpPr>
                  <p:spPr>
                    <a:xfrm>
                      <a:off x="5733473" y="2935256"/>
                      <a:ext cx="1940238" cy="399115"/>
                    </a:xfrm>
                    <a:prstGeom prst="rect">
                      <a:avLst/>
                    </a:prstGeom>
                    <a:solidFill>
                      <a:schemeClr val="accent2">
                        <a:lumMod val="20000"/>
                        <a:lumOff val="80000"/>
                      </a:schemeClr>
                    </a:solid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fr-FR" sz="3200" b="1" i="1" u="none" strike="noStrike" kern="0" cap="none" spc="0" normalizeH="0" baseline="0" noProof="0" smtClean="0">
                                <a:ln>
                                  <a:noFill/>
                                </a:ln>
                                <a:solidFill>
                                  <a:srgbClr val="014A81"/>
                                </a:solidFill>
                                <a:effectLst/>
                                <a:uLnTx/>
                                <a:uFillTx/>
                                <a:latin typeface="+mj-lt"/>
                              </a:rPr>
                              <m:t>𝜼</m:t>
                            </m:r>
                            <m:sSup>
                              <m:sSupPr>
                                <m:ctrlPr>
                                  <a:rPr kumimoji="0" lang="fr-FR" sz="3200" b="1" i="1" u="none" strike="noStrike" kern="0" cap="none" spc="0" normalizeH="0" baseline="0" noProof="0" smtClean="0">
                                    <a:ln>
                                      <a:noFill/>
                                    </a:ln>
                                    <a:solidFill>
                                      <a:srgbClr val="014A81"/>
                                    </a:solidFill>
                                    <a:effectLst/>
                                    <a:uLnTx/>
                                    <a:uFillTx/>
                                    <a:latin typeface="+mj-lt"/>
                                  </a:rPr>
                                </m:ctrlPr>
                              </m:sSupPr>
                              <m:e>
                                <m:r>
                                  <a:rPr kumimoji="0" lang="fr-FR" sz="3200" b="1" i="1" u="none" strike="noStrike" kern="0" cap="none" spc="0" normalizeH="0" baseline="0" noProof="0" smtClean="0">
                                    <a:ln>
                                      <a:noFill/>
                                    </a:ln>
                                    <a:solidFill>
                                      <a:srgbClr val="014A81"/>
                                    </a:solidFill>
                                    <a:effectLst/>
                                    <a:uLnTx/>
                                    <a:uFillTx/>
                                    <a:latin typeface="+mj-lt"/>
                                  </a:rPr>
                                  <m:t>𝛁</m:t>
                                </m:r>
                              </m:e>
                              <m:sup>
                                <m:r>
                                  <a:rPr kumimoji="0" lang="fr-FR" sz="3200" b="1" i="1" u="none" strike="noStrike" kern="0" cap="none" spc="0" normalizeH="0" baseline="0" noProof="0" smtClean="0">
                                    <a:ln>
                                      <a:noFill/>
                                    </a:ln>
                                    <a:solidFill>
                                      <a:srgbClr val="014A81"/>
                                    </a:solidFill>
                                    <a:effectLst/>
                                    <a:uLnTx/>
                                    <a:uFillTx/>
                                    <a:latin typeface="+mj-lt"/>
                                  </a:rPr>
                                  <m:t>𝟐</m:t>
                                </m:r>
                              </m:sup>
                            </m:sSup>
                            <m:r>
                              <a:rPr kumimoji="0" lang="fr-FR" sz="3200" b="1" i="1" u="none" strike="noStrike" kern="0" cap="none" spc="0" normalizeH="0" baseline="0" noProof="0" smtClean="0">
                                <a:ln>
                                  <a:noFill/>
                                </a:ln>
                                <a:solidFill>
                                  <a:srgbClr val="014A81"/>
                                </a:solidFill>
                                <a:effectLst/>
                                <a:uLnTx/>
                                <a:uFillTx/>
                                <a:latin typeface="+mj-lt"/>
                              </a:rPr>
                              <m:t>𝒖</m:t>
                            </m:r>
                            <m:r>
                              <a:rPr kumimoji="0" lang="fr-FR" sz="3200" b="1" i="0" u="none" strike="noStrike" kern="0" cap="none" spc="0" normalizeH="0" baseline="0" noProof="0" smtClean="0">
                                <a:ln>
                                  <a:noFill/>
                                </a:ln>
                                <a:solidFill>
                                  <a:srgbClr val="014A81"/>
                                </a:solidFill>
                                <a:effectLst/>
                                <a:uLnTx/>
                                <a:uFillTx/>
                                <a:latin typeface="+mj-lt"/>
                              </a:rPr>
                              <m:t>=</m:t>
                            </m:r>
                            <m:r>
                              <a:rPr kumimoji="0" lang="fr-FR" sz="3200" b="1" i="1" u="none" strike="noStrike" kern="0" cap="none" spc="0" normalizeH="0" baseline="0" noProof="0" smtClean="0">
                                <a:ln>
                                  <a:noFill/>
                                </a:ln>
                                <a:solidFill>
                                  <a:srgbClr val="014A81"/>
                                </a:solidFill>
                                <a:effectLst/>
                                <a:uLnTx/>
                                <a:uFillTx/>
                                <a:latin typeface="+mj-lt"/>
                              </a:rPr>
                              <m:t>𝜵</m:t>
                            </m:r>
                            <m:r>
                              <a:rPr kumimoji="0" lang="fr-FR" sz="3200" b="1" i="1" u="none" strike="noStrike" kern="0" cap="none" spc="0" normalizeH="0" baseline="0" noProof="0" smtClean="0">
                                <a:ln>
                                  <a:noFill/>
                                </a:ln>
                                <a:solidFill>
                                  <a:srgbClr val="014A81"/>
                                </a:solidFill>
                                <a:effectLst/>
                                <a:uLnTx/>
                                <a:uFillTx/>
                                <a:latin typeface="+mj-lt"/>
                              </a:rPr>
                              <m:t>𝑷</m:t>
                            </m:r>
                          </m:oMath>
                        </m:oMathPara>
                      </a14:m>
                      <a:endParaRPr kumimoji="0" lang="fr-FR" sz="3200" b="1" i="0" u="none" strike="noStrike" kern="0" cap="none" spc="0" normalizeH="0" baseline="0" noProof="0" dirty="0">
                        <a:ln>
                          <a:noFill/>
                        </a:ln>
                        <a:solidFill>
                          <a:srgbClr val="014A81"/>
                        </a:solidFill>
                        <a:effectLst/>
                        <a:uLnTx/>
                        <a:uFillTx/>
                        <a:latin typeface="+mj-lt"/>
                      </a:endParaRPr>
                    </a:p>
                  </p:txBody>
                </p:sp>
              </mc:Choice>
              <mc:Fallback>
                <p:sp>
                  <p:nvSpPr>
                    <p:cNvPr id="68" name="Rectangle 67">
                      <a:extLst>
                        <a:ext uri="{FF2B5EF4-FFF2-40B4-BE49-F238E27FC236}">
                          <a16:creationId xmlns:a16="http://schemas.microsoft.com/office/drawing/2014/main" id="{28F548CB-2450-4F07-A2E6-5F5674C8B897}"/>
                        </a:ext>
                      </a:extLst>
                    </p:cNvPr>
                    <p:cNvSpPr>
                      <a:spLocks noRot="1" noChangeAspect="1" noMove="1" noResize="1" noEditPoints="1" noAdjustHandles="1" noChangeArrowheads="1" noChangeShapeType="1" noTextEdit="1"/>
                    </p:cNvSpPr>
                    <p:nvPr/>
                  </p:nvSpPr>
                  <p:spPr>
                    <a:xfrm>
                      <a:off x="5733473" y="2935256"/>
                      <a:ext cx="1940238" cy="399115"/>
                    </a:xfrm>
                    <a:prstGeom prst="rect">
                      <a:avLst/>
                    </a:prstGeom>
                    <a:blipFill>
                      <a:blip r:embed="rId18"/>
                      <a:stretch>
                        <a:fillRect/>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9" name="Rectangle 68">
                      <a:extLst>
                        <a:ext uri="{FF2B5EF4-FFF2-40B4-BE49-F238E27FC236}">
                          <a16:creationId xmlns:a16="http://schemas.microsoft.com/office/drawing/2014/main" id="{1043BF89-A71C-4EDC-BEC7-54D68D41A2C4}"/>
                        </a:ext>
                      </a:extLst>
                    </p:cNvPr>
                    <p:cNvSpPr/>
                    <p:nvPr/>
                  </p:nvSpPr>
                  <p:spPr>
                    <a:xfrm>
                      <a:off x="2907616" y="3769956"/>
                      <a:ext cx="3466183" cy="737295"/>
                    </a:xfrm>
                    <a:prstGeom prst="rect">
                      <a:avLst/>
                    </a:prstGeom>
                    <a:solidFill>
                      <a:schemeClr val="accent2">
                        <a:lumMod val="20000"/>
                        <a:lumOff val="80000"/>
                      </a:schemeClr>
                    </a:solid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fr-FR" sz="3200" b="1" i="1" u="none" strike="noStrike" kern="0" cap="none" spc="0" normalizeH="0" baseline="0" noProof="0" smtClean="0">
                                <a:ln>
                                  <a:noFill/>
                                </a:ln>
                                <a:solidFill>
                                  <a:srgbClr val="014A81"/>
                                </a:solidFill>
                                <a:effectLst/>
                                <a:uLnTx/>
                                <a:uFillTx/>
                                <a:latin typeface="+mj-lt"/>
                              </a:rPr>
                              <m:t>𝒗</m:t>
                            </m:r>
                            <m:d>
                              <m:dPr>
                                <m:ctrlPr>
                                  <a:rPr kumimoji="0" lang="fr-FR" sz="3200" b="1" i="1" u="none" strike="noStrike" kern="0" cap="none" spc="0" normalizeH="0" baseline="0" noProof="0" smtClean="0">
                                    <a:ln>
                                      <a:noFill/>
                                    </a:ln>
                                    <a:solidFill>
                                      <a:srgbClr val="014A81"/>
                                    </a:solidFill>
                                    <a:effectLst/>
                                    <a:uLnTx/>
                                    <a:uFillTx/>
                                    <a:latin typeface="+mj-lt"/>
                                  </a:rPr>
                                </m:ctrlPr>
                              </m:dPr>
                              <m:e>
                                <m:r>
                                  <a:rPr kumimoji="0" lang="fr-FR" sz="3200" b="1" i="1" u="none" strike="noStrike" kern="0" cap="none" spc="0" normalizeH="0" baseline="0" noProof="0" smtClean="0">
                                    <a:ln>
                                      <a:noFill/>
                                    </a:ln>
                                    <a:solidFill>
                                      <a:srgbClr val="014A81"/>
                                    </a:solidFill>
                                    <a:effectLst/>
                                    <a:uLnTx/>
                                    <a:uFillTx/>
                                    <a:latin typeface="+mj-lt"/>
                                  </a:rPr>
                                  <m:t>𝒓</m:t>
                                </m:r>
                              </m:e>
                            </m:d>
                            <m:r>
                              <a:rPr kumimoji="0" lang="fr-FR" sz="3200" b="1" i="1" u="none" strike="noStrike" kern="0" cap="none" spc="0" normalizeH="0" baseline="0" noProof="0" smtClean="0">
                                <a:ln>
                                  <a:noFill/>
                                </a:ln>
                                <a:solidFill>
                                  <a:srgbClr val="014A81"/>
                                </a:solidFill>
                                <a:effectLst/>
                                <a:uLnTx/>
                                <a:uFillTx/>
                                <a:latin typeface="+mj-lt"/>
                              </a:rPr>
                              <m:t>=</m:t>
                            </m:r>
                            <m:f>
                              <m:fPr>
                                <m:ctrlPr>
                                  <a:rPr kumimoji="0" lang="fr-FR" sz="3200" b="1" i="1" u="none" strike="noStrike" kern="0" cap="none" spc="0" normalizeH="0" baseline="0" noProof="0" smtClean="0">
                                    <a:ln>
                                      <a:noFill/>
                                    </a:ln>
                                    <a:solidFill>
                                      <a:srgbClr val="014A81"/>
                                    </a:solidFill>
                                    <a:effectLst/>
                                    <a:uLnTx/>
                                    <a:uFillTx/>
                                    <a:latin typeface="+mj-lt"/>
                                  </a:rPr>
                                </m:ctrlPr>
                              </m:fPr>
                              <m:num>
                                <m:r>
                                  <a:rPr kumimoji="0" lang="fr-FR" sz="3200" b="1" i="1" u="none" strike="noStrike" kern="0" cap="none" spc="0" normalizeH="0" baseline="0" noProof="0" smtClean="0">
                                    <a:ln>
                                      <a:noFill/>
                                    </a:ln>
                                    <a:solidFill>
                                      <a:srgbClr val="014A81"/>
                                    </a:solidFill>
                                    <a:effectLst/>
                                    <a:uLnTx/>
                                    <a:uFillTx/>
                                    <a:latin typeface="+mj-lt"/>
                                  </a:rPr>
                                  <m:t>∆</m:t>
                                </m:r>
                                <m:r>
                                  <a:rPr kumimoji="0" lang="fr-FR" sz="3200" b="1" i="1" u="none" strike="noStrike" kern="0" cap="none" spc="0" normalizeH="0" baseline="0" noProof="0" smtClean="0">
                                    <a:ln>
                                      <a:noFill/>
                                    </a:ln>
                                    <a:solidFill>
                                      <a:srgbClr val="014A81"/>
                                    </a:solidFill>
                                    <a:effectLst/>
                                    <a:uLnTx/>
                                    <a:uFillTx/>
                                    <a:latin typeface="+mj-lt"/>
                                  </a:rPr>
                                  <m:t>𝑷</m:t>
                                </m:r>
                              </m:num>
                              <m:den>
                                <m:r>
                                  <a:rPr kumimoji="0" lang="fr-FR" sz="3200" b="1" i="1" u="none" strike="noStrike" kern="0" cap="none" spc="0" normalizeH="0" baseline="0" noProof="0" smtClean="0">
                                    <a:ln>
                                      <a:noFill/>
                                    </a:ln>
                                    <a:solidFill>
                                      <a:srgbClr val="014A81"/>
                                    </a:solidFill>
                                    <a:effectLst/>
                                    <a:uLnTx/>
                                    <a:uFillTx/>
                                    <a:latin typeface="+mj-lt"/>
                                  </a:rPr>
                                  <m:t>𝟒</m:t>
                                </m:r>
                                <m:r>
                                  <a:rPr kumimoji="0" lang="fr-FR" sz="3200" b="1" i="1" u="none" strike="noStrike" kern="0" cap="none" spc="0" normalizeH="0" baseline="0" noProof="0" smtClean="0">
                                    <a:ln>
                                      <a:noFill/>
                                    </a:ln>
                                    <a:solidFill>
                                      <a:srgbClr val="014A81"/>
                                    </a:solidFill>
                                    <a:effectLst/>
                                    <a:uLnTx/>
                                    <a:uFillTx/>
                                    <a:latin typeface="+mj-lt"/>
                                  </a:rPr>
                                  <m:t>𝜼</m:t>
                                </m:r>
                                <m:r>
                                  <a:rPr kumimoji="0" lang="fr-FR" sz="3200" b="1" i="1" u="none" strike="noStrike" kern="0" cap="none" spc="0" normalizeH="0" baseline="0" noProof="0" smtClean="0">
                                    <a:ln>
                                      <a:noFill/>
                                    </a:ln>
                                    <a:solidFill>
                                      <a:srgbClr val="014A81"/>
                                    </a:solidFill>
                                    <a:effectLst/>
                                    <a:uLnTx/>
                                    <a:uFillTx/>
                                    <a:latin typeface="+mj-lt"/>
                                  </a:rPr>
                                  <m:t>𝑳</m:t>
                                </m:r>
                              </m:den>
                            </m:f>
                            <m:d>
                              <m:dPr>
                                <m:ctrlPr>
                                  <a:rPr kumimoji="0" lang="fr-FR" sz="3200" b="1" i="1" u="none" strike="noStrike" kern="0" cap="none" spc="0" normalizeH="0" baseline="0" noProof="0" smtClean="0">
                                    <a:ln>
                                      <a:noFill/>
                                    </a:ln>
                                    <a:solidFill>
                                      <a:srgbClr val="014A81"/>
                                    </a:solidFill>
                                    <a:effectLst/>
                                    <a:uLnTx/>
                                    <a:uFillTx/>
                                    <a:latin typeface="+mj-lt"/>
                                  </a:rPr>
                                </m:ctrlPr>
                              </m:dPr>
                              <m:e>
                                <m:sSup>
                                  <m:sSupPr>
                                    <m:ctrlPr>
                                      <a:rPr kumimoji="0" lang="fr-FR" sz="3200" b="1" i="1" u="none" strike="noStrike" kern="0" cap="none" spc="0" normalizeH="0" baseline="0" noProof="0" smtClean="0">
                                        <a:ln>
                                          <a:noFill/>
                                        </a:ln>
                                        <a:solidFill>
                                          <a:srgbClr val="014A81"/>
                                        </a:solidFill>
                                        <a:effectLst/>
                                        <a:uLnTx/>
                                        <a:uFillTx/>
                                        <a:latin typeface="+mj-lt"/>
                                      </a:rPr>
                                    </m:ctrlPr>
                                  </m:sSupPr>
                                  <m:e>
                                    <m:r>
                                      <a:rPr kumimoji="0" lang="fr-FR" sz="3200" b="1" i="1" u="none" strike="noStrike" kern="0" cap="none" spc="0" normalizeH="0" baseline="0" noProof="0" smtClean="0">
                                        <a:ln>
                                          <a:noFill/>
                                        </a:ln>
                                        <a:solidFill>
                                          <a:srgbClr val="014A81"/>
                                        </a:solidFill>
                                        <a:effectLst/>
                                        <a:uLnTx/>
                                        <a:uFillTx/>
                                        <a:latin typeface="+mj-lt"/>
                                      </a:rPr>
                                      <m:t>𝑹</m:t>
                                    </m:r>
                                  </m:e>
                                  <m:sup>
                                    <m:r>
                                      <a:rPr kumimoji="0" lang="fr-FR" sz="3200" b="1" i="1" u="none" strike="noStrike" kern="0" cap="none" spc="0" normalizeH="0" baseline="0" noProof="0" smtClean="0">
                                        <a:ln>
                                          <a:noFill/>
                                        </a:ln>
                                        <a:solidFill>
                                          <a:srgbClr val="014A81"/>
                                        </a:solidFill>
                                        <a:effectLst/>
                                        <a:uLnTx/>
                                        <a:uFillTx/>
                                        <a:latin typeface="+mj-lt"/>
                                      </a:rPr>
                                      <m:t>𝟐</m:t>
                                    </m:r>
                                  </m:sup>
                                </m:sSup>
                                <m:r>
                                  <a:rPr kumimoji="0" lang="fr-FR" sz="3200" b="1" i="1" u="none" strike="noStrike" kern="0" cap="none" spc="0" normalizeH="0" baseline="0" noProof="0" smtClean="0">
                                    <a:ln>
                                      <a:noFill/>
                                    </a:ln>
                                    <a:solidFill>
                                      <a:srgbClr val="014A81"/>
                                    </a:solidFill>
                                    <a:effectLst/>
                                    <a:uLnTx/>
                                    <a:uFillTx/>
                                    <a:latin typeface="+mj-lt"/>
                                  </a:rPr>
                                  <m:t>−</m:t>
                                </m:r>
                                <m:sSup>
                                  <m:sSupPr>
                                    <m:ctrlPr>
                                      <a:rPr kumimoji="0" lang="fr-FR" sz="3200" b="1" i="1" u="none" strike="noStrike" kern="0" cap="none" spc="0" normalizeH="0" baseline="0" noProof="0" smtClean="0">
                                        <a:ln>
                                          <a:noFill/>
                                        </a:ln>
                                        <a:solidFill>
                                          <a:srgbClr val="014A81"/>
                                        </a:solidFill>
                                        <a:effectLst/>
                                        <a:uLnTx/>
                                        <a:uFillTx/>
                                        <a:latin typeface="+mj-lt"/>
                                      </a:rPr>
                                    </m:ctrlPr>
                                  </m:sSupPr>
                                  <m:e>
                                    <m:r>
                                      <a:rPr kumimoji="0" lang="fr-FR" sz="3200" b="1" i="1" u="none" strike="noStrike" kern="0" cap="none" spc="0" normalizeH="0" baseline="0" noProof="0" smtClean="0">
                                        <a:ln>
                                          <a:noFill/>
                                        </a:ln>
                                        <a:solidFill>
                                          <a:srgbClr val="014A81"/>
                                        </a:solidFill>
                                        <a:effectLst/>
                                        <a:uLnTx/>
                                        <a:uFillTx/>
                                        <a:latin typeface="+mj-lt"/>
                                      </a:rPr>
                                      <m:t>𝒓</m:t>
                                    </m:r>
                                  </m:e>
                                  <m:sup>
                                    <m:r>
                                      <a:rPr kumimoji="0" lang="fr-FR" sz="3200" b="1" i="1" u="none" strike="noStrike" kern="0" cap="none" spc="0" normalizeH="0" baseline="0" noProof="0" smtClean="0">
                                        <a:ln>
                                          <a:noFill/>
                                        </a:ln>
                                        <a:solidFill>
                                          <a:srgbClr val="014A81"/>
                                        </a:solidFill>
                                        <a:effectLst/>
                                        <a:uLnTx/>
                                        <a:uFillTx/>
                                        <a:latin typeface="+mj-lt"/>
                                      </a:rPr>
                                      <m:t>𝟐</m:t>
                                    </m:r>
                                  </m:sup>
                                </m:sSup>
                              </m:e>
                            </m:d>
                          </m:oMath>
                        </m:oMathPara>
                      </a14:m>
                      <a:endParaRPr kumimoji="0" lang="fr-FR" sz="3200" b="1" i="1" u="none" strike="noStrike" kern="0" cap="none" spc="0" normalizeH="0" baseline="0" noProof="0" dirty="0">
                        <a:ln>
                          <a:noFill/>
                        </a:ln>
                        <a:solidFill>
                          <a:srgbClr val="014A81"/>
                        </a:solidFill>
                        <a:effectLst/>
                        <a:uLnTx/>
                        <a:uFillTx/>
                        <a:latin typeface="+mj-lt"/>
                      </a:endParaRPr>
                    </a:p>
                  </p:txBody>
                </p:sp>
              </mc:Choice>
              <mc:Fallback>
                <p:sp>
                  <p:nvSpPr>
                    <p:cNvPr id="69" name="Rectangle 68">
                      <a:extLst>
                        <a:ext uri="{FF2B5EF4-FFF2-40B4-BE49-F238E27FC236}">
                          <a16:creationId xmlns:a16="http://schemas.microsoft.com/office/drawing/2014/main" id="{1043BF89-A71C-4EDC-BEC7-54D68D41A2C4}"/>
                        </a:ext>
                      </a:extLst>
                    </p:cNvPr>
                    <p:cNvSpPr>
                      <a:spLocks noRot="1" noChangeAspect="1" noMove="1" noResize="1" noEditPoints="1" noAdjustHandles="1" noChangeArrowheads="1" noChangeShapeType="1" noTextEdit="1"/>
                    </p:cNvSpPr>
                    <p:nvPr/>
                  </p:nvSpPr>
                  <p:spPr>
                    <a:xfrm>
                      <a:off x="2907616" y="3769956"/>
                      <a:ext cx="3466183" cy="737295"/>
                    </a:xfrm>
                    <a:prstGeom prst="rect">
                      <a:avLst/>
                    </a:prstGeom>
                    <a:blipFill>
                      <a:blip r:embed="rId19"/>
                      <a:stretch>
                        <a:fillRect/>
                      </a:stretch>
                    </a:blipFill>
                    <a:ln>
                      <a:noFill/>
                    </a:ln>
                  </p:spPr>
                  <p:txBody>
                    <a:bodyPr/>
                    <a:lstStyle/>
                    <a:p>
                      <a:r>
                        <a:rPr lang="en-US">
                          <a:noFill/>
                        </a:rPr>
                        <a:t> </a:t>
                      </a:r>
                    </a:p>
                  </p:txBody>
                </p:sp>
              </mc:Fallback>
            </mc:AlternateContent>
            <p:pic>
              <p:nvPicPr>
                <p:cNvPr id="70" name="Picture 69">
                  <a:extLst>
                    <a:ext uri="{FF2B5EF4-FFF2-40B4-BE49-F238E27FC236}">
                      <a16:creationId xmlns:a16="http://schemas.microsoft.com/office/drawing/2014/main" id="{E1768E25-EA93-4245-BAAD-E112308E9ACD}"/>
                    </a:ext>
                  </a:extLst>
                </p:cNvPr>
                <p:cNvPicPr>
                  <a:picLocks noChangeAspect="1"/>
                </p:cNvPicPr>
                <p:nvPr/>
              </p:nvPicPr>
              <p:blipFill rotWithShape="1">
                <a:blip r:embed="rId20"/>
                <a:srcRect l="1722" r="1557"/>
                <a:stretch/>
              </p:blipFill>
              <p:spPr>
                <a:xfrm>
                  <a:off x="6448428" y="3708247"/>
                  <a:ext cx="3707408" cy="959508"/>
                </a:xfrm>
                <a:prstGeom prst="rect">
                  <a:avLst/>
                </a:prstGeom>
              </p:spPr>
            </p:pic>
            <mc:AlternateContent xmlns:mc="http://schemas.openxmlformats.org/markup-compatibility/2006" xmlns:a14="http://schemas.microsoft.com/office/drawing/2010/main">
              <mc:Choice Requires="a14">
                <p:sp>
                  <p:nvSpPr>
                    <p:cNvPr id="71" name="Rectangle 70">
                      <a:extLst>
                        <a:ext uri="{FF2B5EF4-FFF2-40B4-BE49-F238E27FC236}">
                          <a16:creationId xmlns:a16="http://schemas.microsoft.com/office/drawing/2014/main" id="{B2DC6C24-7554-4671-8B33-57FC05627AA4}"/>
                        </a:ext>
                      </a:extLst>
                    </p:cNvPr>
                    <p:cNvSpPr/>
                    <p:nvPr/>
                  </p:nvSpPr>
                  <p:spPr>
                    <a:xfrm>
                      <a:off x="10129133" y="3658601"/>
                      <a:ext cx="2046631" cy="1063367"/>
                    </a:xfrm>
                    <a:prstGeom prst="rect">
                      <a:avLst/>
                    </a:prstGeom>
                    <a:solidFill>
                      <a:srgbClr val="5B9BD5">
                        <a:lumMod val="20000"/>
                        <a:lumOff val="80000"/>
                      </a:srgbClr>
                    </a:solidFill>
                    <a:ln w="6350" cap="flat" cmpd="sng" algn="ctr">
                      <a:solidFill>
                        <a:sysClr val="windowText" lastClr="000000">
                          <a:lumMod val="65000"/>
                        </a:sys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rPr>
                        <a:t>P : Pressure</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rPr>
                        <a:t>v: </a:t>
                      </a:r>
                      <a:r>
                        <a:rPr lang="fr-FR" sz="1600" i="1" kern="0" dirty="0">
                          <a:solidFill>
                            <a:prstClr val="black"/>
                          </a:solidFill>
                          <a:effectLst>
                            <a:outerShdw blurRad="38100" dist="38100" dir="2700000" algn="tl">
                              <a:srgbClr val="000000">
                                <a:alpha val="43137"/>
                              </a:srgbClr>
                            </a:outerShdw>
                          </a:effectLst>
                          <a:latin typeface="+mj-lt"/>
                        </a:rPr>
                        <a:t> </a:t>
                      </a:r>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rPr>
                        <a:t>Velocity </a:t>
                      </a:r>
                      <a:r>
                        <a:rPr kumimoji="0" lang="fr-FR" sz="1600" b="0" i="1" u="none"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latin typeface="+mj-lt"/>
                        </a:rPr>
                        <a:t>field</a:t>
                      </a:r>
                      <a:endPar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ndParaRP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𝐿</m:t>
                          </m:r>
                        </m:oMath>
                      </a14:m>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rPr>
                        <a:t> : Channel </a:t>
                      </a:r>
                      <a:r>
                        <a:rPr kumimoji="0" lang="fr-FR" sz="1600" b="0" i="1" u="none"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latin typeface="+mj-lt"/>
                        </a:rPr>
                        <a:t>Length</a:t>
                      </a:r>
                      <a:endPar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ndParaRP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𝜂</m:t>
                          </m:r>
                        </m:oMath>
                      </a14:m>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rPr>
                        <a:t> : </a:t>
                      </a:r>
                      <a:r>
                        <a:rPr kumimoji="0" lang="fr-FR" sz="1600" b="0" i="1" u="none"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latin typeface="+mj-lt"/>
                        </a:rPr>
                        <a:t>Viscosity</a:t>
                      </a:r>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rPr>
                        <a:t>R : Maximal ray</a:t>
                      </a:r>
                    </a:p>
                  </p:txBody>
                </p:sp>
              </mc:Choice>
              <mc:Fallback xmlns="">
                <p:sp>
                  <p:nvSpPr>
                    <p:cNvPr id="374" name="Rectangle 373">
                      <a:extLst>
                        <a:ext uri="{FF2B5EF4-FFF2-40B4-BE49-F238E27FC236}">
                          <a16:creationId xmlns:a16="http://schemas.microsoft.com/office/drawing/2014/main" id="{917B52AA-04E9-4CD1-8C25-6680FC19BF47}"/>
                        </a:ext>
                      </a:extLst>
                    </p:cNvPr>
                    <p:cNvSpPr>
                      <a:spLocks noRot="1" noChangeAspect="1" noMove="1" noResize="1" noEditPoints="1" noAdjustHandles="1" noChangeArrowheads="1" noChangeShapeType="1" noTextEdit="1"/>
                    </p:cNvSpPr>
                    <p:nvPr/>
                  </p:nvSpPr>
                  <p:spPr>
                    <a:xfrm>
                      <a:off x="10129133" y="3658601"/>
                      <a:ext cx="2046631" cy="1063367"/>
                    </a:xfrm>
                    <a:prstGeom prst="rect">
                      <a:avLst/>
                    </a:prstGeom>
                    <a:blipFill>
                      <a:blip r:embed="rId21"/>
                      <a:stretch>
                        <a:fillRect l="-1711"/>
                      </a:stretch>
                    </a:blipFill>
                    <a:ln w="6350" cap="flat" cmpd="sng" algn="ctr">
                      <a:solidFill>
                        <a:sysClr val="windowText" lastClr="000000">
                          <a:lumMod val="65000"/>
                        </a:sysClr>
                      </a:solidFill>
                      <a:prstDash val="solid"/>
                      <a:miter lim="8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2" name="Rectangle 71">
                      <a:extLst>
                        <a:ext uri="{FF2B5EF4-FFF2-40B4-BE49-F238E27FC236}">
                          <a16:creationId xmlns:a16="http://schemas.microsoft.com/office/drawing/2014/main" id="{371FF899-FCC1-48E5-A932-FFFC413127B9}"/>
                        </a:ext>
                      </a:extLst>
                    </p:cNvPr>
                    <p:cNvSpPr/>
                    <p:nvPr/>
                  </p:nvSpPr>
                  <p:spPr>
                    <a:xfrm>
                      <a:off x="4415266" y="5246731"/>
                      <a:ext cx="1831013" cy="677174"/>
                    </a:xfrm>
                    <a:prstGeom prst="rect">
                      <a:avLst/>
                    </a:prstGeom>
                    <a:solidFill>
                      <a:schemeClr val="accent2">
                        <a:lumMod val="20000"/>
                        <a:lumOff val="80000"/>
                      </a:schemeClr>
                    </a:solid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fr-FR" sz="3200" b="1" i="1" u="none" strike="noStrike" kern="0" cap="none" spc="0" normalizeH="0" baseline="0" noProof="0" smtClean="0">
                                <a:ln>
                                  <a:noFill/>
                                </a:ln>
                                <a:solidFill>
                                  <a:srgbClr val="014A81"/>
                                </a:solidFill>
                                <a:effectLst/>
                                <a:uLnTx/>
                                <a:uFillTx/>
                                <a:latin typeface="+mj-lt"/>
                              </a:rPr>
                              <m:t>𝑷𝒆</m:t>
                            </m:r>
                            <m:r>
                              <a:rPr kumimoji="0" lang="fr-FR" sz="3200" b="1" i="1" u="none" strike="noStrike" kern="0" cap="none" spc="0" normalizeH="0" baseline="0" noProof="0" smtClean="0">
                                <a:ln>
                                  <a:noFill/>
                                </a:ln>
                                <a:solidFill>
                                  <a:srgbClr val="014A81"/>
                                </a:solidFill>
                                <a:effectLst/>
                                <a:uLnTx/>
                                <a:uFillTx/>
                                <a:latin typeface="+mj-lt"/>
                              </a:rPr>
                              <m:t>=</m:t>
                            </m:r>
                            <m:f>
                              <m:fPr>
                                <m:ctrlPr>
                                  <a:rPr kumimoji="0" lang="fr-FR" sz="3200" b="1" i="1" u="none" strike="noStrike" kern="0" cap="none" spc="0" normalizeH="0" baseline="0" noProof="0" smtClean="0">
                                    <a:ln>
                                      <a:noFill/>
                                    </a:ln>
                                    <a:solidFill>
                                      <a:srgbClr val="014A81"/>
                                    </a:solidFill>
                                    <a:effectLst/>
                                    <a:uLnTx/>
                                    <a:uFillTx/>
                                    <a:latin typeface="+mj-lt"/>
                                  </a:rPr>
                                </m:ctrlPr>
                              </m:fPr>
                              <m:num>
                                <m:sSub>
                                  <m:sSubPr>
                                    <m:ctrlPr>
                                      <a:rPr kumimoji="0" lang="fr-FR" sz="3200" b="1" i="1" u="none" strike="noStrike" kern="0" cap="none" spc="0" normalizeH="0" baseline="0" noProof="0" smtClean="0">
                                        <a:ln>
                                          <a:noFill/>
                                        </a:ln>
                                        <a:solidFill>
                                          <a:srgbClr val="014A81"/>
                                        </a:solidFill>
                                        <a:effectLst/>
                                        <a:uLnTx/>
                                        <a:uFillTx/>
                                        <a:latin typeface="+mj-lt"/>
                                      </a:rPr>
                                    </m:ctrlPr>
                                  </m:sSubPr>
                                  <m:e>
                                    <m:r>
                                      <a:rPr kumimoji="0" lang="fr-FR" sz="3200" b="1" i="1" u="none" strike="noStrike" kern="0" cap="none" spc="0" normalizeH="0" baseline="0" noProof="0" smtClean="0">
                                        <a:ln>
                                          <a:noFill/>
                                        </a:ln>
                                        <a:solidFill>
                                          <a:srgbClr val="014A81"/>
                                        </a:solidFill>
                                        <a:effectLst/>
                                        <a:uLnTx/>
                                        <a:uFillTx/>
                                        <a:latin typeface="+mj-lt"/>
                                      </a:rPr>
                                      <m:t>𝑳</m:t>
                                    </m:r>
                                  </m:e>
                                  <m:sub>
                                    <m:r>
                                      <a:rPr kumimoji="0" lang="fr-FR" sz="3200" b="1" i="1" u="none" strike="noStrike" kern="0" cap="none" spc="0" normalizeH="0" baseline="0" noProof="0" smtClean="0">
                                        <a:ln>
                                          <a:noFill/>
                                        </a:ln>
                                        <a:solidFill>
                                          <a:srgbClr val="014A81"/>
                                        </a:solidFill>
                                        <a:effectLst/>
                                        <a:uLnTx/>
                                        <a:uFillTx/>
                                        <a:latin typeface="+mj-lt"/>
                                      </a:rPr>
                                      <m:t>𝒄</m:t>
                                    </m:r>
                                  </m:sub>
                                </m:sSub>
                                <m:r>
                                  <a:rPr kumimoji="0" lang="fr-FR" sz="3200" b="1" i="1" u="none" strike="noStrike" kern="0" cap="none" spc="0" normalizeH="0" baseline="0" noProof="0" smtClean="0">
                                    <a:ln>
                                      <a:noFill/>
                                    </a:ln>
                                    <a:solidFill>
                                      <a:srgbClr val="014A81"/>
                                    </a:solidFill>
                                    <a:effectLst/>
                                    <a:uLnTx/>
                                    <a:uFillTx/>
                                    <a:latin typeface="+mj-lt"/>
                                  </a:rPr>
                                  <m:t>𝑽</m:t>
                                </m:r>
                              </m:num>
                              <m:den>
                                <m:r>
                                  <a:rPr kumimoji="0" lang="fr-FR" sz="3200" b="1" i="1" u="none" strike="noStrike" kern="0" cap="none" spc="0" normalizeH="0" baseline="0" noProof="0" smtClean="0">
                                    <a:ln>
                                      <a:noFill/>
                                    </a:ln>
                                    <a:solidFill>
                                      <a:srgbClr val="014A81"/>
                                    </a:solidFill>
                                    <a:effectLst/>
                                    <a:uLnTx/>
                                    <a:uFillTx/>
                                    <a:latin typeface="+mj-lt"/>
                                  </a:rPr>
                                  <m:t>𝑫</m:t>
                                </m:r>
                              </m:den>
                            </m:f>
                          </m:oMath>
                        </m:oMathPara>
                      </a14:m>
                      <a:endParaRPr kumimoji="0" lang="en-US" sz="3200" b="1" i="1" u="none" strike="noStrike" kern="0" cap="none" spc="0" normalizeH="0" baseline="0" noProof="0" dirty="0">
                        <a:ln>
                          <a:noFill/>
                        </a:ln>
                        <a:solidFill>
                          <a:srgbClr val="014A81"/>
                        </a:solidFill>
                        <a:effectLst/>
                        <a:uLnTx/>
                        <a:uFillTx/>
                        <a:latin typeface="+mj-lt"/>
                      </a:endParaRPr>
                    </a:p>
                  </p:txBody>
                </p:sp>
              </mc:Choice>
              <mc:Fallback>
                <p:sp>
                  <p:nvSpPr>
                    <p:cNvPr id="72" name="Rectangle 71">
                      <a:extLst>
                        <a:ext uri="{FF2B5EF4-FFF2-40B4-BE49-F238E27FC236}">
                          <a16:creationId xmlns:a16="http://schemas.microsoft.com/office/drawing/2014/main" id="{371FF899-FCC1-48E5-A932-FFFC413127B9}"/>
                        </a:ext>
                      </a:extLst>
                    </p:cNvPr>
                    <p:cNvSpPr>
                      <a:spLocks noRot="1" noChangeAspect="1" noMove="1" noResize="1" noEditPoints="1" noAdjustHandles="1" noChangeArrowheads="1" noChangeShapeType="1" noTextEdit="1"/>
                    </p:cNvSpPr>
                    <p:nvPr/>
                  </p:nvSpPr>
                  <p:spPr>
                    <a:xfrm>
                      <a:off x="4415266" y="5246731"/>
                      <a:ext cx="1831013" cy="677174"/>
                    </a:xfrm>
                    <a:prstGeom prst="rect">
                      <a:avLst/>
                    </a:prstGeom>
                    <a:blipFill>
                      <a:blip r:embed="rId22"/>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Rectangle 72">
                      <a:extLst>
                        <a:ext uri="{FF2B5EF4-FFF2-40B4-BE49-F238E27FC236}">
                          <a16:creationId xmlns:a16="http://schemas.microsoft.com/office/drawing/2014/main" id="{7CF2720C-33EE-4A08-AB5C-9897263C1763}"/>
                        </a:ext>
                      </a:extLst>
                    </p:cNvPr>
                    <p:cNvSpPr/>
                    <p:nvPr/>
                  </p:nvSpPr>
                  <p:spPr>
                    <a:xfrm>
                      <a:off x="10129133" y="5306356"/>
                      <a:ext cx="2054750" cy="741595"/>
                    </a:xfrm>
                    <a:prstGeom prst="rect">
                      <a:avLst/>
                    </a:prstGeom>
                    <a:solidFill>
                      <a:srgbClr val="5B9BD5">
                        <a:lumMod val="20000"/>
                        <a:lumOff val="80000"/>
                      </a:srgbClr>
                    </a:solidFill>
                    <a:ln w="6350" cap="flat" cmpd="sng" algn="ctr">
                      <a:solidFill>
                        <a:sysClr val="windowText" lastClr="000000">
                          <a:lumMod val="65000"/>
                        </a:sysClr>
                      </a:solidFill>
                      <a:prstDash val="solid"/>
                      <a:miter lim="800000"/>
                    </a:ln>
                    <a:effectLst/>
                  </p:spPr>
                  <p:txBody>
                    <a:bodyPr rtlCol="0" anchor="ctr"/>
                    <a:lstStyle/>
                    <a:p>
                      <a:pPr lvl="0" defTabSz="914400"/>
                      <a14:m>
                        <m:oMath xmlns:m="http://schemas.openxmlformats.org/officeDocument/2006/math">
                          <m:sSub>
                            <m:sSubPr>
                              <m:ctrlP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ctrlPr>
                            </m:sSubPr>
                            <m:e>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𝐿</m:t>
                              </m:r>
                            </m:e>
                            <m:sub>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𝑐</m:t>
                              </m:r>
                            </m:sub>
                          </m:sSub>
                        </m:oMath>
                      </a14:m>
                      <a:r>
                        <a:rPr lang="fr-FR" sz="1600" i="1" kern="0" dirty="0">
                          <a:solidFill>
                            <a:prstClr val="black"/>
                          </a:solidFill>
                          <a:effectLst>
                            <a:outerShdw blurRad="38100" dist="38100" dir="2700000" algn="tl">
                              <a:srgbClr val="000000">
                                <a:alpha val="43137"/>
                              </a:srgbClr>
                            </a:outerShdw>
                          </a:effectLst>
                          <a:latin typeface="+mj-lt"/>
                        </a:rPr>
                        <a:t>: </a:t>
                      </a:r>
                      <a:r>
                        <a:rPr lang="en-US" sz="1600" i="1" kern="0" dirty="0">
                          <a:solidFill>
                            <a:prstClr val="black"/>
                          </a:solidFill>
                          <a:effectLst>
                            <a:outerShdw blurRad="38100" dist="38100" dir="2700000" algn="tl">
                              <a:srgbClr val="000000">
                                <a:alpha val="43137"/>
                              </a:srgbClr>
                            </a:outerShdw>
                          </a:effectLst>
                          <a:latin typeface="+mj-lt"/>
                        </a:rPr>
                        <a:t>Characteristic</a:t>
                      </a:r>
                      <a:r>
                        <a:rPr lang="fr-FR" sz="1600" i="1" kern="0" dirty="0">
                          <a:solidFill>
                            <a:prstClr val="black"/>
                          </a:solidFill>
                          <a:effectLst>
                            <a:outerShdw blurRad="38100" dist="38100" dir="2700000" algn="tl">
                              <a:srgbClr val="000000">
                                <a:alpha val="43137"/>
                              </a:srgbClr>
                            </a:outerShdw>
                          </a:effectLst>
                          <a:latin typeface="+mj-lt"/>
                        </a:rPr>
                        <a:t> </a:t>
                      </a:r>
                      <a:r>
                        <a:rPr kumimoji="0" lang="fr-FR" sz="1600" b="0" i="1" u="none"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latin typeface="+mj-lt"/>
                        </a:rPr>
                        <a:t>length</a:t>
                      </a:r>
                      <a:endPar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ndParaRP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𝑉</m:t>
                          </m:r>
                        </m:oMath>
                      </a14:m>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rPr>
                        <a:t> : Velocity</a:t>
                      </a:r>
                    </a:p>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𝐷</m:t>
                          </m:r>
                          <m:r>
                            <a:rPr kumimoji="0" lang="fr-FR" sz="1600" b="0"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 </m:t>
                          </m:r>
                        </m:oMath>
                      </a14:m>
                      <a:r>
                        <a:rPr kumimoji="0" lang="fr-FR" sz="1600" b="0"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rPr>
                        <a:t>: Diffusion coefficient</a:t>
                      </a:r>
                    </a:p>
                  </p:txBody>
                </p:sp>
              </mc:Choice>
              <mc:Fallback xmlns="">
                <p:sp>
                  <p:nvSpPr>
                    <p:cNvPr id="377" name="Rectangle 376">
                      <a:extLst>
                        <a:ext uri="{FF2B5EF4-FFF2-40B4-BE49-F238E27FC236}">
                          <a16:creationId xmlns:a16="http://schemas.microsoft.com/office/drawing/2014/main" id="{D0C98EAE-98BC-41E9-8C30-B851F3903C2B}"/>
                        </a:ext>
                      </a:extLst>
                    </p:cNvPr>
                    <p:cNvSpPr>
                      <a:spLocks noRot="1" noChangeAspect="1" noMove="1" noResize="1" noEditPoints="1" noAdjustHandles="1" noChangeArrowheads="1" noChangeShapeType="1" noTextEdit="1"/>
                    </p:cNvSpPr>
                    <p:nvPr/>
                  </p:nvSpPr>
                  <p:spPr>
                    <a:xfrm>
                      <a:off x="10129133" y="5306356"/>
                      <a:ext cx="2054750" cy="741595"/>
                    </a:xfrm>
                    <a:prstGeom prst="rect">
                      <a:avLst/>
                    </a:prstGeom>
                    <a:blipFill>
                      <a:blip r:embed="rId23"/>
                      <a:stretch>
                        <a:fillRect/>
                      </a:stretch>
                    </a:blipFill>
                    <a:ln w="6350" cap="flat" cmpd="sng" algn="ctr">
                      <a:solidFill>
                        <a:sysClr val="windowText" lastClr="000000">
                          <a:lumMod val="65000"/>
                        </a:sysClr>
                      </a:solidFill>
                      <a:prstDash val="solid"/>
                      <a:miter lim="800000"/>
                    </a:ln>
                    <a:effectLst/>
                  </p:spPr>
                  <p:txBody>
                    <a:bodyPr/>
                    <a:lstStyle/>
                    <a:p>
                      <a:r>
                        <a:rPr lang="en-US">
                          <a:noFill/>
                        </a:rPr>
                        <a:t> </a:t>
                      </a:r>
                    </a:p>
                  </p:txBody>
                </p:sp>
              </mc:Fallback>
            </mc:AlternateContent>
            <p:pic>
              <p:nvPicPr>
                <p:cNvPr id="74" name="Picture 73">
                  <a:extLst>
                    <a:ext uri="{FF2B5EF4-FFF2-40B4-BE49-F238E27FC236}">
                      <a16:creationId xmlns:a16="http://schemas.microsoft.com/office/drawing/2014/main" id="{49FDE1D4-71D9-46F8-8377-51364FC4262E}"/>
                    </a:ext>
                  </a:extLst>
                </p:cNvPr>
                <p:cNvPicPr/>
                <p:nvPr/>
              </p:nvPicPr>
              <p:blipFill rotWithShape="1">
                <a:blip r:embed="rId24">
                  <a:duotone>
                    <a:srgbClr val="5B9BD5">
                      <a:shade val="45000"/>
                      <a:satMod val="135000"/>
                    </a:srgbClr>
                    <a:prstClr val="white"/>
                  </a:duotone>
                  <a:extLst>
                    <a:ext uri="{28A0092B-C50C-407E-A947-70E740481C1C}">
                      <a14:useLocalDpi xmlns:a14="http://schemas.microsoft.com/office/drawing/2010/main" val="0"/>
                    </a:ext>
                  </a:extLst>
                </a:blip>
                <a:srcRect l="5655" t="3344" r="1927" b="4508"/>
                <a:stretch/>
              </p:blipFill>
              <p:spPr bwMode="auto">
                <a:xfrm>
                  <a:off x="7271749" y="5086615"/>
                  <a:ext cx="2266147" cy="1148972"/>
                </a:xfrm>
                <a:prstGeom prst="rect">
                  <a:avLst/>
                </a:prstGeom>
                <a:ln>
                  <a:solidFill>
                    <a:srgbClr val="E7E6E6">
                      <a:lumMod val="50000"/>
                    </a:srgbClr>
                  </a:solidFill>
                </a:ln>
                <a:extLst>
                  <a:ext uri="{53640926-AAD7-44D8-BBD7-CCE9431645EC}">
                    <a14:shadowObscured xmlns:a14="http://schemas.microsoft.com/office/drawing/2010/main"/>
                  </a:ext>
                </a:extLst>
              </p:spPr>
            </p:pic>
            <mc:AlternateContent xmlns:mc="http://schemas.openxmlformats.org/markup-compatibility/2006">
              <mc:Choice xmlns:a14="http://schemas.microsoft.com/office/drawing/2010/main" Requires="a14">
                <p:sp>
                  <p:nvSpPr>
                    <p:cNvPr id="75" name="Rectangle 74">
                      <a:extLst>
                        <a:ext uri="{FF2B5EF4-FFF2-40B4-BE49-F238E27FC236}">
                          <a16:creationId xmlns:a16="http://schemas.microsoft.com/office/drawing/2014/main" id="{3292CD75-3FAF-4FA7-9F74-23D8F4FDA0EF}"/>
                        </a:ext>
                      </a:extLst>
                    </p:cNvPr>
                    <p:cNvSpPr/>
                    <p:nvPr/>
                  </p:nvSpPr>
                  <p:spPr>
                    <a:xfrm>
                      <a:off x="2587360" y="5306356"/>
                      <a:ext cx="1352892" cy="65407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fr-FR" sz="1800" b="1"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ctrlPr>
                              </m:dPr>
                              <m:e>
                                <m:eqArr>
                                  <m:eqArrPr>
                                    <m:ctrlPr>
                                      <a:rPr kumimoji="0" lang="fr-FR" sz="1800" b="1"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ctrlPr>
                                  </m:eqArrPr>
                                  <m:e>
                                    <m:r>
                                      <a:rPr kumimoji="0" lang="fr-FR" sz="1800" b="1"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𝐂𝐨𝐧𝐯𝐞𝐜𝐭𝐢𝐨𝐧</m:t>
                                    </m:r>
                                    <m:r>
                                      <a:rPr kumimoji="0" lang="fr-FR" sz="1800" b="1" i="0"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 </m:t>
                                    </m:r>
                                  </m:e>
                                  <m:e>
                                    <m:r>
                                      <a:rPr kumimoji="0" lang="fr-FR" sz="1800" b="1"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𝐨</m:t>
                                    </m:r>
                                    <m:r>
                                      <a:rPr kumimoji="0" lang="fr-FR" sz="1800" b="1"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𝒓</m:t>
                                    </m:r>
                                  </m:e>
                                  <m:e>
                                    <m:r>
                                      <a:rPr kumimoji="0" lang="fr-FR" sz="1800" b="1" i="1" u="none" strike="noStrike" kern="0" cap="none" spc="0" normalizeH="0" baseline="0" noProof="0" smtClean="0">
                                        <a:ln>
                                          <a:noFill/>
                                        </a:ln>
                                        <a:solidFill>
                                          <a:prstClr val="black"/>
                                        </a:solidFill>
                                        <a:effectLst>
                                          <a:outerShdw blurRad="38100" dist="38100" dir="2700000" algn="tl">
                                            <a:srgbClr val="000000">
                                              <a:alpha val="43137"/>
                                            </a:srgbClr>
                                          </a:outerShdw>
                                        </a:effectLst>
                                        <a:uLnTx/>
                                        <a:uFillTx/>
                                        <a:latin typeface="+mj-lt"/>
                                      </a:rPr>
                                      <m:t>𝑫𝒊𝒇𝒇𝒖𝒔𝒊𝒐𝒏</m:t>
                                    </m:r>
                                  </m:e>
                                </m:eqArr>
                              </m:e>
                            </m:d>
                          </m:oMath>
                        </m:oMathPara>
                      </a14:m>
                      <a:endParaRPr kumimoji="0" lang="en-US" sz="18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mj-lt"/>
                      </a:endParaRPr>
                    </a:p>
                  </p:txBody>
                </p:sp>
              </mc:Choice>
              <mc:Fallback>
                <p:sp>
                  <p:nvSpPr>
                    <p:cNvPr id="75" name="Rectangle 74">
                      <a:extLst>
                        <a:ext uri="{FF2B5EF4-FFF2-40B4-BE49-F238E27FC236}">
                          <a16:creationId xmlns:a16="http://schemas.microsoft.com/office/drawing/2014/main" id="{3292CD75-3FAF-4FA7-9F74-23D8F4FDA0EF}"/>
                        </a:ext>
                      </a:extLst>
                    </p:cNvPr>
                    <p:cNvSpPr>
                      <a:spLocks noRot="1" noChangeAspect="1" noMove="1" noResize="1" noEditPoints="1" noAdjustHandles="1" noChangeArrowheads="1" noChangeShapeType="1" noTextEdit="1"/>
                    </p:cNvSpPr>
                    <p:nvPr/>
                  </p:nvSpPr>
                  <p:spPr>
                    <a:xfrm>
                      <a:off x="2587360" y="5306356"/>
                      <a:ext cx="1352892" cy="654070"/>
                    </a:xfrm>
                    <a:prstGeom prst="rect">
                      <a:avLst/>
                    </a:prstGeom>
                    <a:blipFill>
                      <a:blip r:embed="rId25"/>
                      <a:stretch>
                        <a:fillRect b="-1250"/>
                      </a:stretch>
                    </a:blipFill>
                  </p:spPr>
                  <p:txBody>
                    <a:bodyPr/>
                    <a:lstStyle/>
                    <a:p>
                      <a:r>
                        <a:rPr lang="en-US">
                          <a:noFill/>
                        </a:rPr>
                        <a:t> </a:t>
                      </a:r>
                    </a:p>
                  </p:txBody>
                </p:sp>
              </mc:Fallback>
            </mc:AlternateContent>
            <p:sp>
              <p:nvSpPr>
                <p:cNvPr id="76" name="Rectangle 75">
                  <a:extLst>
                    <a:ext uri="{FF2B5EF4-FFF2-40B4-BE49-F238E27FC236}">
                      <a16:creationId xmlns:a16="http://schemas.microsoft.com/office/drawing/2014/main" id="{6A26F809-A25D-4E57-AFC0-F29097DD984C}"/>
                    </a:ext>
                  </a:extLst>
                </p:cNvPr>
                <p:cNvSpPr/>
                <p:nvPr/>
              </p:nvSpPr>
              <p:spPr>
                <a:xfrm>
                  <a:off x="8931590" y="2297134"/>
                  <a:ext cx="1170391" cy="886350"/>
                </a:xfrm>
                <a:prstGeom prst="rect">
                  <a:avLst/>
                </a:prstGeom>
              </p:spPr>
              <p:txBody>
                <a:bodyPr wrap="square">
                  <a:spAutoFit/>
                </a:bodyPr>
                <a:lstStyle/>
                <a:p>
                  <a:pPr algn="ctr" defTabSz="914400"/>
                  <a:r>
                    <a:rPr lang="en-US" sz="2000" b="1" i="1" dirty="0">
                      <a:solidFill>
                        <a:srgbClr val="C00000"/>
                      </a:solidFill>
                      <a:latin typeface="+mj-lt"/>
                    </a:rPr>
                    <a:t>The term of inertia is negligible</a:t>
                  </a:r>
                </a:p>
                <a:p>
                  <a:pPr algn="ctr" defTabSz="914400"/>
                  <a:endParaRPr lang="fr-FR" sz="2000" b="1" i="1" dirty="0">
                    <a:solidFill>
                      <a:srgbClr val="C00000"/>
                    </a:solidFill>
                    <a:latin typeface="+mj-lt"/>
                  </a:endParaRPr>
                </a:p>
              </p:txBody>
            </p:sp>
          </p:grpSp>
        </p:grpSp>
        <p:sp>
          <p:nvSpPr>
            <p:cNvPr id="114" name="Rectangle: Rounded Corners 113">
              <a:extLst>
                <a:ext uri="{FF2B5EF4-FFF2-40B4-BE49-F238E27FC236}">
                  <a16:creationId xmlns:a16="http://schemas.microsoft.com/office/drawing/2014/main" id="{B8200B8F-EB2B-4ED3-B2B3-B9841CBE3F44}"/>
                </a:ext>
              </a:extLst>
            </p:cNvPr>
            <p:cNvSpPr/>
            <p:nvPr/>
          </p:nvSpPr>
          <p:spPr>
            <a:xfrm>
              <a:off x="27004626" y="19282404"/>
              <a:ext cx="1435985" cy="1185786"/>
            </a:xfrm>
            <a:prstGeom prst="roundRect">
              <a:avLst/>
            </a:prstGeom>
            <a:solidFill>
              <a:srgbClr val="D9D9D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b="1" dirty="0" err="1">
                  <a:solidFill>
                    <a:schemeClr val="tx1"/>
                  </a:solidFill>
                  <a:latin typeface="+mj-lt"/>
                </a:rPr>
                <a:t>Detection</a:t>
              </a:r>
              <a:endParaRPr lang="en-US" sz="2000" b="1" dirty="0">
                <a:solidFill>
                  <a:schemeClr val="tx1"/>
                </a:solidFill>
                <a:latin typeface="+mj-lt"/>
              </a:endParaRPr>
            </a:p>
          </p:txBody>
        </p:sp>
        <p:sp>
          <p:nvSpPr>
            <p:cNvPr id="115" name="Rechthoek 298">
              <a:extLst>
                <a:ext uri="{FF2B5EF4-FFF2-40B4-BE49-F238E27FC236}">
                  <a16:creationId xmlns:a16="http://schemas.microsoft.com/office/drawing/2014/main" id="{9A3D0907-22EA-4915-848D-52860CA59040}"/>
                </a:ext>
              </a:extLst>
            </p:cNvPr>
            <p:cNvSpPr/>
            <p:nvPr/>
          </p:nvSpPr>
          <p:spPr>
            <a:xfrm>
              <a:off x="13095202" y="38219332"/>
              <a:ext cx="3091282" cy="6739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AU" sz="4500" b="1" dirty="0">
                  <a:solidFill>
                    <a:schemeClr val="tx1"/>
                  </a:solidFill>
                  <a:effectLst>
                    <a:outerShdw blurRad="38100" dist="38100" dir="2700000" algn="tl">
                      <a:srgbClr val="000000">
                        <a:alpha val="43137"/>
                      </a:srgbClr>
                    </a:outerShdw>
                  </a:effectLst>
                  <a:latin typeface="+mj-lt"/>
                  <a:ea typeface="Verdana" panose="020B0604030504040204" pitchFamily="34" charset="0"/>
                  <a:cs typeface="Verdana" panose="020B0604030504040204" pitchFamily="34" charset="0"/>
                </a:rPr>
                <a:t>Conclusion</a:t>
              </a:r>
            </a:p>
          </p:txBody>
        </p:sp>
        <p:sp>
          <p:nvSpPr>
            <p:cNvPr id="116" name="Rectangle 115">
              <a:extLst>
                <a:ext uri="{FF2B5EF4-FFF2-40B4-BE49-F238E27FC236}">
                  <a16:creationId xmlns:a16="http://schemas.microsoft.com/office/drawing/2014/main" id="{1A6E0EB6-6920-4A2B-A24D-54341C6B8BD3}"/>
                </a:ext>
              </a:extLst>
            </p:cNvPr>
            <p:cNvSpPr/>
            <p:nvPr/>
          </p:nvSpPr>
          <p:spPr>
            <a:xfrm>
              <a:off x="16373719" y="12395192"/>
              <a:ext cx="5363371" cy="837991"/>
            </a:xfrm>
            <a:prstGeom prst="rect">
              <a:avLst/>
            </a:prstGeom>
            <a:no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800" b="1" i="0" u="none" strike="noStrike" kern="0" cap="none" spc="0" normalizeH="0" baseline="0" noProof="0" dirty="0">
                  <a:ln>
                    <a:noFill/>
                  </a:ln>
                  <a:effectLst/>
                  <a:uLnTx/>
                  <a:uFillTx/>
                  <a:latin typeface="+mj-lt"/>
                  <a:ea typeface="+mn-ea"/>
                  <a:cs typeface="Times New Roman" panose="02020603050405020304" pitchFamily="18" charset="0"/>
                </a:rPr>
                <a:t>The </a:t>
              </a:r>
              <a:r>
                <a:rPr kumimoji="0" lang="fr-FR" sz="2800" b="1" i="0" u="none" strike="noStrike" kern="0" cap="none" spc="0" normalizeH="0" baseline="0" noProof="0" dirty="0" err="1">
                  <a:ln>
                    <a:noFill/>
                  </a:ln>
                  <a:effectLst/>
                  <a:uLnTx/>
                  <a:uFillTx/>
                  <a:latin typeface="+mj-lt"/>
                  <a:ea typeface="+mn-ea"/>
                  <a:cs typeface="Times New Roman" panose="02020603050405020304" pitchFamily="18" charset="0"/>
                </a:rPr>
                <a:t>existing</a:t>
              </a:r>
              <a:r>
                <a:rPr kumimoji="0" lang="fr-FR" sz="2800" b="1" i="0" u="none" strike="noStrike" kern="0" cap="none" spc="0" normalizeH="0" baseline="0" noProof="0" dirty="0">
                  <a:ln>
                    <a:noFill/>
                  </a:ln>
                  <a:effectLst/>
                  <a:uLnTx/>
                  <a:uFillTx/>
                  <a:latin typeface="+mj-lt"/>
                  <a:ea typeface="+mn-ea"/>
                  <a:cs typeface="Times New Roman" panose="02020603050405020304" pitchFamily="18" charset="0"/>
                </a:rPr>
                <a:t> </a:t>
              </a:r>
              <a:r>
                <a:rPr kumimoji="0" lang="fr-FR" sz="2800" b="1" i="0" u="none" strike="noStrike" kern="0" cap="none" spc="0" normalizeH="0" baseline="0" noProof="0" dirty="0" err="1">
                  <a:ln>
                    <a:noFill/>
                  </a:ln>
                  <a:effectLst/>
                  <a:uLnTx/>
                  <a:uFillTx/>
                  <a:latin typeface="+mj-lt"/>
                  <a:ea typeface="+mn-ea"/>
                  <a:cs typeface="Times New Roman" panose="02020603050405020304" pitchFamily="18" charset="0"/>
                </a:rPr>
                <a:t>Lab</a:t>
              </a:r>
              <a:r>
                <a:rPr kumimoji="0" lang="fr-FR" sz="2800" b="1" i="0" u="none" strike="noStrike" kern="0" cap="none" spc="0" normalizeH="0" baseline="0" noProof="0" dirty="0">
                  <a:ln>
                    <a:noFill/>
                  </a:ln>
                  <a:effectLst/>
                  <a:uLnTx/>
                  <a:uFillTx/>
                  <a:latin typeface="+mj-lt"/>
                  <a:ea typeface="+mn-ea"/>
                  <a:cs typeface="Times New Roman" panose="02020603050405020304" pitchFamily="18" charset="0"/>
                </a:rPr>
                <a:t> On </a:t>
              </a:r>
              <a:r>
                <a:rPr kumimoji="0" lang="fr-FR" sz="2800" b="1" i="0" u="none" strike="noStrike" kern="0" cap="none" spc="0" normalizeH="0" baseline="0" noProof="0" dirty="0" err="1">
                  <a:ln>
                    <a:noFill/>
                  </a:ln>
                  <a:effectLst/>
                  <a:uLnTx/>
                  <a:uFillTx/>
                  <a:latin typeface="+mj-lt"/>
                  <a:ea typeface="+mn-ea"/>
                  <a:cs typeface="Times New Roman" panose="02020603050405020304" pitchFamily="18" charset="0"/>
                </a:rPr>
                <a:t>Card</a:t>
              </a:r>
              <a:r>
                <a:rPr kumimoji="0" lang="fr-FR" sz="2800" b="1" i="0" u="none" strike="noStrike" kern="0" cap="none" spc="0" normalizeH="0" baseline="0" noProof="0" dirty="0">
                  <a:ln>
                    <a:noFill/>
                  </a:ln>
                  <a:effectLst/>
                  <a:uLnTx/>
                  <a:uFillTx/>
                  <a:latin typeface="+mj-lt"/>
                  <a:ea typeface="+mn-ea"/>
                  <a:cs typeface="Times New Roman" panose="02020603050405020304" pitchFamily="18" charset="0"/>
                </a:rPr>
                <a:t> </a:t>
              </a:r>
              <a:r>
                <a:rPr kumimoji="0" lang="fr-FR" sz="2800" b="1" i="0" u="none" strike="noStrike" kern="0" cap="none" spc="0" normalizeH="0" baseline="0" noProof="0" dirty="0" err="1">
                  <a:ln>
                    <a:noFill/>
                  </a:ln>
                  <a:effectLst/>
                  <a:uLnTx/>
                  <a:uFillTx/>
                  <a:latin typeface="+mj-lt"/>
                  <a:ea typeface="+mn-ea"/>
                  <a:cs typeface="Times New Roman" panose="02020603050405020304" pitchFamily="18" charset="0"/>
                </a:rPr>
                <a:t>device</a:t>
              </a:r>
              <a:r>
                <a:rPr kumimoji="0" lang="fr-FR" sz="2800" b="1" i="0" u="none" strike="noStrike" kern="0" cap="none" spc="0" normalizeH="0" baseline="0" noProof="0" dirty="0">
                  <a:ln>
                    <a:noFill/>
                  </a:ln>
                  <a:effectLst/>
                  <a:uLnTx/>
                  <a:uFillTx/>
                  <a:latin typeface="+mj-lt"/>
                  <a:ea typeface="+mn-ea"/>
                  <a:cs typeface="Times New Roman" panose="02020603050405020304" pitchFamily="18" charset="0"/>
                </a:rPr>
                <a:t>:</a:t>
              </a:r>
              <a:endParaRPr kumimoji="0" lang="en-US" sz="2800" b="1" i="0" u="none" strike="noStrike" kern="0" cap="none" spc="0" normalizeH="0" baseline="0" noProof="0" dirty="0">
                <a:ln>
                  <a:noFill/>
                </a:ln>
                <a:effectLst/>
                <a:uLnTx/>
                <a:uFillTx/>
                <a:latin typeface="+mj-lt"/>
                <a:ea typeface="+mn-ea"/>
                <a:cs typeface="Times New Roman" panose="02020603050405020304" pitchFamily="18" charset="0"/>
              </a:endParaRPr>
            </a:p>
          </p:txBody>
        </p:sp>
        <p:sp>
          <p:nvSpPr>
            <p:cNvPr id="117" name="Rectangle 116">
              <a:extLst>
                <a:ext uri="{FF2B5EF4-FFF2-40B4-BE49-F238E27FC236}">
                  <a16:creationId xmlns:a16="http://schemas.microsoft.com/office/drawing/2014/main" id="{F938293E-1963-4037-808E-7C03FF59171C}"/>
                </a:ext>
              </a:extLst>
            </p:cNvPr>
            <p:cNvSpPr/>
            <p:nvPr/>
          </p:nvSpPr>
          <p:spPr>
            <a:xfrm>
              <a:off x="22922750" y="12314824"/>
              <a:ext cx="5745742" cy="837991"/>
            </a:xfrm>
            <a:prstGeom prst="rect">
              <a:avLst/>
            </a:prstGeom>
            <a:no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2800" b="1" kern="0" dirty="0">
                  <a:latin typeface="+mj-lt"/>
                  <a:cs typeface="Times New Roman" panose="02020603050405020304" pitchFamily="18" charset="0"/>
                </a:rPr>
                <a:t>The Improved Lab On Chip device: </a:t>
              </a:r>
              <a:endParaRPr kumimoji="0" lang="en-US" sz="2800" b="1" i="0" u="none" strike="noStrike" kern="0" cap="none" spc="0" normalizeH="0" baseline="0" dirty="0">
                <a:ln>
                  <a:noFill/>
                </a:ln>
                <a:effectLst/>
                <a:uLnTx/>
                <a:uFillTx/>
                <a:latin typeface="+mj-lt"/>
                <a:cs typeface="Times New Roman" panose="02020603050405020304" pitchFamily="18" charset="0"/>
              </a:endParaRPr>
            </a:p>
          </p:txBody>
        </p:sp>
        <p:pic>
          <p:nvPicPr>
            <p:cNvPr id="121" name="Picture 120">
              <a:extLst>
                <a:ext uri="{FF2B5EF4-FFF2-40B4-BE49-F238E27FC236}">
                  <a16:creationId xmlns:a16="http://schemas.microsoft.com/office/drawing/2014/main" id="{E8082E06-154C-4712-BAE2-B7D8B1178C24}"/>
                </a:ext>
              </a:extLst>
            </p:cNvPr>
            <p:cNvPicPr>
              <a:picLocks noChangeAspect="1"/>
            </p:cNvPicPr>
            <p:nvPr/>
          </p:nvPicPr>
          <p:blipFill>
            <a:blip r:embed="rId26"/>
            <a:stretch>
              <a:fillRect/>
            </a:stretch>
          </p:blipFill>
          <p:spPr>
            <a:xfrm>
              <a:off x="16878336" y="27312892"/>
              <a:ext cx="6742687" cy="4516987"/>
            </a:xfrm>
            <a:prstGeom prst="rect">
              <a:avLst/>
            </a:prstGeom>
            <a:ln w="19050">
              <a:noFill/>
            </a:ln>
          </p:spPr>
        </p:pic>
        <p:sp>
          <p:nvSpPr>
            <p:cNvPr id="123" name="Rectangle 122">
              <a:extLst>
                <a:ext uri="{FF2B5EF4-FFF2-40B4-BE49-F238E27FC236}">
                  <a16:creationId xmlns:a16="http://schemas.microsoft.com/office/drawing/2014/main" id="{AE7F3FE6-AB7A-4325-92B6-CCCCA8ADE17A}"/>
                </a:ext>
              </a:extLst>
            </p:cNvPr>
            <p:cNvSpPr/>
            <p:nvPr/>
          </p:nvSpPr>
          <p:spPr>
            <a:xfrm>
              <a:off x="17188515" y="35590270"/>
              <a:ext cx="6075196" cy="2701743"/>
            </a:xfrm>
            <a:prstGeom prst="rect">
              <a:avLst/>
            </a:prstGeom>
            <a:solidFill>
              <a:schemeClr val="bg1"/>
            </a:soli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dirty="0">
                <a:solidFill>
                  <a:schemeClr val="tx1"/>
                </a:solidFill>
                <a:latin typeface="+mj-lt"/>
                <a:cs typeface="Times New Roman" panose="02020603050405020304" pitchFamily="18" charset="0"/>
              </a:endParaRPr>
            </a:p>
          </p:txBody>
        </p:sp>
        <p:pic>
          <p:nvPicPr>
            <p:cNvPr id="124" name="Picture 123">
              <a:extLst>
                <a:ext uri="{FF2B5EF4-FFF2-40B4-BE49-F238E27FC236}">
                  <a16:creationId xmlns:a16="http://schemas.microsoft.com/office/drawing/2014/main" id="{136C1C08-D176-48D9-BF85-B25934825A35}"/>
                </a:ext>
              </a:extLst>
            </p:cNvPr>
            <p:cNvPicPr>
              <a:picLocks noChangeAspect="1"/>
            </p:cNvPicPr>
            <p:nvPr/>
          </p:nvPicPr>
          <p:blipFill>
            <a:blip r:embed="rId27"/>
            <a:stretch>
              <a:fillRect/>
            </a:stretch>
          </p:blipFill>
          <p:spPr>
            <a:xfrm>
              <a:off x="23517203" y="34551241"/>
              <a:ext cx="5691149" cy="3637532"/>
            </a:xfrm>
            <a:prstGeom prst="rect">
              <a:avLst/>
            </a:prstGeom>
            <a:ln w="19050">
              <a:noFill/>
            </a:ln>
          </p:spPr>
        </p:pic>
        <p:sp>
          <p:nvSpPr>
            <p:cNvPr id="125" name="Rectangle 124">
              <a:extLst>
                <a:ext uri="{FF2B5EF4-FFF2-40B4-BE49-F238E27FC236}">
                  <a16:creationId xmlns:a16="http://schemas.microsoft.com/office/drawing/2014/main" id="{E33D182B-D362-497D-BF3A-5ACB7A1F1E71}"/>
                </a:ext>
              </a:extLst>
            </p:cNvPr>
            <p:cNvSpPr/>
            <p:nvPr/>
          </p:nvSpPr>
          <p:spPr>
            <a:xfrm>
              <a:off x="23946727" y="37778580"/>
              <a:ext cx="4299617" cy="634803"/>
            </a:xfrm>
            <a:prstGeom prst="rect">
              <a:avLst/>
            </a:prstGeom>
            <a:no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600" dirty="0">
                  <a:solidFill>
                    <a:schemeClr val="tx1"/>
                  </a:solidFill>
                  <a:latin typeface="+mj-lt"/>
                  <a:cs typeface="Times New Roman" panose="02020603050405020304" pitchFamily="18" charset="0"/>
                </a:rPr>
                <a:t>Fig.8 Isothermes (</a:t>
              </a:r>
              <a:r>
                <a:rPr lang="fr-FR" sz="3600" dirty="0" err="1">
                  <a:solidFill>
                    <a:schemeClr val="tx1"/>
                  </a:solidFill>
                  <a:latin typeface="+mj-lt"/>
                  <a:cs typeface="Times New Roman" panose="02020603050405020304" pitchFamily="18" charset="0"/>
                </a:rPr>
                <a:t>ht</a:t>
              </a:r>
              <a:r>
                <a:rPr lang="fr-FR" sz="3600" dirty="0">
                  <a:solidFill>
                    <a:schemeClr val="tx1"/>
                  </a:solidFill>
                  <a:latin typeface="+mj-lt"/>
                  <a:cs typeface="Times New Roman" panose="02020603050405020304" pitchFamily="18" charset="0"/>
                </a:rPr>
                <a:t>)</a:t>
              </a:r>
              <a:endParaRPr lang="en-US" sz="3600" dirty="0">
                <a:solidFill>
                  <a:schemeClr val="tx1"/>
                </a:solidFill>
                <a:latin typeface="+mj-lt"/>
                <a:cs typeface="Times New Roman" panose="02020603050405020304" pitchFamily="18" charset="0"/>
              </a:endParaRPr>
            </a:p>
          </p:txBody>
        </p:sp>
        <p:pic>
          <p:nvPicPr>
            <p:cNvPr id="126" name="Picture 125">
              <a:extLst>
                <a:ext uri="{FF2B5EF4-FFF2-40B4-BE49-F238E27FC236}">
                  <a16:creationId xmlns:a16="http://schemas.microsoft.com/office/drawing/2014/main" id="{42834755-F14B-4592-9E61-81996DE62EB1}"/>
                </a:ext>
              </a:extLst>
            </p:cNvPr>
            <p:cNvPicPr>
              <a:picLocks noChangeAspect="1"/>
            </p:cNvPicPr>
            <p:nvPr/>
          </p:nvPicPr>
          <p:blipFill>
            <a:blip r:embed="rId28"/>
            <a:stretch>
              <a:fillRect/>
            </a:stretch>
          </p:blipFill>
          <p:spPr>
            <a:xfrm>
              <a:off x="17275732" y="32443080"/>
              <a:ext cx="6055013" cy="2907560"/>
            </a:xfrm>
            <a:prstGeom prst="rect">
              <a:avLst/>
            </a:prstGeom>
            <a:ln w="19050">
              <a:noFill/>
            </a:ln>
          </p:spPr>
        </p:pic>
        <p:grpSp>
          <p:nvGrpSpPr>
            <p:cNvPr id="128" name="Group 127">
              <a:extLst>
                <a:ext uri="{FF2B5EF4-FFF2-40B4-BE49-F238E27FC236}">
                  <a16:creationId xmlns:a16="http://schemas.microsoft.com/office/drawing/2014/main" id="{767875BF-441E-4006-A4E0-2E38BAB4EBBC}"/>
                </a:ext>
              </a:extLst>
            </p:cNvPr>
            <p:cNvGrpSpPr/>
            <p:nvPr/>
          </p:nvGrpSpPr>
          <p:grpSpPr>
            <a:xfrm>
              <a:off x="987914" y="30909607"/>
              <a:ext cx="14774233" cy="1642576"/>
              <a:chOff x="987566" y="31078353"/>
              <a:chExt cx="14762038" cy="1668823"/>
            </a:xfrm>
          </p:grpSpPr>
          <p:sp>
            <p:nvSpPr>
              <p:cNvPr id="179" name="TextBox 178">
                <a:extLst>
                  <a:ext uri="{FF2B5EF4-FFF2-40B4-BE49-F238E27FC236}">
                    <a16:creationId xmlns:a16="http://schemas.microsoft.com/office/drawing/2014/main" id="{45D2D1CD-FBB8-4BA6-91EF-8319CEB7B1A2}"/>
                  </a:ext>
                </a:extLst>
              </p:cNvPr>
              <p:cNvSpPr txBox="1"/>
              <p:nvPr/>
            </p:nvSpPr>
            <p:spPr>
              <a:xfrm>
                <a:off x="993921" y="31078353"/>
                <a:ext cx="7487453" cy="646331"/>
              </a:xfrm>
              <a:prstGeom prst="rect">
                <a:avLst/>
              </a:prstGeom>
              <a:noFill/>
              <a:ln w="19050">
                <a:noFill/>
              </a:ln>
            </p:spPr>
            <p:txBody>
              <a:bodyPr wrap="square" rtlCol="0">
                <a:spAutoFit/>
              </a:bodyPr>
              <a:lstStyle/>
              <a:p>
                <a:r>
                  <a:rPr lang="en-US" sz="3600" b="1" i="1" u="sng" dirty="0">
                    <a:effectLst>
                      <a:outerShdw blurRad="38100" dist="38100" dir="2700000" algn="tl">
                        <a:srgbClr val="000000">
                          <a:alpha val="43137"/>
                        </a:srgbClr>
                      </a:outerShdw>
                    </a:effectLst>
                    <a:latin typeface="+mj-lt"/>
                    <a:ea typeface="Verdana" panose="020B0604030504040204" pitchFamily="34" charset="0"/>
                  </a:rPr>
                  <a:t>Optimization</a:t>
                </a:r>
                <a:endParaRPr lang="en-US" sz="6600" i="1" u="sng" dirty="0">
                  <a:latin typeface="+mj-lt"/>
                </a:endParaRPr>
              </a:p>
            </p:txBody>
          </p:sp>
          <p:sp>
            <p:nvSpPr>
              <p:cNvPr id="180" name="TextBox 179">
                <a:extLst>
                  <a:ext uri="{FF2B5EF4-FFF2-40B4-BE49-F238E27FC236}">
                    <a16:creationId xmlns:a16="http://schemas.microsoft.com/office/drawing/2014/main" id="{AA9C0B4E-FF53-4620-B860-A4A37DAD4A71}"/>
                  </a:ext>
                </a:extLst>
              </p:cNvPr>
              <p:cNvSpPr txBox="1"/>
              <p:nvPr/>
            </p:nvSpPr>
            <p:spPr>
              <a:xfrm>
                <a:off x="987566" y="31669958"/>
                <a:ext cx="14762038" cy="1077218"/>
              </a:xfrm>
              <a:prstGeom prst="rect">
                <a:avLst/>
              </a:prstGeom>
              <a:noFill/>
              <a:ln w="19050">
                <a:noFill/>
              </a:ln>
            </p:spPr>
            <p:txBody>
              <a:bodyPr wrap="square" rtlCol="0">
                <a:spAutoFit/>
              </a:bodyPr>
              <a:lstStyle/>
              <a:p>
                <a:r>
                  <a:rPr lang="en-US" sz="3200" dirty="0">
                    <a:latin typeface="+mj-lt"/>
                    <a:ea typeface="Verdana" panose="020B0604030504040204" pitchFamily="34" charset="0"/>
                    <a:cs typeface="Times New Roman" panose="02020603050405020304" pitchFamily="18" charset="0"/>
                  </a:rPr>
                  <a:t>To optimize the mixing efficiency some obstacles are added to create turbulence to favorize the mixing efficiency.</a:t>
                </a:r>
              </a:p>
            </p:txBody>
          </p:sp>
        </p:grpSp>
        <p:grpSp>
          <p:nvGrpSpPr>
            <p:cNvPr id="129" name="Group 128">
              <a:extLst>
                <a:ext uri="{FF2B5EF4-FFF2-40B4-BE49-F238E27FC236}">
                  <a16:creationId xmlns:a16="http://schemas.microsoft.com/office/drawing/2014/main" id="{99965287-D36B-4F7D-ABD9-17C8D3787891}"/>
                </a:ext>
              </a:extLst>
            </p:cNvPr>
            <p:cNvGrpSpPr/>
            <p:nvPr/>
          </p:nvGrpSpPr>
          <p:grpSpPr>
            <a:xfrm>
              <a:off x="17267402" y="35862881"/>
              <a:ext cx="6060127" cy="2500977"/>
              <a:chOff x="20981589" y="33831057"/>
              <a:chExt cx="8214263" cy="5252174"/>
            </a:xfrm>
          </p:grpSpPr>
          <p:pic>
            <p:nvPicPr>
              <p:cNvPr id="175" name="Picture 174">
                <a:extLst>
                  <a:ext uri="{FF2B5EF4-FFF2-40B4-BE49-F238E27FC236}">
                    <a16:creationId xmlns:a16="http://schemas.microsoft.com/office/drawing/2014/main" id="{36945FBF-1D6A-439A-A83C-AB4ED5DBD07E}"/>
                  </a:ext>
                </a:extLst>
              </p:cNvPr>
              <p:cNvPicPr>
                <a:picLocks noChangeAspect="1"/>
              </p:cNvPicPr>
              <p:nvPr/>
            </p:nvPicPr>
            <p:blipFill>
              <a:blip r:embed="rId29"/>
              <a:stretch>
                <a:fillRect/>
              </a:stretch>
            </p:blipFill>
            <p:spPr>
              <a:xfrm>
                <a:off x="20981589" y="34225481"/>
                <a:ext cx="3343275" cy="4857750"/>
              </a:xfrm>
              <a:prstGeom prst="rect">
                <a:avLst/>
              </a:prstGeom>
              <a:ln w="19050">
                <a:noFill/>
              </a:ln>
            </p:spPr>
          </p:pic>
          <p:cxnSp>
            <p:nvCxnSpPr>
              <p:cNvPr id="176" name="Straight Connector 175">
                <a:extLst>
                  <a:ext uri="{FF2B5EF4-FFF2-40B4-BE49-F238E27FC236}">
                    <a16:creationId xmlns:a16="http://schemas.microsoft.com/office/drawing/2014/main" id="{EB4C8607-ACEB-407B-A64B-B3BCFFF9D529}"/>
                  </a:ext>
                </a:extLst>
              </p:cNvPr>
              <p:cNvCxnSpPr>
                <a:cxnSpLocks/>
              </p:cNvCxnSpPr>
              <p:nvPr/>
            </p:nvCxnSpPr>
            <p:spPr>
              <a:xfrm flipH="1" flipV="1">
                <a:off x="23254375" y="36527547"/>
                <a:ext cx="3039357" cy="1073268"/>
              </a:xfrm>
              <a:prstGeom prst="line">
                <a:avLst/>
              </a:prstGeom>
              <a:ln w="19050">
                <a:noFill/>
              </a:ln>
            </p:spPr>
            <p:style>
              <a:lnRef idx="1">
                <a:schemeClr val="dk1"/>
              </a:lnRef>
              <a:fillRef idx="0">
                <a:schemeClr val="dk1"/>
              </a:fillRef>
              <a:effectRef idx="0">
                <a:schemeClr val="dk1"/>
              </a:effectRef>
              <a:fontRef idx="minor">
                <a:schemeClr val="tx1"/>
              </a:fontRef>
            </p:style>
          </p:cxnSp>
          <p:cxnSp>
            <p:nvCxnSpPr>
              <p:cNvPr id="177" name="Straight Connector 176">
                <a:extLst>
                  <a:ext uri="{FF2B5EF4-FFF2-40B4-BE49-F238E27FC236}">
                    <a16:creationId xmlns:a16="http://schemas.microsoft.com/office/drawing/2014/main" id="{CF66376B-8828-47B5-A90D-46B85F2F6B78}"/>
                  </a:ext>
                </a:extLst>
              </p:cNvPr>
              <p:cNvCxnSpPr>
                <a:cxnSpLocks/>
              </p:cNvCxnSpPr>
              <p:nvPr/>
            </p:nvCxnSpPr>
            <p:spPr>
              <a:xfrm flipH="1">
                <a:off x="22533399" y="33831057"/>
                <a:ext cx="3800277" cy="1448322"/>
              </a:xfrm>
              <a:prstGeom prst="line">
                <a:avLst/>
              </a:prstGeom>
              <a:ln w="19050">
                <a:noFill/>
              </a:ln>
            </p:spPr>
            <p:style>
              <a:lnRef idx="1">
                <a:schemeClr val="dk1"/>
              </a:lnRef>
              <a:fillRef idx="0">
                <a:schemeClr val="dk1"/>
              </a:fillRef>
              <a:effectRef idx="0">
                <a:schemeClr val="dk1"/>
              </a:effectRef>
              <a:fontRef idx="minor">
                <a:schemeClr val="tx1"/>
              </a:fontRef>
            </p:style>
          </p:cxnSp>
          <p:pic>
            <p:nvPicPr>
              <p:cNvPr id="178" name="Picture 177">
                <a:extLst>
                  <a:ext uri="{FF2B5EF4-FFF2-40B4-BE49-F238E27FC236}">
                    <a16:creationId xmlns:a16="http://schemas.microsoft.com/office/drawing/2014/main" id="{61325D00-46FE-4597-86C7-787BDE275A82}"/>
                  </a:ext>
                </a:extLst>
              </p:cNvPr>
              <p:cNvPicPr>
                <a:picLocks noChangeAspect="1"/>
              </p:cNvPicPr>
              <p:nvPr/>
            </p:nvPicPr>
            <p:blipFill>
              <a:blip r:embed="rId30"/>
              <a:stretch>
                <a:fillRect/>
              </a:stretch>
            </p:blipFill>
            <p:spPr>
              <a:xfrm>
                <a:off x="25851433" y="34903296"/>
                <a:ext cx="3344419" cy="3065507"/>
              </a:xfrm>
              <a:prstGeom prst="rect">
                <a:avLst/>
              </a:prstGeom>
              <a:ln w="19050">
                <a:noFill/>
              </a:ln>
            </p:spPr>
          </p:pic>
        </p:grpSp>
        <p:grpSp>
          <p:nvGrpSpPr>
            <p:cNvPr id="130" name="Group 129">
              <a:extLst>
                <a:ext uri="{FF2B5EF4-FFF2-40B4-BE49-F238E27FC236}">
                  <a16:creationId xmlns:a16="http://schemas.microsoft.com/office/drawing/2014/main" id="{163A467A-18E8-41C3-A542-15104CB8E3F9}"/>
                </a:ext>
              </a:extLst>
            </p:cNvPr>
            <p:cNvGrpSpPr/>
            <p:nvPr/>
          </p:nvGrpSpPr>
          <p:grpSpPr>
            <a:xfrm>
              <a:off x="977600" y="32443080"/>
              <a:ext cx="15300180" cy="5593029"/>
              <a:chOff x="1106949" y="29716349"/>
              <a:chExt cx="14973943" cy="4943793"/>
            </a:xfrm>
          </p:grpSpPr>
          <p:grpSp>
            <p:nvGrpSpPr>
              <p:cNvPr id="163" name="Group 162">
                <a:extLst>
                  <a:ext uri="{FF2B5EF4-FFF2-40B4-BE49-F238E27FC236}">
                    <a16:creationId xmlns:a16="http://schemas.microsoft.com/office/drawing/2014/main" id="{C8BD9C6D-C65D-4ADF-B912-878F3AA9621A}"/>
                  </a:ext>
                </a:extLst>
              </p:cNvPr>
              <p:cNvGrpSpPr/>
              <p:nvPr/>
            </p:nvGrpSpPr>
            <p:grpSpPr>
              <a:xfrm>
                <a:off x="1106949" y="29716349"/>
                <a:ext cx="14973943" cy="4943793"/>
                <a:chOff x="1090995" y="29688809"/>
                <a:chExt cx="14973943" cy="4646370"/>
              </a:xfrm>
            </p:grpSpPr>
            <p:sp>
              <p:nvSpPr>
                <p:cNvPr id="165" name="Rectangle 164">
                  <a:extLst>
                    <a:ext uri="{FF2B5EF4-FFF2-40B4-BE49-F238E27FC236}">
                      <a16:creationId xmlns:a16="http://schemas.microsoft.com/office/drawing/2014/main" id="{3AE23AD0-1E86-4CD3-BDA6-25297FC6810B}"/>
                    </a:ext>
                  </a:extLst>
                </p:cNvPr>
                <p:cNvSpPr/>
                <p:nvPr/>
              </p:nvSpPr>
              <p:spPr>
                <a:xfrm>
                  <a:off x="1090995" y="29688809"/>
                  <a:ext cx="14973943" cy="4646370"/>
                </a:xfrm>
                <a:prstGeom prst="rect">
                  <a:avLst/>
                </a:prstGeom>
                <a:gradFill flip="none" rotWithShape="1">
                  <a:gsLst>
                    <a:gs pos="100000">
                      <a:schemeClr val="bg1">
                        <a:alpha val="9000"/>
                        <a:lumMod val="38000"/>
                        <a:lumOff val="62000"/>
                      </a:schemeClr>
                    </a:gs>
                    <a:gs pos="100000">
                      <a:schemeClr val="bg1">
                        <a:lumMod val="95000"/>
                      </a:schemeClr>
                    </a:gs>
                  </a:gsLst>
                  <a:path path="circle">
                    <a:fillToRect l="100000" t="100000"/>
                  </a:path>
                  <a:tileRect r="-100000" b="-100000"/>
                </a:gra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j-lt"/>
                  </a:endParaRPr>
                </a:p>
              </p:txBody>
            </p:sp>
            <p:pic>
              <p:nvPicPr>
                <p:cNvPr id="166" name="Picture 165">
                  <a:extLst>
                    <a:ext uri="{FF2B5EF4-FFF2-40B4-BE49-F238E27FC236}">
                      <a16:creationId xmlns:a16="http://schemas.microsoft.com/office/drawing/2014/main" id="{8A1AC296-ADA4-47C9-B0D5-F718CCF7AE16}"/>
                    </a:ext>
                  </a:extLst>
                </p:cNvPr>
                <p:cNvPicPr>
                  <a:picLocks noChangeAspect="1"/>
                </p:cNvPicPr>
                <p:nvPr/>
              </p:nvPicPr>
              <p:blipFill>
                <a:blip r:embed="rId31"/>
                <a:stretch>
                  <a:fillRect/>
                </a:stretch>
              </p:blipFill>
              <p:spPr>
                <a:xfrm>
                  <a:off x="4913163" y="29997608"/>
                  <a:ext cx="3247815" cy="3478454"/>
                </a:xfrm>
                <a:prstGeom prst="rect">
                  <a:avLst/>
                </a:prstGeom>
                <a:ln w="19050">
                  <a:noFill/>
                </a:ln>
              </p:spPr>
            </p:pic>
            <p:pic>
              <p:nvPicPr>
                <p:cNvPr id="167" name="Picture 166">
                  <a:extLst>
                    <a:ext uri="{FF2B5EF4-FFF2-40B4-BE49-F238E27FC236}">
                      <a16:creationId xmlns:a16="http://schemas.microsoft.com/office/drawing/2014/main" id="{9873665E-C60D-478E-9867-EC8A4A83345F}"/>
                    </a:ext>
                  </a:extLst>
                </p:cNvPr>
                <p:cNvPicPr>
                  <a:picLocks noChangeAspect="1"/>
                </p:cNvPicPr>
                <p:nvPr/>
              </p:nvPicPr>
              <p:blipFill>
                <a:blip r:embed="rId32"/>
                <a:stretch>
                  <a:fillRect/>
                </a:stretch>
              </p:blipFill>
              <p:spPr>
                <a:xfrm>
                  <a:off x="8581317" y="29934369"/>
                  <a:ext cx="3371971" cy="2057971"/>
                </a:xfrm>
                <a:prstGeom prst="rect">
                  <a:avLst/>
                </a:prstGeom>
                <a:ln w="19050">
                  <a:noFill/>
                </a:ln>
              </p:spPr>
            </p:pic>
            <p:cxnSp>
              <p:nvCxnSpPr>
                <p:cNvPr id="168" name="Straight Connector 167">
                  <a:extLst>
                    <a:ext uri="{FF2B5EF4-FFF2-40B4-BE49-F238E27FC236}">
                      <a16:creationId xmlns:a16="http://schemas.microsoft.com/office/drawing/2014/main" id="{C25B51EE-0561-4F78-A170-2D0EE4376B46}"/>
                    </a:ext>
                  </a:extLst>
                </p:cNvPr>
                <p:cNvCxnSpPr>
                  <a:cxnSpLocks/>
                </p:cNvCxnSpPr>
                <p:nvPr/>
              </p:nvCxnSpPr>
              <p:spPr>
                <a:xfrm flipH="1">
                  <a:off x="7177935" y="31992340"/>
                  <a:ext cx="1403385" cy="1005073"/>
                </a:xfrm>
                <a:prstGeom prst="line">
                  <a:avLst/>
                </a:prstGeom>
                <a:ln w="19050">
                  <a:noFill/>
                </a:ln>
              </p:spPr>
              <p:style>
                <a:lnRef idx="1">
                  <a:schemeClr val="dk1"/>
                </a:lnRef>
                <a:fillRef idx="0">
                  <a:schemeClr val="dk1"/>
                </a:fillRef>
                <a:effectRef idx="0">
                  <a:schemeClr val="dk1"/>
                </a:effectRef>
                <a:fontRef idx="minor">
                  <a:schemeClr val="tx1"/>
                </a:fontRef>
              </p:style>
            </p:cxnSp>
            <p:cxnSp>
              <p:nvCxnSpPr>
                <p:cNvPr id="169" name="Straight Connector 168">
                  <a:extLst>
                    <a:ext uri="{FF2B5EF4-FFF2-40B4-BE49-F238E27FC236}">
                      <a16:creationId xmlns:a16="http://schemas.microsoft.com/office/drawing/2014/main" id="{336A4BAE-EB8E-4A90-8D6F-F156700BB8A5}"/>
                    </a:ext>
                  </a:extLst>
                </p:cNvPr>
                <p:cNvCxnSpPr>
                  <a:cxnSpLocks/>
                </p:cNvCxnSpPr>
                <p:nvPr/>
              </p:nvCxnSpPr>
              <p:spPr>
                <a:xfrm flipH="1">
                  <a:off x="6495481" y="30696950"/>
                  <a:ext cx="2085839" cy="2129120"/>
                </a:xfrm>
                <a:prstGeom prst="line">
                  <a:avLst/>
                </a:prstGeom>
                <a:ln w="19050">
                  <a:noFill/>
                </a:ln>
              </p:spPr>
              <p:style>
                <a:lnRef idx="1">
                  <a:schemeClr val="dk1"/>
                </a:lnRef>
                <a:fillRef idx="0">
                  <a:schemeClr val="dk1"/>
                </a:fillRef>
                <a:effectRef idx="0">
                  <a:schemeClr val="dk1"/>
                </a:effectRef>
                <a:fontRef idx="minor">
                  <a:schemeClr val="tx1"/>
                </a:fontRef>
              </p:style>
            </p:cxnSp>
            <p:pic>
              <p:nvPicPr>
                <p:cNvPr id="170" name="Picture 169">
                  <a:extLst>
                    <a:ext uri="{FF2B5EF4-FFF2-40B4-BE49-F238E27FC236}">
                      <a16:creationId xmlns:a16="http://schemas.microsoft.com/office/drawing/2014/main" id="{0B087A7E-91E0-4755-B4B6-CAEC51AE9FFE}"/>
                    </a:ext>
                  </a:extLst>
                </p:cNvPr>
                <p:cNvPicPr>
                  <a:picLocks noChangeAspect="1"/>
                </p:cNvPicPr>
                <p:nvPr/>
              </p:nvPicPr>
              <p:blipFill>
                <a:blip r:embed="rId33"/>
                <a:stretch>
                  <a:fillRect/>
                </a:stretch>
              </p:blipFill>
              <p:spPr>
                <a:xfrm>
                  <a:off x="12116304" y="30629027"/>
                  <a:ext cx="3859285" cy="2567463"/>
                </a:xfrm>
                <a:prstGeom prst="rect">
                  <a:avLst/>
                </a:prstGeom>
                <a:ln w="19050">
                  <a:noFill/>
                </a:ln>
              </p:spPr>
            </p:pic>
            <p:sp>
              <p:nvSpPr>
                <p:cNvPr id="171" name="TextBox 170">
                  <a:extLst>
                    <a:ext uri="{FF2B5EF4-FFF2-40B4-BE49-F238E27FC236}">
                      <a16:creationId xmlns:a16="http://schemas.microsoft.com/office/drawing/2014/main" id="{F6C9E5FE-5B0E-411D-976B-68970F524094}"/>
                    </a:ext>
                  </a:extLst>
                </p:cNvPr>
                <p:cNvSpPr txBox="1"/>
                <p:nvPr/>
              </p:nvSpPr>
              <p:spPr>
                <a:xfrm>
                  <a:off x="12151751" y="30188303"/>
                  <a:ext cx="3665091" cy="377493"/>
                </a:xfrm>
                <a:prstGeom prst="rect">
                  <a:avLst/>
                </a:prstGeom>
                <a:noFill/>
                <a:ln w="19050">
                  <a:noFill/>
                </a:ln>
              </p:spPr>
              <p:txBody>
                <a:bodyPr wrap="square" rtlCol="0">
                  <a:spAutoFit/>
                </a:bodyPr>
                <a:lstStyle/>
                <a:p>
                  <a:pPr algn="just" defTabSz="914400" fontAlgn="base">
                    <a:spcBef>
                      <a:spcPct val="0"/>
                    </a:spcBef>
                    <a:spcAft>
                      <a:spcPct val="0"/>
                    </a:spcAft>
                  </a:pPr>
                  <a:r>
                    <a:rPr lang="fr-FR" sz="2400" b="1" dirty="0" err="1">
                      <a:solidFill>
                        <a:srgbClr val="014A81"/>
                      </a:solidFill>
                      <a:effectLst>
                        <a:outerShdw blurRad="38100" dist="38100" dir="2700000" algn="tl">
                          <a:srgbClr val="000000">
                            <a:alpha val="43137"/>
                          </a:srgbClr>
                        </a:outerShdw>
                      </a:effectLst>
                      <a:latin typeface="+mj-lt"/>
                      <a:ea typeface="ＭＳ Ｐゴシック" charset="0"/>
                      <a:cs typeface="Times New Roman" panose="02020603050405020304" pitchFamily="18" charset="0"/>
                    </a:rPr>
                    <a:t>Mixing</a:t>
                  </a:r>
                  <a:r>
                    <a:rPr lang="fr-FR" sz="2400" b="1" dirty="0">
                      <a:solidFill>
                        <a:srgbClr val="014A81"/>
                      </a:solidFill>
                      <a:effectLst>
                        <a:outerShdw blurRad="38100" dist="38100" dir="2700000" algn="tl">
                          <a:srgbClr val="000000">
                            <a:alpha val="43137"/>
                          </a:srgbClr>
                        </a:outerShdw>
                      </a:effectLst>
                      <a:latin typeface="+mj-lt"/>
                      <a:ea typeface="ＭＳ Ｐゴシック" charset="0"/>
                      <a:cs typeface="Times New Roman" panose="02020603050405020304" pitchFamily="18" charset="0"/>
                    </a:rPr>
                    <a:t> </a:t>
                  </a:r>
                  <a:r>
                    <a:rPr lang="fr-FR" sz="2400" b="1" dirty="0" err="1">
                      <a:solidFill>
                        <a:srgbClr val="014A81"/>
                      </a:solidFill>
                      <a:effectLst>
                        <a:outerShdw blurRad="38100" dist="38100" dir="2700000" algn="tl">
                          <a:srgbClr val="000000">
                            <a:alpha val="43137"/>
                          </a:srgbClr>
                        </a:outerShdw>
                      </a:effectLst>
                      <a:latin typeface="+mj-lt"/>
                      <a:ea typeface="ＭＳ Ｐゴシック" charset="0"/>
                      <a:cs typeface="Times New Roman" panose="02020603050405020304" pitchFamily="18" charset="0"/>
                    </a:rPr>
                    <a:t>efficiency</a:t>
                  </a:r>
                  <a:r>
                    <a:rPr lang="fr-FR" sz="2400" b="1" dirty="0">
                      <a:solidFill>
                        <a:srgbClr val="014A81"/>
                      </a:solidFill>
                      <a:effectLst>
                        <a:outerShdw blurRad="38100" dist="38100" dir="2700000" algn="tl">
                          <a:srgbClr val="000000">
                            <a:alpha val="43137"/>
                          </a:srgbClr>
                        </a:outerShdw>
                      </a:effectLst>
                      <a:latin typeface="+mj-lt"/>
                      <a:ea typeface="ＭＳ Ｐゴシック" charset="0"/>
                      <a:cs typeface="Times New Roman" panose="02020603050405020304" pitchFamily="18" charset="0"/>
                    </a:rPr>
                    <a:t> = 100%</a:t>
                  </a:r>
                </a:p>
              </p:txBody>
            </p:sp>
            <p:sp>
              <p:nvSpPr>
                <p:cNvPr id="172" name="Rectangle 171">
                  <a:extLst>
                    <a:ext uri="{FF2B5EF4-FFF2-40B4-BE49-F238E27FC236}">
                      <a16:creationId xmlns:a16="http://schemas.microsoft.com/office/drawing/2014/main" id="{D1AEFA65-B98E-4F2A-8480-99FF3262BDAF}"/>
                    </a:ext>
                  </a:extLst>
                </p:cNvPr>
                <p:cNvSpPr/>
                <p:nvPr/>
              </p:nvSpPr>
              <p:spPr>
                <a:xfrm>
                  <a:off x="12116304" y="29807578"/>
                  <a:ext cx="2085746" cy="377493"/>
                </a:xfrm>
                <a:prstGeom prst="rect">
                  <a:avLst/>
                </a:prstGeom>
                <a:ln w="19050">
                  <a:noFill/>
                </a:ln>
              </p:spPr>
              <p:txBody>
                <a:bodyPr wrap="none">
                  <a:spAutoFit/>
                </a:bodyPr>
                <a:lstStyle/>
                <a:p>
                  <a:r>
                    <a:rPr lang="fr-FR" sz="2400" b="1" dirty="0">
                      <a:solidFill>
                        <a:srgbClr val="C3082B"/>
                      </a:solidFill>
                      <a:latin typeface="+mj-lt"/>
                      <a:ea typeface="Verdana" pitchFamily="34" charset="0"/>
                      <a:cs typeface="Arial" charset="0"/>
                    </a:rPr>
                    <a:t>M</a:t>
                  </a:r>
                  <a:r>
                    <a:rPr lang="en-US" sz="2400" b="1" dirty="0" err="1">
                      <a:solidFill>
                        <a:srgbClr val="C3082B"/>
                      </a:solidFill>
                      <a:latin typeface="+mj-lt"/>
                      <a:ea typeface="Verdana" pitchFamily="34" charset="0"/>
                      <a:cs typeface="Arial" charset="0"/>
                    </a:rPr>
                    <a:t>ixing</a:t>
                  </a:r>
                  <a:r>
                    <a:rPr lang="en-US" sz="2400" b="1" dirty="0">
                      <a:solidFill>
                        <a:srgbClr val="C3082B"/>
                      </a:solidFill>
                      <a:latin typeface="+mj-lt"/>
                      <a:ea typeface="Verdana" pitchFamily="34" charset="0"/>
                      <a:cs typeface="Arial" charset="0"/>
                    </a:rPr>
                    <a:t> Results:</a:t>
                  </a:r>
                  <a:endParaRPr lang="en-US" dirty="0">
                    <a:latin typeface="+mj-lt"/>
                  </a:endParaRPr>
                </a:p>
              </p:txBody>
            </p:sp>
            <p:sp>
              <p:nvSpPr>
                <p:cNvPr id="173" name="Rectangle 172">
                  <a:extLst>
                    <a:ext uri="{FF2B5EF4-FFF2-40B4-BE49-F238E27FC236}">
                      <a16:creationId xmlns:a16="http://schemas.microsoft.com/office/drawing/2014/main" id="{FD057A39-E731-4053-8963-49C349131959}"/>
                    </a:ext>
                  </a:extLst>
                </p:cNvPr>
                <p:cNvSpPr/>
                <p:nvPr/>
              </p:nvSpPr>
              <p:spPr>
                <a:xfrm>
                  <a:off x="4850305" y="33500706"/>
                  <a:ext cx="3687596" cy="826756"/>
                </a:xfrm>
                <a:prstGeom prst="rect">
                  <a:avLst/>
                </a:prstGeom>
                <a:solidFill>
                  <a:srgbClr val="F2F2F2"/>
                </a:soli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800" dirty="0">
                      <a:solidFill>
                        <a:schemeClr val="tx1"/>
                      </a:solidFill>
                      <a:latin typeface="+mj-lt"/>
                      <a:cs typeface="Times New Roman" panose="02020603050405020304" pitchFamily="18" charset="0"/>
                    </a:rPr>
                    <a:t>Fig.4 </a:t>
                  </a:r>
                  <a:r>
                    <a:rPr lang="fr-FR" sz="2800" dirty="0" err="1">
                      <a:solidFill>
                        <a:schemeClr val="tx1"/>
                      </a:solidFill>
                      <a:latin typeface="+mj-lt"/>
                      <a:cs typeface="Times New Roman" panose="02020603050405020304" pitchFamily="18" charset="0"/>
                    </a:rPr>
                    <a:t>Volumic</a:t>
                  </a:r>
                  <a:r>
                    <a:rPr lang="fr-FR" sz="2800" dirty="0">
                      <a:solidFill>
                        <a:schemeClr val="tx1"/>
                      </a:solidFill>
                      <a:latin typeface="+mj-lt"/>
                      <a:cs typeface="Times New Roman" panose="02020603050405020304" pitchFamily="18" charset="0"/>
                    </a:rPr>
                    <a:t> fraction of </a:t>
                  </a:r>
                  <a:r>
                    <a:rPr lang="fr-FR" sz="2800" dirty="0" err="1">
                      <a:solidFill>
                        <a:schemeClr val="tx1"/>
                      </a:solidFill>
                      <a:latin typeface="+mj-lt"/>
                      <a:cs typeface="Times New Roman" panose="02020603050405020304" pitchFamily="18" charset="0"/>
                    </a:rPr>
                    <a:t>fluids</a:t>
                  </a:r>
                  <a:endParaRPr lang="en-US" sz="2800" dirty="0">
                    <a:solidFill>
                      <a:schemeClr val="tx1"/>
                    </a:solidFill>
                    <a:latin typeface="+mj-lt"/>
                    <a:cs typeface="Times New Roman" panose="02020603050405020304" pitchFamily="18" charset="0"/>
                  </a:endParaRPr>
                </a:p>
              </p:txBody>
            </p:sp>
            <p:sp>
              <p:nvSpPr>
                <p:cNvPr id="174" name="Rectangle 173">
                  <a:extLst>
                    <a:ext uri="{FF2B5EF4-FFF2-40B4-BE49-F238E27FC236}">
                      <a16:creationId xmlns:a16="http://schemas.microsoft.com/office/drawing/2014/main" id="{D099EB43-A493-40FE-A246-4C1B38A7978B}"/>
                    </a:ext>
                  </a:extLst>
                </p:cNvPr>
                <p:cNvSpPr/>
                <p:nvPr/>
              </p:nvSpPr>
              <p:spPr>
                <a:xfrm>
                  <a:off x="1365423" y="33635304"/>
                  <a:ext cx="3428570" cy="507777"/>
                </a:xfrm>
                <a:prstGeom prst="rect">
                  <a:avLst/>
                </a:prstGeom>
                <a:no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800" dirty="0">
                      <a:solidFill>
                        <a:schemeClr val="tx1"/>
                      </a:solidFill>
                      <a:latin typeface="+mj-lt"/>
                      <a:cs typeface="Times New Roman" panose="02020603050405020304" pitchFamily="18" charset="0"/>
                    </a:rPr>
                    <a:t>Fig.3 </a:t>
                  </a:r>
                  <a:r>
                    <a:rPr lang="fr-FR" sz="2800" dirty="0" err="1">
                      <a:solidFill>
                        <a:schemeClr val="tx1"/>
                      </a:solidFill>
                      <a:latin typeface="+mj-lt"/>
                      <a:cs typeface="Times New Roman" panose="02020603050405020304" pitchFamily="18" charset="0"/>
                    </a:rPr>
                    <a:t>Meshing</a:t>
                  </a:r>
                  <a:endParaRPr lang="en-US" sz="2800" dirty="0">
                    <a:solidFill>
                      <a:schemeClr val="tx1"/>
                    </a:solidFill>
                    <a:latin typeface="+mj-lt"/>
                    <a:cs typeface="Times New Roman" panose="02020603050405020304" pitchFamily="18" charset="0"/>
                  </a:endParaRPr>
                </a:p>
              </p:txBody>
            </p:sp>
          </p:grpSp>
          <p:pic>
            <p:nvPicPr>
              <p:cNvPr id="164" name="Picture 163">
                <a:extLst>
                  <a:ext uri="{FF2B5EF4-FFF2-40B4-BE49-F238E27FC236}">
                    <a16:creationId xmlns:a16="http://schemas.microsoft.com/office/drawing/2014/main" id="{E76ABD78-58DB-45BE-8ADB-DF3D8697ABA2}"/>
                  </a:ext>
                </a:extLst>
              </p:cNvPr>
              <p:cNvPicPr>
                <a:picLocks noChangeAspect="1"/>
              </p:cNvPicPr>
              <p:nvPr/>
            </p:nvPicPr>
            <p:blipFill>
              <a:blip r:embed="rId34"/>
              <a:stretch>
                <a:fillRect/>
              </a:stretch>
            </p:blipFill>
            <p:spPr>
              <a:xfrm>
                <a:off x="1486561" y="30071710"/>
                <a:ext cx="3442556" cy="3524250"/>
              </a:xfrm>
              <a:prstGeom prst="rect">
                <a:avLst/>
              </a:prstGeom>
              <a:ln w="19050">
                <a:noFill/>
              </a:ln>
            </p:spPr>
          </p:pic>
        </p:grpSp>
        <p:sp>
          <p:nvSpPr>
            <p:cNvPr id="131" name="TextBox 130">
              <a:extLst>
                <a:ext uri="{FF2B5EF4-FFF2-40B4-BE49-F238E27FC236}">
                  <a16:creationId xmlns:a16="http://schemas.microsoft.com/office/drawing/2014/main" id="{F830612C-B268-4A17-804D-4037E808DB3F}"/>
                </a:ext>
              </a:extLst>
            </p:cNvPr>
            <p:cNvSpPr txBox="1"/>
            <p:nvPr/>
          </p:nvSpPr>
          <p:spPr>
            <a:xfrm>
              <a:off x="994275" y="23393393"/>
              <a:ext cx="16891046" cy="2308324"/>
            </a:xfrm>
            <a:prstGeom prst="rect">
              <a:avLst/>
            </a:prstGeom>
            <a:noFill/>
            <a:ln w="19050">
              <a:noFill/>
            </a:ln>
          </p:spPr>
          <p:txBody>
            <a:bodyPr wrap="square" rtlCol="0">
              <a:spAutoFit/>
            </a:bodyPr>
            <a:lstStyle/>
            <a:p>
              <a:r>
                <a:rPr lang="en-US" sz="4800" dirty="0">
                  <a:latin typeface="+mj-lt"/>
                  <a:cs typeface="Times New Roman" panose="02020603050405020304" pitchFamily="18" charset="0"/>
                </a:rPr>
                <a:t>① </a:t>
              </a:r>
              <a:r>
                <a:rPr lang="en-US" sz="4800" b="1" dirty="0">
                  <a:latin typeface="+mj-lt"/>
                  <a:cs typeface="Times New Roman" panose="02020603050405020304" pitchFamily="18" charset="0"/>
                </a:rPr>
                <a:t>Inlet number 1: </a:t>
              </a:r>
              <a:r>
                <a:rPr lang="en-US" sz="4800" dirty="0">
                  <a:latin typeface="+mj-lt"/>
                  <a:cs typeface="Times New Roman" panose="02020603050405020304" pitchFamily="18" charset="0"/>
                </a:rPr>
                <a:t>Presents the input of Sputum of Mycobacterium Tuberculosis patient.  </a:t>
              </a:r>
            </a:p>
            <a:p>
              <a:r>
                <a:rPr lang="en-US" sz="4800" dirty="0">
                  <a:latin typeface="+mj-lt"/>
                  <a:cs typeface="Times New Roman" panose="02020603050405020304" pitchFamily="18" charset="0"/>
                </a:rPr>
                <a:t>② </a:t>
              </a:r>
              <a:r>
                <a:rPr lang="en-US" sz="4800" b="1" dirty="0">
                  <a:latin typeface="+mj-lt"/>
                  <a:cs typeface="Times New Roman" panose="02020603050405020304" pitchFamily="18" charset="0"/>
                </a:rPr>
                <a:t>Inlet number 2: </a:t>
              </a:r>
              <a:r>
                <a:rPr lang="en-US" sz="4800" dirty="0">
                  <a:latin typeface="+mj-lt"/>
                  <a:cs typeface="Times New Roman" panose="02020603050405020304" pitchFamily="18" charset="0"/>
                </a:rPr>
                <a:t>Presents the input of Biological reagents.</a:t>
              </a:r>
            </a:p>
          </p:txBody>
        </p:sp>
        <p:grpSp>
          <p:nvGrpSpPr>
            <p:cNvPr id="132" name="Group 131">
              <a:extLst>
                <a:ext uri="{FF2B5EF4-FFF2-40B4-BE49-F238E27FC236}">
                  <a16:creationId xmlns:a16="http://schemas.microsoft.com/office/drawing/2014/main" id="{0310DF9E-B08D-4206-AA25-A2BE4333F92E}"/>
                </a:ext>
              </a:extLst>
            </p:cNvPr>
            <p:cNvGrpSpPr/>
            <p:nvPr/>
          </p:nvGrpSpPr>
          <p:grpSpPr>
            <a:xfrm>
              <a:off x="843371" y="25684624"/>
              <a:ext cx="15990801" cy="12329407"/>
              <a:chOff x="836455" y="25460235"/>
              <a:chExt cx="15977601" cy="12526420"/>
            </a:xfrm>
          </p:grpSpPr>
          <p:grpSp>
            <p:nvGrpSpPr>
              <p:cNvPr id="147" name="Group 146">
                <a:extLst>
                  <a:ext uri="{FF2B5EF4-FFF2-40B4-BE49-F238E27FC236}">
                    <a16:creationId xmlns:a16="http://schemas.microsoft.com/office/drawing/2014/main" id="{5870D748-C168-4FDC-9E96-14AE1A117275}"/>
                  </a:ext>
                </a:extLst>
              </p:cNvPr>
              <p:cNvGrpSpPr/>
              <p:nvPr/>
            </p:nvGrpSpPr>
            <p:grpSpPr>
              <a:xfrm>
                <a:off x="836455" y="25521057"/>
                <a:ext cx="15977601" cy="12465598"/>
                <a:chOff x="816034" y="23188568"/>
                <a:chExt cx="15977601" cy="12465598"/>
              </a:xfrm>
            </p:grpSpPr>
            <p:grpSp>
              <p:nvGrpSpPr>
                <p:cNvPr id="150" name="Group 149">
                  <a:extLst>
                    <a:ext uri="{FF2B5EF4-FFF2-40B4-BE49-F238E27FC236}">
                      <a16:creationId xmlns:a16="http://schemas.microsoft.com/office/drawing/2014/main" id="{DD7E8893-E962-46D7-8E92-2361CE6B3EB0}"/>
                    </a:ext>
                  </a:extLst>
                </p:cNvPr>
                <p:cNvGrpSpPr/>
                <p:nvPr/>
              </p:nvGrpSpPr>
              <p:grpSpPr>
                <a:xfrm>
                  <a:off x="816034" y="23188568"/>
                  <a:ext cx="15977601" cy="5541703"/>
                  <a:chOff x="816034" y="23188568"/>
                  <a:chExt cx="15977601" cy="5541703"/>
                </a:xfrm>
              </p:grpSpPr>
              <p:pic>
                <p:nvPicPr>
                  <p:cNvPr id="152" name="Picture 151">
                    <a:extLst>
                      <a:ext uri="{FF2B5EF4-FFF2-40B4-BE49-F238E27FC236}">
                        <a16:creationId xmlns:a16="http://schemas.microsoft.com/office/drawing/2014/main" id="{3FA8B0A8-3CD1-4680-B92B-9D437C3419E0}"/>
                      </a:ext>
                    </a:extLst>
                  </p:cNvPr>
                  <p:cNvPicPr/>
                  <p:nvPr/>
                </p:nvPicPr>
                <p:blipFill rotWithShape="1">
                  <a:blip r:embed="rId35">
                    <a:extLst>
                      <a:ext uri="{28A0092B-C50C-407E-A947-70E740481C1C}">
                        <a14:useLocalDpi xmlns:a14="http://schemas.microsoft.com/office/drawing/2010/main" val="0"/>
                      </a:ext>
                    </a:extLst>
                  </a:blip>
                  <a:srcRect r="52392"/>
                  <a:stretch/>
                </p:blipFill>
                <p:spPr>
                  <a:xfrm>
                    <a:off x="4666636" y="23350612"/>
                    <a:ext cx="3504598" cy="4465971"/>
                  </a:xfrm>
                  <a:prstGeom prst="rect">
                    <a:avLst/>
                  </a:prstGeom>
                  <a:ln w="19050">
                    <a:noFill/>
                  </a:ln>
                </p:spPr>
              </p:pic>
              <p:pic>
                <p:nvPicPr>
                  <p:cNvPr id="153" name="Picture 152">
                    <a:extLst>
                      <a:ext uri="{FF2B5EF4-FFF2-40B4-BE49-F238E27FC236}">
                        <a16:creationId xmlns:a16="http://schemas.microsoft.com/office/drawing/2014/main" id="{F2290481-85C6-455A-87A1-10AD61096B7D}"/>
                      </a:ext>
                    </a:extLst>
                  </p:cNvPr>
                  <p:cNvPicPr>
                    <a:picLocks noChangeAspect="1"/>
                  </p:cNvPicPr>
                  <p:nvPr/>
                </p:nvPicPr>
                <p:blipFill>
                  <a:blip r:embed="rId36"/>
                  <a:stretch>
                    <a:fillRect/>
                  </a:stretch>
                </p:blipFill>
                <p:spPr>
                  <a:xfrm>
                    <a:off x="8286654" y="25142313"/>
                    <a:ext cx="4771096" cy="2862657"/>
                  </a:xfrm>
                  <a:prstGeom prst="rect">
                    <a:avLst/>
                  </a:prstGeom>
                  <a:ln w="19050">
                    <a:noFill/>
                  </a:ln>
                </p:spPr>
              </p:pic>
              <p:pic>
                <p:nvPicPr>
                  <p:cNvPr id="154" name="Picture 153">
                    <a:extLst>
                      <a:ext uri="{FF2B5EF4-FFF2-40B4-BE49-F238E27FC236}">
                        <a16:creationId xmlns:a16="http://schemas.microsoft.com/office/drawing/2014/main" id="{F17C5AFF-6A52-4F8E-B50B-D19CA5317BCE}"/>
                      </a:ext>
                    </a:extLst>
                  </p:cNvPr>
                  <p:cNvPicPr>
                    <a:picLocks noChangeAspect="1"/>
                  </p:cNvPicPr>
                  <p:nvPr/>
                </p:nvPicPr>
                <p:blipFill>
                  <a:blip r:embed="rId37"/>
                  <a:stretch>
                    <a:fillRect/>
                  </a:stretch>
                </p:blipFill>
                <p:spPr>
                  <a:xfrm>
                    <a:off x="9380059" y="23300573"/>
                    <a:ext cx="2375879" cy="1714054"/>
                  </a:xfrm>
                  <a:prstGeom prst="rect">
                    <a:avLst/>
                  </a:prstGeom>
                  <a:ln w="19050">
                    <a:noFill/>
                  </a:ln>
                </p:spPr>
              </p:pic>
              <p:cxnSp>
                <p:nvCxnSpPr>
                  <p:cNvPr id="155" name="Straight Arrow Connector 154">
                    <a:extLst>
                      <a:ext uri="{FF2B5EF4-FFF2-40B4-BE49-F238E27FC236}">
                        <a16:creationId xmlns:a16="http://schemas.microsoft.com/office/drawing/2014/main" id="{31D7BBAA-4358-4B03-BD09-BC094A20A5CA}"/>
                      </a:ext>
                    </a:extLst>
                  </p:cNvPr>
                  <p:cNvCxnSpPr>
                    <a:cxnSpLocks/>
                  </p:cNvCxnSpPr>
                  <p:nvPr/>
                </p:nvCxnSpPr>
                <p:spPr>
                  <a:xfrm flipV="1">
                    <a:off x="6138333" y="23188568"/>
                    <a:ext cx="3241726" cy="1255448"/>
                  </a:xfrm>
                  <a:prstGeom prst="straightConnector1">
                    <a:avLst/>
                  </a:prstGeom>
                  <a:ln w="19050">
                    <a:noFill/>
                    <a:tailEnd type="triangle"/>
                  </a:ln>
                </p:spPr>
                <p:style>
                  <a:lnRef idx="2">
                    <a:schemeClr val="dk1"/>
                  </a:lnRef>
                  <a:fillRef idx="0">
                    <a:schemeClr val="dk1"/>
                  </a:fillRef>
                  <a:effectRef idx="1">
                    <a:schemeClr val="dk1"/>
                  </a:effectRef>
                  <a:fontRef idx="minor">
                    <a:schemeClr val="tx1"/>
                  </a:fontRef>
                </p:style>
              </p:cxnSp>
              <p:cxnSp>
                <p:nvCxnSpPr>
                  <p:cNvPr id="156" name="Straight Arrow Connector 155">
                    <a:extLst>
                      <a:ext uri="{FF2B5EF4-FFF2-40B4-BE49-F238E27FC236}">
                        <a16:creationId xmlns:a16="http://schemas.microsoft.com/office/drawing/2014/main" id="{37A26A79-EA12-4E7D-9384-5B0119025F19}"/>
                      </a:ext>
                    </a:extLst>
                  </p:cNvPr>
                  <p:cNvCxnSpPr>
                    <a:cxnSpLocks/>
                    <a:endCxn id="154" idx="2"/>
                  </p:cNvCxnSpPr>
                  <p:nvPr/>
                </p:nvCxnSpPr>
                <p:spPr>
                  <a:xfrm flipV="1">
                    <a:off x="6385856" y="25014621"/>
                    <a:ext cx="4182143" cy="356721"/>
                  </a:xfrm>
                  <a:prstGeom prst="straightConnector1">
                    <a:avLst/>
                  </a:prstGeom>
                  <a:ln w="19050">
                    <a:noFill/>
                    <a:tailEnd type="triangle"/>
                  </a:ln>
                </p:spPr>
                <p:style>
                  <a:lnRef idx="2">
                    <a:schemeClr val="dk1"/>
                  </a:lnRef>
                  <a:fillRef idx="0">
                    <a:schemeClr val="dk1"/>
                  </a:fillRef>
                  <a:effectRef idx="1">
                    <a:schemeClr val="dk1"/>
                  </a:effectRef>
                  <a:fontRef idx="minor">
                    <a:schemeClr val="tx1"/>
                  </a:fontRef>
                </p:style>
              </p:cxnSp>
              <p:pic>
                <p:nvPicPr>
                  <p:cNvPr id="157" name="Picture 156">
                    <a:extLst>
                      <a:ext uri="{FF2B5EF4-FFF2-40B4-BE49-F238E27FC236}">
                        <a16:creationId xmlns:a16="http://schemas.microsoft.com/office/drawing/2014/main" id="{395F6568-8AEF-44B6-8113-2E01281E35A8}"/>
                      </a:ext>
                    </a:extLst>
                  </p:cNvPr>
                  <p:cNvPicPr>
                    <a:picLocks noChangeAspect="1"/>
                  </p:cNvPicPr>
                  <p:nvPr/>
                </p:nvPicPr>
                <p:blipFill rotWithShape="1">
                  <a:blip r:embed="rId38"/>
                  <a:srcRect l="24916" r="9975"/>
                  <a:stretch/>
                </p:blipFill>
                <p:spPr>
                  <a:xfrm>
                    <a:off x="1031963" y="23360071"/>
                    <a:ext cx="3634673" cy="4477375"/>
                  </a:xfrm>
                  <a:prstGeom prst="rect">
                    <a:avLst/>
                  </a:prstGeom>
                  <a:ln w="19050">
                    <a:noFill/>
                  </a:ln>
                </p:spPr>
              </p:pic>
              <p:sp>
                <p:nvSpPr>
                  <p:cNvPr id="158" name="Rectangle 157">
                    <a:extLst>
                      <a:ext uri="{FF2B5EF4-FFF2-40B4-BE49-F238E27FC236}">
                        <a16:creationId xmlns:a16="http://schemas.microsoft.com/office/drawing/2014/main" id="{2072050D-B890-497D-AF01-0A462B810DFD}"/>
                      </a:ext>
                    </a:extLst>
                  </p:cNvPr>
                  <p:cNvSpPr/>
                  <p:nvPr/>
                </p:nvSpPr>
                <p:spPr>
                  <a:xfrm>
                    <a:off x="816034" y="27858323"/>
                    <a:ext cx="3428570" cy="507777"/>
                  </a:xfrm>
                  <a:prstGeom prst="rect">
                    <a:avLst/>
                  </a:prstGeom>
                  <a:no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600" dirty="0">
                        <a:solidFill>
                          <a:schemeClr val="tx1"/>
                        </a:solidFill>
                        <a:latin typeface="+mj-lt"/>
                        <a:cs typeface="Times New Roman" panose="02020603050405020304" pitchFamily="18" charset="0"/>
                      </a:rPr>
                      <a:t>Fig.1 </a:t>
                    </a:r>
                    <a:r>
                      <a:rPr lang="fr-FR" sz="3600" dirty="0" err="1">
                        <a:solidFill>
                          <a:schemeClr val="tx1"/>
                        </a:solidFill>
                        <a:latin typeface="+mj-lt"/>
                        <a:cs typeface="Times New Roman" panose="02020603050405020304" pitchFamily="18" charset="0"/>
                      </a:rPr>
                      <a:t>Meshing</a:t>
                    </a:r>
                    <a:endParaRPr lang="en-US" sz="3600" dirty="0">
                      <a:solidFill>
                        <a:schemeClr val="tx1"/>
                      </a:solidFill>
                      <a:latin typeface="+mj-lt"/>
                      <a:cs typeface="Times New Roman" panose="02020603050405020304" pitchFamily="18" charset="0"/>
                    </a:endParaRPr>
                  </a:p>
                </p:txBody>
              </p:sp>
              <p:sp>
                <p:nvSpPr>
                  <p:cNvPr id="159" name="Rectangle 158">
                    <a:extLst>
                      <a:ext uri="{FF2B5EF4-FFF2-40B4-BE49-F238E27FC236}">
                        <a16:creationId xmlns:a16="http://schemas.microsoft.com/office/drawing/2014/main" id="{C1EDB907-852A-4266-B2CE-B754C56425C1}"/>
                      </a:ext>
                    </a:extLst>
                  </p:cNvPr>
                  <p:cNvSpPr/>
                  <p:nvPr/>
                </p:nvSpPr>
                <p:spPr>
                  <a:xfrm>
                    <a:off x="4372603" y="27885667"/>
                    <a:ext cx="4443669" cy="844604"/>
                  </a:xfrm>
                  <a:prstGeom prst="rect">
                    <a:avLst/>
                  </a:prstGeom>
                  <a:no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600" dirty="0">
                        <a:solidFill>
                          <a:schemeClr val="tx1"/>
                        </a:solidFill>
                        <a:latin typeface="+mj-lt"/>
                        <a:cs typeface="Times New Roman" panose="02020603050405020304" pitchFamily="18" charset="0"/>
                      </a:rPr>
                      <a:t>Fig.2 </a:t>
                    </a:r>
                    <a:r>
                      <a:rPr lang="fr-FR" sz="3600" dirty="0" err="1">
                        <a:solidFill>
                          <a:schemeClr val="tx1"/>
                        </a:solidFill>
                        <a:latin typeface="+mj-lt"/>
                        <a:cs typeface="Times New Roman" panose="02020603050405020304" pitchFamily="18" charset="0"/>
                      </a:rPr>
                      <a:t>Volumic</a:t>
                    </a:r>
                    <a:r>
                      <a:rPr lang="fr-FR" sz="3600" dirty="0">
                        <a:solidFill>
                          <a:schemeClr val="tx1"/>
                        </a:solidFill>
                        <a:latin typeface="+mj-lt"/>
                        <a:cs typeface="Times New Roman" panose="02020603050405020304" pitchFamily="18" charset="0"/>
                      </a:rPr>
                      <a:t> fraction of </a:t>
                    </a:r>
                    <a:r>
                      <a:rPr lang="fr-FR" sz="3600" dirty="0" err="1">
                        <a:solidFill>
                          <a:schemeClr val="tx1"/>
                        </a:solidFill>
                        <a:latin typeface="+mj-lt"/>
                        <a:cs typeface="Times New Roman" panose="02020603050405020304" pitchFamily="18" charset="0"/>
                      </a:rPr>
                      <a:t>Volumicfluids</a:t>
                    </a:r>
                    <a:endParaRPr lang="en-US" sz="3600" dirty="0">
                      <a:solidFill>
                        <a:schemeClr val="tx1"/>
                      </a:solidFill>
                      <a:latin typeface="+mj-lt"/>
                      <a:cs typeface="Times New Roman" panose="02020603050405020304" pitchFamily="18" charset="0"/>
                    </a:endParaRPr>
                  </a:p>
                </p:txBody>
              </p:sp>
              <p:pic>
                <p:nvPicPr>
                  <p:cNvPr id="160" name="Picture 159">
                    <a:extLst>
                      <a:ext uri="{FF2B5EF4-FFF2-40B4-BE49-F238E27FC236}">
                        <a16:creationId xmlns:a16="http://schemas.microsoft.com/office/drawing/2014/main" id="{A781A254-3A31-4E93-8BDA-CCD752D8D40D}"/>
                      </a:ext>
                    </a:extLst>
                  </p:cNvPr>
                  <p:cNvPicPr/>
                  <p:nvPr/>
                </p:nvPicPr>
                <p:blipFill rotWithShape="1">
                  <a:blip r:embed="rId39">
                    <a:extLst>
                      <a:ext uri="{28A0092B-C50C-407E-A947-70E740481C1C}">
                        <a14:useLocalDpi xmlns:a14="http://schemas.microsoft.com/office/drawing/2010/main" val="0"/>
                      </a:ext>
                    </a:extLst>
                  </a:blip>
                  <a:srcRect l="1" r="605" b="1538"/>
                  <a:stretch/>
                </p:blipFill>
                <p:spPr bwMode="auto">
                  <a:xfrm>
                    <a:off x="11968549" y="24068630"/>
                    <a:ext cx="3859285" cy="2593284"/>
                  </a:xfrm>
                  <a:prstGeom prst="rect">
                    <a:avLst/>
                  </a:prstGeom>
                  <a:ln w="19050">
                    <a:noFill/>
                  </a:ln>
                  <a:extLst>
                    <a:ext uri="{53640926-AAD7-44D8-BBD7-CCE9431645EC}">
                      <a14:shadowObscured xmlns:a14="http://schemas.microsoft.com/office/drawing/2010/main"/>
                    </a:ext>
                  </a:extLst>
                </p:spPr>
              </p:pic>
              <p:sp>
                <p:nvSpPr>
                  <p:cNvPr id="161" name="TextBox 160">
                    <a:extLst>
                      <a:ext uri="{FF2B5EF4-FFF2-40B4-BE49-F238E27FC236}">
                        <a16:creationId xmlns:a16="http://schemas.microsoft.com/office/drawing/2014/main" id="{16652C7E-26AB-4A32-A5DF-CC3AE2012B94}"/>
                      </a:ext>
                    </a:extLst>
                  </p:cNvPr>
                  <p:cNvSpPr txBox="1"/>
                  <p:nvPr/>
                </p:nvSpPr>
                <p:spPr>
                  <a:xfrm>
                    <a:off x="12057405" y="27152473"/>
                    <a:ext cx="4736230" cy="656659"/>
                  </a:xfrm>
                  <a:prstGeom prst="rect">
                    <a:avLst/>
                  </a:prstGeom>
                  <a:noFill/>
                  <a:ln w="19050">
                    <a:noFill/>
                  </a:ln>
                </p:spPr>
                <p:txBody>
                  <a:bodyPr wrap="square" rtlCol="0">
                    <a:spAutoFit/>
                  </a:bodyPr>
                  <a:lstStyle/>
                  <a:p>
                    <a:pPr algn="just" defTabSz="914400" fontAlgn="base">
                      <a:spcBef>
                        <a:spcPct val="0"/>
                      </a:spcBef>
                      <a:spcAft>
                        <a:spcPct val="0"/>
                      </a:spcAft>
                    </a:pPr>
                    <a:r>
                      <a:rPr lang="fr-FR" sz="3600" b="1" dirty="0" err="1">
                        <a:solidFill>
                          <a:srgbClr val="014A81"/>
                        </a:solidFill>
                        <a:effectLst>
                          <a:outerShdw blurRad="38100" dist="38100" dir="2700000" algn="tl">
                            <a:srgbClr val="000000">
                              <a:alpha val="43137"/>
                            </a:srgbClr>
                          </a:outerShdw>
                        </a:effectLst>
                        <a:latin typeface="+mj-lt"/>
                        <a:ea typeface="ＭＳ Ｐゴシック" charset="0"/>
                        <a:cs typeface="Times New Roman" panose="02020603050405020304" pitchFamily="18" charset="0"/>
                      </a:rPr>
                      <a:t>Mixing</a:t>
                    </a:r>
                    <a:r>
                      <a:rPr lang="fr-FR" sz="3600" b="1" dirty="0">
                        <a:solidFill>
                          <a:srgbClr val="014A81"/>
                        </a:solidFill>
                        <a:effectLst>
                          <a:outerShdw blurRad="38100" dist="38100" dir="2700000" algn="tl">
                            <a:srgbClr val="000000">
                              <a:alpha val="43137"/>
                            </a:srgbClr>
                          </a:outerShdw>
                        </a:effectLst>
                        <a:latin typeface="+mj-lt"/>
                        <a:ea typeface="ＭＳ Ｐゴシック" charset="0"/>
                        <a:cs typeface="Times New Roman" panose="02020603050405020304" pitchFamily="18" charset="0"/>
                      </a:rPr>
                      <a:t> </a:t>
                    </a:r>
                    <a:r>
                      <a:rPr lang="fr-FR" sz="3600" b="1" dirty="0" err="1">
                        <a:solidFill>
                          <a:srgbClr val="014A81"/>
                        </a:solidFill>
                        <a:effectLst>
                          <a:outerShdw blurRad="38100" dist="38100" dir="2700000" algn="tl">
                            <a:srgbClr val="000000">
                              <a:alpha val="43137"/>
                            </a:srgbClr>
                          </a:outerShdw>
                        </a:effectLst>
                        <a:latin typeface="+mj-lt"/>
                        <a:ea typeface="ＭＳ Ｐゴシック" charset="0"/>
                        <a:cs typeface="Times New Roman" panose="02020603050405020304" pitchFamily="18" charset="0"/>
                      </a:rPr>
                      <a:t>efficiency</a:t>
                    </a:r>
                    <a:r>
                      <a:rPr lang="fr-FR" sz="3600" b="1" dirty="0">
                        <a:solidFill>
                          <a:srgbClr val="014A81"/>
                        </a:solidFill>
                        <a:effectLst>
                          <a:outerShdw blurRad="38100" dist="38100" dir="2700000" algn="tl">
                            <a:srgbClr val="000000">
                              <a:alpha val="43137"/>
                            </a:srgbClr>
                          </a:outerShdw>
                        </a:effectLst>
                        <a:latin typeface="+mj-lt"/>
                        <a:ea typeface="ＭＳ Ｐゴシック" charset="0"/>
                        <a:cs typeface="Times New Roman" panose="02020603050405020304" pitchFamily="18" charset="0"/>
                      </a:rPr>
                      <a:t> = 90%</a:t>
                    </a:r>
                  </a:p>
                </p:txBody>
              </p:sp>
              <p:sp>
                <p:nvSpPr>
                  <p:cNvPr id="162" name="Rectangle 161">
                    <a:extLst>
                      <a:ext uri="{FF2B5EF4-FFF2-40B4-BE49-F238E27FC236}">
                        <a16:creationId xmlns:a16="http://schemas.microsoft.com/office/drawing/2014/main" id="{F2F8D330-4862-4153-B5BB-542EFB9B357E}"/>
                      </a:ext>
                    </a:extLst>
                  </p:cNvPr>
                  <p:cNvSpPr/>
                  <p:nvPr/>
                </p:nvSpPr>
                <p:spPr>
                  <a:xfrm>
                    <a:off x="12021957" y="26771751"/>
                    <a:ext cx="4007090" cy="656659"/>
                  </a:xfrm>
                  <a:prstGeom prst="rect">
                    <a:avLst/>
                  </a:prstGeom>
                  <a:ln w="19050">
                    <a:noFill/>
                  </a:ln>
                </p:spPr>
                <p:txBody>
                  <a:bodyPr wrap="square">
                    <a:spAutoFit/>
                  </a:bodyPr>
                  <a:lstStyle/>
                  <a:p>
                    <a:r>
                      <a:rPr lang="fr-FR" sz="3600" b="1" dirty="0">
                        <a:solidFill>
                          <a:srgbClr val="C3082B"/>
                        </a:solidFill>
                        <a:latin typeface="+mj-lt"/>
                        <a:ea typeface="Verdana" pitchFamily="34" charset="0"/>
                        <a:cs typeface="Arial" charset="0"/>
                      </a:rPr>
                      <a:t>M</a:t>
                    </a:r>
                    <a:r>
                      <a:rPr lang="en-US" sz="3600" b="1" dirty="0" err="1">
                        <a:solidFill>
                          <a:srgbClr val="C3082B"/>
                        </a:solidFill>
                        <a:latin typeface="+mj-lt"/>
                        <a:ea typeface="Verdana" pitchFamily="34" charset="0"/>
                        <a:cs typeface="Arial" charset="0"/>
                      </a:rPr>
                      <a:t>ixing</a:t>
                    </a:r>
                    <a:r>
                      <a:rPr lang="en-US" sz="3600" b="1" dirty="0">
                        <a:solidFill>
                          <a:srgbClr val="C3082B"/>
                        </a:solidFill>
                        <a:latin typeface="+mj-lt"/>
                        <a:ea typeface="Verdana" pitchFamily="34" charset="0"/>
                        <a:cs typeface="Arial" charset="0"/>
                      </a:rPr>
                      <a:t> Results:</a:t>
                    </a:r>
                    <a:endParaRPr lang="en-US" sz="11500" dirty="0">
                      <a:latin typeface="+mj-lt"/>
                    </a:endParaRPr>
                  </a:p>
                </p:txBody>
              </p:sp>
            </p:grpSp>
            <p:sp>
              <p:nvSpPr>
                <p:cNvPr id="151" name="Rectangle 150">
                  <a:extLst>
                    <a:ext uri="{FF2B5EF4-FFF2-40B4-BE49-F238E27FC236}">
                      <a16:creationId xmlns:a16="http://schemas.microsoft.com/office/drawing/2014/main" id="{29CA9581-C5B4-4E72-A5B5-22B497BA85A8}"/>
                    </a:ext>
                  </a:extLst>
                </p:cNvPr>
                <p:cNvSpPr/>
                <p:nvPr/>
              </p:nvSpPr>
              <p:spPr>
                <a:xfrm>
                  <a:off x="950151" y="29124539"/>
                  <a:ext cx="15287550" cy="6529627"/>
                </a:xfrm>
                <a:prstGeom prst="rect">
                  <a:avLst/>
                </a:prstGeom>
                <a:gradFill flip="none" rotWithShape="1">
                  <a:gsLst>
                    <a:gs pos="100000">
                      <a:schemeClr val="bg1">
                        <a:alpha val="9000"/>
                        <a:lumMod val="38000"/>
                        <a:lumOff val="62000"/>
                      </a:schemeClr>
                    </a:gs>
                    <a:gs pos="100000">
                      <a:schemeClr val="bg1">
                        <a:lumMod val="95000"/>
                      </a:schemeClr>
                    </a:gs>
                  </a:gsLst>
                  <a:path path="circle">
                    <a:fillToRect l="100000" t="100000"/>
                  </a:path>
                  <a:tileRect r="-100000" b="-100000"/>
                </a:grad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j-lt"/>
                  </a:endParaRPr>
                </a:p>
              </p:txBody>
            </p:sp>
          </p:grpSp>
          <p:sp>
            <p:nvSpPr>
              <p:cNvPr id="148" name="Oval 147">
                <a:extLst>
                  <a:ext uri="{FF2B5EF4-FFF2-40B4-BE49-F238E27FC236}">
                    <a16:creationId xmlns:a16="http://schemas.microsoft.com/office/drawing/2014/main" id="{E354851C-09CF-4B41-95E8-42DF5356A655}"/>
                  </a:ext>
                </a:extLst>
              </p:cNvPr>
              <p:cNvSpPr/>
              <p:nvPr/>
            </p:nvSpPr>
            <p:spPr>
              <a:xfrm>
                <a:off x="1250748" y="25460235"/>
                <a:ext cx="397072" cy="393726"/>
              </a:xfrm>
              <a:prstGeom prst="ellipse">
                <a:avLst/>
              </a:prstGeom>
              <a:solidFill>
                <a:schemeClr val="tx1"/>
              </a:solidFill>
              <a:ln w="19050">
                <a:noFill/>
              </a:ln>
            </p:spPr>
            <p:style>
              <a:lnRef idx="0">
                <a:schemeClr val="dk1"/>
              </a:lnRef>
              <a:fillRef idx="3">
                <a:schemeClr val="dk1"/>
              </a:fillRef>
              <a:effectRef idx="3">
                <a:schemeClr val="dk1"/>
              </a:effectRef>
              <a:fontRef idx="minor">
                <a:schemeClr val="lt1"/>
              </a:fontRef>
            </p:style>
            <p:txBody>
              <a:bodyPr rtlCol="0" anchor="ctr"/>
              <a:lstStyle/>
              <a:p>
                <a:pPr algn="ctr"/>
                <a:r>
                  <a:rPr lang="fr-FR" sz="2800" b="1" spc="50" dirty="0">
                    <a:ln w="0"/>
                    <a:solidFill>
                      <a:schemeClr val="bg2"/>
                    </a:solidFill>
                    <a:effectLst>
                      <a:innerShdw blurRad="63500" dist="50800" dir="13500000">
                        <a:srgbClr val="000000">
                          <a:alpha val="50000"/>
                        </a:srgbClr>
                      </a:innerShdw>
                    </a:effectLst>
                    <a:latin typeface="+mj-lt"/>
                  </a:rPr>
                  <a:t>1</a:t>
                </a:r>
                <a:endParaRPr lang="en-US" b="1" dirty="0">
                  <a:solidFill>
                    <a:schemeClr val="tx2">
                      <a:lumMod val="75000"/>
                    </a:schemeClr>
                  </a:solidFill>
                  <a:latin typeface="+mj-lt"/>
                </a:endParaRPr>
              </a:p>
            </p:txBody>
          </p:sp>
          <p:sp>
            <p:nvSpPr>
              <p:cNvPr id="149" name="Oval 148">
                <a:extLst>
                  <a:ext uri="{FF2B5EF4-FFF2-40B4-BE49-F238E27FC236}">
                    <a16:creationId xmlns:a16="http://schemas.microsoft.com/office/drawing/2014/main" id="{B0B24EF8-8002-4EA0-B27B-A2DF9AC48ACF}"/>
                  </a:ext>
                </a:extLst>
              </p:cNvPr>
              <p:cNvSpPr/>
              <p:nvPr/>
            </p:nvSpPr>
            <p:spPr>
              <a:xfrm>
                <a:off x="3620810" y="25460235"/>
                <a:ext cx="397072" cy="393726"/>
              </a:xfrm>
              <a:prstGeom prst="ellipse">
                <a:avLst/>
              </a:prstGeom>
              <a:solidFill>
                <a:schemeClr val="tx1"/>
              </a:solidFill>
              <a:ln w="19050">
                <a:noFill/>
              </a:ln>
            </p:spPr>
            <p:style>
              <a:lnRef idx="0">
                <a:schemeClr val="dk1"/>
              </a:lnRef>
              <a:fillRef idx="3">
                <a:schemeClr val="dk1"/>
              </a:fillRef>
              <a:effectRef idx="3">
                <a:schemeClr val="dk1"/>
              </a:effectRef>
              <a:fontRef idx="minor">
                <a:schemeClr val="lt1"/>
              </a:fontRef>
            </p:style>
            <p:txBody>
              <a:bodyPr rtlCol="0" anchor="ctr"/>
              <a:lstStyle/>
              <a:p>
                <a:pPr algn="ctr"/>
                <a:r>
                  <a:rPr lang="fr-FR" sz="2800" b="1" spc="50" dirty="0">
                    <a:ln w="0"/>
                    <a:solidFill>
                      <a:schemeClr val="bg2"/>
                    </a:solidFill>
                    <a:effectLst>
                      <a:innerShdw blurRad="63500" dist="50800" dir="13500000">
                        <a:srgbClr val="000000">
                          <a:alpha val="50000"/>
                        </a:srgbClr>
                      </a:innerShdw>
                    </a:effectLst>
                    <a:latin typeface="+mj-lt"/>
                  </a:rPr>
                  <a:t>2</a:t>
                </a:r>
                <a:endParaRPr lang="en-US" b="1" dirty="0">
                  <a:solidFill>
                    <a:schemeClr val="tx2">
                      <a:lumMod val="75000"/>
                    </a:schemeClr>
                  </a:solidFill>
                  <a:latin typeface="+mj-lt"/>
                </a:endParaRPr>
              </a:p>
            </p:txBody>
          </p:sp>
        </p:grpSp>
        <p:sp>
          <p:nvSpPr>
            <p:cNvPr id="133" name="TextBox 132">
              <a:extLst>
                <a:ext uri="{FF2B5EF4-FFF2-40B4-BE49-F238E27FC236}">
                  <a16:creationId xmlns:a16="http://schemas.microsoft.com/office/drawing/2014/main" id="{31BD7F44-71AE-4711-8014-4BC1FF2C4DD2}"/>
                </a:ext>
              </a:extLst>
            </p:cNvPr>
            <p:cNvSpPr txBox="1"/>
            <p:nvPr/>
          </p:nvSpPr>
          <p:spPr>
            <a:xfrm>
              <a:off x="1215253" y="22669747"/>
              <a:ext cx="5854314" cy="830997"/>
            </a:xfrm>
            <a:prstGeom prst="rect">
              <a:avLst/>
            </a:prstGeom>
            <a:noFill/>
            <a:ln w="19050">
              <a:noFill/>
            </a:ln>
          </p:spPr>
          <p:txBody>
            <a:bodyPr wrap="square" rtlCol="0">
              <a:spAutoFit/>
            </a:bodyPr>
            <a:lstStyle/>
            <a:p>
              <a:pPr marL="635000" indent="-635000">
                <a:buFont typeface="+mj-lt"/>
                <a:buAutoNum type="romanUcPeriod"/>
              </a:pPr>
              <a:r>
                <a:rPr lang="fr-FR" sz="4800" dirty="0" err="1">
                  <a:solidFill>
                    <a:srgbClr val="C00000"/>
                  </a:solidFill>
                  <a:latin typeface="+mj-lt"/>
                  <a:cs typeface="Times New Roman" panose="02020603050405020304" pitchFamily="18" charset="0"/>
                </a:rPr>
                <a:t>Mixing</a:t>
              </a:r>
              <a:r>
                <a:rPr lang="fr-FR" sz="4800" dirty="0">
                  <a:solidFill>
                    <a:srgbClr val="C00000"/>
                  </a:solidFill>
                  <a:latin typeface="+mj-lt"/>
                  <a:cs typeface="Times New Roman" panose="02020603050405020304" pitchFamily="18" charset="0"/>
                </a:rPr>
                <a:t> Part:</a:t>
              </a:r>
              <a:endParaRPr lang="en-US" sz="4800" dirty="0">
                <a:solidFill>
                  <a:srgbClr val="C00000"/>
                </a:solidFill>
                <a:latin typeface="+mj-lt"/>
                <a:cs typeface="Times New Roman" panose="02020603050405020304" pitchFamily="18" charset="0"/>
              </a:endParaRPr>
            </a:p>
          </p:txBody>
        </p:sp>
        <p:sp>
          <p:nvSpPr>
            <p:cNvPr id="134" name="TextBox 133">
              <a:extLst>
                <a:ext uri="{FF2B5EF4-FFF2-40B4-BE49-F238E27FC236}">
                  <a16:creationId xmlns:a16="http://schemas.microsoft.com/office/drawing/2014/main" id="{5CABDE41-F758-47A7-8C83-9461C91A45DC}"/>
                </a:ext>
              </a:extLst>
            </p:cNvPr>
            <p:cNvSpPr txBox="1"/>
            <p:nvPr/>
          </p:nvSpPr>
          <p:spPr>
            <a:xfrm>
              <a:off x="17035387" y="22492117"/>
              <a:ext cx="5854314" cy="830997"/>
            </a:xfrm>
            <a:prstGeom prst="rect">
              <a:avLst/>
            </a:prstGeom>
            <a:noFill/>
            <a:ln w="19050">
              <a:noFill/>
            </a:ln>
          </p:spPr>
          <p:txBody>
            <a:bodyPr wrap="square" rtlCol="0">
              <a:spAutoFit/>
            </a:bodyPr>
            <a:lstStyle/>
            <a:p>
              <a:r>
                <a:rPr lang="fr-FR" sz="4800" dirty="0">
                  <a:solidFill>
                    <a:srgbClr val="C00000"/>
                  </a:solidFill>
                  <a:latin typeface="+mj-lt"/>
                  <a:cs typeface="Times New Roman" panose="02020603050405020304" pitchFamily="18" charset="0"/>
                </a:rPr>
                <a:t>II. </a:t>
              </a:r>
              <a:r>
                <a:rPr lang="fr-FR" sz="4800" dirty="0" err="1">
                  <a:solidFill>
                    <a:srgbClr val="C00000"/>
                  </a:solidFill>
                  <a:latin typeface="+mj-lt"/>
                  <a:cs typeface="Times New Roman" panose="02020603050405020304" pitchFamily="18" charset="0"/>
                </a:rPr>
                <a:t>Heating</a:t>
              </a:r>
              <a:r>
                <a:rPr lang="fr-FR" sz="4800" dirty="0">
                  <a:solidFill>
                    <a:srgbClr val="C00000"/>
                  </a:solidFill>
                  <a:latin typeface="+mj-lt"/>
                  <a:cs typeface="Times New Roman" panose="02020603050405020304" pitchFamily="18" charset="0"/>
                </a:rPr>
                <a:t> Part:</a:t>
              </a:r>
              <a:endParaRPr lang="en-US" sz="4800" dirty="0">
                <a:solidFill>
                  <a:srgbClr val="C00000"/>
                </a:solidFill>
                <a:latin typeface="+mj-lt"/>
                <a:cs typeface="Times New Roman" panose="02020603050405020304" pitchFamily="18" charset="0"/>
              </a:endParaRPr>
            </a:p>
          </p:txBody>
        </p:sp>
        <p:sp>
          <p:nvSpPr>
            <p:cNvPr id="135" name="Rectangle 134">
              <a:extLst>
                <a:ext uri="{FF2B5EF4-FFF2-40B4-BE49-F238E27FC236}">
                  <a16:creationId xmlns:a16="http://schemas.microsoft.com/office/drawing/2014/main" id="{ED6C06A1-380C-4C48-97FF-0842624F2C27}"/>
                </a:ext>
              </a:extLst>
            </p:cNvPr>
            <p:cNvSpPr/>
            <p:nvPr/>
          </p:nvSpPr>
          <p:spPr>
            <a:xfrm>
              <a:off x="16878336" y="23107477"/>
              <a:ext cx="12482948" cy="4339650"/>
            </a:xfrm>
            <a:prstGeom prst="rect">
              <a:avLst/>
            </a:prstGeom>
            <a:ln w="19050">
              <a:noFill/>
            </a:ln>
          </p:spPr>
          <p:txBody>
            <a:bodyPr wrap="square">
              <a:spAutoFit/>
            </a:bodyPr>
            <a:lstStyle/>
            <a:p>
              <a:pPr algn="just"/>
              <a:r>
                <a:rPr lang="en-US" sz="4800" dirty="0">
                  <a:latin typeface="+mj-lt"/>
                  <a:cs typeface="Times New Roman" panose="02020603050405020304" pitchFamily="18" charset="0"/>
                </a:rPr>
                <a:t>The heating part represents the reaction zone in which the DNA react with Biological reagents under LAMP Temperature </a:t>
              </a:r>
              <a:r>
                <a:rPr lang="en-US" sz="4400" dirty="0">
                  <a:latin typeface="+mj-lt"/>
                  <a:cs typeface="Times New Roman" panose="02020603050405020304" pitchFamily="18" charset="0"/>
                </a:rPr>
                <a:t>(Isothermal nucleic acid amplification technique in which isothermal amplification is carried out at a constant temperature, and does not require a </a:t>
              </a:r>
              <a:r>
                <a:rPr lang="en-US" sz="4400" dirty="0">
                  <a:latin typeface="+mj-lt"/>
                  <a:cs typeface="Times New Roman" panose="02020603050405020304" pitchFamily="18" charset="0"/>
                  <a:hlinkClick r:id="rId40" tooltip="Thermal cycler">
                    <a:extLst>
                      <a:ext uri="{A12FA001-AC4F-418D-AE19-62706E023703}">
                        <ahyp:hlinkClr xmlns:ahyp="http://schemas.microsoft.com/office/drawing/2018/hyperlinkcolor" val="tx"/>
                      </a:ext>
                    </a:extLst>
                  </a:hlinkClick>
                </a:rPr>
                <a:t>thermal cycler</a:t>
              </a:r>
              <a:r>
                <a:rPr lang="en-US" sz="4400" dirty="0">
                  <a:latin typeface="+mj-lt"/>
                  <a:cs typeface="Times New Roman" panose="02020603050405020304" pitchFamily="18" charset="0"/>
                </a:rPr>
                <a:t>)</a:t>
              </a:r>
              <a:endParaRPr lang="en-US" sz="4800" dirty="0">
                <a:latin typeface="+mj-lt"/>
                <a:cs typeface="Times New Roman" panose="02020603050405020304" pitchFamily="18" charset="0"/>
              </a:endParaRPr>
            </a:p>
          </p:txBody>
        </p:sp>
        <p:pic>
          <p:nvPicPr>
            <p:cNvPr id="137" name="Picture 136">
              <a:extLst>
                <a:ext uri="{FF2B5EF4-FFF2-40B4-BE49-F238E27FC236}">
                  <a16:creationId xmlns:a16="http://schemas.microsoft.com/office/drawing/2014/main" id="{EA87F38A-D39A-4773-901E-0BCC0FA7F5E2}"/>
                </a:ext>
              </a:extLst>
            </p:cNvPr>
            <p:cNvPicPr>
              <a:picLocks noChangeAspect="1"/>
            </p:cNvPicPr>
            <p:nvPr/>
          </p:nvPicPr>
          <p:blipFill>
            <a:blip r:embed="rId41"/>
            <a:stretch>
              <a:fillRect/>
            </a:stretch>
          </p:blipFill>
          <p:spPr>
            <a:xfrm>
              <a:off x="23595047" y="27805358"/>
              <a:ext cx="5691149" cy="2985282"/>
            </a:xfrm>
            <a:prstGeom prst="rect">
              <a:avLst/>
            </a:prstGeom>
            <a:ln w="19050">
              <a:noFill/>
            </a:ln>
          </p:spPr>
        </p:pic>
        <p:cxnSp>
          <p:nvCxnSpPr>
            <p:cNvPr id="138" name="Straight Connector 137">
              <a:extLst>
                <a:ext uri="{FF2B5EF4-FFF2-40B4-BE49-F238E27FC236}">
                  <a16:creationId xmlns:a16="http://schemas.microsoft.com/office/drawing/2014/main" id="{EE41B954-78A2-4383-B69F-FA07E1C87028}"/>
                </a:ext>
              </a:extLst>
            </p:cNvPr>
            <p:cNvCxnSpPr>
              <a:cxnSpLocks/>
            </p:cNvCxnSpPr>
            <p:nvPr/>
          </p:nvCxnSpPr>
          <p:spPr>
            <a:xfrm flipH="1">
              <a:off x="23986502" y="30920370"/>
              <a:ext cx="5394058" cy="1359930"/>
            </a:xfrm>
            <a:prstGeom prst="line">
              <a:avLst/>
            </a:prstGeom>
            <a:ln w="19050">
              <a:noFill/>
            </a:ln>
          </p:spPr>
          <p:style>
            <a:lnRef idx="1">
              <a:schemeClr val="dk1"/>
            </a:lnRef>
            <a:fillRef idx="0">
              <a:schemeClr val="dk1"/>
            </a:fillRef>
            <a:effectRef idx="0">
              <a:schemeClr val="dk1"/>
            </a:effectRef>
            <a:fontRef idx="minor">
              <a:schemeClr val="tx1"/>
            </a:fontRef>
          </p:style>
        </p:cxnSp>
        <p:cxnSp>
          <p:nvCxnSpPr>
            <p:cNvPr id="139" name="Straight Connector 138">
              <a:extLst>
                <a:ext uri="{FF2B5EF4-FFF2-40B4-BE49-F238E27FC236}">
                  <a16:creationId xmlns:a16="http://schemas.microsoft.com/office/drawing/2014/main" id="{87BDC69C-D5E9-41B3-8651-B6AAB75DA1F5}"/>
                </a:ext>
              </a:extLst>
            </p:cNvPr>
            <p:cNvCxnSpPr>
              <a:cxnSpLocks/>
            </p:cNvCxnSpPr>
            <p:nvPr/>
          </p:nvCxnSpPr>
          <p:spPr>
            <a:xfrm flipH="1" flipV="1">
              <a:off x="25263825" y="30317095"/>
              <a:ext cx="5617451" cy="733764"/>
            </a:xfrm>
            <a:prstGeom prst="line">
              <a:avLst/>
            </a:prstGeom>
            <a:ln w="19050">
              <a:noFill/>
            </a:ln>
          </p:spPr>
          <p:style>
            <a:lnRef idx="1">
              <a:schemeClr val="dk1"/>
            </a:lnRef>
            <a:fillRef idx="0">
              <a:schemeClr val="dk1"/>
            </a:fillRef>
            <a:effectRef idx="0">
              <a:schemeClr val="dk1"/>
            </a:effectRef>
            <a:fontRef idx="minor">
              <a:schemeClr val="tx1"/>
            </a:fontRef>
          </p:style>
        </p:cxnSp>
        <p:sp>
          <p:nvSpPr>
            <p:cNvPr id="140" name="Rectangle 139">
              <a:extLst>
                <a:ext uri="{FF2B5EF4-FFF2-40B4-BE49-F238E27FC236}">
                  <a16:creationId xmlns:a16="http://schemas.microsoft.com/office/drawing/2014/main" id="{B107EDBA-3631-4432-92DE-FEB5A26DD5C2}"/>
                </a:ext>
              </a:extLst>
            </p:cNvPr>
            <p:cNvSpPr/>
            <p:nvPr/>
          </p:nvSpPr>
          <p:spPr>
            <a:xfrm>
              <a:off x="24374678" y="30880675"/>
              <a:ext cx="3503268" cy="611232"/>
            </a:xfrm>
            <a:prstGeom prst="rect">
              <a:avLst/>
            </a:prstGeom>
            <a:no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600" dirty="0">
                  <a:solidFill>
                    <a:schemeClr val="tx1"/>
                  </a:solidFill>
                  <a:latin typeface="+mj-lt"/>
                  <a:cs typeface="Times New Roman" panose="02020603050405020304" pitchFamily="18" charset="0"/>
                </a:rPr>
                <a:t>Fig.6 Velocity</a:t>
              </a:r>
              <a:endParaRPr lang="en-US" sz="3600" dirty="0">
                <a:solidFill>
                  <a:schemeClr val="tx1"/>
                </a:solidFill>
                <a:latin typeface="+mj-lt"/>
                <a:cs typeface="Times New Roman" panose="02020603050405020304" pitchFamily="18" charset="0"/>
              </a:endParaRPr>
            </a:p>
          </p:txBody>
        </p:sp>
        <p:sp>
          <p:nvSpPr>
            <p:cNvPr id="141" name="Rectangle 140">
              <a:extLst>
                <a:ext uri="{FF2B5EF4-FFF2-40B4-BE49-F238E27FC236}">
                  <a16:creationId xmlns:a16="http://schemas.microsoft.com/office/drawing/2014/main" id="{34524AF4-E9ED-4F65-B416-2E75448B4D0C}"/>
                </a:ext>
              </a:extLst>
            </p:cNvPr>
            <p:cNvSpPr/>
            <p:nvPr/>
          </p:nvSpPr>
          <p:spPr>
            <a:xfrm>
              <a:off x="17427866" y="34796097"/>
              <a:ext cx="4772468" cy="818427"/>
            </a:xfrm>
            <a:prstGeom prst="rect">
              <a:avLst/>
            </a:prstGeom>
            <a:noFill/>
            <a:ln w="19050">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600" dirty="0">
                  <a:solidFill>
                    <a:schemeClr val="tx1"/>
                  </a:solidFill>
                </a:rPr>
                <a:t>Fig.7 </a:t>
              </a:r>
              <a:r>
                <a:rPr lang="en-US" sz="3600" dirty="0">
                  <a:solidFill>
                    <a:schemeClr val="tx1"/>
                  </a:solidFill>
                </a:rPr>
                <a:t>Temperature</a:t>
              </a:r>
              <a:r>
                <a:rPr lang="fr-FR" sz="3600" dirty="0">
                  <a:solidFill>
                    <a:schemeClr val="tx1"/>
                  </a:solidFill>
                </a:rPr>
                <a:t> (</a:t>
              </a:r>
              <a:r>
                <a:rPr lang="fr-FR" sz="3600" dirty="0" err="1">
                  <a:solidFill>
                    <a:schemeClr val="tx1"/>
                  </a:solidFill>
                </a:rPr>
                <a:t>ht</a:t>
              </a:r>
              <a:r>
                <a:rPr lang="fr-FR" sz="3600" dirty="0">
                  <a:solidFill>
                    <a:schemeClr val="tx1"/>
                  </a:solidFill>
                  <a:latin typeface="+mj-lt"/>
                  <a:cs typeface="Times New Roman" panose="02020603050405020304" pitchFamily="18" charset="0"/>
                </a:rPr>
                <a:t>)</a:t>
              </a:r>
              <a:endParaRPr lang="en-US" sz="3600" dirty="0">
                <a:solidFill>
                  <a:schemeClr val="tx1"/>
                </a:solidFill>
                <a:latin typeface="+mj-lt"/>
                <a:cs typeface="Times New Roman" panose="02020603050405020304" pitchFamily="18" charset="0"/>
              </a:endParaRPr>
            </a:p>
          </p:txBody>
        </p:sp>
        <p:pic>
          <p:nvPicPr>
            <p:cNvPr id="142" name="Picture 141">
              <a:extLst>
                <a:ext uri="{FF2B5EF4-FFF2-40B4-BE49-F238E27FC236}">
                  <a16:creationId xmlns:a16="http://schemas.microsoft.com/office/drawing/2014/main" id="{5E572105-2138-4BE2-9DD3-A23AF2172E10}"/>
                </a:ext>
              </a:extLst>
            </p:cNvPr>
            <p:cNvPicPr>
              <a:picLocks noChangeAspect="1"/>
            </p:cNvPicPr>
            <p:nvPr/>
          </p:nvPicPr>
          <p:blipFill>
            <a:blip r:embed="rId42"/>
            <a:stretch>
              <a:fillRect/>
            </a:stretch>
          </p:blipFill>
          <p:spPr>
            <a:xfrm>
              <a:off x="24231429" y="31958336"/>
              <a:ext cx="3814196" cy="2283107"/>
            </a:xfrm>
            <a:prstGeom prst="rect">
              <a:avLst/>
            </a:prstGeom>
            <a:ln w="19050">
              <a:noFill/>
            </a:ln>
          </p:spPr>
        </p:pic>
        <p:cxnSp>
          <p:nvCxnSpPr>
            <p:cNvPr id="143" name="Straight Connector 142">
              <a:extLst>
                <a:ext uri="{FF2B5EF4-FFF2-40B4-BE49-F238E27FC236}">
                  <a16:creationId xmlns:a16="http://schemas.microsoft.com/office/drawing/2014/main" id="{30F46E3B-CCAC-4040-BD75-686E1981CEC2}"/>
                </a:ext>
              </a:extLst>
            </p:cNvPr>
            <p:cNvCxnSpPr>
              <a:cxnSpLocks/>
            </p:cNvCxnSpPr>
            <p:nvPr/>
          </p:nvCxnSpPr>
          <p:spPr>
            <a:xfrm flipH="1">
              <a:off x="20719663" y="31737601"/>
              <a:ext cx="4411777" cy="1416714"/>
            </a:xfrm>
            <a:prstGeom prst="line">
              <a:avLst/>
            </a:prstGeom>
            <a:ln w="19050">
              <a:noFill/>
            </a:ln>
          </p:spPr>
          <p:style>
            <a:lnRef idx="1">
              <a:schemeClr val="dk1"/>
            </a:lnRef>
            <a:fillRef idx="0">
              <a:schemeClr val="dk1"/>
            </a:fillRef>
            <a:effectRef idx="0">
              <a:schemeClr val="dk1"/>
            </a:effectRef>
            <a:fontRef idx="minor">
              <a:schemeClr val="tx1"/>
            </a:fontRef>
          </p:style>
        </p:cxnSp>
        <p:cxnSp>
          <p:nvCxnSpPr>
            <p:cNvPr id="144" name="Straight Connector 143">
              <a:extLst>
                <a:ext uri="{FF2B5EF4-FFF2-40B4-BE49-F238E27FC236}">
                  <a16:creationId xmlns:a16="http://schemas.microsoft.com/office/drawing/2014/main" id="{D0145650-7139-4432-9D4C-75A49F957994}"/>
                </a:ext>
              </a:extLst>
            </p:cNvPr>
            <p:cNvCxnSpPr>
              <a:cxnSpLocks/>
            </p:cNvCxnSpPr>
            <p:nvPr/>
          </p:nvCxnSpPr>
          <p:spPr>
            <a:xfrm flipH="1" flipV="1">
              <a:off x="21148914" y="33257121"/>
              <a:ext cx="4180863" cy="745086"/>
            </a:xfrm>
            <a:prstGeom prst="line">
              <a:avLst/>
            </a:prstGeom>
            <a:ln w="19050">
              <a:noFill/>
            </a:ln>
          </p:spPr>
          <p:style>
            <a:lnRef idx="1">
              <a:schemeClr val="dk1"/>
            </a:lnRef>
            <a:fillRef idx="0">
              <a:schemeClr val="dk1"/>
            </a:fillRef>
            <a:effectRef idx="0">
              <a:schemeClr val="dk1"/>
            </a:effectRef>
            <a:fontRef idx="minor">
              <a:schemeClr val="tx1"/>
            </a:fontRef>
          </p:style>
        </p:cxnSp>
        <p:sp>
          <p:nvSpPr>
            <p:cNvPr id="145" name="Rectangle 144">
              <a:extLst>
                <a:ext uri="{FF2B5EF4-FFF2-40B4-BE49-F238E27FC236}">
                  <a16:creationId xmlns:a16="http://schemas.microsoft.com/office/drawing/2014/main" id="{390AAEFF-1BC2-46F2-A5AC-35163FA54D17}"/>
                </a:ext>
              </a:extLst>
            </p:cNvPr>
            <p:cNvSpPr/>
            <p:nvPr/>
          </p:nvSpPr>
          <p:spPr>
            <a:xfrm>
              <a:off x="17171832" y="35524917"/>
              <a:ext cx="6155697" cy="513623"/>
            </a:xfrm>
            <a:prstGeom prst="rect">
              <a:avLst/>
            </a:prstGeom>
            <a:solidFill>
              <a:srgbClr val="F2F2F2"/>
            </a:solidFill>
            <a:ln w="19050">
              <a:noFill/>
            </a:ln>
          </p:spPr>
          <p:txBody>
            <a:bodyPr wrap="square">
              <a:spAutoFit/>
            </a:bodyPr>
            <a:lstStyle/>
            <a:p>
              <a:r>
                <a:rPr lang="fr-FR" sz="2800" dirty="0">
                  <a:latin typeface="+mj-lt"/>
                  <a:cs typeface="Times New Roman" panose="02020603050405020304" pitchFamily="18" charset="0"/>
                </a:rPr>
                <a:t>Perspectives : Simulation On </a:t>
              </a:r>
              <a:r>
                <a:rPr lang="fr-FR" sz="2800" dirty="0" err="1">
                  <a:latin typeface="+mj-lt"/>
                  <a:cs typeface="Times New Roman" panose="02020603050405020304" pitchFamily="18" charset="0"/>
                </a:rPr>
                <a:t>going</a:t>
              </a:r>
              <a:endParaRPr lang="en-US" sz="2800" dirty="0">
                <a:latin typeface="+mj-lt"/>
                <a:cs typeface="Times New Roman" panose="02020603050405020304" pitchFamily="18" charset="0"/>
              </a:endParaRPr>
            </a:p>
          </p:txBody>
        </p:sp>
        <p:sp>
          <p:nvSpPr>
            <p:cNvPr id="146" name="Arrow: Right 145">
              <a:extLst>
                <a:ext uri="{FF2B5EF4-FFF2-40B4-BE49-F238E27FC236}">
                  <a16:creationId xmlns:a16="http://schemas.microsoft.com/office/drawing/2014/main" id="{0D652712-BBA0-45C4-93A8-EC13E04A5462}"/>
                </a:ext>
              </a:extLst>
            </p:cNvPr>
            <p:cNvSpPr/>
            <p:nvPr/>
          </p:nvSpPr>
          <p:spPr>
            <a:xfrm>
              <a:off x="15938586" y="36575776"/>
              <a:ext cx="1311198" cy="824811"/>
            </a:xfrm>
            <a:prstGeom prst="rightArrow">
              <a:avLst>
                <a:gd name="adj1" fmla="val 21968"/>
                <a:gd name="adj2" fmla="val 64384"/>
              </a:avLst>
            </a:prstGeom>
            <a:ln w="19050">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j-lt"/>
                <a:ea typeface="+mn-ea"/>
                <a:cs typeface="+mn-cs"/>
              </a:endParaRPr>
            </a:p>
          </p:txBody>
        </p:sp>
        <p:sp>
          <p:nvSpPr>
            <p:cNvPr id="120" name="Rechthoek 274">
              <a:extLst>
                <a:ext uri="{FF2B5EF4-FFF2-40B4-BE49-F238E27FC236}">
                  <a16:creationId xmlns:a16="http://schemas.microsoft.com/office/drawing/2014/main" id="{F1F509F3-ED11-488E-9517-A04785A651A8}"/>
                </a:ext>
              </a:extLst>
            </p:cNvPr>
            <p:cNvSpPr/>
            <p:nvPr/>
          </p:nvSpPr>
          <p:spPr>
            <a:xfrm>
              <a:off x="1207166" y="22042873"/>
              <a:ext cx="2400349" cy="711853"/>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nl-BE" sz="4800" b="1" dirty="0">
                  <a:solidFill>
                    <a:schemeClr val="tx1"/>
                  </a:solidFill>
                  <a:effectLst>
                    <a:outerShdw blurRad="38100" dist="38100" dir="2700000" algn="tl">
                      <a:srgbClr val="000000">
                        <a:alpha val="43137"/>
                      </a:srgbClr>
                    </a:outerShdw>
                  </a:effectLst>
                  <a:latin typeface="+mj-lt"/>
                  <a:ea typeface="Verdana" panose="020B0604030504040204" pitchFamily="34" charset="0"/>
                  <a:cs typeface="Verdana" panose="020B0604030504040204" pitchFamily="34" charset="0"/>
                </a:rPr>
                <a:t>Results</a:t>
              </a:r>
            </a:p>
          </p:txBody>
        </p:sp>
        <p:sp>
          <p:nvSpPr>
            <p:cNvPr id="42" name="Rechthoek 274">
              <a:extLst>
                <a:ext uri="{FF2B5EF4-FFF2-40B4-BE49-F238E27FC236}">
                  <a16:creationId xmlns:a16="http://schemas.microsoft.com/office/drawing/2014/main" id="{4F70CA47-55CB-4C73-AE80-3740DD471E7E}"/>
                </a:ext>
              </a:extLst>
            </p:cNvPr>
            <p:cNvSpPr/>
            <p:nvPr/>
          </p:nvSpPr>
          <p:spPr>
            <a:xfrm>
              <a:off x="1334208" y="7276856"/>
              <a:ext cx="4421731" cy="7317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nl-BE" sz="4500" b="1" dirty="0" err="1">
                  <a:solidFill>
                    <a:schemeClr val="tx1"/>
                  </a:solidFill>
                  <a:effectLst>
                    <a:outerShdw blurRad="38100" dist="38100" dir="2700000" algn="tl">
                      <a:srgbClr val="000000">
                        <a:alpha val="43137"/>
                      </a:srgbClr>
                    </a:outerShdw>
                  </a:effectLst>
                  <a:latin typeface="+mj-lt"/>
                  <a:ea typeface="Verdana" panose="020B0604030504040204" pitchFamily="34" charset="0"/>
                  <a:cs typeface="Verdana" panose="020B0604030504040204" pitchFamily="34" charset="0"/>
                </a:rPr>
                <a:t>Introduction</a:t>
              </a:r>
              <a:endParaRPr lang="nl-BE" sz="4500" b="1" dirty="0">
                <a:solidFill>
                  <a:schemeClr val="tx1"/>
                </a:solidFill>
                <a:effectLst>
                  <a:outerShdw blurRad="38100" dist="38100" dir="2700000" algn="tl">
                    <a:srgbClr val="000000">
                      <a:alpha val="43137"/>
                    </a:srgbClr>
                  </a:outerShdw>
                </a:effectLst>
                <a:latin typeface="+mj-lt"/>
                <a:ea typeface="Verdana" panose="020B0604030504040204" pitchFamily="34" charset="0"/>
                <a:cs typeface="Verdana" panose="020B0604030504040204" pitchFamily="34" charset="0"/>
              </a:endParaRPr>
            </a:p>
          </p:txBody>
        </p:sp>
        <p:pic>
          <p:nvPicPr>
            <p:cNvPr id="2" name="Picture 1">
              <a:extLst>
                <a:ext uri="{FF2B5EF4-FFF2-40B4-BE49-F238E27FC236}">
                  <a16:creationId xmlns:a16="http://schemas.microsoft.com/office/drawing/2014/main" id="{CF05C649-7DCF-404C-9D34-8A6E7244CB3F}"/>
                </a:ext>
              </a:extLst>
            </p:cNvPr>
            <p:cNvPicPr>
              <a:picLocks noChangeAspect="1"/>
            </p:cNvPicPr>
            <p:nvPr/>
          </p:nvPicPr>
          <p:blipFill>
            <a:blip r:embed="rId43"/>
            <a:stretch>
              <a:fillRect/>
            </a:stretch>
          </p:blipFill>
          <p:spPr>
            <a:xfrm>
              <a:off x="25331796" y="849852"/>
              <a:ext cx="4088045" cy="1831658"/>
            </a:xfrm>
            <a:prstGeom prst="rect">
              <a:avLst/>
            </a:prstGeom>
          </p:spPr>
        </p:pic>
        <p:pic>
          <p:nvPicPr>
            <p:cNvPr id="4" name="Picture 3">
              <a:extLst>
                <a:ext uri="{FF2B5EF4-FFF2-40B4-BE49-F238E27FC236}">
                  <a16:creationId xmlns:a16="http://schemas.microsoft.com/office/drawing/2014/main" id="{CCE1D533-9999-46B5-8F78-7DD37994065D}"/>
                </a:ext>
              </a:extLst>
            </p:cNvPr>
            <p:cNvPicPr>
              <a:picLocks noChangeAspect="1"/>
            </p:cNvPicPr>
            <p:nvPr/>
          </p:nvPicPr>
          <p:blipFill>
            <a:blip r:embed="rId44"/>
            <a:stretch>
              <a:fillRect/>
            </a:stretch>
          </p:blipFill>
          <p:spPr>
            <a:xfrm>
              <a:off x="5419616" y="40620662"/>
              <a:ext cx="4526769" cy="1287016"/>
            </a:xfrm>
            <a:prstGeom prst="rect">
              <a:avLst/>
            </a:prstGeom>
          </p:spPr>
        </p:pic>
        <p:sp>
          <p:nvSpPr>
            <p:cNvPr id="6" name="Rectangle 5">
              <a:extLst>
                <a:ext uri="{FF2B5EF4-FFF2-40B4-BE49-F238E27FC236}">
                  <a16:creationId xmlns:a16="http://schemas.microsoft.com/office/drawing/2014/main" id="{8CBB57D1-C1DC-4CA0-925C-68AA46D86E6B}"/>
                </a:ext>
              </a:extLst>
            </p:cNvPr>
            <p:cNvSpPr/>
            <p:nvPr/>
          </p:nvSpPr>
          <p:spPr>
            <a:xfrm>
              <a:off x="17547321" y="31872177"/>
              <a:ext cx="4717215" cy="5474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Fig. 5 Heating Principe</a:t>
              </a:r>
              <a:endParaRPr lang="en-US" dirty="0">
                <a:solidFill>
                  <a:schemeClr val="tx1"/>
                </a:solidFill>
              </a:endParaRPr>
            </a:p>
          </p:txBody>
        </p:sp>
        <p:cxnSp>
          <p:nvCxnSpPr>
            <p:cNvPr id="9" name="Straight Connector 8">
              <a:extLst>
                <a:ext uri="{FF2B5EF4-FFF2-40B4-BE49-F238E27FC236}">
                  <a16:creationId xmlns:a16="http://schemas.microsoft.com/office/drawing/2014/main" id="{C0BA65ED-099A-4861-BC70-F42837299984}"/>
                </a:ext>
              </a:extLst>
            </p:cNvPr>
            <p:cNvCxnSpPr/>
            <p:nvPr/>
          </p:nvCxnSpPr>
          <p:spPr>
            <a:xfrm flipV="1">
              <a:off x="21215940" y="32274217"/>
              <a:ext cx="2989826" cy="1894463"/>
            </a:xfrm>
            <a:prstGeom prst="line">
              <a:avLst/>
            </a:prstGeom>
          </p:spPr>
          <p:style>
            <a:lnRef idx="1">
              <a:schemeClr val="dk1"/>
            </a:lnRef>
            <a:fillRef idx="0">
              <a:schemeClr val="dk1"/>
            </a:fillRef>
            <a:effectRef idx="0">
              <a:schemeClr val="dk1"/>
            </a:effectRef>
            <a:fontRef idx="minor">
              <a:schemeClr val="tx1"/>
            </a:fontRef>
          </p:style>
        </p:cxnSp>
        <p:cxnSp>
          <p:nvCxnSpPr>
            <p:cNvPr id="189" name="Straight Connector 188">
              <a:extLst>
                <a:ext uri="{FF2B5EF4-FFF2-40B4-BE49-F238E27FC236}">
                  <a16:creationId xmlns:a16="http://schemas.microsoft.com/office/drawing/2014/main" id="{0970CA56-D1DF-4B98-84C6-82761F64DB1F}"/>
                </a:ext>
              </a:extLst>
            </p:cNvPr>
            <p:cNvCxnSpPr>
              <a:cxnSpLocks/>
            </p:cNvCxnSpPr>
            <p:nvPr/>
          </p:nvCxnSpPr>
          <p:spPr>
            <a:xfrm flipV="1">
              <a:off x="21342485" y="34292827"/>
              <a:ext cx="3153130" cy="6901"/>
            </a:xfrm>
            <a:prstGeom prst="line">
              <a:avLst/>
            </a:prstGeom>
          </p:spPr>
          <p:style>
            <a:lnRef idx="1">
              <a:schemeClr val="dk1"/>
            </a:lnRef>
            <a:fillRef idx="0">
              <a:schemeClr val="dk1"/>
            </a:fillRef>
            <a:effectRef idx="0">
              <a:schemeClr val="dk1"/>
            </a:effectRef>
            <a:fontRef idx="minor">
              <a:schemeClr val="tx1"/>
            </a:fontRef>
          </p:style>
        </p:cxnSp>
      </p:gr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645</Words>
  <Application>Microsoft Office PowerPoint</Application>
  <PresentationFormat>Custom</PresentationFormat>
  <Paragraphs>81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Verdana</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2019-08-16T16:32:08Z</dcterms:modified>
</cp:coreProperties>
</file>