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50" d="100"/>
          <a:sy n="50" d="100"/>
        </p:scale>
        <p:origin x="162" y="-7866"/>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xmlns=""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9/2/2019</a:t>
            </a:fld>
            <a:endParaRPr lang="en-US"/>
          </a:p>
        </p:txBody>
      </p:sp>
      <p:sp>
        <p:nvSpPr>
          <p:cNvPr id="4" name="Footer Placeholder 3">
            <a:extLst>
              <a:ext uri="{FF2B5EF4-FFF2-40B4-BE49-F238E27FC236}">
                <a16:creationId xmlns:a16="http://schemas.microsoft.com/office/drawing/2014/main" xmlns=""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xmlns=""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extLst>
      <p:ext uri="{BB962C8B-B14F-4D97-AF65-F5344CB8AC3E}">
        <p14:creationId xmlns:p14="http://schemas.microsoft.com/office/powerpoint/2010/main" val="3758827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xmlns=""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9/2/2019</a:t>
            </a:fld>
            <a:endParaRPr lang="en-US"/>
          </a:p>
        </p:txBody>
      </p:sp>
      <p:sp>
        <p:nvSpPr>
          <p:cNvPr id="4" name="Slide Image Placeholder 3">
            <a:extLst>
              <a:ext uri="{FF2B5EF4-FFF2-40B4-BE49-F238E27FC236}">
                <a16:creationId xmlns:a16="http://schemas.microsoft.com/office/drawing/2014/main" xmlns=""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xmlns=""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xmlns=""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xmlns=""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extLst>
      <p:ext uri="{BB962C8B-B14F-4D97-AF65-F5344CB8AC3E}">
        <p14:creationId xmlns:p14="http://schemas.microsoft.com/office/powerpoint/2010/main" val="2891737828"/>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xmlns=""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xmlns=""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xmlns=""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extLst>
      <p:ext uri="{BB962C8B-B14F-4D97-AF65-F5344CB8AC3E}">
        <p14:creationId xmlns:p14="http://schemas.microsoft.com/office/powerpoint/2010/main" val="2169799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9/2/2019</a:t>
            </a:fld>
            <a:endParaRPr lang="en-US"/>
          </a:p>
        </p:txBody>
      </p:sp>
      <p:sp>
        <p:nvSpPr>
          <p:cNvPr id="5" name="Footer Placeholder 4">
            <a:extLst>
              <a:ext uri="{FF2B5EF4-FFF2-40B4-BE49-F238E27FC236}">
                <a16:creationId xmlns:a16="http://schemas.microsoft.com/office/drawing/2014/main" xmlns=""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9/2/2019</a:t>
            </a:fld>
            <a:endParaRPr lang="en-US"/>
          </a:p>
        </p:txBody>
      </p:sp>
      <p:sp>
        <p:nvSpPr>
          <p:cNvPr id="5" name="Footer Placeholder 4">
            <a:extLst>
              <a:ext uri="{FF2B5EF4-FFF2-40B4-BE49-F238E27FC236}">
                <a16:creationId xmlns:a16="http://schemas.microsoft.com/office/drawing/2014/main" xmlns=""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9/2/2019</a:t>
            </a:fld>
            <a:endParaRPr lang="en-US"/>
          </a:p>
        </p:txBody>
      </p:sp>
      <p:sp>
        <p:nvSpPr>
          <p:cNvPr id="5" name="Footer Placeholder 4">
            <a:extLst>
              <a:ext uri="{FF2B5EF4-FFF2-40B4-BE49-F238E27FC236}">
                <a16:creationId xmlns:a16="http://schemas.microsoft.com/office/drawing/2014/main" xmlns=""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9/2/2019</a:t>
            </a:fld>
            <a:endParaRPr lang="en-US"/>
          </a:p>
        </p:txBody>
      </p:sp>
      <p:sp>
        <p:nvSpPr>
          <p:cNvPr id="5" name="Footer Placeholder 4">
            <a:extLst>
              <a:ext uri="{FF2B5EF4-FFF2-40B4-BE49-F238E27FC236}">
                <a16:creationId xmlns:a16="http://schemas.microsoft.com/office/drawing/2014/main" xmlns=""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9/2/2019</a:t>
            </a:fld>
            <a:endParaRPr lang="en-US"/>
          </a:p>
        </p:txBody>
      </p:sp>
      <p:sp>
        <p:nvSpPr>
          <p:cNvPr id="5" name="Footer Placeholder 4">
            <a:extLst>
              <a:ext uri="{FF2B5EF4-FFF2-40B4-BE49-F238E27FC236}">
                <a16:creationId xmlns:a16="http://schemas.microsoft.com/office/drawing/2014/main" xmlns=""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xmlns=""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9/2/2019</a:t>
            </a:fld>
            <a:endParaRPr lang="en-US"/>
          </a:p>
        </p:txBody>
      </p:sp>
      <p:sp>
        <p:nvSpPr>
          <p:cNvPr id="6" name="Footer Placeholder 4">
            <a:extLst>
              <a:ext uri="{FF2B5EF4-FFF2-40B4-BE49-F238E27FC236}">
                <a16:creationId xmlns:a16="http://schemas.microsoft.com/office/drawing/2014/main" xmlns=""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9/2/2019</a:t>
            </a:fld>
            <a:endParaRPr lang="en-US"/>
          </a:p>
        </p:txBody>
      </p:sp>
      <p:sp>
        <p:nvSpPr>
          <p:cNvPr id="8" name="Footer Placeholder 4">
            <a:extLst>
              <a:ext uri="{FF2B5EF4-FFF2-40B4-BE49-F238E27FC236}">
                <a16:creationId xmlns:a16="http://schemas.microsoft.com/office/drawing/2014/main" xmlns=""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xmlns=""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9/2/2019</a:t>
            </a:fld>
            <a:endParaRPr lang="en-US"/>
          </a:p>
        </p:txBody>
      </p:sp>
      <p:sp>
        <p:nvSpPr>
          <p:cNvPr id="4" name="Footer Placeholder 4">
            <a:extLst>
              <a:ext uri="{FF2B5EF4-FFF2-40B4-BE49-F238E27FC236}">
                <a16:creationId xmlns:a16="http://schemas.microsoft.com/office/drawing/2014/main" xmlns=""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xmlns=""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9/2/2019</a:t>
            </a:fld>
            <a:endParaRPr lang="en-US"/>
          </a:p>
        </p:txBody>
      </p:sp>
      <p:sp>
        <p:nvSpPr>
          <p:cNvPr id="3" name="Footer Placeholder 4">
            <a:extLst>
              <a:ext uri="{FF2B5EF4-FFF2-40B4-BE49-F238E27FC236}">
                <a16:creationId xmlns:a16="http://schemas.microsoft.com/office/drawing/2014/main" xmlns=""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xmlns=""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9/2/2019</a:t>
            </a:fld>
            <a:endParaRPr lang="en-US"/>
          </a:p>
        </p:txBody>
      </p:sp>
      <p:sp>
        <p:nvSpPr>
          <p:cNvPr id="6" name="Footer Placeholder 4">
            <a:extLst>
              <a:ext uri="{FF2B5EF4-FFF2-40B4-BE49-F238E27FC236}">
                <a16:creationId xmlns:a16="http://schemas.microsoft.com/office/drawing/2014/main" xmlns=""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xmlns=""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9/2/2019</a:t>
            </a:fld>
            <a:endParaRPr lang="en-US"/>
          </a:p>
        </p:txBody>
      </p:sp>
      <p:sp>
        <p:nvSpPr>
          <p:cNvPr id="6" name="Footer Placeholder 4">
            <a:extLst>
              <a:ext uri="{FF2B5EF4-FFF2-40B4-BE49-F238E27FC236}">
                <a16:creationId xmlns:a16="http://schemas.microsoft.com/office/drawing/2014/main" xmlns=""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xmlns=""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xmlns=""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xmlns=""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9/2/2019</a:t>
            </a:fld>
            <a:endParaRPr lang="en-US"/>
          </a:p>
        </p:txBody>
      </p:sp>
      <p:sp>
        <p:nvSpPr>
          <p:cNvPr id="5" name="Footer Placeholder 4">
            <a:extLst>
              <a:ext uri="{FF2B5EF4-FFF2-40B4-BE49-F238E27FC236}">
                <a16:creationId xmlns:a16="http://schemas.microsoft.com/office/drawing/2014/main" xmlns=""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xmlns=""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jpe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 Box 88">
            <a:extLst>
              <a:ext uri="{FF2B5EF4-FFF2-40B4-BE49-F238E27FC236}">
                <a16:creationId xmlns:a16="http://schemas.microsoft.com/office/drawing/2014/main" xmlns="" id="{1E0CEB09-4FD7-43AC-868D-A24B9DB7B074}"/>
              </a:ext>
            </a:extLst>
          </p:cNvPr>
          <p:cNvSpPr txBox="1">
            <a:spLocks noChangeArrowheads="1"/>
          </p:cNvSpPr>
          <p:nvPr/>
        </p:nvSpPr>
        <p:spPr bwMode="auto">
          <a:xfrm>
            <a:off x="10563966" y="5187760"/>
            <a:ext cx="9247217" cy="1124899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4800" b="1" i="0" u="none" strike="noStrike" cap="none" normalizeH="0" baseline="0" dirty="0">
                <a:ln>
                  <a:noFill/>
                </a:ln>
                <a:solidFill>
                  <a:srgbClr val="000000"/>
                </a:solidFill>
                <a:effectLst/>
                <a:latin typeface="Calibri" panose="020F0502020204030204" pitchFamily="34" charset="0"/>
              </a:rPr>
              <a:t>SIMULATION AND RESULTS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2400" dirty="0" smtClean="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24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rgbClr val="000000"/>
                </a:solidFill>
                <a:effectLst/>
                <a:latin typeface="Calibri" panose="020F0502020204030204" pitchFamily="34" charset="0"/>
              </a:rPr>
              <a:t>Electrical circuit and electric currents interfaces are used to find voltage distributions for each foil in a unit, as shown in Figure 4 and explored in Tables 1 and 2. An electrostatics interface uses these voltages to show field stresses, which are illustrated in Figures 5 to 9.</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GB" altLang="en-US" sz="2600" b="0" i="0" u="none" strike="noStrike" cap="none" normalizeH="0" baseline="0" dirty="0">
              <a:ln>
                <a:noFill/>
              </a:ln>
              <a:solidFill>
                <a:srgbClr val="000000"/>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Text Box 2">
            <a:extLst>
              <a:ext uri="{FF2B5EF4-FFF2-40B4-BE49-F238E27FC236}">
                <a16:creationId xmlns:a16="http://schemas.microsoft.com/office/drawing/2014/main" xmlns="" id="{36F7CBCC-1AED-429F-888B-09D8C967FD7F}"/>
              </a:ext>
            </a:extLst>
          </p:cNvPr>
          <p:cNvSpPr txBox="1">
            <a:spLocks noChangeArrowheads="1"/>
          </p:cNvSpPr>
          <p:nvPr/>
        </p:nvSpPr>
        <p:spPr bwMode="auto">
          <a:xfrm>
            <a:off x="19935683" y="10142561"/>
            <a:ext cx="9389018" cy="3088158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4800" b="1" i="0" u="none" strike="noStrike" cap="none" normalizeH="0" baseline="0" dirty="0">
                <a:ln>
                  <a:noFill/>
                </a:ln>
                <a:solidFill>
                  <a:srgbClr val="000000"/>
                </a:solidFill>
                <a:effectLst/>
                <a:latin typeface="Calibri" panose="020F0502020204030204" pitchFamily="34" charset="0"/>
              </a:rPr>
              <a:t>DISCUSSION</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rgbClr val="000000"/>
                </a:solidFill>
                <a:effectLst/>
                <a:latin typeface="Calibri" panose="020F0502020204030204" pitchFamily="34" charset="0"/>
              </a:rPr>
              <a:t>Voltage differences between adjacent foils (Table 2) are  nonlinear, possibly due to stray capacitances with housing, which can in turn provoke unequal electric field stresses between element terminals. Highest stresses occur at bushings and connections to internal elements, where the draw lead has notable influence on local electric fields, as visible with de-normalised colouring in Figures 8 and 9. Foil element edges and corners can be folded, but can also be designed with bend radius in mind to limit local field stress.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1" i="0" u="none" strike="noStrike" cap="none" normalizeH="0" baseline="0" dirty="0">
                <a:ln>
                  <a:noFill/>
                </a:ln>
                <a:solidFill>
                  <a:srgbClr val="000000"/>
                </a:solidFill>
                <a:effectLst/>
                <a:latin typeface="Calibri" panose="020F0502020204030204" pitchFamily="34" charset="0"/>
              </a:rPr>
              <a:t>Development Approach</a:t>
            </a: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rgbClr val="000000"/>
                </a:solidFill>
                <a:effectLst/>
                <a:latin typeface="Calibri" panose="020F0502020204030204" pitchFamily="34" charset="0"/>
              </a:rPr>
              <a:t>COMSOL Multiphysics® is a powerful environment for </a:t>
            </a:r>
            <a:r>
              <a:rPr kumimoji="0" lang="en-GB" altLang="en-US" sz="3200" b="0" i="0" u="none" strike="noStrike" cap="none" normalizeH="0" baseline="0" dirty="0" err="1">
                <a:ln>
                  <a:noFill/>
                </a:ln>
                <a:solidFill>
                  <a:srgbClr val="000000"/>
                </a:solidFill>
                <a:effectLst/>
                <a:latin typeface="Calibri" panose="020F0502020204030204" pitchFamily="34" charset="0"/>
              </a:rPr>
              <a:t>multiphysics</a:t>
            </a:r>
            <a:r>
              <a:rPr kumimoji="0" lang="en-GB" altLang="en-US" sz="3200" b="0" i="0" u="none" strike="noStrike" cap="none" normalizeH="0" baseline="0" dirty="0">
                <a:ln>
                  <a:noFill/>
                </a:ln>
                <a:solidFill>
                  <a:srgbClr val="000000"/>
                </a:solidFill>
                <a:effectLst/>
                <a:latin typeface="Calibri" panose="020F0502020204030204" pitchFamily="34" charset="0"/>
              </a:rPr>
              <a:t> modelling. It even offers some control flow in creating a geometry: parameters and conditional statements are used for the geometry sequence in this study to improve its ease of development and readability; to allow various styles of model, and to let it be readily adapted and reconfigured. There is, however, only strict support for repetition in geometries (arrays only), and no support for either of these forms of control flow in definitions, on which materials, mesh, and boundary conditions can all be based.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4800" b="1" i="0" u="none" strike="noStrike" cap="none" normalizeH="0" baseline="0" dirty="0">
                <a:ln>
                  <a:noFill/>
                </a:ln>
                <a:solidFill>
                  <a:srgbClr val="000000"/>
                </a:solidFill>
                <a:effectLst/>
                <a:latin typeface="Calibri" panose="020F0502020204030204" pitchFamily="34" charset="0"/>
              </a:rPr>
              <a:t>CONCLUSIONS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rgbClr val="000000"/>
                </a:solidFill>
                <a:effectLst/>
                <a:latin typeface="Calibri" panose="020F0502020204030204" pitchFamily="34" charset="0"/>
              </a:rPr>
              <a:t>Electrical field stresses are found to be:</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GB" altLang="en-US" sz="3200" b="0" i="0" u="none" strike="noStrike" cap="none" normalizeH="0" baseline="0" dirty="0">
                <a:ln>
                  <a:noFill/>
                </a:ln>
                <a:solidFill>
                  <a:srgbClr val="000000"/>
                </a:solidFill>
                <a:effectLst/>
                <a:latin typeface="Calibri" panose="020F0502020204030204" pitchFamily="34" charset="0"/>
              </a:rPr>
              <a:t>strongest around terminals: in connecting elements to bushings and where bushings meet module housing;</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GB" altLang="en-US" sz="3200" b="0" i="0" u="none" strike="noStrike" cap="none" normalizeH="0" baseline="0" dirty="0">
                <a:ln>
                  <a:noFill/>
                </a:ln>
                <a:solidFill>
                  <a:srgbClr val="000000"/>
                </a:solidFill>
                <a:effectLst/>
                <a:latin typeface="Calibri" panose="020F0502020204030204" pitchFamily="34" charset="0"/>
              </a:rPr>
              <a:t>between adjacent windings, due to voltage variation;</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GB" altLang="en-US" sz="3200" b="0" i="0" u="none" strike="noStrike" cap="none" normalizeH="0" baseline="0" dirty="0">
                <a:ln>
                  <a:noFill/>
                </a:ln>
                <a:solidFill>
                  <a:srgbClr val="000000"/>
                </a:solidFill>
                <a:effectLst/>
                <a:latin typeface="Calibri" panose="020F0502020204030204" pitchFamily="34" charset="0"/>
              </a:rPr>
              <a:t>shared disproportionately by elements due to nonlinear voltage distribution across element foils;</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GB" altLang="en-US" sz="3200" b="0" i="0" u="none" strike="noStrike" cap="none" normalizeH="0" baseline="0" dirty="0">
                <a:ln>
                  <a:noFill/>
                </a:ln>
                <a:solidFill>
                  <a:srgbClr val="000000"/>
                </a:solidFill>
                <a:effectLst/>
                <a:latin typeface="Calibri" panose="020F0502020204030204" pitchFamily="34" charset="0"/>
              </a:rPr>
              <a:t>prominent at foil corners and edges, validating a practise of folding corners and edges in manufacture;</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GB" altLang="en-US" sz="3200" b="0" i="0" u="none" strike="noStrike" cap="none" normalizeH="0" baseline="0" dirty="0">
                <a:ln>
                  <a:noFill/>
                </a:ln>
                <a:solidFill>
                  <a:srgbClr val="000000"/>
                </a:solidFill>
                <a:effectLst/>
                <a:latin typeface="Calibri" panose="020F0502020204030204" pitchFamily="34" charset="0"/>
              </a:rPr>
              <a:t>influenced by foil fold turn severity, which suggests bend radius might best be maximised where possible;</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GB" altLang="en-US" sz="3200" b="0" i="0" u="none" strike="noStrike" cap="none" normalizeH="0" baseline="0" dirty="0">
                <a:ln>
                  <a:noFill/>
                </a:ln>
                <a:solidFill>
                  <a:srgbClr val="000000"/>
                </a:solidFill>
                <a:effectLst/>
                <a:latin typeface="Calibri" panose="020F0502020204030204" pitchFamily="34" charset="0"/>
              </a:rPr>
              <a:t>heightened where terminals separate to interleave;</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r>
              <a:rPr kumimoji="0" lang="en-GB" altLang="en-US" sz="3200" b="0" i="0" u="none" strike="noStrike" cap="none" normalizeH="0" baseline="0" dirty="0">
                <a:ln>
                  <a:noFill/>
                </a:ln>
                <a:solidFill>
                  <a:srgbClr val="000000"/>
                </a:solidFill>
                <a:effectLst/>
                <a:latin typeface="Calibri" panose="020F0502020204030204" pitchFamily="34" charset="0"/>
              </a:rPr>
              <a:t>affected by having a draw lead, which validates documented wisdom [1] in support of even winding number designs to avoid the need for one.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rgbClr val="000000"/>
                </a:solidFill>
                <a:effectLst/>
                <a:latin typeface="Calibri" panose="020F0502020204030204" pitchFamily="34" charset="0"/>
              </a:rPr>
              <a:t>The narrowness of foil windings contributes to the electric field stresses within a unit. It might be possible to choose winding designs which achieve a similar capacitance with broader turns (increased turn radius). Such design trade-offs could reduce stress and prolong capacitor design life.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4800" b="1" i="0" u="none" strike="noStrike" cap="none" normalizeH="0" baseline="0" dirty="0">
                <a:ln>
                  <a:noFill/>
                </a:ln>
                <a:solidFill>
                  <a:srgbClr val="000000"/>
                </a:solidFill>
                <a:effectLst/>
                <a:latin typeface="Calibri" panose="020F0502020204030204" pitchFamily="34" charset="0"/>
              </a:rPr>
              <a:t>REFERENCES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a:ln>
                  <a:noFill/>
                </a:ln>
                <a:solidFill>
                  <a:schemeClr val="tx1"/>
                </a:solidFill>
                <a:effectLst/>
              </a:rPr>
              <a:t>[1] </a:t>
            </a:r>
            <a:r>
              <a:rPr kumimoji="0" lang="en-GB" altLang="en-US" sz="2800" i="0" u="none" strike="noStrike" cap="none" normalizeH="0" baseline="0" dirty="0">
                <a:ln>
                  <a:noFill/>
                </a:ln>
                <a:solidFill>
                  <a:srgbClr val="000000"/>
                </a:solidFill>
                <a:effectLst/>
                <a:latin typeface="Calibri" panose="020F0502020204030204" pitchFamily="34" charset="0"/>
              </a:rPr>
              <a:t>M. Ellis, D. J. Meisner, M. Thakur, “Innovative protection schemes for H configuration </a:t>
            </a:r>
            <a:r>
              <a:rPr kumimoji="0" lang="en-GB" altLang="en-US" sz="2800" i="0" u="none" strike="noStrike" cap="none" normalizeH="0" baseline="0" dirty="0" err="1">
                <a:ln>
                  <a:noFill/>
                </a:ln>
                <a:solidFill>
                  <a:srgbClr val="000000"/>
                </a:solidFill>
                <a:effectLst/>
                <a:latin typeface="Calibri" panose="020F0502020204030204" pitchFamily="34" charset="0"/>
              </a:rPr>
              <a:t>fuseless</a:t>
            </a:r>
            <a:r>
              <a:rPr kumimoji="0" lang="en-GB" altLang="en-US" sz="2800" i="0" u="none" strike="noStrike" cap="none" normalizeH="0" baseline="0" dirty="0">
                <a:ln>
                  <a:noFill/>
                </a:ln>
                <a:solidFill>
                  <a:srgbClr val="000000"/>
                </a:solidFill>
                <a:effectLst/>
                <a:latin typeface="Calibri" panose="020F0502020204030204" pitchFamily="34" charset="0"/>
              </a:rPr>
              <a:t> grounded shunt capacitor banks”, pp. 449-458, 2012.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a:ln>
                  <a:noFill/>
                </a:ln>
                <a:solidFill>
                  <a:schemeClr val="tx1"/>
                </a:solidFill>
                <a:effectLst/>
              </a:rPr>
              <a:t>[2]</a:t>
            </a:r>
            <a:r>
              <a:rPr kumimoji="0" lang="en-GB" altLang="en-US" sz="2800" i="0" u="none" strike="noStrike" cap="none" normalizeH="0" baseline="0" dirty="0">
                <a:ln>
                  <a:noFill/>
                </a:ln>
                <a:solidFill>
                  <a:srgbClr val="000000"/>
                </a:solidFill>
                <a:effectLst/>
                <a:latin typeface="Calibri" panose="020F0502020204030204" pitchFamily="34" charset="0"/>
              </a:rPr>
              <a:t> W. J. </a:t>
            </a:r>
            <a:r>
              <a:rPr kumimoji="0" lang="en-GB" altLang="en-US" sz="2800" i="0" u="none" strike="noStrike" cap="none" normalizeH="0" baseline="0" dirty="0" err="1">
                <a:ln>
                  <a:noFill/>
                </a:ln>
                <a:solidFill>
                  <a:srgbClr val="000000"/>
                </a:solidFill>
                <a:effectLst/>
                <a:latin typeface="Calibri" panose="020F0502020204030204" pitchFamily="34" charset="0"/>
              </a:rPr>
              <a:t>Sarjeant</a:t>
            </a:r>
            <a:r>
              <a:rPr kumimoji="0" lang="en-GB" altLang="en-US" sz="2800" i="0" u="none" strike="noStrike" cap="none" normalizeH="0" baseline="0" dirty="0">
                <a:ln>
                  <a:noFill/>
                </a:ln>
                <a:solidFill>
                  <a:srgbClr val="000000"/>
                </a:solidFill>
                <a:effectLst/>
                <a:latin typeface="Calibri" panose="020F0502020204030204" pitchFamily="34" charset="0"/>
              </a:rPr>
              <a:t>, J. </a:t>
            </a:r>
            <a:r>
              <a:rPr kumimoji="0" lang="en-GB" altLang="en-US" sz="2800" i="0" u="none" strike="noStrike" cap="none" normalizeH="0" baseline="0" dirty="0" err="1">
                <a:ln>
                  <a:noFill/>
                </a:ln>
                <a:solidFill>
                  <a:srgbClr val="000000"/>
                </a:solidFill>
                <a:effectLst/>
                <a:latin typeface="Calibri" panose="020F0502020204030204" pitchFamily="34" charset="0"/>
              </a:rPr>
              <a:t>Zirnheld</a:t>
            </a:r>
            <a:r>
              <a:rPr kumimoji="0" lang="en-GB" altLang="en-US" sz="2800" i="0" u="none" strike="noStrike" cap="none" normalizeH="0" baseline="0" dirty="0">
                <a:ln>
                  <a:noFill/>
                </a:ln>
                <a:solidFill>
                  <a:srgbClr val="000000"/>
                </a:solidFill>
                <a:effectLst/>
                <a:latin typeface="Calibri" panose="020F0502020204030204" pitchFamily="34" charset="0"/>
              </a:rPr>
              <a:t>, F. W. MacDougall, “Capacitors”, </a:t>
            </a:r>
            <a:r>
              <a:rPr kumimoji="0" lang="en-GB" altLang="en-US" sz="2800" i="1" u="none" strike="noStrike" cap="none" normalizeH="0" baseline="0" dirty="0">
                <a:ln>
                  <a:noFill/>
                </a:ln>
                <a:solidFill>
                  <a:srgbClr val="000000"/>
                </a:solidFill>
                <a:effectLst/>
                <a:latin typeface="Calibri" panose="020F0502020204030204" pitchFamily="34" charset="0"/>
              </a:rPr>
              <a:t>IEEE Transactions on Plasma Science</a:t>
            </a:r>
            <a:r>
              <a:rPr kumimoji="0" lang="en-GB" altLang="en-US" sz="2800" i="0" u="none" strike="noStrike" cap="none" normalizeH="0" baseline="0" dirty="0">
                <a:ln>
                  <a:noFill/>
                </a:ln>
                <a:solidFill>
                  <a:srgbClr val="000000"/>
                </a:solidFill>
                <a:effectLst/>
                <a:latin typeface="Calibri" panose="020F0502020204030204" pitchFamily="34" charset="0"/>
              </a:rPr>
              <a:t>, Vol. 26, No. 5, October 1998.</a:t>
            </a:r>
            <a:endParaRPr kumimoji="0" lang="en-US" altLang="en-US" sz="2800" i="0" u="none" strike="noStrike" cap="none" normalizeH="0" baseline="0" dirty="0">
              <a:ln>
                <a:noFill/>
              </a:ln>
              <a:solidFill>
                <a:schemeClr val="tx1"/>
              </a:solidFill>
              <a:effectLst/>
            </a:endParaRPr>
          </a:p>
        </p:txBody>
      </p:sp>
      <p:sp>
        <p:nvSpPr>
          <p:cNvPr id="1027" name="TextBox 3">
            <a:extLst>
              <a:ext uri="{FF2B5EF4-FFF2-40B4-BE49-F238E27FC236}">
                <a16:creationId xmlns:a16="http://schemas.microsoft.com/office/drawing/2014/main" xmlns="" id="{EED9D940-F4FF-024E-B7AE-8FAE83C5C54B}"/>
              </a:ext>
            </a:extLst>
          </p:cNvPr>
          <p:cNvSpPr txBox="1">
            <a:spLocks noChangeArrowheads="1"/>
          </p:cNvSpPr>
          <p:nvPr/>
        </p:nvSpPr>
        <p:spPr bwMode="auto">
          <a:xfrm>
            <a:off x="1571627" y="1141557"/>
            <a:ext cx="27134789" cy="3350265"/>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a:latin typeface="Calibri" panose="020F0502020204030204" pitchFamily="34" charset="0"/>
                <a:ea typeface="+mn-ea"/>
                <a:cs typeface="Calibri" panose="020F0502020204030204" pitchFamily="34" charset="0"/>
              </a:rPr>
              <a:t>Electrical Stress in High Voltage Capacitor Units</a:t>
            </a: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Calum J. Mackinnon</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Brian G. Stewart</a:t>
            </a:r>
            <a:r>
              <a:rPr lang="en-US" sz="4000" baseline="30000" dirty="0">
                <a:latin typeface="Calibri" panose="020F0502020204030204" pitchFamily="34" charset="0"/>
                <a:cs typeface="Calibri" panose="020F0502020204030204" pitchFamily="34" charset="0"/>
              </a:rPr>
              <a:t>1</a:t>
            </a:r>
          </a:p>
          <a:p>
            <a:pPr marL="914276" indent="-914276" algn="ctr" defTabSz="4387247" eaLnBrk="1" hangingPunct="1">
              <a:defRPr/>
            </a:pPr>
            <a:r>
              <a:rPr lang="en-US" sz="4000" dirty="0">
                <a:latin typeface="Calibri" panose="020F0502020204030204" pitchFamily="34" charset="0"/>
                <a:cs typeface="Calibri" panose="020F0502020204030204" pitchFamily="34" charset="0"/>
              </a:rPr>
              <a:t>1. University of Strathclyde, Department of Electronic and Electrical Engineering, Glasgow, Scotland</a:t>
            </a:r>
          </a:p>
          <a:p>
            <a:pPr marL="914276" indent="-914276" algn="ctr" defTabSz="4387247" eaLnBrk="1" hangingPunct="1">
              <a:defRPr/>
            </a:pPr>
            <a:r>
              <a:rPr lang="en-US" sz="4000" dirty="0">
                <a:solidFill>
                  <a:prstClr val="black"/>
                </a:solidFill>
                <a:latin typeface="Calibri" panose="020F0502020204030204" pitchFamily="34" charset="0"/>
                <a:cs typeface="Calibri" panose="020F0502020204030204" pitchFamily="34" charset="0"/>
              </a:rPr>
              <a:t> </a:t>
            </a:r>
            <a:endParaRPr lang="en-US" sz="4000" dirty="0">
              <a:latin typeface="Calibri" panose="020F0502020204030204" pitchFamily="34" charset="0"/>
              <a:cs typeface="Calibri" panose="020F0502020204030204" pitchFamily="34" charset="0"/>
            </a:endParaRPr>
          </a:p>
        </p:txBody>
      </p:sp>
      <p:sp>
        <p:nvSpPr>
          <p:cNvPr id="2088" name="TextBox 24">
            <a:extLst>
              <a:ext uri="{FF2B5EF4-FFF2-40B4-BE49-F238E27FC236}">
                <a16:creationId xmlns:a16="http://schemas.microsoft.com/office/drawing/2014/main" xmlns="" id="{F1E4126A-6A40-9640-AEDD-8346A4AF0B0C}"/>
              </a:ext>
            </a:extLst>
          </p:cNvPr>
          <p:cNvSpPr txBox="1">
            <a:spLocks noChangeArrowheads="1"/>
          </p:cNvSpPr>
          <p:nvPr/>
        </p:nvSpPr>
        <p:spPr bwMode="auto">
          <a:xfrm>
            <a:off x="2246430" y="40051325"/>
            <a:ext cx="8142271" cy="56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100" b="1" dirty="0">
                <a:cs typeface="Calibri" panose="020F0502020204030204" pitchFamily="34" charset="0"/>
              </a:rPr>
              <a:t>Figure 3</a:t>
            </a:r>
            <a:r>
              <a:rPr lang="en-US" altLang="nl-NL" sz="3100" dirty="0">
                <a:cs typeface="Calibri" panose="020F0502020204030204" pitchFamily="34" charset="0"/>
              </a:rPr>
              <a:t>. Position of cut lines on a module’s Z axis</a:t>
            </a:r>
          </a:p>
        </p:txBody>
      </p:sp>
      <p:sp>
        <p:nvSpPr>
          <p:cNvPr id="2089" name="TextBox 25">
            <a:extLst>
              <a:ext uri="{FF2B5EF4-FFF2-40B4-BE49-F238E27FC236}">
                <a16:creationId xmlns:a16="http://schemas.microsoft.com/office/drawing/2014/main" xmlns="" id="{10595A17-4314-624E-A1B3-3E27CC01E8B0}"/>
              </a:ext>
            </a:extLst>
          </p:cNvPr>
          <p:cNvSpPr txBox="1">
            <a:spLocks noChangeArrowheads="1"/>
          </p:cNvSpPr>
          <p:nvPr/>
        </p:nvSpPr>
        <p:spPr bwMode="auto">
          <a:xfrm>
            <a:off x="2697989" y="20278545"/>
            <a:ext cx="7675733" cy="56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100" b="1" dirty="0">
                <a:cs typeface="Calibri" panose="020F0502020204030204" pitchFamily="34" charset="0"/>
              </a:rPr>
              <a:t>Figure 1</a:t>
            </a:r>
            <a:r>
              <a:rPr lang="en-US" altLang="nl-NL" sz="3100" dirty="0">
                <a:cs typeface="Calibri" panose="020F0502020204030204" pitchFamily="34" charset="0"/>
              </a:rPr>
              <a:t>. Capacitor banks in an HVDC filter hall</a:t>
            </a:r>
          </a:p>
        </p:txBody>
      </p:sp>
      <p:sp>
        <p:nvSpPr>
          <p:cNvPr id="2097" name="TextBox 1">
            <a:extLst>
              <a:ext uri="{FF2B5EF4-FFF2-40B4-BE49-F238E27FC236}">
                <a16:creationId xmlns:a16="http://schemas.microsoft.com/office/drawing/2014/main" xmlns=""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xmlns=""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24" name="Picture 76">
            <a:extLst>
              <a:ext uri="{FF2B5EF4-FFF2-40B4-BE49-F238E27FC236}">
                <a16:creationId xmlns:a16="http://schemas.microsoft.com/office/drawing/2014/main" xmlns="" id="{6B7951E7-A753-405B-B0DC-E267CB9A91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91724" y="865314"/>
            <a:ext cx="2882900" cy="32416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25" name="Picture 77" descr="COMSOL_Conference_Cambridge_Logo_2019_blue">
            <a:extLst>
              <a:ext uri="{FF2B5EF4-FFF2-40B4-BE49-F238E27FC236}">
                <a16:creationId xmlns:a16="http://schemas.microsoft.com/office/drawing/2014/main" xmlns="" id="{AED8242C-924D-47EB-83D9-C9ABE8116FC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3764" y="1384907"/>
            <a:ext cx="3384551" cy="14303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 name="Text Box 78">
            <a:extLst>
              <a:ext uri="{FF2B5EF4-FFF2-40B4-BE49-F238E27FC236}">
                <a16:creationId xmlns:a16="http://schemas.microsoft.com/office/drawing/2014/main" xmlns="" id="{667C6DD3-00BB-4E4F-87ED-4001F581301C}"/>
              </a:ext>
            </a:extLst>
          </p:cNvPr>
          <p:cNvSpPr txBox="1">
            <a:spLocks noChangeArrowheads="1"/>
          </p:cNvSpPr>
          <p:nvPr/>
        </p:nvSpPr>
        <p:spPr bwMode="auto">
          <a:xfrm>
            <a:off x="1033525" y="5188274"/>
            <a:ext cx="9357809" cy="1108376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4800" b="1" i="0" u="none" strike="noStrike" cap="none" normalizeH="0" baseline="0" dirty="0">
                <a:ln>
                  <a:noFill/>
                </a:ln>
                <a:solidFill>
                  <a:srgbClr val="000000"/>
                </a:solidFill>
                <a:effectLst/>
                <a:latin typeface="Calibri" panose="020F0502020204030204" pitchFamily="34" charset="0"/>
              </a:rPr>
              <a:t>ABSTRACT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1" i="0" u="none" strike="noStrike" cap="none" normalizeH="0" baseline="0" dirty="0">
                <a:ln>
                  <a:noFill/>
                </a:ln>
                <a:solidFill>
                  <a:srgbClr val="000000"/>
                </a:solidFill>
                <a:effectLst/>
                <a:latin typeface="Calibri" panose="020F0502020204030204" pitchFamily="34" charset="0"/>
              </a:rPr>
              <a:t>Capacitor banks, as part of power electronic converters within modern power systems, are vulnerable to failures which can cascade over time and which result from stresses placed on capacitor units from a power system. This study uses COMSOL Multiphysics® software to develop plots of electric field strength and evaluate regions of high electric field stress within simplistic capacitor modules. It finds that electric fields arise between adjacent elements, around foil edges, along the length of a draw lead included in the interleaved discrete-foil unit design. Moreover, as nonlinear voltage distributions arise in capacitor units, field stresses are shown to be unevenly distributed too. </a:t>
            </a:r>
            <a:endParaRPr kumimoji="0" lang="en-GB" altLang="en-US" sz="3200" b="1" i="0" u="none" strike="noStrike" cap="none" normalizeH="0" baseline="0" dirty="0" smtClean="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100" b="1"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100" b="1" i="0" u="none" strike="noStrike" cap="none" normalizeH="0" baseline="0" dirty="0">
              <a:ln>
                <a:noFill/>
              </a:ln>
              <a:solidFill>
                <a:srgbClr val="000000"/>
              </a:solidFill>
              <a:effectLst/>
              <a:latin typeface="Calibri" panose="020F0502020204030204" pitchFamily="34" charset="0"/>
            </a:endParaRPr>
          </a:p>
        </p:txBody>
      </p:sp>
      <p:pic>
        <p:nvPicPr>
          <p:cNvPr id="2127" name="Picture 79" descr="SAM_1451">
            <a:extLst>
              <a:ext uri="{FF2B5EF4-FFF2-40B4-BE49-F238E27FC236}">
                <a16:creationId xmlns:a16="http://schemas.microsoft.com/office/drawing/2014/main" xmlns="" id="{8D2167AF-F6BE-48F3-A409-1DD7D7E7AE6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l="22220" r="13425"/>
          <a:stretch>
            <a:fillRect/>
          </a:stretch>
        </p:blipFill>
        <p:spPr bwMode="auto">
          <a:xfrm>
            <a:off x="1033566" y="12861990"/>
            <a:ext cx="3546476" cy="734695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28" name="Picture 80" descr="SAM_1435">
            <a:extLst>
              <a:ext uri="{FF2B5EF4-FFF2-40B4-BE49-F238E27FC236}">
                <a16:creationId xmlns:a16="http://schemas.microsoft.com/office/drawing/2014/main" xmlns="" id="{000EDBAC-A207-4A58-810F-F78B6AD17B9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79575" y="12861989"/>
            <a:ext cx="5511800" cy="734695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Text Box 82">
            <a:extLst>
              <a:ext uri="{FF2B5EF4-FFF2-40B4-BE49-F238E27FC236}">
                <a16:creationId xmlns:a16="http://schemas.microsoft.com/office/drawing/2014/main" xmlns="" id="{0061A3C1-4F3A-47B2-9D94-09CD63446240}"/>
              </a:ext>
            </a:extLst>
          </p:cNvPr>
          <p:cNvSpPr txBox="1">
            <a:spLocks noChangeArrowheads="1"/>
          </p:cNvSpPr>
          <p:nvPr/>
        </p:nvSpPr>
        <p:spPr bwMode="auto">
          <a:xfrm>
            <a:off x="1033525" y="20944880"/>
            <a:ext cx="9357951" cy="1475229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4800" b="1" i="0" u="none" strike="noStrike" cap="none" normalizeH="0" baseline="0" dirty="0">
                <a:ln>
                  <a:noFill/>
                </a:ln>
                <a:solidFill>
                  <a:srgbClr val="000000"/>
                </a:solidFill>
                <a:effectLst/>
                <a:latin typeface="Calibri" panose="020F0502020204030204" pitchFamily="34" charset="0"/>
              </a:rPr>
              <a:t>INTRODUCTION</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rgbClr val="000000"/>
                </a:solidFill>
                <a:effectLst/>
                <a:latin typeface="Calibri" panose="020F0502020204030204" pitchFamily="34" charset="0"/>
              </a:rPr>
              <a:t>Renewable connections, power factor correction, and HVDC links all use power electronics and capacitor banks.  Two HVDC converter station capacitor banks are in Figure 1: each has an array of individual capacitor units which sit on racks at tiered voltages, and which are connected to support reactive power and to form part of tuned filters.  </a:t>
            </a: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3200" dirty="0">
              <a:solidFill>
                <a:srgbClr val="000000"/>
              </a:solidFill>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rgbClr val="000000"/>
                </a:solidFill>
                <a:effectLst/>
                <a:latin typeface="Calibri" panose="020F0502020204030204" pitchFamily="34" charset="0"/>
              </a:rPr>
              <a:t>Capacitor banks are susceptible to electrical stresses and are also enclosed. It can therefore be difficult to detect developing or incipient faults, which, if cause breakdown, can cultivate cascading failure [1]. To highlight locations where such faults might develop, this study employs a discrete foil capacitor model [2] (Figure 2 and with cut planes in Figure 3), of 5 elements in each of 5 series connected windings. It connects to a 10 kV voltage using circuit and electric currents interfaces, and has 3.9 relative permittivity dielectric.</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rgbClr val="000000"/>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2132" name="Picture 84">
            <a:extLst>
              <a:ext uri="{FF2B5EF4-FFF2-40B4-BE49-F238E27FC236}">
                <a16:creationId xmlns:a16="http://schemas.microsoft.com/office/drawing/2014/main" xmlns="" id="{2029F59B-9499-4378-AC01-D63B2B354F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7838" y="25357464"/>
            <a:ext cx="9440863" cy="452278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Text Box 85">
            <a:extLst>
              <a:ext uri="{FF2B5EF4-FFF2-40B4-BE49-F238E27FC236}">
                <a16:creationId xmlns:a16="http://schemas.microsoft.com/office/drawing/2014/main" xmlns="" id="{C359519B-188C-4CC3-A606-6F0A4AD9FBE8}"/>
              </a:ext>
            </a:extLst>
          </p:cNvPr>
          <p:cNvSpPr txBox="1">
            <a:spLocks noChangeArrowheads="1"/>
          </p:cNvSpPr>
          <p:nvPr/>
        </p:nvSpPr>
        <p:spPr bwMode="auto">
          <a:xfrm>
            <a:off x="704783" y="29860267"/>
            <a:ext cx="9666265" cy="82502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2.</a:t>
            </a:r>
            <a:r>
              <a:rPr lang="en-GB" altLang="en-US" sz="3100" dirty="0">
                <a:solidFill>
                  <a:srgbClr val="000000"/>
                </a:solidFill>
                <a:latin typeface="Calibri" panose="020F0502020204030204" pitchFamily="34" charset="0"/>
              </a:rPr>
              <a:t> A capacitor m</a:t>
            </a:r>
            <a:r>
              <a:rPr kumimoji="0" lang="en-GB" altLang="en-US" sz="3100" b="0" i="0" u="none" strike="noStrike" cap="none" normalizeH="0" baseline="0" dirty="0">
                <a:ln>
                  <a:noFill/>
                </a:ln>
                <a:solidFill>
                  <a:srgbClr val="000000"/>
                </a:solidFill>
                <a:effectLst/>
                <a:latin typeface="Calibri" panose="020F0502020204030204" pitchFamily="34" charset="0"/>
              </a:rPr>
              <a:t>odel of 5 windings of 5 elements</a:t>
            </a:r>
            <a:endParaRPr kumimoji="0" lang="en-US" altLang="en-US" sz="3100" b="0" i="0" u="none" strike="noStrike" cap="none" normalizeH="0" baseline="0" dirty="0">
              <a:ln>
                <a:noFill/>
              </a:ln>
              <a:solidFill>
                <a:schemeClr val="tx1"/>
              </a:solidFill>
              <a:effectLst/>
            </a:endParaRPr>
          </a:p>
        </p:txBody>
      </p:sp>
      <p:pic>
        <p:nvPicPr>
          <p:cNvPr id="2134" name="Picture 86" descr="ZIndexPicture2">
            <a:extLst>
              <a:ext uri="{FF2B5EF4-FFF2-40B4-BE49-F238E27FC236}">
                <a16:creationId xmlns:a16="http://schemas.microsoft.com/office/drawing/2014/main" xmlns="" id="{0E4273DB-C9F2-4862-BB53-3F81F7CA2945}"/>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2318"/>
          <a:stretch/>
        </p:blipFill>
        <p:spPr bwMode="auto">
          <a:xfrm>
            <a:off x="1356842" y="36004286"/>
            <a:ext cx="8705850" cy="41326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37" name="Picture 89">
            <a:extLst>
              <a:ext uri="{FF2B5EF4-FFF2-40B4-BE49-F238E27FC236}">
                <a16:creationId xmlns:a16="http://schemas.microsoft.com/office/drawing/2014/main" xmlns="" id="{10EFB25A-2BC7-4C1E-B78C-F9AB3D7C567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19282" y="6107814"/>
            <a:ext cx="8820150" cy="42259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0" name="Text Box 90">
            <a:extLst>
              <a:ext uri="{FF2B5EF4-FFF2-40B4-BE49-F238E27FC236}">
                <a16:creationId xmlns:a16="http://schemas.microsoft.com/office/drawing/2014/main" xmlns="" id="{4C162462-271B-4085-81C5-7616D44728AB}"/>
              </a:ext>
            </a:extLst>
          </p:cNvPr>
          <p:cNvSpPr txBox="1">
            <a:spLocks noChangeArrowheads="1"/>
          </p:cNvSpPr>
          <p:nvPr/>
        </p:nvSpPr>
        <p:spPr bwMode="auto">
          <a:xfrm>
            <a:off x="10630330" y="10151063"/>
            <a:ext cx="9180853" cy="8350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4.</a:t>
            </a:r>
            <a:r>
              <a:rPr kumimoji="0" lang="en-GB" altLang="en-US" sz="3100" b="0" i="0" u="none" strike="noStrike" cap="none" normalizeH="0" baseline="0" dirty="0">
                <a:ln>
                  <a:noFill/>
                </a:ln>
                <a:solidFill>
                  <a:srgbClr val="000000"/>
                </a:solidFill>
                <a:effectLst/>
                <a:latin typeface="Calibri" panose="020F0502020204030204" pitchFamily="34" charset="0"/>
              </a:rPr>
              <a:t> Voltage distribution in an interleaved foil unit</a:t>
            </a:r>
            <a:endParaRPr kumimoji="0" lang="en-US" altLang="en-US" sz="3100" b="0" i="0" u="none" strike="noStrike" cap="none" normalizeH="0" baseline="0" dirty="0">
              <a:ln>
                <a:noFill/>
              </a:ln>
              <a:solidFill>
                <a:schemeClr val="tx1"/>
              </a:solidFill>
              <a:effectLst/>
            </a:endParaRPr>
          </a:p>
        </p:txBody>
      </p:sp>
      <p:sp>
        <p:nvSpPr>
          <p:cNvPr id="11" name="Text Box 91">
            <a:extLst>
              <a:ext uri="{FF2B5EF4-FFF2-40B4-BE49-F238E27FC236}">
                <a16:creationId xmlns:a16="http://schemas.microsoft.com/office/drawing/2014/main" xmlns="" id="{28B77458-DB9B-4E67-959A-4FA2E6F61B45}"/>
              </a:ext>
            </a:extLst>
          </p:cNvPr>
          <p:cNvSpPr txBox="1">
            <a:spLocks noChangeArrowheads="1"/>
          </p:cNvSpPr>
          <p:nvPr/>
        </p:nvSpPr>
        <p:spPr bwMode="auto">
          <a:xfrm>
            <a:off x="10799262" y="16835817"/>
            <a:ext cx="8820150" cy="117952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Table 1.</a:t>
            </a:r>
            <a:r>
              <a:rPr kumimoji="0" lang="en-GB" altLang="en-US" sz="3100" b="0" i="0" u="none" strike="noStrike" cap="none" normalizeH="0" baseline="0" dirty="0">
                <a:ln>
                  <a:noFill/>
                </a:ln>
                <a:solidFill>
                  <a:srgbClr val="000000"/>
                </a:solidFill>
                <a:effectLst/>
                <a:latin typeface="Calibri" panose="020F0502020204030204" pitchFamily="34" charset="0"/>
              </a:rPr>
              <a:t> Foil terminal voltages (aligned with Figure 4)</a:t>
            </a:r>
            <a:endParaRPr kumimoji="0" lang="en-US" altLang="en-US" sz="3100" b="0" i="0" u="none" strike="noStrike" cap="none" normalizeH="0" baseline="0" dirty="0">
              <a:ln>
                <a:noFill/>
              </a:ln>
              <a:solidFill>
                <a:schemeClr val="tx1"/>
              </a:solidFill>
              <a:effectLst/>
            </a:endParaRPr>
          </a:p>
        </p:txBody>
      </p:sp>
      <p:graphicFrame>
        <p:nvGraphicFramePr>
          <p:cNvPr id="12" name="Table 11">
            <a:extLst>
              <a:ext uri="{FF2B5EF4-FFF2-40B4-BE49-F238E27FC236}">
                <a16:creationId xmlns:a16="http://schemas.microsoft.com/office/drawing/2014/main" xmlns="" id="{848D61BA-594B-43FC-81A6-8E1E17D563D0}"/>
              </a:ext>
            </a:extLst>
          </p:cNvPr>
          <p:cNvGraphicFramePr>
            <a:graphicFrameLocks noGrp="1"/>
          </p:cNvGraphicFramePr>
          <p:nvPr>
            <p:extLst>
              <p:ext uri="{D42A27DB-BD31-4B8C-83A1-F6EECF244321}">
                <p14:modId xmlns:p14="http://schemas.microsoft.com/office/powerpoint/2010/main" val="4011256663"/>
              </p:ext>
            </p:extLst>
          </p:nvPr>
        </p:nvGraphicFramePr>
        <p:xfrm>
          <a:off x="10777626" y="13307872"/>
          <a:ext cx="8819895" cy="3621345"/>
        </p:xfrm>
        <a:graphic>
          <a:graphicData uri="http://schemas.openxmlformats.org/drawingml/2006/table">
            <a:tbl>
              <a:tblPr/>
              <a:tblGrid>
                <a:gridCol w="1259985">
                  <a:extLst>
                    <a:ext uri="{9D8B030D-6E8A-4147-A177-3AD203B41FA5}">
                      <a16:colId xmlns:a16="http://schemas.microsoft.com/office/drawing/2014/main" xmlns="" val="3061062756"/>
                    </a:ext>
                  </a:extLst>
                </a:gridCol>
                <a:gridCol w="1259985">
                  <a:extLst>
                    <a:ext uri="{9D8B030D-6E8A-4147-A177-3AD203B41FA5}">
                      <a16:colId xmlns:a16="http://schemas.microsoft.com/office/drawing/2014/main" xmlns="" val="1963812680"/>
                    </a:ext>
                  </a:extLst>
                </a:gridCol>
                <a:gridCol w="1259985">
                  <a:extLst>
                    <a:ext uri="{9D8B030D-6E8A-4147-A177-3AD203B41FA5}">
                      <a16:colId xmlns:a16="http://schemas.microsoft.com/office/drawing/2014/main" xmlns="" val="2649305972"/>
                    </a:ext>
                  </a:extLst>
                </a:gridCol>
                <a:gridCol w="1259985">
                  <a:extLst>
                    <a:ext uri="{9D8B030D-6E8A-4147-A177-3AD203B41FA5}">
                      <a16:colId xmlns:a16="http://schemas.microsoft.com/office/drawing/2014/main" xmlns="" val="697117843"/>
                    </a:ext>
                  </a:extLst>
                </a:gridCol>
                <a:gridCol w="1259985">
                  <a:extLst>
                    <a:ext uri="{9D8B030D-6E8A-4147-A177-3AD203B41FA5}">
                      <a16:colId xmlns:a16="http://schemas.microsoft.com/office/drawing/2014/main" xmlns="" val="2344994582"/>
                    </a:ext>
                  </a:extLst>
                </a:gridCol>
                <a:gridCol w="1259985">
                  <a:extLst>
                    <a:ext uri="{9D8B030D-6E8A-4147-A177-3AD203B41FA5}">
                      <a16:colId xmlns:a16="http://schemas.microsoft.com/office/drawing/2014/main" xmlns="" val="3435728550"/>
                    </a:ext>
                  </a:extLst>
                </a:gridCol>
                <a:gridCol w="1259985">
                  <a:extLst>
                    <a:ext uri="{9D8B030D-6E8A-4147-A177-3AD203B41FA5}">
                      <a16:colId xmlns:a16="http://schemas.microsoft.com/office/drawing/2014/main" xmlns="" val="832157137"/>
                    </a:ext>
                  </a:extLst>
                </a:gridCol>
              </a:tblGrid>
              <a:tr h="443598">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 </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6">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Foil Terminal Voltages (V)</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2352497757"/>
                  </a:ext>
                </a:extLst>
              </a:tr>
              <a:tr h="458622">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Winding</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5</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4</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3</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2</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1</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0</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11408421"/>
                  </a:ext>
                </a:extLst>
              </a:tr>
              <a:tr h="458622">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5</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1367.7</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1010.8</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701</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402.18</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171.34</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0</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3672627506"/>
                  </a:ext>
                </a:extLst>
              </a:tr>
              <a:tr h="458622">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4</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1367.7</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1761.3</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2153.2</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2555.5</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2932.4</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3342.9</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xmlns="" val="2714978690"/>
                  </a:ext>
                </a:extLst>
              </a:tr>
              <a:tr h="458622">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3</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5613</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5151.1</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4695.1</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4232.4</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3781.6</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3342.9</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xmlns="" val="2107686221"/>
                  </a:ext>
                </a:extLst>
              </a:tr>
              <a:tr h="458622">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2</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5613</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6078.3</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6548.6</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7010.8</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7461.1</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7892.9</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xmlns="" val="1661212396"/>
                  </a:ext>
                </a:extLst>
              </a:tr>
              <a:tr h="458622">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1</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800" kern="1400" dirty="0">
                          <a:ln>
                            <a:noFill/>
                          </a:ln>
                          <a:solidFill>
                            <a:srgbClr val="000000"/>
                          </a:solidFill>
                          <a:effectLst/>
                          <a:latin typeface="Calibri" panose="020F0502020204030204" pitchFamily="34" charset="0"/>
                        </a:rPr>
                        <a:t>10000</a:t>
                      </a:r>
                      <a:endParaRPr lang="en-GB" sz="1000" kern="1400" dirty="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marR="0" indent="0" algn="ctr" rtl="0">
                        <a:lnSpc>
                          <a:spcPct val="119000"/>
                        </a:lnSpc>
                        <a:spcBef>
                          <a:spcPts val="0"/>
                        </a:spcBef>
                        <a:spcAft>
                          <a:spcPts val="1400"/>
                        </a:spcAft>
                      </a:pPr>
                      <a:r>
                        <a:rPr lang="en-GB" sz="2800" kern="1400" dirty="0">
                          <a:ln>
                            <a:noFill/>
                          </a:ln>
                          <a:solidFill>
                            <a:srgbClr val="000000"/>
                          </a:solidFill>
                          <a:effectLst/>
                          <a:latin typeface="Calibri" panose="020F0502020204030204" pitchFamily="34" charset="0"/>
                        </a:rPr>
                        <a:t>9575.3</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dirty="0">
                          <a:ln>
                            <a:noFill/>
                          </a:ln>
                          <a:solidFill>
                            <a:srgbClr val="000000"/>
                          </a:solidFill>
                          <a:effectLst/>
                          <a:latin typeface="Calibri" panose="020F0502020204030204" pitchFamily="34" charset="0"/>
                        </a:rPr>
                        <a:t>9144.6</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dirty="0">
                          <a:ln>
                            <a:noFill/>
                          </a:ln>
                          <a:solidFill>
                            <a:srgbClr val="000000"/>
                          </a:solidFill>
                          <a:effectLst/>
                          <a:latin typeface="Calibri" panose="020F0502020204030204" pitchFamily="34" charset="0"/>
                        </a:rPr>
                        <a:t>8730.1</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a:ln>
                            <a:noFill/>
                          </a:ln>
                          <a:solidFill>
                            <a:srgbClr val="000000"/>
                          </a:solidFill>
                          <a:effectLst/>
                          <a:latin typeface="Calibri" panose="020F0502020204030204" pitchFamily="34" charset="0"/>
                        </a:rPr>
                        <a:t>8303.8</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marR="0" indent="0" algn="ctr" rtl="0">
                        <a:lnSpc>
                          <a:spcPct val="119000"/>
                        </a:lnSpc>
                        <a:spcBef>
                          <a:spcPts val="0"/>
                        </a:spcBef>
                        <a:spcAft>
                          <a:spcPts val="1400"/>
                        </a:spcAft>
                      </a:pPr>
                      <a:r>
                        <a:rPr lang="en-GB" sz="2800" kern="1400" dirty="0">
                          <a:ln>
                            <a:noFill/>
                          </a:ln>
                          <a:solidFill>
                            <a:srgbClr val="000000"/>
                          </a:solidFill>
                          <a:effectLst/>
                          <a:latin typeface="Calibri" panose="020F0502020204030204" pitchFamily="34" charset="0"/>
                        </a:rPr>
                        <a:t>7892.9</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xmlns="" val="3020876295"/>
                  </a:ext>
                </a:extLst>
              </a:tr>
            </a:tbl>
          </a:graphicData>
        </a:graphic>
      </p:graphicFrame>
      <p:sp>
        <p:nvSpPr>
          <p:cNvPr id="13" name="Control 92">
            <a:extLst>
              <a:ext uri="{FF2B5EF4-FFF2-40B4-BE49-F238E27FC236}">
                <a16:creationId xmlns:a16="http://schemas.microsoft.com/office/drawing/2014/main" xmlns="" id="{7E7EB619-BB6A-4760-ADD8-C481AE4FC2F5}"/>
              </a:ext>
            </a:extLst>
          </p:cNvPr>
          <p:cNvSpPr>
            <a:spLocks noChangeArrowheads="1" noChangeShapeType="1"/>
          </p:cNvSpPr>
          <p:nvPr/>
        </p:nvSpPr>
        <p:spPr bwMode="auto">
          <a:xfrm>
            <a:off x="21540759" y="33539536"/>
            <a:ext cx="8820150" cy="3195638"/>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endParaRPr lang="en-GB"/>
          </a:p>
        </p:txBody>
      </p:sp>
      <p:pic>
        <p:nvPicPr>
          <p:cNvPr id="2141" name="Picture 93">
            <a:extLst>
              <a:ext uri="{FF2B5EF4-FFF2-40B4-BE49-F238E27FC236}">
                <a16:creationId xmlns:a16="http://schemas.microsoft.com/office/drawing/2014/main" xmlns="" id="{7914CB31-2075-45BD-885D-35BA525D8A8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875535" y="17427204"/>
            <a:ext cx="8820150" cy="422751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4" name="Text Box 94">
            <a:extLst>
              <a:ext uri="{FF2B5EF4-FFF2-40B4-BE49-F238E27FC236}">
                <a16:creationId xmlns:a16="http://schemas.microsoft.com/office/drawing/2014/main" xmlns="" id="{013C564C-A341-484E-B98E-1982EE5695C0}"/>
              </a:ext>
            </a:extLst>
          </p:cNvPr>
          <p:cNvSpPr txBox="1">
            <a:spLocks noChangeArrowheads="1"/>
          </p:cNvSpPr>
          <p:nvPr/>
        </p:nvSpPr>
        <p:spPr bwMode="auto">
          <a:xfrm>
            <a:off x="10630329" y="21388890"/>
            <a:ext cx="8848725" cy="80486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5.</a:t>
            </a:r>
            <a:r>
              <a:rPr kumimoji="0" lang="en-GB" altLang="en-US" sz="3100" b="0" i="0" u="none" strike="noStrike" cap="none" normalizeH="0" baseline="0" dirty="0">
                <a:ln>
                  <a:noFill/>
                </a:ln>
                <a:solidFill>
                  <a:srgbClr val="000000"/>
                </a:solidFill>
                <a:effectLst/>
                <a:latin typeface="Calibri" panose="020F0502020204030204" pitchFamily="34" charset="0"/>
              </a:rPr>
              <a:t> Field stress on a centrally bisecting cut plane</a:t>
            </a:r>
            <a:endParaRPr kumimoji="0" lang="en-US" altLang="en-US" sz="3100" b="0" i="0" u="none" strike="noStrike" cap="none" normalizeH="0" baseline="0" dirty="0">
              <a:ln>
                <a:noFill/>
              </a:ln>
              <a:solidFill>
                <a:schemeClr val="tx1"/>
              </a:solidFill>
              <a:effectLst/>
            </a:endParaRPr>
          </a:p>
        </p:txBody>
      </p:sp>
      <p:pic>
        <p:nvPicPr>
          <p:cNvPr id="2143" name="Picture 95">
            <a:extLst>
              <a:ext uri="{FF2B5EF4-FFF2-40B4-BE49-F238E27FC236}">
                <a16:creationId xmlns:a16="http://schemas.microsoft.com/office/drawing/2014/main" xmlns="" id="{B1F16704-424A-48C2-AEAD-A2CBCD88CC3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804341" y="28978392"/>
            <a:ext cx="8820150" cy="42259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44" name="Picture 96">
            <a:extLst>
              <a:ext uri="{FF2B5EF4-FFF2-40B4-BE49-F238E27FC236}">
                <a16:creationId xmlns:a16="http://schemas.microsoft.com/office/drawing/2014/main" xmlns="" id="{C61A6EC5-31FF-43D4-A55D-8A66D816809D}"/>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693829" y="22054393"/>
            <a:ext cx="4360863" cy="208915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45" name="Picture 97">
            <a:extLst>
              <a:ext uri="{FF2B5EF4-FFF2-40B4-BE49-F238E27FC236}">
                <a16:creationId xmlns:a16="http://schemas.microsoft.com/office/drawing/2014/main" xmlns="" id="{BE19F298-E5A9-41F9-8FD8-D9A6B9620A62}"/>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051176" y="22060402"/>
            <a:ext cx="4484688" cy="21494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46" name="Picture 98">
            <a:extLst>
              <a:ext uri="{FF2B5EF4-FFF2-40B4-BE49-F238E27FC236}">
                <a16:creationId xmlns:a16="http://schemas.microsoft.com/office/drawing/2014/main" xmlns="" id="{D8952C7D-B701-4044-9101-96C19555277B}"/>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693829" y="24179519"/>
            <a:ext cx="4352925" cy="20859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47" name="Picture 99">
            <a:extLst>
              <a:ext uri="{FF2B5EF4-FFF2-40B4-BE49-F238E27FC236}">
                <a16:creationId xmlns:a16="http://schemas.microsoft.com/office/drawing/2014/main" xmlns="" id="{C401566D-77CB-4AD1-ACC5-3D41EC98121B}"/>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5072088" y="24175542"/>
            <a:ext cx="4432300" cy="21240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48" name="Picture 100">
            <a:extLst>
              <a:ext uri="{FF2B5EF4-FFF2-40B4-BE49-F238E27FC236}">
                <a16:creationId xmlns:a16="http://schemas.microsoft.com/office/drawing/2014/main" xmlns="" id="{0D5D049E-C403-4816-8D8C-A8E57628F471}"/>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693830" y="26240063"/>
            <a:ext cx="4344360" cy="208096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49" name="Picture 101">
            <a:extLst>
              <a:ext uri="{FF2B5EF4-FFF2-40B4-BE49-F238E27FC236}">
                <a16:creationId xmlns:a16="http://schemas.microsoft.com/office/drawing/2014/main" xmlns="" id="{FDFBB9F7-886D-45DD-9072-05604F6D1372}"/>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5048795" y="26225423"/>
            <a:ext cx="4489450" cy="215265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5" name="Text Box 102">
            <a:extLst>
              <a:ext uri="{FF2B5EF4-FFF2-40B4-BE49-F238E27FC236}">
                <a16:creationId xmlns:a16="http://schemas.microsoft.com/office/drawing/2014/main" xmlns="" id="{17B8B5E8-7340-4EB7-A583-4115D4AF578A}"/>
              </a:ext>
            </a:extLst>
          </p:cNvPr>
          <p:cNvSpPr txBox="1">
            <a:spLocks noChangeArrowheads="1"/>
          </p:cNvSpPr>
          <p:nvPr/>
        </p:nvSpPr>
        <p:spPr bwMode="auto">
          <a:xfrm>
            <a:off x="10680404" y="28391631"/>
            <a:ext cx="8820150" cy="69215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6.</a:t>
            </a:r>
            <a:r>
              <a:rPr kumimoji="0" lang="en-GB" altLang="en-US" sz="3100" b="0" i="0" u="none" strike="noStrike" cap="none" normalizeH="0" baseline="0" dirty="0">
                <a:ln>
                  <a:noFill/>
                </a:ln>
                <a:solidFill>
                  <a:srgbClr val="000000"/>
                </a:solidFill>
                <a:effectLst/>
                <a:latin typeface="Calibri" panose="020F0502020204030204" pitchFamily="34" charset="0"/>
              </a:rPr>
              <a:t> Cut line field plots for </a:t>
            </a:r>
            <a:r>
              <a:rPr kumimoji="0" lang="en-GB" altLang="en-US" sz="3100" b="0" i="0" u="none" strike="noStrike" cap="none" normalizeH="0" baseline="0" dirty="0" err="1">
                <a:ln>
                  <a:noFill/>
                </a:ln>
                <a:solidFill>
                  <a:srgbClr val="000000"/>
                </a:solidFill>
                <a:effectLst/>
                <a:latin typeface="Calibri" panose="020F0502020204030204" pitchFamily="34" charset="0"/>
              </a:rPr>
              <a:t>YMin</a:t>
            </a:r>
            <a:r>
              <a:rPr kumimoji="0" lang="en-GB" altLang="en-US" sz="3100" b="0" i="0" u="none" strike="noStrike" cap="none" normalizeH="0" baseline="0" dirty="0">
                <a:ln>
                  <a:noFill/>
                </a:ln>
                <a:solidFill>
                  <a:srgbClr val="000000"/>
                </a:solidFill>
                <a:effectLst/>
                <a:latin typeface="Calibri" panose="020F0502020204030204" pitchFamily="34" charset="0"/>
              </a:rPr>
              <a:t>, </a:t>
            </a:r>
            <a:r>
              <a:rPr kumimoji="0" lang="en-GB" altLang="en-US" sz="3100" b="0" i="0" u="none" strike="noStrike" cap="none" normalizeH="0" baseline="0" dirty="0" err="1">
                <a:ln>
                  <a:noFill/>
                </a:ln>
                <a:solidFill>
                  <a:srgbClr val="000000"/>
                </a:solidFill>
                <a:effectLst/>
                <a:latin typeface="Calibri" panose="020F0502020204030204" pitchFamily="34" charset="0"/>
              </a:rPr>
              <a:t>YMid</a:t>
            </a:r>
            <a:r>
              <a:rPr kumimoji="0" lang="en-GB" altLang="en-US" sz="3100" b="0" i="0" u="none" strike="noStrike" cap="none" normalizeH="0" baseline="0" dirty="0">
                <a:ln>
                  <a:noFill/>
                </a:ln>
                <a:solidFill>
                  <a:srgbClr val="000000"/>
                </a:solidFill>
                <a:effectLst/>
                <a:latin typeface="Calibri" panose="020F0502020204030204" pitchFamily="34" charset="0"/>
              </a:rPr>
              <a:t>, and </a:t>
            </a:r>
            <a:r>
              <a:rPr kumimoji="0" lang="en-GB" altLang="en-US" sz="3100" b="0" i="0" u="none" strike="noStrike" cap="none" normalizeH="0" baseline="0" dirty="0" err="1">
                <a:ln>
                  <a:noFill/>
                </a:ln>
                <a:solidFill>
                  <a:srgbClr val="000000"/>
                </a:solidFill>
                <a:effectLst/>
                <a:latin typeface="Calibri" panose="020F0502020204030204" pitchFamily="34" charset="0"/>
              </a:rPr>
              <a:t>YMax</a:t>
            </a:r>
            <a:endParaRPr kumimoji="0" lang="en-US" altLang="en-US" sz="3100" b="0" i="0" u="none" strike="noStrike" cap="none" normalizeH="0" baseline="0" dirty="0">
              <a:ln>
                <a:noFill/>
              </a:ln>
              <a:solidFill>
                <a:schemeClr val="tx1"/>
              </a:solidFill>
              <a:effectLst/>
            </a:endParaRPr>
          </a:p>
        </p:txBody>
      </p:sp>
      <p:sp>
        <p:nvSpPr>
          <p:cNvPr id="16" name="Text Box 103">
            <a:extLst>
              <a:ext uri="{FF2B5EF4-FFF2-40B4-BE49-F238E27FC236}">
                <a16:creationId xmlns:a16="http://schemas.microsoft.com/office/drawing/2014/main" xmlns="" id="{7F805965-8BE0-4F43-B9D8-38450F9AC66F}"/>
              </a:ext>
            </a:extLst>
          </p:cNvPr>
          <p:cNvSpPr txBox="1">
            <a:spLocks noChangeArrowheads="1"/>
          </p:cNvSpPr>
          <p:nvPr/>
        </p:nvSpPr>
        <p:spPr bwMode="auto">
          <a:xfrm>
            <a:off x="10680403" y="32945317"/>
            <a:ext cx="9015281" cy="80486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7.</a:t>
            </a:r>
            <a:r>
              <a:rPr kumimoji="0" lang="en-GB" altLang="en-US" sz="3100" b="0" i="0" u="none" strike="noStrike" cap="none" normalizeH="0" baseline="0" dirty="0">
                <a:ln>
                  <a:noFill/>
                </a:ln>
                <a:solidFill>
                  <a:srgbClr val="000000"/>
                </a:solidFill>
                <a:effectLst/>
                <a:latin typeface="Calibri" panose="020F0502020204030204" pitchFamily="34" charset="0"/>
              </a:rPr>
              <a:t> Z5 cut plane of EF stresses </a:t>
            </a:r>
            <a:r>
              <a:rPr lang="en-GB" altLang="en-US" sz="3100" dirty="0">
                <a:solidFill>
                  <a:srgbClr val="000000"/>
                </a:solidFill>
                <a:latin typeface="Calibri" panose="020F0502020204030204" pitchFamily="34" charset="0"/>
              </a:rPr>
              <a:t>through</a:t>
            </a:r>
            <a:r>
              <a:rPr kumimoji="0" lang="en-GB" altLang="en-US" sz="3100" b="0" i="0" u="none" strike="noStrike" cap="none" normalizeH="0" baseline="0" dirty="0">
                <a:ln>
                  <a:noFill/>
                </a:ln>
                <a:solidFill>
                  <a:srgbClr val="000000"/>
                </a:solidFill>
                <a:effectLst/>
                <a:latin typeface="Calibri" panose="020F0502020204030204" pitchFamily="34" charset="0"/>
              </a:rPr>
              <a:t> windings</a:t>
            </a:r>
            <a:endParaRPr kumimoji="0" lang="en-US" altLang="en-US" sz="3100" b="0" i="0" u="none" strike="noStrike" cap="none" normalizeH="0" baseline="0" dirty="0">
              <a:ln>
                <a:noFill/>
              </a:ln>
              <a:solidFill>
                <a:schemeClr val="tx1"/>
              </a:solidFill>
              <a:effectLst/>
            </a:endParaRPr>
          </a:p>
        </p:txBody>
      </p:sp>
      <p:pic>
        <p:nvPicPr>
          <p:cNvPr id="2152" name="Picture 104">
            <a:extLst>
              <a:ext uri="{FF2B5EF4-FFF2-40B4-BE49-F238E27FC236}">
                <a16:creationId xmlns:a16="http://schemas.microsoft.com/office/drawing/2014/main" xmlns="" id="{E8EE06C6-935B-445D-B57D-AED8EA9C25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717301" y="33837661"/>
            <a:ext cx="8818563" cy="25812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7" name="Text Box 105">
            <a:extLst>
              <a:ext uri="{FF2B5EF4-FFF2-40B4-BE49-F238E27FC236}">
                <a16:creationId xmlns:a16="http://schemas.microsoft.com/office/drawing/2014/main" xmlns="" id="{5765673C-418E-4E39-922B-83712714DEAE}"/>
              </a:ext>
            </a:extLst>
          </p:cNvPr>
          <p:cNvSpPr txBox="1">
            <a:spLocks noChangeArrowheads="1"/>
          </p:cNvSpPr>
          <p:nvPr/>
        </p:nvSpPr>
        <p:spPr bwMode="auto">
          <a:xfrm>
            <a:off x="10717301" y="36297905"/>
            <a:ext cx="8820150" cy="69215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8.</a:t>
            </a:r>
            <a:r>
              <a:rPr kumimoji="0" lang="en-GB" altLang="en-US" sz="3100" b="0" i="0" u="none" strike="noStrike" cap="none" normalizeH="0" baseline="0" dirty="0">
                <a:ln>
                  <a:noFill/>
                </a:ln>
                <a:solidFill>
                  <a:srgbClr val="000000"/>
                </a:solidFill>
                <a:effectLst/>
                <a:latin typeface="Calibri" panose="020F0502020204030204" pitchFamily="34" charset="0"/>
              </a:rPr>
              <a:t> Draw lead influence on stresses near housing</a:t>
            </a:r>
            <a:endParaRPr kumimoji="0" lang="en-US" altLang="en-US" sz="3100" b="0" i="0" u="none" strike="noStrike" cap="none" normalizeH="0" baseline="0" dirty="0">
              <a:ln>
                <a:noFill/>
              </a:ln>
              <a:solidFill>
                <a:schemeClr val="tx1"/>
              </a:solidFill>
              <a:effectLst/>
            </a:endParaRPr>
          </a:p>
        </p:txBody>
      </p:sp>
      <p:graphicFrame>
        <p:nvGraphicFramePr>
          <p:cNvPr id="18" name="Table 17">
            <a:extLst>
              <a:ext uri="{FF2B5EF4-FFF2-40B4-BE49-F238E27FC236}">
                <a16:creationId xmlns:a16="http://schemas.microsoft.com/office/drawing/2014/main" xmlns="" id="{B9B2CCED-7977-4C58-ADB9-8CE22C9A2597}"/>
              </a:ext>
            </a:extLst>
          </p:cNvPr>
          <p:cNvGraphicFramePr>
            <a:graphicFrameLocks noGrp="1"/>
          </p:cNvGraphicFramePr>
          <p:nvPr>
            <p:extLst>
              <p:ext uri="{D42A27DB-BD31-4B8C-83A1-F6EECF244321}">
                <p14:modId xmlns:p14="http://schemas.microsoft.com/office/powerpoint/2010/main" val="225334606"/>
              </p:ext>
            </p:extLst>
          </p:nvPr>
        </p:nvGraphicFramePr>
        <p:xfrm>
          <a:off x="10563966" y="37011452"/>
          <a:ext cx="8819892" cy="3367532"/>
        </p:xfrm>
        <a:graphic>
          <a:graphicData uri="http://schemas.openxmlformats.org/drawingml/2006/table">
            <a:tbl>
              <a:tblPr/>
              <a:tblGrid>
                <a:gridCol w="1469982">
                  <a:extLst>
                    <a:ext uri="{9D8B030D-6E8A-4147-A177-3AD203B41FA5}">
                      <a16:colId xmlns:a16="http://schemas.microsoft.com/office/drawing/2014/main" xmlns="" val="2575638216"/>
                    </a:ext>
                  </a:extLst>
                </a:gridCol>
                <a:gridCol w="1469982">
                  <a:extLst>
                    <a:ext uri="{9D8B030D-6E8A-4147-A177-3AD203B41FA5}">
                      <a16:colId xmlns:a16="http://schemas.microsoft.com/office/drawing/2014/main" xmlns="" val="3564747304"/>
                    </a:ext>
                  </a:extLst>
                </a:gridCol>
                <a:gridCol w="1469982">
                  <a:extLst>
                    <a:ext uri="{9D8B030D-6E8A-4147-A177-3AD203B41FA5}">
                      <a16:colId xmlns:a16="http://schemas.microsoft.com/office/drawing/2014/main" xmlns="" val="1077944973"/>
                    </a:ext>
                  </a:extLst>
                </a:gridCol>
                <a:gridCol w="1469982">
                  <a:extLst>
                    <a:ext uri="{9D8B030D-6E8A-4147-A177-3AD203B41FA5}">
                      <a16:colId xmlns:a16="http://schemas.microsoft.com/office/drawing/2014/main" xmlns="" val="2569492916"/>
                    </a:ext>
                  </a:extLst>
                </a:gridCol>
                <a:gridCol w="1469982">
                  <a:extLst>
                    <a:ext uri="{9D8B030D-6E8A-4147-A177-3AD203B41FA5}">
                      <a16:colId xmlns:a16="http://schemas.microsoft.com/office/drawing/2014/main" xmlns="" val="851738661"/>
                    </a:ext>
                  </a:extLst>
                </a:gridCol>
                <a:gridCol w="1469982">
                  <a:extLst>
                    <a:ext uri="{9D8B030D-6E8A-4147-A177-3AD203B41FA5}">
                      <a16:colId xmlns:a16="http://schemas.microsoft.com/office/drawing/2014/main" xmlns="" val="3100056051"/>
                    </a:ext>
                  </a:extLst>
                </a:gridCol>
              </a:tblGrid>
              <a:tr h="427685">
                <a:tc>
                  <a:txBody>
                    <a:bodyPr/>
                    <a:lstStyle/>
                    <a:p>
                      <a:pPr marR="0" indent="0" algn="ctr" rtl="0">
                        <a:lnSpc>
                          <a:spcPct val="119000"/>
                        </a:lnSpc>
                        <a:spcBef>
                          <a:spcPts val="0"/>
                        </a:spcBef>
                        <a:spcAft>
                          <a:spcPts val="1400"/>
                        </a:spcAft>
                      </a:pPr>
                      <a:r>
                        <a:rPr lang="en-GB" sz="2600" kern="1400" dirty="0">
                          <a:ln>
                            <a:noFill/>
                          </a:ln>
                          <a:solidFill>
                            <a:srgbClr val="000000"/>
                          </a:solidFill>
                          <a:effectLst/>
                          <a:latin typeface="Calibri" panose="020F0502020204030204" pitchFamily="34" charset="0"/>
                        </a:rPr>
                        <a:t> </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5">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Foil Terminal Voltage Differences (V)</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3194241284"/>
                  </a:ext>
                </a:extLst>
              </a:tr>
              <a:tr h="427685">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Winding</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5-4</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4-3</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3-2</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2-1</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1-0</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61160442"/>
                  </a:ext>
                </a:extLst>
              </a:tr>
              <a:tr h="427685">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1</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356.9</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DC87D"/>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309.8</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BB078"/>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298.82</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BAA77"/>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230.84</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98770"/>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171.34</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8696B"/>
                    </a:solidFill>
                  </a:tcPr>
                </a:tc>
                <a:extLst>
                  <a:ext uri="{0D108BD9-81ED-4DB2-BD59-A6C34878D82A}">
                    <a16:rowId xmlns:a16="http://schemas.microsoft.com/office/drawing/2014/main" xmlns="" val="2374274644"/>
                  </a:ext>
                </a:extLst>
              </a:tr>
              <a:tr h="427685">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2</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393.6</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FEDB80"/>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391.9</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EDA80"/>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402.3</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EDF81"/>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376.9</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DD27F"/>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410.5</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EE382"/>
                    </a:solidFill>
                  </a:tcPr>
                </a:tc>
                <a:extLst>
                  <a:ext uri="{0D108BD9-81ED-4DB2-BD59-A6C34878D82A}">
                    <a16:rowId xmlns:a16="http://schemas.microsoft.com/office/drawing/2014/main" xmlns="" val="3917121262"/>
                  </a:ext>
                </a:extLst>
              </a:tr>
              <a:tr h="427685">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3</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461.9</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80C77D"/>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456</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94CD7E"/>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462.7</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7DC67D"/>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450.8</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A6D27F"/>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438.7</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D0DE82"/>
                    </a:solidFill>
                  </a:tcPr>
                </a:tc>
                <a:extLst>
                  <a:ext uri="{0D108BD9-81ED-4DB2-BD59-A6C34878D82A}">
                    <a16:rowId xmlns:a16="http://schemas.microsoft.com/office/drawing/2014/main" xmlns="" val="954448907"/>
                  </a:ext>
                </a:extLst>
              </a:tr>
              <a:tr h="427685">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a:t>
                      </a:r>
                      <a:endParaRPr lang="en-GB" sz="1000" kern="140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465.3</a:t>
                      </a:r>
                      <a:endParaRPr lang="en-GB" sz="1000" kern="140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75C37C"/>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470.3</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63BE7B"/>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462.2</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7FC67D"/>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450.3</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A8D27F"/>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431.8</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E7E483"/>
                    </a:solidFill>
                  </a:tcPr>
                </a:tc>
                <a:extLst>
                  <a:ext uri="{0D108BD9-81ED-4DB2-BD59-A6C34878D82A}">
                    <a16:rowId xmlns:a16="http://schemas.microsoft.com/office/drawing/2014/main" xmlns="" val="1017049191"/>
                  </a:ext>
                </a:extLst>
              </a:tr>
              <a:tr h="427685">
                <a:tc>
                  <a:txBody>
                    <a:bodyPr/>
                    <a:lstStyle/>
                    <a:p>
                      <a:pPr marR="0" indent="0" algn="ctr" rtl="0">
                        <a:lnSpc>
                          <a:spcPct val="119000"/>
                        </a:lnSpc>
                        <a:spcBef>
                          <a:spcPts val="0"/>
                        </a:spcBef>
                        <a:spcAft>
                          <a:spcPts val="1400"/>
                        </a:spcAft>
                      </a:pPr>
                      <a:r>
                        <a:rPr lang="en-GB" sz="2600" kern="1400" dirty="0">
                          <a:ln>
                            <a:noFill/>
                          </a:ln>
                          <a:solidFill>
                            <a:srgbClr val="000000"/>
                          </a:solidFill>
                          <a:effectLst/>
                          <a:latin typeface="Calibri" panose="020F0502020204030204" pitchFamily="34" charset="0"/>
                        </a:rPr>
                        <a:t>5</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R="0" indent="0" algn="ctr" rtl="0">
                        <a:lnSpc>
                          <a:spcPct val="119000"/>
                        </a:lnSpc>
                        <a:spcBef>
                          <a:spcPts val="0"/>
                        </a:spcBef>
                        <a:spcAft>
                          <a:spcPts val="1400"/>
                        </a:spcAft>
                      </a:pPr>
                      <a:r>
                        <a:rPr lang="en-GB" sz="2600" kern="1400" dirty="0">
                          <a:ln>
                            <a:noFill/>
                          </a:ln>
                          <a:solidFill>
                            <a:srgbClr val="000000"/>
                          </a:solidFill>
                          <a:effectLst/>
                          <a:latin typeface="Calibri" panose="020F0502020204030204" pitchFamily="34" charset="0"/>
                        </a:rPr>
                        <a:t>424.7</a:t>
                      </a:r>
                      <a:endParaRPr lang="en-GB" sz="1000" kern="1400" dirty="0">
                        <a:ln>
                          <a:noFill/>
                        </a:ln>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FFEB84"/>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430.7</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EBE683"/>
                    </a:solidFill>
                  </a:tcPr>
                </a:tc>
                <a:tc>
                  <a:txBody>
                    <a:bodyPr/>
                    <a:lstStyle/>
                    <a:p>
                      <a:pPr marR="0" indent="0" algn="ctr" rtl="0">
                        <a:lnSpc>
                          <a:spcPct val="119000"/>
                        </a:lnSpc>
                        <a:spcBef>
                          <a:spcPts val="0"/>
                        </a:spcBef>
                        <a:spcAft>
                          <a:spcPts val="1400"/>
                        </a:spcAft>
                      </a:pPr>
                      <a:r>
                        <a:rPr lang="en-GB" sz="2600" kern="1400">
                          <a:ln>
                            <a:noFill/>
                          </a:ln>
                          <a:solidFill>
                            <a:srgbClr val="000000"/>
                          </a:solidFill>
                          <a:effectLst/>
                          <a:latin typeface="Calibri" panose="020F0502020204030204" pitchFamily="34" charset="0"/>
                        </a:rPr>
                        <a:t>414.5</a:t>
                      </a:r>
                      <a:endParaRPr lang="en-GB" sz="1000" kern="140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EE582"/>
                    </a:solidFill>
                  </a:tcPr>
                </a:tc>
                <a:tc>
                  <a:txBody>
                    <a:bodyPr/>
                    <a:lstStyle/>
                    <a:p>
                      <a:pPr marR="0" indent="0" algn="ctr" rtl="0">
                        <a:lnSpc>
                          <a:spcPct val="119000"/>
                        </a:lnSpc>
                        <a:spcBef>
                          <a:spcPts val="0"/>
                        </a:spcBef>
                        <a:spcAft>
                          <a:spcPts val="1400"/>
                        </a:spcAft>
                      </a:pPr>
                      <a:r>
                        <a:rPr lang="en-GB" sz="2600" kern="1400" dirty="0">
                          <a:ln>
                            <a:noFill/>
                          </a:ln>
                          <a:solidFill>
                            <a:srgbClr val="000000"/>
                          </a:solidFill>
                          <a:effectLst/>
                          <a:latin typeface="Calibri" panose="020F0502020204030204" pitchFamily="34" charset="0"/>
                        </a:rPr>
                        <a:t>426.3</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AEA84"/>
                    </a:solidFill>
                  </a:tcPr>
                </a:tc>
                <a:tc>
                  <a:txBody>
                    <a:bodyPr/>
                    <a:lstStyle/>
                    <a:p>
                      <a:pPr marR="0" indent="0" algn="ctr" rtl="0">
                        <a:lnSpc>
                          <a:spcPct val="119000"/>
                        </a:lnSpc>
                        <a:spcBef>
                          <a:spcPts val="0"/>
                        </a:spcBef>
                        <a:spcAft>
                          <a:spcPts val="1400"/>
                        </a:spcAft>
                      </a:pPr>
                      <a:r>
                        <a:rPr lang="en-GB" sz="2600" kern="1400" dirty="0">
                          <a:ln>
                            <a:noFill/>
                          </a:ln>
                          <a:solidFill>
                            <a:srgbClr val="000000"/>
                          </a:solidFill>
                          <a:effectLst/>
                          <a:latin typeface="Calibri" panose="020F0502020204030204" pitchFamily="34" charset="0"/>
                        </a:rPr>
                        <a:t>410.9</a:t>
                      </a:r>
                      <a:endParaRPr lang="en-GB" sz="1000" kern="1400" dirty="0">
                        <a:ln>
                          <a:noFill/>
                        </a:ln>
                        <a:solidFill>
                          <a:srgbClr val="000000"/>
                        </a:solidFill>
                        <a:effectLst/>
                        <a:latin typeface="Calibri" panose="020F0502020204030204" pitchFamily="34" charset="0"/>
                      </a:endParaRPr>
                    </a:p>
                  </a:txBody>
                  <a:tcPr marL="9525" marR="9525" marT="9525" marB="0" anchor="b">
                    <a:lnL>
                      <a:noFill/>
                    </a:lnL>
                    <a:lnR>
                      <a:noFill/>
                    </a:lnR>
                    <a:lnT>
                      <a:noFill/>
                    </a:lnT>
                    <a:lnB>
                      <a:noFill/>
                    </a:lnB>
                    <a:solidFill>
                      <a:srgbClr val="FEE382"/>
                    </a:solidFill>
                  </a:tcPr>
                </a:tc>
                <a:extLst>
                  <a:ext uri="{0D108BD9-81ED-4DB2-BD59-A6C34878D82A}">
                    <a16:rowId xmlns:a16="http://schemas.microsoft.com/office/drawing/2014/main" xmlns="" val="1054747370"/>
                  </a:ext>
                </a:extLst>
              </a:tr>
            </a:tbl>
          </a:graphicData>
        </a:graphic>
      </p:graphicFrame>
      <p:sp>
        <p:nvSpPr>
          <p:cNvPr id="19" name="Control 106">
            <a:extLst>
              <a:ext uri="{FF2B5EF4-FFF2-40B4-BE49-F238E27FC236}">
                <a16:creationId xmlns:a16="http://schemas.microsoft.com/office/drawing/2014/main" xmlns="" id="{0F0B32AB-456D-4FE4-9A3D-22E6AA319FDB}"/>
              </a:ext>
            </a:extLst>
          </p:cNvPr>
          <p:cNvSpPr>
            <a:spLocks noChangeArrowheads="1" noChangeShapeType="1"/>
          </p:cNvSpPr>
          <p:nvPr/>
        </p:nvSpPr>
        <p:spPr bwMode="auto">
          <a:xfrm>
            <a:off x="21738891" y="74781930"/>
            <a:ext cx="8820150" cy="2994025"/>
          </a:xfrm>
          <a:prstGeom prst="rect">
            <a:avLst/>
          </a:prstGeom>
          <a:noFill/>
          <a:ln>
            <a:noFill/>
          </a:ln>
          <a:effectLst/>
          <a:extLst>
            <a:ext uri="{91240B29-F687-4F45-9708-019B960494DF}">
              <a14:hiddenLine xmlns:a14="http://schemas.microsoft.com/office/drawing/2010/main" w="25400">
                <a:no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0" tIns="0" rIns="0" bIns="0" numCol="1" anchor="t" anchorCtr="0" compatLnSpc="1">
            <a:prstTxWarp prst="textNoShape">
              <a:avLst/>
            </a:prstTxWarp>
          </a:bodyPr>
          <a:lstStyle/>
          <a:p>
            <a:endParaRPr lang="en-GB"/>
          </a:p>
        </p:txBody>
      </p:sp>
      <p:sp>
        <p:nvSpPr>
          <p:cNvPr id="20" name="Text Box 107">
            <a:extLst>
              <a:ext uri="{FF2B5EF4-FFF2-40B4-BE49-F238E27FC236}">
                <a16:creationId xmlns:a16="http://schemas.microsoft.com/office/drawing/2014/main" xmlns="" id="{3D570228-05A3-4F94-9C26-BA40500DF19B}"/>
              </a:ext>
            </a:extLst>
          </p:cNvPr>
          <p:cNvSpPr txBox="1">
            <a:spLocks noChangeArrowheads="1"/>
          </p:cNvSpPr>
          <p:nvPr/>
        </p:nvSpPr>
        <p:spPr bwMode="auto">
          <a:xfrm>
            <a:off x="10563966" y="40361300"/>
            <a:ext cx="8819892" cy="8350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Table 2.</a:t>
            </a:r>
            <a:r>
              <a:rPr kumimoji="0" lang="en-GB" altLang="en-US" sz="3100" b="0" i="0" u="none" strike="noStrike" cap="none" normalizeH="0" baseline="0" dirty="0">
                <a:ln>
                  <a:noFill/>
                </a:ln>
                <a:solidFill>
                  <a:srgbClr val="000000"/>
                </a:solidFill>
                <a:effectLst/>
                <a:latin typeface="Calibri" panose="020F0502020204030204" pitchFamily="34" charset="0"/>
              </a:rPr>
              <a:t> Foil terminal voltage differences</a:t>
            </a:r>
            <a:endParaRPr kumimoji="0" lang="en-US" altLang="en-US" sz="3100" b="0" i="0" u="none" strike="noStrike" cap="none" normalizeH="0" baseline="0" dirty="0">
              <a:ln>
                <a:noFill/>
              </a:ln>
              <a:solidFill>
                <a:schemeClr val="tx1"/>
              </a:solidFill>
              <a:effectLst/>
            </a:endParaRPr>
          </a:p>
        </p:txBody>
      </p:sp>
      <p:pic>
        <p:nvPicPr>
          <p:cNvPr id="2156" name="Picture 108">
            <a:extLst>
              <a:ext uri="{FF2B5EF4-FFF2-40B4-BE49-F238E27FC236}">
                <a16:creationId xmlns:a16="http://schemas.microsoft.com/office/drawing/2014/main" xmlns="" id="{0520A2A5-3185-4EBA-90C8-B0DDBDE8A27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0296891" y="5385959"/>
            <a:ext cx="8820150" cy="42259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1" name="Text Box 109">
            <a:extLst>
              <a:ext uri="{FF2B5EF4-FFF2-40B4-BE49-F238E27FC236}">
                <a16:creationId xmlns:a16="http://schemas.microsoft.com/office/drawing/2014/main" xmlns="" id="{703FA06D-A361-496B-9413-8260A644553B}"/>
              </a:ext>
            </a:extLst>
          </p:cNvPr>
          <p:cNvSpPr txBox="1">
            <a:spLocks noChangeArrowheads="1"/>
          </p:cNvSpPr>
          <p:nvPr/>
        </p:nvSpPr>
        <p:spPr bwMode="auto">
          <a:xfrm>
            <a:off x="19928591" y="9323619"/>
            <a:ext cx="9188450" cy="7620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9.</a:t>
            </a:r>
            <a:r>
              <a:rPr kumimoji="0" lang="en-GB" altLang="en-US" sz="3100" b="0" i="0" u="none" strike="noStrike" cap="none" normalizeH="0" baseline="0" dirty="0">
                <a:ln>
                  <a:noFill/>
                </a:ln>
                <a:solidFill>
                  <a:srgbClr val="000000"/>
                </a:solidFill>
                <a:effectLst/>
                <a:latin typeface="Calibri" panose="020F0502020204030204" pitchFamily="34" charset="0"/>
              </a:rPr>
              <a:t> Electrical field streamlines coloured by voltage</a:t>
            </a:r>
            <a:endParaRPr kumimoji="0" lang="en-US" altLang="en-US" sz="3100" b="0" i="0" u="none" strike="noStrike" cap="none" normalizeH="0" baseline="0" dirty="0">
              <a:ln>
                <a:noFill/>
              </a:ln>
              <a:solidFill>
                <a:schemeClr val="tx1"/>
              </a:solidFill>
              <a:effectLst/>
            </a:endParaRPr>
          </a:p>
        </p:txBody>
      </p:sp>
      <p:pic>
        <p:nvPicPr>
          <p:cNvPr id="22" name="Picture 3" descr="Process3">
            <a:extLst>
              <a:ext uri="{FF2B5EF4-FFF2-40B4-BE49-F238E27FC236}">
                <a16:creationId xmlns:a16="http://schemas.microsoft.com/office/drawing/2014/main" xmlns="" id="{E828C409-63FF-410A-8C09-D9E74486B0A7}"/>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9867511" y="16846838"/>
            <a:ext cx="9374188" cy="338772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3" name="Text Box 4">
            <a:extLst>
              <a:ext uri="{FF2B5EF4-FFF2-40B4-BE49-F238E27FC236}">
                <a16:creationId xmlns:a16="http://schemas.microsoft.com/office/drawing/2014/main" xmlns="" id="{45E21595-3413-4C0A-B449-8FBF8D247BE3}"/>
              </a:ext>
            </a:extLst>
          </p:cNvPr>
          <p:cNvSpPr txBox="1">
            <a:spLocks noChangeArrowheads="1"/>
          </p:cNvSpPr>
          <p:nvPr/>
        </p:nvSpPr>
        <p:spPr bwMode="auto">
          <a:xfrm>
            <a:off x="19928591" y="20055003"/>
            <a:ext cx="9369425" cy="5873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3100" b="1" i="0" u="none" strike="noStrike" cap="none" normalizeH="0" baseline="0" dirty="0">
                <a:ln>
                  <a:noFill/>
                </a:ln>
                <a:solidFill>
                  <a:srgbClr val="000000"/>
                </a:solidFill>
                <a:effectLst/>
                <a:latin typeface="Calibri" panose="020F0502020204030204" pitchFamily="34" charset="0"/>
              </a:rPr>
              <a:t>Figure 10.</a:t>
            </a:r>
            <a:r>
              <a:rPr kumimoji="0" lang="en-GB" altLang="en-US" sz="3100" b="0" i="0" u="none" strike="noStrike" cap="none" normalizeH="0" baseline="0" dirty="0">
                <a:ln>
                  <a:noFill/>
                </a:ln>
                <a:solidFill>
                  <a:srgbClr val="000000"/>
                </a:solidFill>
                <a:effectLst/>
                <a:latin typeface="Calibri" panose="020F0502020204030204" pitchFamily="34" charset="0"/>
              </a:rPr>
              <a:t> Simple approach with control flow support</a:t>
            </a:r>
            <a:endParaRPr kumimoji="0" lang="en-US" altLang="en-US" sz="3100" b="0" i="0" u="none" strike="noStrike" cap="none" normalizeH="0" baseline="0" dirty="0">
              <a:ln>
                <a:noFill/>
              </a:ln>
              <a:solidFill>
                <a:schemeClr val="tx1"/>
              </a:solidFill>
              <a:effectLst/>
            </a:endParaRPr>
          </a:p>
        </p:txBody>
      </p:sp>
      <p:pic>
        <p:nvPicPr>
          <p:cNvPr id="44" name="Picture 43">
            <a:extLst>
              <a:ext uri="{FF2B5EF4-FFF2-40B4-BE49-F238E27FC236}">
                <a16:creationId xmlns:a16="http://schemas.microsoft.com/office/drawing/2014/main" xmlns="" id="{9CD56A1E-3E3A-4E33-B427-CAD0B12132D5}"/>
              </a:ext>
            </a:extLst>
          </p:cNvPr>
          <p:cNvPicPr/>
          <p:nvPr/>
        </p:nvPicPr>
        <p:blipFill>
          <a:blip r:embed="rId21"/>
          <a:stretch>
            <a:fillRect/>
          </a:stretch>
        </p:blipFill>
        <p:spPr>
          <a:xfrm>
            <a:off x="10630228" y="22059846"/>
            <a:ext cx="4403102" cy="2094400"/>
          </a:xfrm>
          <a:prstGeom prst="rect">
            <a:avLst/>
          </a:prstGeom>
        </p:spPr>
      </p:pic>
      <p:pic>
        <p:nvPicPr>
          <p:cNvPr id="45" name="Picture 44">
            <a:extLst>
              <a:ext uri="{FF2B5EF4-FFF2-40B4-BE49-F238E27FC236}">
                <a16:creationId xmlns:a16="http://schemas.microsoft.com/office/drawing/2014/main" xmlns="" id="{F57DA63B-1DBB-4390-A849-D4436A970857}"/>
              </a:ext>
            </a:extLst>
          </p:cNvPr>
          <p:cNvPicPr/>
          <p:nvPr/>
        </p:nvPicPr>
        <p:blipFill>
          <a:blip r:embed="rId22"/>
          <a:stretch>
            <a:fillRect/>
          </a:stretch>
        </p:blipFill>
        <p:spPr>
          <a:xfrm>
            <a:off x="15059114" y="22064002"/>
            <a:ext cx="4470015" cy="2111540"/>
          </a:xfrm>
          <a:prstGeom prst="rect">
            <a:avLst/>
          </a:prstGeom>
        </p:spPr>
      </p:pic>
      <p:pic>
        <p:nvPicPr>
          <p:cNvPr id="46" name="Picture 45">
            <a:extLst>
              <a:ext uri="{FF2B5EF4-FFF2-40B4-BE49-F238E27FC236}">
                <a16:creationId xmlns:a16="http://schemas.microsoft.com/office/drawing/2014/main" xmlns="" id="{93579325-964B-4785-8D9F-F18538DDE413}"/>
              </a:ext>
            </a:extLst>
          </p:cNvPr>
          <p:cNvPicPr/>
          <p:nvPr/>
        </p:nvPicPr>
        <p:blipFill>
          <a:blip r:embed="rId23"/>
          <a:stretch>
            <a:fillRect/>
          </a:stretch>
        </p:blipFill>
        <p:spPr>
          <a:xfrm>
            <a:off x="10630329" y="24164941"/>
            <a:ext cx="4404044" cy="2100553"/>
          </a:xfrm>
          <a:prstGeom prst="rect">
            <a:avLst/>
          </a:prstGeom>
        </p:spPr>
      </p:pic>
      <p:pic>
        <p:nvPicPr>
          <p:cNvPr id="47" name="Picture 46">
            <a:extLst>
              <a:ext uri="{FF2B5EF4-FFF2-40B4-BE49-F238E27FC236}">
                <a16:creationId xmlns:a16="http://schemas.microsoft.com/office/drawing/2014/main" xmlns="" id="{55E5AB6A-9D10-4413-9E48-B85CB0F09EF6}"/>
              </a:ext>
            </a:extLst>
          </p:cNvPr>
          <p:cNvPicPr/>
          <p:nvPr/>
        </p:nvPicPr>
        <p:blipFill>
          <a:blip r:embed="rId24"/>
          <a:stretch>
            <a:fillRect/>
          </a:stretch>
        </p:blipFill>
        <p:spPr>
          <a:xfrm>
            <a:off x="15090479" y="24179143"/>
            <a:ext cx="4431755" cy="2086352"/>
          </a:xfrm>
          <a:prstGeom prst="rect">
            <a:avLst/>
          </a:prstGeom>
        </p:spPr>
      </p:pic>
      <p:pic>
        <p:nvPicPr>
          <p:cNvPr id="48" name="Picture 47">
            <a:extLst>
              <a:ext uri="{FF2B5EF4-FFF2-40B4-BE49-F238E27FC236}">
                <a16:creationId xmlns:a16="http://schemas.microsoft.com/office/drawing/2014/main" xmlns="" id="{7C3B7A89-2511-4E29-B641-449E77BE19D0}"/>
              </a:ext>
            </a:extLst>
          </p:cNvPr>
          <p:cNvPicPr/>
          <p:nvPr/>
        </p:nvPicPr>
        <p:blipFill>
          <a:blip r:embed="rId25"/>
          <a:stretch>
            <a:fillRect/>
          </a:stretch>
        </p:blipFill>
        <p:spPr>
          <a:xfrm>
            <a:off x="10630228" y="26240063"/>
            <a:ext cx="4391015" cy="2080964"/>
          </a:xfrm>
          <a:prstGeom prst="rect">
            <a:avLst/>
          </a:prstGeom>
        </p:spPr>
      </p:pic>
      <p:pic>
        <p:nvPicPr>
          <p:cNvPr id="49" name="Picture 48">
            <a:extLst>
              <a:ext uri="{FF2B5EF4-FFF2-40B4-BE49-F238E27FC236}">
                <a16:creationId xmlns:a16="http://schemas.microsoft.com/office/drawing/2014/main" xmlns="" id="{3AA5DBB2-0F4E-42C1-BCAE-031411F0E9D9}"/>
              </a:ext>
            </a:extLst>
          </p:cNvPr>
          <p:cNvPicPr/>
          <p:nvPr/>
        </p:nvPicPr>
        <p:blipFill>
          <a:blip r:embed="rId26"/>
          <a:stretch>
            <a:fillRect/>
          </a:stretch>
        </p:blipFill>
        <p:spPr>
          <a:xfrm>
            <a:off x="15045984" y="26225423"/>
            <a:ext cx="4489880" cy="2095604"/>
          </a:xfrm>
          <a:prstGeom prst="rect">
            <a:avLst/>
          </a:prstGeom>
        </p:spPr>
      </p:pic>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1037</Words>
  <Application>Microsoft Office PowerPoint</Application>
  <PresentationFormat>Custom</PresentationFormat>
  <Paragraphs>176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ＭＳ Ｐゴシック</vt:lpstr>
      <vt:lpstr>Arial</vt:lpstr>
      <vt:lpstr>Calibri</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2019-09-02T14:50:25Z</dcterms:modified>
</cp:coreProperties>
</file>