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56" r:id="rId2"/>
    <p:sldId id="279" r:id="rId3"/>
    <p:sldId id="280" r:id="rId4"/>
    <p:sldId id="258" r:id="rId5"/>
    <p:sldId id="289" r:id="rId6"/>
    <p:sldId id="290" r:id="rId7"/>
    <p:sldId id="291" r:id="rId8"/>
    <p:sldId id="292" r:id="rId9"/>
    <p:sldId id="261" r:id="rId10"/>
    <p:sldId id="274" r:id="rId11"/>
    <p:sldId id="288" r:id="rId12"/>
    <p:sldId id="28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2DA05A2-2DAC-4557-89AF-7A3038B3B149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A96DE04-09C2-4454-BD41-1D508A775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60D883-B86A-4504-B0B4-CB8FD7E18496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F7598-DBD1-4162-9BFA-FC6DC0F024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1D67A2-0B9D-4B02-9E0D-B700AA26117E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0AAB46-5DF8-42C4-BDB4-9070A9043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718E3C-0CF4-4AC4-AB44-36B8E8EAD267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2F72A-2197-40C1-BCAF-8671ABB5D6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04AA6-3CC5-41ED-982E-1C415F5DE9FE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4062F-D722-4A4F-A573-24B2E5303B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5FD937-FE8F-491B-ACB5-779FA0ABF943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166DC-9D5A-4AD3-8736-92B87C5B0C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ACAE87-D5B7-483A-928B-E1BF2E8AB14E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A7523-7E99-420C-B485-D406FD1B16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28A11B-2C23-4501-AD87-E786EDEF87B1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CB019-B101-447C-8636-385F7FCE14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7F6C9E-5519-453D-8AA1-51A7671DF533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CBA35E-D05B-4CD2-A114-348C3010B8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0BDC12-34A1-401D-8401-BFB922201DD7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8530D-1BE1-4C43-8C60-79FACB40A2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4F732B-0BFB-410A-824D-C37CBE97B975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C4DF9-2894-4862-A356-C2AB334292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ABAD88-158E-47F4-9175-FBC6A2A24176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8D71EF61-359D-43D2-ADCD-E2FC5E65D6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0D981B-4A8E-4873-88E4-9901EEAB52E2}" type="datetimeFigureOut">
              <a:rPr lang="en-US" smtClean="0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81AECC4-1600-4A33-ADE9-70F8E83A4B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xpl/tocresult.jsp?isnumber=4157067" TargetMode="External"/><Relationship Id="rId2" Type="http://schemas.openxmlformats.org/officeDocument/2006/relationships/hyperlink" Target="http://ieeexplore.ieee.org/xpl/RecentIssue.jsp?punumber=1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b="1" dirty="0" smtClean="0"/>
              <a:t>3D Modeling of Polymer Nanocomposite under High Voltage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MD AFZALUR RAB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Norfolk State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52400" y="3276600"/>
            <a:ext cx="8686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Erosion is caused by direct bombardment by ions that are produced by partial discharges, local heating due to high temperature gases and changes in structure by chemical reactions[1].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 Firstly,   </a:t>
            </a:r>
            <a:r>
              <a:rPr lang="en-US" sz="2000" dirty="0" err="1">
                <a:latin typeface="Calibri" pitchFamily="34" charset="0"/>
              </a:rPr>
              <a:t>nanosegmentation</a:t>
            </a:r>
            <a:r>
              <a:rPr lang="en-US" sz="2000" dirty="0">
                <a:latin typeface="Calibri" pitchFamily="34" charset="0"/>
              </a:rPr>
              <a:t> offers improved PD resistance . Because, inter-filler spaces which consist of mainly polymer materials , will be reduced by 3D </a:t>
            </a:r>
            <a:r>
              <a:rPr lang="en-US" sz="2000" dirty="0" err="1">
                <a:latin typeface="Calibri" pitchFamily="34" charset="0"/>
              </a:rPr>
              <a:t>nanosegmentation</a:t>
            </a:r>
            <a:r>
              <a:rPr lang="en-US" sz="2000" dirty="0">
                <a:latin typeface="Calibri" pitchFamily="34" charset="0"/>
              </a:rPr>
              <a:t>[4]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Secondly, electric field in </a:t>
            </a:r>
            <a:r>
              <a:rPr lang="en-US" sz="2000" dirty="0" err="1">
                <a:latin typeface="Calibri" pitchFamily="34" charset="0"/>
              </a:rPr>
              <a:t>nanofilled</a:t>
            </a:r>
            <a:r>
              <a:rPr lang="en-US" sz="2000" dirty="0">
                <a:latin typeface="Calibri" pitchFamily="34" charset="0"/>
              </a:rPr>
              <a:t> PP film will be concentrated mainly on </a:t>
            </a:r>
            <a:r>
              <a:rPr lang="en-US" sz="2000" dirty="0" err="1">
                <a:latin typeface="Calibri" pitchFamily="34" charset="0"/>
              </a:rPr>
              <a:t>nanoparticles</a:t>
            </a:r>
            <a:r>
              <a:rPr lang="en-US" sz="2000" dirty="0">
                <a:latin typeface="Calibri" pitchFamily="34" charset="0"/>
              </a:rPr>
              <a:t> because  of their higher permittivity  than base polymer[3].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Thirdly, </a:t>
            </a:r>
            <a:r>
              <a:rPr lang="en-US" sz="2000" dirty="0" err="1">
                <a:latin typeface="Calibri" pitchFamily="34" charset="0"/>
              </a:rPr>
              <a:t>nanofillers</a:t>
            </a:r>
            <a:r>
              <a:rPr lang="en-US" sz="2000" dirty="0">
                <a:latin typeface="Calibri" pitchFamily="34" charset="0"/>
              </a:rPr>
              <a:t> can get released from filler-polymer interface zones , during aging process under high electrical stress[3]. 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914400" y="2819400"/>
            <a:ext cx="571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Figure: Mechanism to prevent Discharge and localized field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5800"/>
            <a:ext cx="4648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05000" y="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Mechanism to prevent Discharge and localized field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47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T. Tanaka," Internal Partial Discharge And Material Degradation", </a:t>
            </a:r>
            <a:r>
              <a:rPr lang="en-US" i="1" dirty="0" smtClean="0"/>
              <a:t>IEEE Transactions on Dielectric and </a:t>
            </a:r>
            <a:r>
              <a:rPr lang="en-US" i="1" dirty="0" smtClean="0">
                <a:hlinkClick r:id="rId2"/>
              </a:rPr>
              <a:t>Electrical Insulation, </a:t>
            </a:r>
            <a:r>
              <a:rPr lang="en-US" i="1" dirty="0" smtClean="0"/>
              <a:t> Volume:EI-21 ,  </a:t>
            </a:r>
            <a:r>
              <a:rPr lang="en-US" i="1" dirty="0" smtClean="0">
                <a:hlinkClick r:id="rId3"/>
              </a:rPr>
              <a:t>Issue: 6 </a:t>
            </a:r>
            <a:r>
              <a:rPr lang="en-US" i="1" dirty="0" smtClean="0"/>
              <a:t>, Dec. 1986</a:t>
            </a: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N. Fuse, M. </a:t>
            </a:r>
            <a:r>
              <a:rPr lang="en-US" dirty="0" err="1" smtClean="0"/>
              <a:t>Kozako</a:t>
            </a:r>
            <a:r>
              <a:rPr lang="en-US" dirty="0" smtClean="0"/>
              <a:t>, T. Tanaka, S. </a:t>
            </a:r>
            <a:r>
              <a:rPr lang="en-US" dirty="0" err="1" smtClean="0"/>
              <a:t>Murase</a:t>
            </a:r>
            <a:r>
              <a:rPr lang="en-US" dirty="0" smtClean="0"/>
              <a:t> and Y. Ohki, “Possible Mechanism of Superior Partial- Discharge Resistance of Polyamide </a:t>
            </a:r>
            <a:r>
              <a:rPr lang="en-US" dirty="0" err="1" smtClean="0"/>
              <a:t>Nanocomposites</a:t>
            </a:r>
            <a:r>
              <a:rPr lang="en-US" dirty="0" smtClean="0"/>
              <a:t>”, </a:t>
            </a:r>
            <a:r>
              <a:rPr lang="en-US" i="1" dirty="0" smtClean="0"/>
              <a:t>Annual Rept. IEEE-CEIDP 17-20 Oct. 2004 ,pp. 322-325.</a:t>
            </a: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err="1" smtClean="0"/>
              <a:t>Toshikatsu</a:t>
            </a:r>
            <a:r>
              <a:rPr lang="en-US" dirty="0" smtClean="0"/>
              <a:t> Tanaka and Tomonori </a:t>
            </a:r>
            <a:r>
              <a:rPr lang="en-US" dirty="0" err="1" smtClean="0"/>
              <a:t>Iizuka</a:t>
            </a:r>
            <a:r>
              <a:rPr lang="en-US" dirty="0" smtClean="0"/>
              <a:t> </a:t>
            </a:r>
            <a:r>
              <a:rPr lang="en-US" dirty="0" err="1" smtClean="0"/>
              <a:t>Waseda</a:t>
            </a:r>
            <a:r>
              <a:rPr lang="en-US" dirty="0" smtClean="0"/>
              <a:t> University ,"Generic PD Resistance Characteristics  of Polymer </a:t>
            </a:r>
            <a:r>
              <a:rPr lang="en-US" dirty="0" err="1" smtClean="0"/>
              <a:t>Nanocomposites</a:t>
            </a:r>
            <a:r>
              <a:rPr lang="en-US" dirty="0" smtClean="0"/>
              <a:t>" </a:t>
            </a:r>
            <a:r>
              <a:rPr lang="en-US" i="1" dirty="0" smtClean="0"/>
              <a:t>Annual Report Conference on Electrical Insulation and Dielectric Phenomena, 17-20 Oct. 2010, West Lafayette, IN, pp. 1 - 4.</a:t>
            </a: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Masahiro </a:t>
            </a:r>
            <a:r>
              <a:rPr lang="en-US" dirty="0" err="1" smtClean="0"/>
              <a:t>Kozakol</a:t>
            </a:r>
            <a:r>
              <a:rPr lang="en-US" dirty="0" smtClean="0"/>
              <a:t>, Ryoichi </a:t>
            </a:r>
            <a:r>
              <a:rPr lang="en-US" dirty="0" err="1" smtClean="0"/>
              <a:t>Kidol</a:t>
            </a:r>
            <a:r>
              <a:rPr lang="en-US" dirty="0" smtClean="0"/>
              <a:t>, Norikazu Fuse2, </a:t>
            </a:r>
            <a:r>
              <a:rPr lang="en-US" dirty="0" err="1" smtClean="0"/>
              <a:t>Yoshimichi</a:t>
            </a:r>
            <a:r>
              <a:rPr lang="en-US" dirty="0" smtClean="0"/>
              <a:t> Ohki, </a:t>
            </a:r>
            <a:r>
              <a:rPr lang="en-US" dirty="0" err="1" smtClean="0"/>
              <a:t>Tatsuki</a:t>
            </a:r>
            <a:r>
              <a:rPr lang="en-US" dirty="0" smtClean="0"/>
              <a:t> Okamoto, and </a:t>
            </a:r>
            <a:r>
              <a:rPr lang="en-US" dirty="0" err="1" smtClean="0"/>
              <a:t>Toshikatsu</a:t>
            </a:r>
            <a:r>
              <a:rPr lang="en-US" dirty="0" smtClean="0"/>
              <a:t> Tanaka "Difference in Surface Degradation due to Partial Discharges between Polyamide Nanocomposite and </a:t>
            </a:r>
            <a:r>
              <a:rPr lang="en-US" dirty="0" err="1" smtClean="0"/>
              <a:t>Microcomposite</a:t>
            </a:r>
            <a:r>
              <a:rPr lang="en-US" dirty="0" smtClean="0"/>
              <a:t>", </a:t>
            </a:r>
            <a:r>
              <a:rPr lang="en-US" i="1" dirty="0" smtClean="0"/>
              <a:t>Annual Report Conference on Electrical Insulation and Dielectric Phenomena,17-20 Oct. 2004,pp. 398 - 401.</a:t>
            </a: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Norikazu Fuse, </a:t>
            </a:r>
            <a:r>
              <a:rPr lang="en-US" dirty="0" err="1" smtClean="0"/>
              <a:t>Yoshimichi</a:t>
            </a:r>
            <a:r>
              <a:rPr lang="en-US" dirty="0" smtClean="0"/>
              <a:t> Ohki and </a:t>
            </a:r>
            <a:r>
              <a:rPr lang="en-US" dirty="0" err="1" smtClean="0"/>
              <a:t>Toshikatsu</a:t>
            </a:r>
            <a:r>
              <a:rPr lang="en-US" dirty="0" smtClean="0"/>
              <a:t> Tanaka, “Comparison of    </a:t>
            </a:r>
            <a:r>
              <a:rPr lang="en-US" dirty="0" err="1" smtClean="0"/>
              <a:t>Nano-structuration</a:t>
            </a:r>
            <a:r>
              <a:rPr lang="en-US" dirty="0" smtClean="0"/>
              <a:t>     Effects in Polypropylene among Four Typical Dielectric      Properties”,</a:t>
            </a:r>
            <a:r>
              <a:rPr lang="en-US" i="1" dirty="0" smtClean="0"/>
              <a:t> IEEE   Trans on   Dielectrics    and   Electrical</a:t>
            </a:r>
            <a:r>
              <a:rPr lang="en-US" dirty="0" smtClean="0"/>
              <a:t> </a:t>
            </a:r>
            <a:r>
              <a:rPr lang="en-US" i="1" dirty="0" smtClean="0"/>
              <a:t>Insulation, Vol.17, No.3; June 2010.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err="1" smtClean="0"/>
              <a:t>Md</a:t>
            </a:r>
            <a:r>
              <a:rPr lang="en-US" dirty="0" smtClean="0"/>
              <a:t> </a:t>
            </a:r>
            <a:r>
              <a:rPr lang="en-US" dirty="0" err="1" smtClean="0"/>
              <a:t>Afzalur</a:t>
            </a:r>
            <a:r>
              <a:rPr lang="en-US" dirty="0" smtClean="0"/>
              <a:t> </a:t>
            </a:r>
            <a:r>
              <a:rPr lang="en-US" dirty="0" err="1" smtClean="0"/>
              <a:t>Rab</a:t>
            </a:r>
            <a:r>
              <a:rPr lang="en-US" dirty="0" smtClean="0"/>
              <a:t>, </a:t>
            </a:r>
            <a:r>
              <a:rPr lang="en-US" dirty="0" err="1" smtClean="0"/>
              <a:t>Rohitha</a:t>
            </a:r>
            <a:r>
              <a:rPr lang="en-US" dirty="0" smtClean="0"/>
              <a:t> </a:t>
            </a:r>
            <a:r>
              <a:rPr lang="en-US" dirty="0" err="1" smtClean="0"/>
              <a:t>Dhara</a:t>
            </a:r>
            <a:r>
              <a:rPr lang="en-US" dirty="0" smtClean="0"/>
              <a:t>, </a:t>
            </a:r>
            <a:r>
              <a:rPr lang="en-US" dirty="0" err="1" smtClean="0"/>
              <a:t>Prathap</a:t>
            </a:r>
            <a:r>
              <a:rPr lang="en-US" dirty="0" smtClean="0"/>
              <a:t> </a:t>
            </a:r>
            <a:r>
              <a:rPr lang="en-US" dirty="0" err="1" smtClean="0"/>
              <a:t>Basappa</a:t>
            </a:r>
            <a:r>
              <a:rPr lang="en-US" dirty="0" smtClean="0"/>
              <a:t>, “</a:t>
            </a:r>
            <a:r>
              <a:rPr lang="en-US" b="1" dirty="0" smtClean="0"/>
              <a:t>Role of type and content of nanoparticle on certain dielectric characteristics of polypropylene </a:t>
            </a:r>
            <a:r>
              <a:rPr lang="en-US" b="1" dirty="0" err="1" smtClean="0"/>
              <a:t>nanocomposites</a:t>
            </a:r>
            <a:r>
              <a:rPr lang="en-US" b="1" dirty="0" smtClean="0"/>
              <a:t>”, Journal of </a:t>
            </a:r>
            <a:r>
              <a:rPr lang="en-US" b="1" dirty="0" err="1" smtClean="0"/>
              <a:t>Nanophotonics</a:t>
            </a:r>
            <a:r>
              <a:rPr lang="en-US" b="1" dirty="0" smtClean="0"/>
              <a:t>, SPIE, Vol. 9, Issue 1, 2015. 	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Anil B. </a:t>
            </a:r>
            <a:r>
              <a:rPr lang="en-US" dirty="0" err="1" smtClean="0"/>
              <a:t>Poda</a:t>
            </a:r>
            <a:r>
              <a:rPr lang="en-US" dirty="0" smtClean="0"/>
              <a:t>, </a:t>
            </a:r>
            <a:r>
              <a:rPr lang="en-US" dirty="0" err="1" smtClean="0"/>
              <a:t>Rohitha</a:t>
            </a:r>
            <a:r>
              <a:rPr lang="en-US" dirty="0" smtClean="0"/>
              <a:t> </a:t>
            </a:r>
            <a:r>
              <a:rPr lang="en-US" dirty="0" err="1" smtClean="0"/>
              <a:t>Dhara</a:t>
            </a:r>
            <a:r>
              <a:rPr lang="en-US" dirty="0" smtClean="0"/>
              <a:t>, Md. </a:t>
            </a:r>
            <a:r>
              <a:rPr lang="en-US" dirty="0" err="1" smtClean="0"/>
              <a:t>Afzalur</a:t>
            </a:r>
            <a:r>
              <a:rPr lang="en-US" dirty="0" smtClean="0"/>
              <a:t> </a:t>
            </a:r>
            <a:r>
              <a:rPr lang="en-US" dirty="0" err="1" smtClean="0"/>
              <a:t>Rab</a:t>
            </a:r>
            <a:r>
              <a:rPr lang="en-US" dirty="0" smtClean="0"/>
              <a:t>, </a:t>
            </a:r>
            <a:r>
              <a:rPr lang="en-US" dirty="0" err="1" smtClean="0"/>
              <a:t>Prathap</a:t>
            </a:r>
            <a:r>
              <a:rPr lang="en-US" dirty="0" smtClean="0"/>
              <a:t> </a:t>
            </a:r>
            <a:r>
              <a:rPr lang="en-US" dirty="0" err="1" smtClean="0"/>
              <a:t>Basappa</a:t>
            </a:r>
            <a:r>
              <a:rPr lang="en-US" dirty="0" smtClean="0"/>
              <a:t>, “</a:t>
            </a:r>
            <a:r>
              <a:rPr lang="en-US" b="1" dirty="0" smtClean="0"/>
              <a:t>Evaluation of aging in nanofilled polypropylene by surface discharges”, IEEE Transactions on Dielectrics and Electrical Insulation, Volume 23, Issue 1, pp. 275-283, 2016. 	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err="1" smtClean="0"/>
              <a:t>Md</a:t>
            </a:r>
            <a:r>
              <a:rPr lang="en-US" dirty="0" smtClean="0"/>
              <a:t> </a:t>
            </a:r>
            <a:r>
              <a:rPr lang="en-US" dirty="0" err="1" smtClean="0"/>
              <a:t>Afzalur</a:t>
            </a:r>
            <a:r>
              <a:rPr lang="en-US" dirty="0" smtClean="0"/>
              <a:t> </a:t>
            </a:r>
            <a:r>
              <a:rPr lang="en-US" dirty="0" err="1" smtClean="0"/>
              <a:t>Rab</a:t>
            </a:r>
            <a:r>
              <a:rPr lang="en-US" dirty="0" smtClean="0"/>
              <a:t>, </a:t>
            </a:r>
            <a:r>
              <a:rPr lang="en-US" dirty="0" err="1" smtClean="0"/>
              <a:t>Rohitha</a:t>
            </a:r>
            <a:r>
              <a:rPr lang="en-US" dirty="0" smtClean="0"/>
              <a:t> </a:t>
            </a:r>
            <a:r>
              <a:rPr lang="en-US" dirty="0" err="1" smtClean="0"/>
              <a:t>Dhara</a:t>
            </a:r>
            <a:r>
              <a:rPr lang="en-US" dirty="0" smtClean="0"/>
              <a:t>, Anil B. </a:t>
            </a:r>
            <a:r>
              <a:rPr lang="en-US" dirty="0" err="1" smtClean="0"/>
              <a:t>Poda</a:t>
            </a:r>
            <a:r>
              <a:rPr lang="en-US" dirty="0" smtClean="0"/>
              <a:t>, </a:t>
            </a:r>
            <a:r>
              <a:rPr lang="en-US" dirty="0" err="1" smtClean="0"/>
              <a:t>Prathap</a:t>
            </a:r>
            <a:r>
              <a:rPr lang="en-US" dirty="0" smtClean="0"/>
              <a:t> </a:t>
            </a:r>
            <a:r>
              <a:rPr lang="en-US" dirty="0" err="1" smtClean="0"/>
              <a:t>Basappa</a:t>
            </a:r>
            <a:r>
              <a:rPr lang="en-US" dirty="0" smtClean="0"/>
              <a:t>, “</a:t>
            </a:r>
            <a:r>
              <a:rPr lang="en-US" b="1" dirty="0" smtClean="0"/>
              <a:t>Effect of variation in main field and nanoparticle content on the partial discharge characteristics of polypropylene </a:t>
            </a:r>
            <a:r>
              <a:rPr lang="en-US" b="1" dirty="0" err="1" smtClean="0"/>
              <a:t>nanocomposites</a:t>
            </a:r>
            <a:r>
              <a:rPr lang="en-US" b="1" dirty="0" smtClean="0"/>
              <a:t>”, Journal of </a:t>
            </a:r>
            <a:r>
              <a:rPr lang="en-US" b="1" dirty="0" err="1" smtClean="0"/>
              <a:t>Nanophotonics</a:t>
            </a:r>
            <a:r>
              <a:rPr lang="en-US" b="1" dirty="0" smtClean="0"/>
              <a:t>, SPIE, Vol. 9, Issue 1, 2015. 	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endParaRPr lang="en-US" i="1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43000" y="1752600"/>
            <a:ext cx="6477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latin typeface="Calibri" pitchFamily="34" charset="0"/>
              </a:rPr>
              <a:t>Thank 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</a:rPr>
              <a:t>You 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</a:rPr>
              <a:t>for  Being Present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0" y="304800"/>
            <a:ext cx="891540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HIGH VOLTAGE RELATED ISSUES IN TRANSMISSION LINE</a:t>
            </a:r>
          </a:p>
          <a:p>
            <a:r>
              <a:rPr lang="en-US" b="1" dirty="0">
                <a:latin typeface="Calibri" pitchFamily="34" charset="0"/>
              </a:rPr>
              <a:t>Power is transmitted at high voltages is to increase the efficiency </a:t>
            </a:r>
            <a:r>
              <a:rPr lang="en-US" dirty="0">
                <a:latin typeface="Calibri" pitchFamily="34" charset="0"/>
              </a:rPr>
              <a:t>of transmission line over a long distance. </a:t>
            </a:r>
          </a:p>
          <a:p>
            <a:r>
              <a:rPr lang="en-US" b="1" dirty="0">
                <a:latin typeface="Calibri" pitchFamily="34" charset="0"/>
              </a:rPr>
              <a:t>At a relatively high voltage, regions of "space charge“ build up in the material</a:t>
            </a:r>
            <a:r>
              <a:rPr lang="en-US" dirty="0">
                <a:latin typeface="Calibri" pitchFamily="34" charset="0"/>
              </a:rPr>
              <a:t>.  </a:t>
            </a:r>
          </a:p>
          <a:p>
            <a:r>
              <a:rPr lang="en-US" b="1" dirty="0">
                <a:latin typeface="Calibri" pitchFamily="34" charset="0"/>
              </a:rPr>
              <a:t>High voltage causes partial discharge</a:t>
            </a:r>
            <a:r>
              <a:rPr lang="en-US" dirty="0">
                <a:latin typeface="Calibri" pitchFamily="34" charset="0"/>
              </a:rPr>
              <a:t> (</a:t>
            </a:r>
            <a:r>
              <a:rPr lang="en-US" b="1" dirty="0">
                <a:latin typeface="Calibri" pitchFamily="34" charset="0"/>
              </a:rPr>
              <a:t>PD</a:t>
            </a:r>
            <a:r>
              <a:rPr lang="en-US" dirty="0">
                <a:latin typeface="Calibri" pitchFamily="34" charset="0"/>
              </a:rPr>
              <a:t>), which is a localized dielectric breakdown (DB) of a small portion of a solid or fluid electrical insulation (EI) system under high voltage (HV) stress, which does not bridge the space between two conductors</a:t>
            </a: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Localized Electric Field is maximized and distorted which is not expected and need to reduce</a:t>
            </a:r>
            <a:endParaRPr lang="en-US" b="1" dirty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Materials </a:t>
            </a:r>
            <a:r>
              <a:rPr lang="en-US" b="1" dirty="0">
                <a:latin typeface="Calibri" pitchFamily="34" charset="0"/>
              </a:rPr>
              <a:t>degradation occur under high </a:t>
            </a:r>
            <a:r>
              <a:rPr lang="en-US" b="1" dirty="0" smtClean="0">
                <a:latin typeface="Calibri" pitchFamily="34" charset="0"/>
              </a:rPr>
              <a:t>voltages</a:t>
            </a:r>
            <a:endParaRPr lang="en-US" dirty="0">
              <a:latin typeface="Calibri" pitchFamily="34" charset="0"/>
            </a:endParaRPr>
          </a:p>
          <a:p>
            <a:r>
              <a:rPr lang="en-US" b="1" dirty="0">
                <a:latin typeface="Calibri" pitchFamily="34" charset="0"/>
              </a:rPr>
              <a:t>Electrical treeing can cause Power systems failure under a certain high voltage</a:t>
            </a:r>
            <a:r>
              <a:rPr lang="en-US" dirty="0">
                <a:latin typeface="Calibri" pitchFamily="34" charset="0"/>
              </a:rPr>
              <a:t>. 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pic>
        <p:nvPicPr>
          <p:cNvPr id="3075" name="Picture 2" descr="https://upload.wikimedia.org/wikipedia/commons/thumb/e/e5/Partial_discharge.svg/220px-Partial_discharg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362200"/>
            <a:ext cx="4724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5715000" y="2743200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Figure1: Partial Discharge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smtClean="0"/>
              <a:t>Nanocomposite : Application of Nanoparticles in Polymeric Insulation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Types on Samples used</a:t>
            </a:r>
          </a:p>
        </p:txBody>
      </p:sp>
      <p:sp>
        <p:nvSpPr>
          <p:cNvPr id="4101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524000"/>
            <a:ext cx="4041775" cy="533400"/>
          </a:xfrm>
        </p:spPr>
        <p:txBody>
          <a:bodyPr>
            <a:normAutofit/>
          </a:bodyPr>
          <a:lstStyle/>
          <a:p>
            <a:r>
              <a:rPr lang="en-US" dirty="0" smtClean="0"/>
              <a:t>Features of Nanoparticle 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 </a:t>
            </a:r>
            <a:r>
              <a:rPr lang="en-US" sz="1800" smtClean="0"/>
              <a:t>Cloisite 20A</a:t>
            </a:r>
            <a:r>
              <a:rPr lang="en-US" sz="1800" baseline="30000" smtClean="0">
                <a:sym typeface="Symbol" pitchFamily="18" charset="2"/>
              </a:rPr>
              <a:t></a:t>
            </a:r>
            <a:r>
              <a:rPr lang="en-US" sz="1800" smtClean="0"/>
              <a:t> Natural Montmorillonite clay incorporated in  polypropylene- </a:t>
            </a:r>
          </a:p>
          <a:p>
            <a:pPr>
              <a:buFont typeface="Arial" charset="0"/>
              <a:buNone/>
            </a:pPr>
            <a:r>
              <a:rPr lang="en-US" sz="1800" smtClean="0"/>
              <a:t>           </a:t>
            </a:r>
            <a:r>
              <a:rPr lang="en-US" sz="1800" b="1" smtClean="0"/>
              <a:t>PP+N0%, </a:t>
            </a:r>
          </a:p>
          <a:p>
            <a:pPr>
              <a:buFont typeface="Arial" charset="0"/>
              <a:buNone/>
            </a:pPr>
            <a:r>
              <a:rPr lang="en-US" sz="1800" b="1" smtClean="0"/>
              <a:t>          PP+N2%, </a:t>
            </a:r>
          </a:p>
          <a:p>
            <a:pPr>
              <a:buFont typeface="Arial" charset="0"/>
              <a:buNone/>
            </a:pPr>
            <a:r>
              <a:rPr lang="en-US" sz="1800" b="1" smtClean="0"/>
              <a:t>          PP+N6%</a:t>
            </a:r>
          </a:p>
          <a:p>
            <a:r>
              <a:rPr lang="en-US" sz="1800" smtClean="0"/>
              <a:t>Synthetic Tetrasilisic fluro mica incorporated in polypropylene- </a:t>
            </a:r>
          </a:p>
          <a:p>
            <a:pPr>
              <a:buFont typeface="Arial" charset="0"/>
              <a:buNone/>
            </a:pPr>
            <a:r>
              <a:rPr lang="en-US" sz="1800" b="1" smtClean="0"/>
              <a:t>       PP+S0%, </a:t>
            </a:r>
          </a:p>
          <a:p>
            <a:pPr>
              <a:buFont typeface="Arial" charset="0"/>
              <a:buNone/>
            </a:pPr>
            <a:r>
              <a:rPr lang="en-US" sz="1800" b="1" smtClean="0"/>
              <a:t>       PP+S1%,  PP+S2%, </a:t>
            </a:r>
          </a:p>
          <a:p>
            <a:pPr>
              <a:buFont typeface="Arial" charset="0"/>
              <a:buNone/>
            </a:pPr>
            <a:r>
              <a:rPr lang="en-US" sz="1800" b="1" smtClean="0"/>
              <a:t>       PP+S4%, PP+S8%</a:t>
            </a:r>
          </a:p>
        </p:txBody>
      </p:sp>
      <p:sp>
        <p:nvSpPr>
          <p:cNvPr id="4102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438400"/>
            <a:ext cx="4191000" cy="381000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Aspect ratio of  natural nanoparticle is &lt;286 and Aspect ratio of synthetic  nanoparticle is &lt;6000. </a:t>
            </a:r>
          </a:p>
          <a:p>
            <a:r>
              <a:rPr lang="en-US" sz="1800" dirty="0" smtClean="0"/>
              <a:t>Interface zones are formed between nanoparticle  and polymer matrix. Lower the aspect ratio, higher the area of interface zone.</a:t>
            </a:r>
          </a:p>
          <a:p>
            <a:r>
              <a:rPr lang="en-US" sz="1800" dirty="0" smtClean="0"/>
              <a:t>Homogeneous nanoparticle  dispersion  and strong interfacial bonding are required for better performance. Compatabilizers are used.</a:t>
            </a:r>
          </a:p>
          <a:p>
            <a:r>
              <a:rPr lang="en-US" sz="1800" dirty="0" smtClean="0"/>
              <a:t> Nanoparticle has higher permittivity  than base polymer.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5562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5181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228600" y="5943600"/>
            <a:ext cx="5791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Figure: Mean discharge magnitude for natural nanofilled sample (top) and synthetic nanofilled sample (bottom)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5943600" y="457200"/>
            <a:ext cx="27432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>
                <a:latin typeface="Calibri" pitchFamily="34" charset="0"/>
              </a:rPr>
              <a:t>Percolation limit of Nanoparticles affect the mean discharge magnitude</a:t>
            </a:r>
          </a:p>
          <a:p>
            <a:pPr>
              <a:buFont typeface="Wingdings" pitchFamily="2" charset="2"/>
              <a:buChar char="q"/>
            </a:pPr>
            <a:r>
              <a:rPr lang="en-US" sz="2000">
                <a:latin typeface="Calibri" pitchFamily="34" charset="0"/>
              </a:rPr>
              <a:t> Reduction in the amount of space charge injection was observed in samples with nanoparticle below the percolation threshold.</a:t>
            </a:r>
          </a:p>
          <a:p>
            <a:pPr>
              <a:buFont typeface="Wingdings" pitchFamily="2" charset="2"/>
              <a:buChar char="q"/>
            </a:pPr>
            <a:r>
              <a:rPr lang="en-US" sz="2000">
                <a:latin typeface="Calibri" pitchFamily="34" charset="0"/>
              </a:rPr>
              <a:t>But, above the percolation threshold,  the movement of space charges is enhanced due to diffused double layer charge clouds appearing around Nanoparticles. </a:t>
            </a: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1447800" y="0"/>
            <a:ext cx="533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Average Discharge During Long Term Aging under HV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" y="914400"/>
            <a:ext cx="3195955" cy="3810000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62000" y="5143500"/>
            <a:ext cx="3429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Figure 1: Electric-field arrow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nanofilled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polypropylene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066800"/>
            <a:ext cx="319595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495800" y="525780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3(a). Voltage Scatter under Applied Voltage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33600" y="2286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of Field direction and Voltage Scatter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09600" y="51054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3(c). Voltage Contour under Applied Voltage 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14400"/>
            <a:ext cx="3188816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419600" y="4876800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3(b). Electric Field Density under Applied Voltage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0" y="304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Voltage Contour and E-field Density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4643241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n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0" y="914400"/>
            <a:ext cx="3195955" cy="3505200"/>
          </a:xfrm>
          <a:prstGeom prst="rect">
            <a:avLst/>
          </a:prstGeom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410200" y="4648200"/>
            <a:ext cx="3505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Figure 1: Electric-field arrow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nanofilled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polypropylene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4876800"/>
            <a:ext cx="441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 4. Electric Field simulation for various thickness of dielectric barrier or distance from rod tip (of top electrode) to sample surface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6400" y="2286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Computed Electric Field from Rod Tip to Sample Center for various dielectric barrier thickness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33400"/>
            <a:ext cx="5715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0" y="4800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Figure 6. Electric Field for nanoparticle concentration of 1% and 4%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5181600" cy="28400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57200"/>
            <a:ext cx="3429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81400"/>
            <a:ext cx="8382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8"/>
          <p:cNvSpPr txBox="1">
            <a:spLocks noChangeArrowheads="1"/>
          </p:cNvSpPr>
          <p:nvPr/>
        </p:nvSpPr>
        <p:spPr bwMode="auto">
          <a:xfrm>
            <a:off x="228600" y="6324600"/>
            <a:ext cx="838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Figure: Measurement of degradation (filler concentration increases from left to right)</a:t>
            </a:r>
          </a:p>
        </p:txBody>
      </p:sp>
      <p:sp>
        <p:nvSpPr>
          <p:cNvPr id="9222" name="TextBox 9"/>
          <p:cNvSpPr txBox="1">
            <a:spLocks noChangeArrowheads="1"/>
          </p:cNvSpPr>
          <p:nvPr/>
        </p:nvSpPr>
        <p:spPr bwMode="auto">
          <a:xfrm>
            <a:off x="1447800" y="3276600"/>
            <a:ext cx="662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Figure: Degraded sample (left) and Profilometer tip)</a:t>
            </a:r>
          </a:p>
        </p:txBody>
      </p:sp>
      <p:sp>
        <p:nvSpPr>
          <p:cNvPr id="9223" name="TextBox 10"/>
          <p:cNvSpPr txBox="1">
            <a:spLocks noChangeArrowheads="1"/>
          </p:cNvSpPr>
          <p:nvPr/>
        </p:nvSpPr>
        <p:spPr bwMode="auto">
          <a:xfrm>
            <a:off x="1143000" y="0"/>
            <a:ext cx="5867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Surface Degradation due to High Voltage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1015</TotalTime>
  <Words>547</Words>
  <Application>Microsoft Office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3D Modeling of Polymer Nanocomposite under High Voltage  </vt:lpstr>
      <vt:lpstr>Slide 2</vt:lpstr>
      <vt:lpstr>Nanocomposite : Application of Nanoparticles in Polymeric Insulation</vt:lpstr>
      <vt:lpstr>Slide 4</vt:lpstr>
      <vt:lpstr>Slide 5</vt:lpstr>
      <vt:lpstr>Slide 6</vt:lpstr>
      <vt:lpstr>Slide 7</vt:lpstr>
      <vt:lpstr>Slide 8</vt:lpstr>
      <vt:lpstr>Slide 9</vt:lpstr>
      <vt:lpstr>Slide 10</vt:lpstr>
      <vt:lpstr>References</vt:lpstr>
      <vt:lpstr>Slide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Work and Accomplishments</dc:title>
  <dc:creator>mitul</dc:creator>
  <cp:lastModifiedBy>mitul</cp:lastModifiedBy>
  <cp:revision>113</cp:revision>
  <dcterms:created xsi:type="dcterms:W3CDTF">2019-01-28T00:23:57Z</dcterms:created>
  <dcterms:modified xsi:type="dcterms:W3CDTF">2020-10-01T16:14:21Z</dcterms:modified>
</cp:coreProperties>
</file>