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60" r:id="rId2"/>
    <p:sldId id="259" r:id="rId3"/>
    <p:sldId id="258" r:id="rId4"/>
    <p:sldId id="262" r:id="rId5"/>
    <p:sldId id="261" r:id="rId6"/>
    <p:sldId id="263" r:id="rId7"/>
    <p:sldId id="264" r:id="rId8"/>
    <p:sldId id="265" r:id="rId9"/>
    <p:sldId id="266" r:id="rId10"/>
    <p:sldId id="270"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F66D6D-1668-41C3-9277-00BD89940A01}" type="datetimeFigureOut">
              <a:rPr lang="en-US" smtClean="0"/>
              <a:t>10/1/2020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8007D3-022F-403E-8C30-D85C19AA7A8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1777D7-8FA4-4288-A627-13E79C6777EC}" type="slidenum">
              <a:rPr lang="en-US"/>
              <a:pPr fontAlgn="base">
                <a:spcBef>
                  <a:spcPct val="0"/>
                </a:spcBef>
                <a:spcAft>
                  <a:spcPct val="0"/>
                </a:spcAft>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8007D3-022F-403E-8C30-D85C19AA7A8D}"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592E6A3-3305-4494-9278-912A02D24FD2}"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92E6A3-3305-4494-9278-912A02D24FD2}"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592E6A3-3305-4494-9278-912A02D24FD2}"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3FE09C-1E05-4920-B8F9-CA4EA50E5999}" type="datetimeFigureOut">
              <a:rPr lang="en-US" smtClean="0"/>
              <a:t>10/1/2020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592E6A3-3305-4494-9278-912A02D24F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93FE09C-1E05-4920-B8F9-CA4EA50E5999}" type="datetimeFigureOut">
              <a:rPr lang="en-US" smtClean="0"/>
              <a:t>10/1/2020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592E6A3-3305-4494-9278-912A02D24FD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93FE09C-1E05-4920-B8F9-CA4EA50E5999}" type="datetimeFigureOut">
              <a:rPr lang="en-US" smtClean="0"/>
              <a:t>10/1/2020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592E6A3-3305-4494-9278-912A02D24FD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ieeexplore.ieee.org/xpl/RecentIssue.jsp?punumber=14"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ieeexplore.ieee.org/xpl/tocresult.jsp?isnumber=4157067"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Multiphysics Simulation of Internal Discharge in Nanodielectrics</a:t>
            </a:r>
            <a:r>
              <a:rPr lang="en-US" dirty="0"/>
              <a:t/>
            </a:r>
            <a:br>
              <a:rPr lang="en-US" dirty="0"/>
            </a:br>
            <a:endParaRPr lang="en-US" dirty="0"/>
          </a:p>
        </p:txBody>
      </p:sp>
      <p:sp>
        <p:nvSpPr>
          <p:cNvPr id="3" name="Subtitle 2"/>
          <p:cNvSpPr>
            <a:spLocks noGrp="1"/>
          </p:cNvSpPr>
          <p:nvPr>
            <p:ph type="subTitle" idx="1"/>
          </p:nvPr>
        </p:nvSpPr>
        <p:spPr/>
        <p:txBody>
          <a:bodyPr>
            <a:normAutofit/>
          </a:bodyPr>
          <a:lstStyle/>
          <a:p>
            <a:r>
              <a:rPr lang="en-US" sz="2400" dirty="0" smtClean="0">
                <a:solidFill>
                  <a:srgbClr val="FF0000"/>
                </a:solidFill>
              </a:rPr>
              <a:t>FARZANA ALAM</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371600" y="990600"/>
            <a:ext cx="5715000" cy="4267200"/>
          </a:xfrm>
          <a:prstGeom prst="rect">
            <a:avLst/>
          </a:prstGeom>
          <a:noFill/>
          <a:ln w="9525">
            <a:noFill/>
            <a:miter lim="800000"/>
            <a:headEnd/>
            <a:tailEnd/>
          </a:ln>
        </p:spPr>
      </p:pic>
      <p:sp>
        <p:nvSpPr>
          <p:cNvPr id="3" name="TextBox 2"/>
          <p:cNvSpPr txBox="1"/>
          <p:nvPr/>
        </p:nvSpPr>
        <p:spPr>
          <a:xfrm>
            <a:off x="1752600" y="304800"/>
            <a:ext cx="4876800" cy="381000"/>
          </a:xfrm>
          <a:prstGeom prst="rect">
            <a:avLst/>
          </a:prstGeom>
          <a:noFill/>
        </p:spPr>
        <p:txBody>
          <a:bodyPr wrap="square" rtlCol="0">
            <a:spAutoFit/>
          </a:bodyPr>
          <a:lstStyle/>
          <a:p>
            <a:pPr algn="ctr"/>
            <a:r>
              <a:rPr lang="en-US" dirty="0" smtClean="0"/>
              <a:t>Discharge and Electrostatic Force</a:t>
            </a:r>
            <a:endParaRPr lang="en-US" dirty="0"/>
          </a:p>
        </p:txBody>
      </p:sp>
      <p:sp>
        <p:nvSpPr>
          <p:cNvPr id="4" name="TextBox 3"/>
          <p:cNvSpPr txBox="1"/>
          <p:nvPr/>
        </p:nvSpPr>
        <p:spPr>
          <a:xfrm>
            <a:off x="1447800" y="5715000"/>
            <a:ext cx="5257800" cy="646331"/>
          </a:xfrm>
          <a:prstGeom prst="rect">
            <a:avLst/>
          </a:prstGeom>
          <a:noFill/>
        </p:spPr>
        <p:txBody>
          <a:bodyPr wrap="square" rtlCol="0">
            <a:spAutoFit/>
          </a:bodyPr>
          <a:lstStyle/>
          <a:p>
            <a:r>
              <a:rPr lang="en-US" dirty="0" smtClean="0"/>
              <a:t>Figure: Plot Charge </a:t>
            </a:r>
            <a:r>
              <a:rPr lang="en-US" dirty="0" err="1" smtClean="0"/>
              <a:t>vs</a:t>
            </a:r>
            <a:r>
              <a:rPr lang="en-US" dirty="0" smtClean="0"/>
              <a:t> Distance from center and Force </a:t>
            </a:r>
            <a:r>
              <a:rPr lang="en-US" dirty="0" err="1" smtClean="0"/>
              <a:t>vs</a:t>
            </a:r>
            <a:r>
              <a:rPr lang="en-US" dirty="0" smtClean="0"/>
              <a:t> Distance from center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685800"/>
            <a:ext cx="8001000" cy="5755422"/>
          </a:xfrm>
          <a:prstGeom prst="rect">
            <a:avLst/>
          </a:prstGeom>
          <a:noFill/>
        </p:spPr>
        <p:txBody>
          <a:bodyPr wrap="square" rtlCol="0">
            <a:spAutoFit/>
          </a:bodyPr>
          <a:lstStyle/>
          <a:p>
            <a:pPr lvl="0" algn="just" fontAlgn="base">
              <a:spcBef>
                <a:spcPct val="0"/>
              </a:spcBef>
              <a:spcAft>
                <a:spcPct val="0"/>
              </a:spcAft>
            </a:pP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In unfilled nanofillled samples, space charges occur under high electrical stress. These space charges tend to distort main applied field and enhance it which is not expected. In order to reduce the local field enhancement it is required to find a mechanism to reduce space charges. Nanoparticle introduces a mechanism by introducing traps in nanofillled dielectric </a:t>
            </a:r>
            <a:endParaRPr kumimoji="0" lang="en-US" sz="1600" b="0" i="0" u="none" strike="noStrike" cap="none" normalizeH="0" baseline="0" dirty="0" smtClean="0">
              <a:ln>
                <a:noFill/>
              </a:ln>
              <a:solidFill>
                <a:srgbClr val="FFFF00"/>
              </a:solidFill>
              <a:effectLst/>
              <a:latin typeface="Arial" pitchFamily="34" charset="0"/>
              <a:cs typeface="Arial" pitchFamily="34" charset="0"/>
            </a:endParaRPr>
          </a:p>
          <a:p>
            <a:pPr lvl="0" algn="just" eaLnBrk="0" fontAlgn="base" hangingPunct="0">
              <a:spcBef>
                <a:spcPct val="0"/>
              </a:spcBef>
              <a:spcAft>
                <a:spcPct val="0"/>
              </a:spcAft>
            </a:pP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Trap is a location that restricts movement of carriers- electrons or holes. Trap consists of either a chemical impurities or an imperfection of regular spacing of atoms that make up solid. In our unfilled polypropylene samples, traps are generated by physical or chemical defects[5][6]. In nanofillled samples, Interface zone between nanoparticle and polymer generates a new potential barrier. This interacts with original trap sites in polymer, results to an increase in deep traps in nanocomposites. Both trap density and energy of trap increase with controlled increase in </a:t>
            </a:r>
            <a:r>
              <a:rPr kumimoji="0" lang="en-US" sz="1600" b="0" i="0" u="none" strike="noStrike" cap="none" normalizeH="0" baseline="0" dirty="0" err="1" smtClean="0">
                <a:ln>
                  <a:noFill/>
                </a:ln>
                <a:solidFill>
                  <a:srgbClr val="FFFF00"/>
                </a:solidFill>
                <a:effectLst/>
                <a:latin typeface="Arial" pitchFamily="34" charset="0"/>
                <a:ea typeface="Times New Roman" pitchFamily="18" charset="0"/>
                <a:cs typeface="Arial" pitchFamily="34" charset="0"/>
              </a:rPr>
              <a:t>nanofiller</a:t>
            </a: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a:t>
            </a:r>
            <a:endParaRPr kumimoji="0" lang="en-US" sz="1600" b="0" i="0" u="none" strike="noStrike" cap="none" normalizeH="0" baseline="0" dirty="0" smtClean="0">
              <a:ln>
                <a:noFill/>
              </a:ln>
              <a:solidFill>
                <a:srgbClr val="FFFF00"/>
              </a:solidFill>
              <a:effectLst/>
              <a:latin typeface="Arial" pitchFamily="34" charset="0"/>
              <a:cs typeface="Arial" pitchFamily="34" charset="0"/>
            </a:endParaRPr>
          </a:p>
          <a:p>
            <a:pPr lvl="0" algn="just" eaLnBrk="0" fontAlgn="base" hangingPunct="0">
              <a:spcBef>
                <a:spcPct val="0"/>
              </a:spcBef>
              <a:spcAft>
                <a:spcPct val="0"/>
              </a:spcAft>
            </a:pPr>
            <a:r>
              <a:rPr kumimoji="0" lang="en-US"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These deep traps distribute from internal layer to outside layer of nanoparticle-polymer interface zone. In this way, nanoparticle acts as nucleating agents to alter the morphology of polymer and increase in deep traps[2][3]. Since, traps restrict carrier movement, increased deep traps leads to a reduced conduction in nanofillled insulation. Such it decrease charge mobility, suppress space charge accumulation, decrease the mean free path that the electrons accelerate [7][8].</a:t>
            </a:r>
            <a:endParaRPr kumimoji="0" lang="en-US" sz="1600" b="0" i="0" u="none" strike="noStrike" cap="none" normalizeH="0" baseline="0" dirty="0" smtClean="0">
              <a:ln>
                <a:noFill/>
              </a:ln>
              <a:solidFill>
                <a:srgbClr val="FFFF00"/>
              </a:solidFill>
              <a:effectLst/>
              <a:latin typeface="Arial" pitchFamily="34" charset="0"/>
              <a:cs typeface="Arial" pitchFamily="34" charset="0"/>
            </a:endParaRPr>
          </a:p>
          <a:p>
            <a:pPr lvl="0" algn="just" eaLnBrk="0" fontAlgn="base" hangingPunct="0">
              <a:spcBef>
                <a:spcPct val="0"/>
              </a:spcBef>
              <a:spcAft>
                <a:spcPct val="0"/>
              </a:spcAft>
            </a:pPr>
            <a:r>
              <a:rPr kumimoji="0" lang="en-US" sz="16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Since, space charges are reduced by traps, local electric field distortion is reduced significantly and in some case vanish it. This enhances the potential resistivity of the material against partial discharge attack. Also, it is one of the reasons why breakdown strength increased in nanofillled samples</a:t>
            </a:r>
            <a:r>
              <a:rPr kumimoji="0" lang="en-US" sz="1600" b="0" i="0" u="none" strike="noStrike" cap="none" normalizeH="0" baseline="0" dirty="0" smtClean="0">
                <a:ln>
                  <a:noFill/>
                </a:ln>
                <a:solidFill>
                  <a:srgbClr val="FFFF00"/>
                </a:solidFill>
                <a:effectLst/>
                <a:latin typeface="inherit"/>
                <a:ea typeface="Calibri" pitchFamily="34" charset="0"/>
                <a:cs typeface="Times New Roman" pitchFamily="18" charset="0"/>
              </a:rPr>
              <a:t>. </a:t>
            </a:r>
            <a:r>
              <a:rPr kumimoji="0" lang="en-US" sz="1600" b="0" i="0" u="none" strike="noStrike" cap="none" normalizeH="0" baseline="0" dirty="0" smtClean="0">
                <a:ln>
                  <a:noFill/>
                </a:ln>
                <a:solidFill>
                  <a:srgbClr val="FFFF00"/>
                </a:solidFill>
                <a:effectLst/>
                <a:latin typeface="Arial" pitchFamily="34" charset="0"/>
                <a:cs typeface="Arial" pitchFamily="34" charset="0"/>
              </a:rPr>
              <a:t> </a:t>
            </a:r>
          </a:p>
          <a:p>
            <a:endParaRPr lang="en-US" sz="1600" dirty="0">
              <a:solidFill>
                <a:srgbClr val="FFFF00"/>
              </a:solidFill>
            </a:endParaRPr>
          </a:p>
        </p:txBody>
      </p:sp>
      <p:sp>
        <p:nvSpPr>
          <p:cNvPr id="4" name="TextBox 3"/>
          <p:cNvSpPr txBox="1"/>
          <p:nvPr/>
        </p:nvSpPr>
        <p:spPr>
          <a:xfrm>
            <a:off x="1828800" y="228600"/>
            <a:ext cx="4800600" cy="369332"/>
          </a:xfrm>
          <a:prstGeom prst="rect">
            <a:avLst/>
          </a:prstGeom>
          <a:noFill/>
        </p:spPr>
        <p:txBody>
          <a:bodyPr wrap="square" rtlCol="0">
            <a:spAutoFit/>
          </a:bodyPr>
          <a:lstStyle/>
          <a:p>
            <a:pPr algn="ctr"/>
            <a:r>
              <a:rPr lang="en-US" dirty="0" smtClean="0"/>
              <a:t>Physical Mechanism</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7772400" cy="5478423"/>
          </a:xfrm>
          <a:prstGeom prst="rect">
            <a:avLst/>
          </a:prstGeom>
          <a:noFill/>
        </p:spPr>
        <p:txBody>
          <a:bodyPr wrap="square" rtlCol="0">
            <a:spAutoFit/>
          </a:bodyPr>
          <a:lstStyle/>
          <a:p>
            <a:pPr marL="514350" indent="-514350" fontAlgn="auto">
              <a:spcAft>
                <a:spcPts val="0"/>
              </a:spcAft>
              <a:buFont typeface="+mj-lt"/>
              <a:buAutoNum type="arabicParenR"/>
              <a:defRPr/>
            </a:pPr>
            <a:r>
              <a:rPr lang="en-US" sz="1400" dirty="0"/>
              <a:t>T. Tanaka," Internal Partial Discharge And Material Degradation", </a:t>
            </a:r>
            <a:r>
              <a:rPr lang="en-US" sz="1400" i="1" dirty="0"/>
              <a:t>IEEE Transactions on Dielectric and </a:t>
            </a:r>
            <a:r>
              <a:rPr lang="en-US" sz="1400" i="1" dirty="0">
                <a:hlinkClick r:id="rId3"/>
              </a:rPr>
              <a:t>Electrical Insulation, </a:t>
            </a:r>
            <a:r>
              <a:rPr lang="en-US" sz="1400" i="1" dirty="0"/>
              <a:t> Volume:EI-21 ,  </a:t>
            </a:r>
            <a:r>
              <a:rPr lang="en-US" sz="1400" i="1" dirty="0">
                <a:hlinkClick r:id="rId4"/>
              </a:rPr>
              <a:t>Issue: 6 </a:t>
            </a:r>
            <a:r>
              <a:rPr lang="en-US" sz="1400" i="1" dirty="0"/>
              <a:t>, Dec. 1986</a:t>
            </a:r>
            <a:endParaRPr lang="en-US" sz="1400" dirty="0"/>
          </a:p>
          <a:p>
            <a:pPr marL="514350" indent="-514350" fontAlgn="auto">
              <a:spcAft>
                <a:spcPts val="0"/>
              </a:spcAft>
              <a:buFont typeface="+mj-lt"/>
              <a:buAutoNum type="arabicParenR"/>
              <a:defRPr/>
            </a:pPr>
            <a:r>
              <a:rPr lang="en-US" sz="1400" dirty="0"/>
              <a:t>N. Fuse, M. </a:t>
            </a:r>
            <a:r>
              <a:rPr lang="en-US" sz="1400" dirty="0" err="1"/>
              <a:t>Kozako</a:t>
            </a:r>
            <a:r>
              <a:rPr lang="en-US" sz="1400" dirty="0"/>
              <a:t>, T. Tanaka, S. </a:t>
            </a:r>
            <a:r>
              <a:rPr lang="en-US" sz="1400" dirty="0" err="1"/>
              <a:t>Murase</a:t>
            </a:r>
            <a:r>
              <a:rPr lang="en-US" sz="1400" dirty="0"/>
              <a:t> and Y. Ohki, “Possible Mechanism of Superior Partial- Discharge Resistance of Polyamide Nanocomposites”, </a:t>
            </a:r>
            <a:r>
              <a:rPr lang="en-US" sz="1400" i="1" dirty="0"/>
              <a:t>Annual Rept. IEEE-CEIDP 17-20 Oct. 2004 ,pp. 322-325.</a:t>
            </a:r>
            <a:endParaRPr lang="en-US" sz="1400" dirty="0"/>
          </a:p>
          <a:p>
            <a:pPr marL="514350" indent="-514350" fontAlgn="auto">
              <a:spcAft>
                <a:spcPts val="0"/>
              </a:spcAft>
              <a:buFont typeface="+mj-lt"/>
              <a:buAutoNum type="arabicParenR"/>
              <a:defRPr/>
            </a:pPr>
            <a:r>
              <a:rPr lang="en-US" sz="1400" dirty="0" err="1"/>
              <a:t>Toshikatsu</a:t>
            </a:r>
            <a:r>
              <a:rPr lang="en-US" sz="1400" dirty="0"/>
              <a:t> Tanaka and Tomonori </a:t>
            </a:r>
            <a:r>
              <a:rPr lang="en-US" sz="1400" dirty="0" err="1"/>
              <a:t>Iizuka</a:t>
            </a:r>
            <a:r>
              <a:rPr lang="en-US" sz="1400" dirty="0"/>
              <a:t> </a:t>
            </a:r>
            <a:r>
              <a:rPr lang="en-US" sz="1400" dirty="0" err="1"/>
              <a:t>Waseda</a:t>
            </a:r>
            <a:r>
              <a:rPr lang="en-US" sz="1400" dirty="0"/>
              <a:t> University ,"Generic PD Resistance Characteristics  of Polymer Nanocomposites" </a:t>
            </a:r>
            <a:r>
              <a:rPr lang="en-US" sz="1400" i="1" dirty="0"/>
              <a:t>Annual Report Conference on Electrical Insulation and Dielectric Phenomena, 17-20 Oct. 2010, West Lafayette, IN, pp. 1 - 4.</a:t>
            </a:r>
            <a:endParaRPr lang="en-US" sz="1400" dirty="0"/>
          </a:p>
          <a:p>
            <a:pPr marL="514350" indent="-514350" fontAlgn="auto">
              <a:spcAft>
                <a:spcPts val="0"/>
              </a:spcAft>
              <a:buFont typeface="+mj-lt"/>
              <a:buAutoNum type="arabicParenR"/>
              <a:defRPr/>
            </a:pPr>
            <a:r>
              <a:rPr lang="en-US" sz="1400" dirty="0"/>
              <a:t>Masahiro </a:t>
            </a:r>
            <a:r>
              <a:rPr lang="en-US" sz="1400" dirty="0" err="1"/>
              <a:t>Kozakol</a:t>
            </a:r>
            <a:r>
              <a:rPr lang="en-US" sz="1400" dirty="0"/>
              <a:t>, Ryoichi </a:t>
            </a:r>
            <a:r>
              <a:rPr lang="en-US" sz="1400" dirty="0" err="1"/>
              <a:t>Kidol</a:t>
            </a:r>
            <a:r>
              <a:rPr lang="en-US" sz="1400" dirty="0"/>
              <a:t>, Norikazu Fuse2, </a:t>
            </a:r>
            <a:r>
              <a:rPr lang="en-US" sz="1400" dirty="0" err="1"/>
              <a:t>Yoshimichi</a:t>
            </a:r>
            <a:r>
              <a:rPr lang="en-US" sz="1400" dirty="0"/>
              <a:t> Ohki, </a:t>
            </a:r>
            <a:r>
              <a:rPr lang="en-US" sz="1400" dirty="0" err="1"/>
              <a:t>Tatsuki</a:t>
            </a:r>
            <a:r>
              <a:rPr lang="en-US" sz="1400" dirty="0"/>
              <a:t> Okamoto, and </a:t>
            </a:r>
            <a:r>
              <a:rPr lang="en-US" sz="1400" dirty="0" err="1"/>
              <a:t>Toshikatsu</a:t>
            </a:r>
            <a:r>
              <a:rPr lang="en-US" sz="1400" dirty="0"/>
              <a:t> Tanaka "Difference in Surface Degradation due to Partial Discharges between Polyamide Nanocomposite and </a:t>
            </a:r>
            <a:r>
              <a:rPr lang="en-US" sz="1400" dirty="0" err="1"/>
              <a:t>Microcomposite</a:t>
            </a:r>
            <a:r>
              <a:rPr lang="en-US" sz="1400" dirty="0"/>
              <a:t>", </a:t>
            </a:r>
            <a:r>
              <a:rPr lang="en-US" sz="1400" i="1" dirty="0"/>
              <a:t>Annual Report Conference on Electrical Insulation and Dielectric Phenomena,17-20 Oct. 2004,pp. 398 - 401.</a:t>
            </a:r>
            <a:endParaRPr lang="en-US" sz="1400" dirty="0"/>
          </a:p>
          <a:p>
            <a:pPr marL="514350" indent="-514350" fontAlgn="auto">
              <a:spcAft>
                <a:spcPts val="0"/>
              </a:spcAft>
              <a:buFont typeface="+mj-lt"/>
              <a:buAutoNum type="arabicParenR"/>
              <a:defRPr/>
            </a:pPr>
            <a:r>
              <a:rPr lang="en-US" sz="1400" dirty="0"/>
              <a:t>Norikazu Fuse, </a:t>
            </a:r>
            <a:r>
              <a:rPr lang="en-US" sz="1400" dirty="0" err="1"/>
              <a:t>Yoshimichi</a:t>
            </a:r>
            <a:r>
              <a:rPr lang="en-US" sz="1400" dirty="0"/>
              <a:t> Ohki and </a:t>
            </a:r>
            <a:r>
              <a:rPr lang="en-US" sz="1400" dirty="0" err="1"/>
              <a:t>Toshikatsu</a:t>
            </a:r>
            <a:r>
              <a:rPr lang="en-US" sz="1400" dirty="0"/>
              <a:t> Tanaka, “Comparison of    Nano-</a:t>
            </a:r>
            <a:r>
              <a:rPr lang="en-US" sz="1400" dirty="0" err="1"/>
              <a:t>structuration</a:t>
            </a:r>
            <a:r>
              <a:rPr lang="en-US" sz="1400" dirty="0"/>
              <a:t>     Effects in Polypropylene among Four Typical Dielectric      Properties”,</a:t>
            </a:r>
            <a:r>
              <a:rPr lang="en-US" sz="1400" i="1" dirty="0"/>
              <a:t> IEEE   Trans on   Dielectrics    and   Electrical</a:t>
            </a:r>
            <a:r>
              <a:rPr lang="en-US" sz="1400" dirty="0"/>
              <a:t> </a:t>
            </a:r>
            <a:r>
              <a:rPr lang="en-US" sz="1400" i="1" dirty="0"/>
              <a:t>Insulation, Vol.17, No.3; June 2010.</a:t>
            </a:r>
          </a:p>
          <a:p>
            <a:pPr marL="514350" indent="-514350" fontAlgn="auto">
              <a:spcAft>
                <a:spcPts val="0"/>
              </a:spcAft>
              <a:buFont typeface="+mj-lt"/>
              <a:buAutoNum type="arabicParenR"/>
              <a:defRPr/>
            </a:pPr>
            <a:r>
              <a:rPr lang="en-US" sz="1400" dirty="0"/>
              <a:t>Md Afzalur Rab, </a:t>
            </a:r>
            <a:r>
              <a:rPr lang="en-US" sz="1400" dirty="0" err="1"/>
              <a:t>Rohitha</a:t>
            </a:r>
            <a:r>
              <a:rPr lang="en-US" sz="1400" dirty="0"/>
              <a:t> </a:t>
            </a:r>
            <a:r>
              <a:rPr lang="en-US" sz="1400" dirty="0" err="1"/>
              <a:t>Dhara</a:t>
            </a:r>
            <a:r>
              <a:rPr lang="en-US" sz="1400" dirty="0"/>
              <a:t>, </a:t>
            </a:r>
            <a:r>
              <a:rPr lang="en-US" sz="1400" dirty="0" err="1"/>
              <a:t>Prathap</a:t>
            </a:r>
            <a:r>
              <a:rPr lang="en-US" sz="1400" dirty="0"/>
              <a:t> </a:t>
            </a:r>
            <a:r>
              <a:rPr lang="en-US" sz="1400" dirty="0" err="1"/>
              <a:t>Basappa</a:t>
            </a:r>
            <a:r>
              <a:rPr lang="en-US" sz="1400" dirty="0"/>
              <a:t>, “</a:t>
            </a:r>
            <a:r>
              <a:rPr lang="en-US" sz="1400" b="1" dirty="0"/>
              <a:t>Role of type and content of nanoparticle on certain dielectric characteristics of polypropylene nanocomposites”, Journal of Nanophotonics, SPIE, Vol. 9, Issue 1, 2015. 	</a:t>
            </a:r>
          </a:p>
          <a:p>
            <a:pPr marL="514350" indent="-514350" fontAlgn="auto">
              <a:spcAft>
                <a:spcPts val="0"/>
              </a:spcAft>
              <a:buFont typeface="+mj-lt"/>
              <a:buAutoNum type="arabicParenR"/>
              <a:defRPr/>
            </a:pPr>
            <a:r>
              <a:rPr lang="en-US" sz="1400" dirty="0"/>
              <a:t>Anil B. </a:t>
            </a:r>
            <a:r>
              <a:rPr lang="en-US" sz="1400" dirty="0" err="1"/>
              <a:t>Poda</a:t>
            </a:r>
            <a:r>
              <a:rPr lang="en-US" sz="1400" dirty="0"/>
              <a:t>, </a:t>
            </a:r>
            <a:r>
              <a:rPr lang="en-US" sz="1400" dirty="0" err="1"/>
              <a:t>Rohitha</a:t>
            </a:r>
            <a:r>
              <a:rPr lang="en-US" sz="1400" dirty="0"/>
              <a:t> </a:t>
            </a:r>
            <a:r>
              <a:rPr lang="en-US" sz="1400" dirty="0" err="1"/>
              <a:t>Dhara</a:t>
            </a:r>
            <a:r>
              <a:rPr lang="en-US" sz="1400" dirty="0"/>
              <a:t>, Md. Afzalur Rab, </a:t>
            </a:r>
            <a:r>
              <a:rPr lang="en-US" sz="1400" dirty="0" err="1"/>
              <a:t>Prathap</a:t>
            </a:r>
            <a:r>
              <a:rPr lang="en-US" sz="1400" dirty="0"/>
              <a:t> </a:t>
            </a:r>
            <a:r>
              <a:rPr lang="en-US" sz="1400" dirty="0" err="1"/>
              <a:t>Basappa</a:t>
            </a:r>
            <a:r>
              <a:rPr lang="en-US" sz="1400" dirty="0"/>
              <a:t>, “</a:t>
            </a:r>
            <a:r>
              <a:rPr lang="en-US" sz="1400" b="1" dirty="0"/>
              <a:t>Evaluation of aging in </a:t>
            </a:r>
            <a:r>
              <a:rPr lang="en-US" sz="1400" b="1" dirty="0" err="1"/>
              <a:t>nanofilled</a:t>
            </a:r>
            <a:r>
              <a:rPr lang="en-US" sz="1400" b="1" dirty="0"/>
              <a:t> polypropylene by surface discharges”, IEEE Transactions on Dielectrics and Electrical Insulation, Volume 23, Issue 1, pp. 275-283, 2016. 	</a:t>
            </a:r>
          </a:p>
          <a:p>
            <a:pPr marL="514350" indent="-514350" fontAlgn="auto">
              <a:spcAft>
                <a:spcPts val="0"/>
              </a:spcAft>
              <a:buFont typeface="+mj-lt"/>
              <a:buAutoNum type="arabicParenR"/>
              <a:defRPr/>
            </a:pPr>
            <a:r>
              <a:rPr lang="en-US" sz="1400" dirty="0"/>
              <a:t>Md Afzalur Rab, </a:t>
            </a:r>
            <a:r>
              <a:rPr lang="en-US" sz="1400" dirty="0" err="1"/>
              <a:t>Rohitha</a:t>
            </a:r>
            <a:r>
              <a:rPr lang="en-US" sz="1400" dirty="0"/>
              <a:t> </a:t>
            </a:r>
            <a:r>
              <a:rPr lang="en-US" sz="1400" dirty="0" err="1"/>
              <a:t>Dhara</a:t>
            </a:r>
            <a:r>
              <a:rPr lang="en-US" sz="1400" dirty="0"/>
              <a:t>, Anil B. </a:t>
            </a:r>
            <a:r>
              <a:rPr lang="en-US" sz="1400" dirty="0" err="1"/>
              <a:t>Poda</a:t>
            </a:r>
            <a:r>
              <a:rPr lang="en-US" sz="1400" dirty="0"/>
              <a:t>, </a:t>
            </a:r>
            <a:r>
              <a:rPr lang="en-US" sz="1400" dirty="0" err="1"/>
              <a:t>Prathap</a:t>
            </a:r>
            <a:r>
              <a:rPr lang="en-US" sz="1400" dirty="0"/>
              <a:t> </a:t>
            </a:r>
            <a:r>
              <a:rPr lang="en-US" sz="1400" dirty="0" err="1"/>
              <a:t>Basappa</a:t>
            </a:r>
            <a:r>
              <a:rPr lang="en-US" sz="1400" dirty="0"/>
              <a:t>, “</a:t>
            </a:r>
            <a:r>
              <a:rPr lang="en-US" sz="1400" b="1" dirty="0"/>
              <a:t>Effect of variation in main field and nanoparticle content on the partial discharge characteristics of polypropylene nanocomposites”, Journal of Nanophotonics, SPIE, Vol. 9, Issue 1, 2015. 	</a:t>
            </a:r>
          </a:p>
          <a:p>
            <a:endParaRPr lang="en-US" sz="1400" dirty="0"/>
          </a:p>
        </p:txBody>
      </p:sp>
      <p:sp>
        <p:nvSpPr>
          <p:cNvPr id="3" name="TextBox 2"/>
          <p:cNvSpPr txBox="1"/>
          <p:nvPr/>
        </p:nvSpPr>
        <p:spPr>
          <a:xfrm>
            <a:off x="2209800" y="228600"/>
            <a:ext cx="4267200" cy="369332"/>
          </a:xfrm>
          <a:prstGeom prst="rect">
            <a:avLst/>
          </a:prstGeom>
          <a:noFill/>
        </p:spPr>
        <p:txBody>
          <a:bodyPr wrap="square" rtlCol="0">
            <a:spAutoFit/>
          </a:bodyPr>
          <a:lstStyle/>
          <a:p>
            <a:pPr algn="ctr"/>
            <a:r>
              <a:rPr lang="en-US" dirty="0" smtClean="0"/>
              <a:t>References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smtClean="0">
                <a:solidFill>
                  <a:srgbClr val="FF0000"/>
                </a:solidFill>
              </a:rPr>
              <a:t>Thank You!</a:t>
            </a:r>
            <a:endParaRPr lang="en-US" dirty="0">
              <a:solidFill>
                <a:srgbClr val="FF0000"/>
              </a:solidFill>
            </a:endParaRPr>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228600" y="1295400"/>
            <a:ext cx="4152900" cy="4038600"/>
          </a:xfrm>
          <a:prstGeom prst="rect">
            <a:avLst/>
          </a:prstGeom>
          <a:noFill/>
          <a:ln w="9525">
            <a:noFill/>
            <a:miter lim="800000"/>
            <a:headEnd/>
            <a:tailEnd/>
          </a:ln>
        </p:spPr>
      </p:pic>
      <p:pic>
        <p:nvPicPr>
          <p:cNvPr id="13315" name="Picture 3"/>
          <p:cNvPicPr>
            <a:picLocks noChangeAspect="1" noChangeArrowheads="1"/>
          </p:cNvPicPr>
          <p:nvPr/>
        </p:nvPicPr>
        <p:blipFill>
          <a:blip r:embed="rId4" cstate="print"/>
          <a:srcRect/>
          <a:stretch>
            <a:fillRect/>
          </a:stretch>
        </p:blipFill>
        <p:spPr bwMode="auto">
          <a:xfrm>
            <a:off x="4495800" y="1219200"/>
            <a:ext cx="4462463" cy="4191000"/>
          </a:xfrm>
          <a:prstGeom prst="rect">
            <a:avLst/>
          </a:prstGeom>
          <a:noFill/>
          <a:ln w="9525">
            <a:noFill/>
            <a:miter lim="800000"/>
            <a:headEnd/>
            <a:tailEnd/>
          </a:ln>
        </p:spPr>
      </p:pic>
      <p:sp>
        <p:nvSpPr>
          <p:cNvPr id="13319" name="TextBox 6"/>
          <p:cNvSpPr txBox="1">
            <a:spLocks noChangeArrowheads="1"/>
          </p:cNvSpPr>
          <p:nvPr/>
        </p:nvSpPr>
        <p:spPr bwMode="auto">
          <a:xfrm>
            <a:off x="1066800" y="5867400"/>
            <a:ext cx="6553200" cy="369888"/>
          </a:xfrm>
          <a:prstGeom prst="rect">
            <a:avLst/>
          </a:prstGeom>
          <a:noFill/>
          <a:ln w="9525">
            <a:noFill/>
            <a:miter lim="800000"/>
            <a:headEnd/>
            <a:tailEnd/>
          </a:ln>
        </p:spPr>
        <p:txBody>
          <a:bodyPr>
            <a:spAutoFit/>
          </a:bodyPr>
          <a:lstStyle/>
          <a:p>
            <a:pPr algn="ctr"/>
            <a:r>
              <a:rPr lang="en-US" dirty="0">
                <a:latin typeface="Calibri" pitchFamily="34" charset="0"/>
              </a:rPr>
              <a:t>Figure : </a:t>
            </a:r>
            <a:r>
              <a:rPr lang="en-US" dirty="0" smtClean="0">
                <a:latin typeface="Calibri" pitchFamily="34" charset="0"/>
              </a:rPr>
              <a:t>Internal Discharge and Breakdown </a:t>
            </a:r>
            <a:r>
              <a:rPr lang="en-US" dirty="0">
                <a:latin typeface="Calibri" pitchFamily="34" charset="0"/>
              </a:rPr>
              <a:t>Strength Measurement </a:t>
            </a:r>
          </a:p>
        </p:txBody>
      </p:sp>
      <p:sp>
        <p:nvSpPr>
          <p:cNvPr id="9" name="TextBox 8"/>
          <p:cNvSpPr txBox="1"/>
          <p:nvPr/>
        </p:nvSpPr>
        <p:spPr>
          <a:xfrm>
            <a:off x="1447800" y="457200"/>
            <a:ext cx="5334000" cy="369332"/>
          </a:xfrm>
          <a:prstGeom prst="rect">
            <a:avLst/>
          </a:prstGeom>
          <a:noFill/>
        </p:spPr>
        <p:txBody>
          <a:bodyPr wrap="square" rtlCol="0">
            <a:spAutoFit/>
          </a:bodyPr>
          <a:lstStyle/>
          <a:p>
            <a:r>
              <a:rPr lang="en-US" dirty="0" smtClean="0"/>
              <a:t>Experimental Set Up for Measuring Internal Discharge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2" cstate="print"/>
          <a:srcRect/>
          <a:stretch>
            <a:fillRect/>
          </a:stretch>
        </p:blipFill>
        <p:spPr bwMode="auto">
          <a:xfrm>
            <a:off x="5334000" y="609600"/>
            <a:ext cx="3505200" cy="2590800"/>
          </a:xfrm>
          <a:prstGeom prst="rect">
            <a:avLst/>
          </a:prstGeom>
          <a:noFill/>
          <a:ln w="9525">
            <a:noFill/>
            <a:miter lim="800000"/>
            <a:headEnd/>
            <a:tailEnd/>
          </a:ln>
        </p:spPr>
      </p:pic>
      <p:pic>
        <p:nvPicPr>
          <p:cNvPr id="5123" name="Picture 5"/>
          <p:cNvPicPr>
            <a:picLocks noChangeAspect="1" noChangeArrowheads="1"/>
          </p:cNvPicPr>
          <p:nvPr/>
        </p:nvPicPr>
        <p:blipFill>
          <a:blip r:embed="rId3" cstate="print"/>
          <a:srcRect/>
          <a:stretch>
            <a:fillRect/>
          </a:stretch>
        </p:blipFill>
        <p:spPr bwMode="auto">
          <a:xfrm>
            <a:off x="5334000" y="3200400"/>
            <a:ext cx="3505200" cy="2743200"/>
          </a:xfrm>
          <a:prstGeom prst="rect">
            <a:avLst/>
          </a:prstGeom>
          <a:noFill/>
          <a:ln w="9525">
            <a:noFill/>
            <a:miter lim="800000"/>
            <a:headEnd/>
            <a:tailEnd/>
          </a:ln>
        </p:spPr>
      </p:pic>
      <p:sp>
        <p:nvSpPr>
          <p:cNvPr id="5124" name="TextBox 4"/>
          <p:cNvSpPr txBox="1">
            <a:spLocks noChangeArrowheads="1"/>
          </p:cNvSpPr>
          <p:nvPr/>
        </p:nvSpPr>
        <p:spPr bwMode="auto">
          <a:xfrm>
            <a:off x="457200" y="6248400"/>
            <a:ext cx="4191000" cy="369888"/>
          </a:xfrm>
          <a:prstGeom prst="rect">
            <a:avLst/>
          </a:prstGeom>
          <a:noFill/>
          <a:ln w="9525">
            <a:noFill/>
            <a:miter lim="800000"/>
            <a:headEnd/>
            <a:tailEnd/>
          </a:ln>
        </p:spPr>
        <p:txBody>
          <a:bodyPr>
            <a:spAutoFit/>
          </a:bodyPr>
          <a:lstStyle/>
          <a:p>
            <a:r>
              <a:rPr lang="en-US">
                <a:latin typeface="Calibri" pitchFamily="34" charset="0"/>
              </a:rPr>
              <a:t>Figure: Internal structure of Nanodielectric</a:t>
            </a:r>
          </a:p>
        </p:txBody>
      </p:sp>
      <p:sp>
        <p:nvSpPr>
          <p:cNvPr id="5125" name="TextBox 5"/>
          <p:cNvSpPr txBox="1">
            <a:spLocks noChangeArrowheads="1"/>
          </p:cNvSpPr>
          <p:nvPr/>
        </p:nvSpPr>
        <p:spPr bwMode="auto">
          <a:xfrm>
            <a:off x="5257800" y="5943600"/>
            <a:ext cx="3657600" cy="646113"/>
          </a:xfrm>
          <a:prstGeom prst="rect">
            <a:avLst/>
          </a:prstGeom>
          <a:noFill/>
          <a:ln w="9525">
            <a:noFill/>
            <a:miter lim="800000"/>
            <a:headEnd/>
            <a:tailEnd/>
          </a:ln>
        </p:spPr>
        <p:txBody>
          <a:bodyPr>
            <a:spAutoFit/>
          </a:bodyPr>
          <a:lstStyle/>
          <a:p>
            <a:r>
              <a:rPr lang="en-US">
                <a:latin typeface="Calibri" pitchFamily="34" charset="0"/>
              </a:rPr>
              <a:t>Figure: SEM image of natural (top) and synthetic (bottom) nanofilled </a:t>
            </a:r>
          </a:p>
        </p:txBody>
      </p:sp>
      <p:pic>
        <p:nvPicPr>
          <p:cNvPr id="5126" name="Picture 6"/>
          <p:cNvPicPr>
            <a:picLocks noChangeAspect="1" noChangeArrowheads="1"/>
          </p:cNvPicPr>
          <p:nvPr/>
        </p:nvPicPr>
        <p:blipFill>
          <a:blip r:embed="rId4" cstate="print"/>
          <a:srcRect/>
          <a:stretch>
            <a:fillRect/>
          </a:stretch>
        </p:blipFill>
        <p:spPr bwMode="auto">
          <a:xfrm>
            <a:off x="381000" y="609600"/>
            <a:ext cx="4648200" cy="2886075"/>
          </a:xfrm>
          <a:prstGeom prst="rect">
            <a:avLst/>
          </a:prstGeom>
          <a:noFill/>
          <a:ln w="9525">
            <a:noFill/>
            <a:miter lim="800000"/>
            <a:headEnd/>
            <a:tailEnd/>
          </a:ln>
        </p:spPr>
      </p:pic>
      <p:pic>
        <p:nvPicPr>
          <p:cNvPr id="5127" name="Picture 7"/>
          <p:cNvPicPr>
            <a:picLocks noChangeAspect="1" noChangeArrowheads="1"/>
          </p:cNvPicPr>
          <p:nvPr/>
        </p:nvPicPr>
        <p:blipFill>
          <a:blip r:embed="rId5" cstate="print"/>
          <a:srcRect/>
          <a:stretch>
            <a:fillRect/>
          </a:stretch>
        </p:blipFill>
        <p:spPr bwMode="auto">
          <a:xfrm>
            <a:off x="457200" y="3810000"/>
            <a:ext cx="4495800" cy="2362200"/>
          </a:xfrm>
          <a:prstGeom prst="rect">
            <a:avLst/>
          </a:prstGeom>
          <a:noFill/>
          <a:ln w="9525">
            <a:noFill/>
            <a:miter lim="800000"/>
            <a:headEnd/>
            <a:tailEnd/>
          </a:ln>
        </p:spPr>
      </p:pic>
      <p:sp>
        <p:nvSpPr>
          <p:cNvPr id="5128" name="TextBox 13"/>
          <p:cNvSpPr txBox="1">
            <a:spLocks noChangeArrowheads="1"/>
          </p:cNvSpPr>
          <p:nvPr/>
        </p:nvSpPr>
        <p:spPr bwMode="auto">
          <a:xfrm>
            <a:off x="990600" y="0"/>
            <a:ext cx="6400800" cy="400050"/>
          </a:xfrm>
          <a:prstGeom prst="rect">
            <a:avLst/>
          </a:prstGeom>
          <a:noFill/>
          <a:ln w="9525">
            <a:noFill/>
            <a:miter lim="800000"/>
            <a:headEnd/>
            <a:tailEnd/>
          </a:ln>
        </p:spPr>
        <p:txBody>
          <a:bodyPr>
            <a:spAutoFit/>
          </a:bodyPr>
          <a:lstStyle/>
          <a:p>
            <a:pPr algn="ctr"/>
            <a:r>
              <a:rPr lang="en-US" sz="2000" b="1">
                <a:latin typeface="Calibri" pitchFamily="34" charset="0"/>
              </a:rPr>
              <a:t>Internal  Structure of Nanodielectric</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914400" y="1676400"/>
            <a:ext cx="3352800" cy="3581400"/>
          </a:xfrm>
          <a:prstGeom prst="rect">
            <a:avLst/>
          </a:prstGeom>
          <a:solidFill>
            <a:srgbClr val="FFFFFF"/>
          </a:solidFill>
          <a:ln w="9525">
            <a:noFill/>
            <a:miter lim="800000"/>
            <a:headEnd/>
            <a:tailEnd/>
          </a:ln>
        </p:spPr>
      </p:pic>
      <p:pic>
        <p:nvPicPr>
          <p:cNvPr id="3" name="Picture 2"/>
          <p:cNvPicPr/>
          <p:nvPr/>
        </p:nvPicPr>
        <p:blipFill>
          <a:blip r:embed="rId3" cstate="print"/>
          <a:srcRect/>
          <a:stretch>
            <a:fillRect/>
          </a:stretch>
        </p:blipFill>
        <p:spPr bwMode="auto">
          <a:xfrm>
            <a:off x="4648200" y="1676400"/>
            <a:ext cx="3729355" cy="3505200"/>
          </a:xfrm>
          <a:prstGeom prst="rect">
            <a:avLst/>
          </a:prstGeom>
          <a:solidFill>
            <a:srgbClr val="FFFFFF"/>
          </a:solidFill>
          <a:ln w="9525">
            <a:noFill/>
            <a:miter lim="800000"/>
            <a:headEnd/>
            <a:tailEnd/>
          </a:ln>
        </p:spPr>
      </p:pic>
      <p:sp>
        <p:nvSpPr>
          <p:cNvPr id="4" name="Rectangle 3"/>
          <p:cNvSpPr/>
          <p:nvPr/>
        </p:nvSpPr>
        <p:spPr>
          <a:xfrm>
            <a:off x="685800" y="5486400"/>
            <a:ext cx="3810000" cy="923330"/>
          </a:xfrm>
          <a:prstGeom prst="rect">
            <a:avLst/>
          </a:prstGeom>
        </p:spPr>
        <p:txBody>
          <a:bodyPr wrap="square">
            <a:spAutoFit/>
          </a:bodyPr>
          <a:lstStyle/>
          <a:p>
            <a:r>
              <a:rPr lang="en-US" dirty="0"/>
              <a:t>Figure 2(a). Field Arrow in 2D Model of Nanodielectrics in plane-plane electrode system </a:t>
            </a:r>
          </a:p>
        </p:txBody>
      </p:sp>
      <p:sp>
        <p:nvSpPr>
          <p:cNvPr id="5" name="Rectangle 4"/>
          <p:cNvSpPr/>
          <p:nvPr/>
        </p:nvSpPr>
        <p:spPr>
          <a:xfrm>
            <a:off x="4648200" y="5562600"/>
            <a:ext cx="3886200" cy="646331"/>
          </a:xfrm>
          <a:prstGeom prst="rect">
            <a:avLst/>
          </a:prstGeom>
        </p:spPr>
        <p:txBody>
          <a:bodyPr wrap="square">
            <a:spAutoFit/>
          </a:bodyPr>
          <a:lstStyle/>
          <a:p>
            <a:r>
              <a:rPr lang="en-US" dirty="0"/>
              <a:t>Figure 2(b). E-Field Scatter in nanoparticle filled  (4%) sample </a:t>
            </a:r>
          </a:p>
        </p:txBody>
      </p:sp>
      <p:sp>
        <p:nvSpPr>
          <p:cNvPr id="6" name="TextBox 5"/>
          <p:cNvSpPr txBox="1"/>
          <p:nvPr/>
        </p:nvSpPr>
        <p:spPr>
          <a:xfrm>
            <a:off x="1600200" y="533400"/>
            <a:ext cx="5943600" cy="369332"/>
          </a:xfrm>
          <a:prstGeom prst="rect">
            <a:avLst/>
          </a:prstGeom>
          <a:noFill/>
        </p:spPr>
        <p:txBody>
          <a:bodyPr wrap="square" rtlCol="0">
            <a:spAutoFit/>
          </a:bodyPr>
          <a:lstStyle/>
          <a:p>
            <a:r>
              <a:rPr lang="en-US" dirty="0" smtClean="0"/>
              <a:t>2D Representation of Internal field in </a:t>
            </a:r>
            <a:r>
              <a:rPr lang="en-US" dirty="0" err="1" smtClean="0"/>
              <a:t>Nanodielectric</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762000" y="1143000"/>
            <a:ext cx="3733800" cy="3276600"/>
          </a:xfrm>
          <a:prstGeom prst="rect">
            <a:avLst/>
          </a:prstGeom>
          <a:solidFill>
            <a:srgbClr val="FFFFFF"/>
          </a:solidFill>
          <a:ln w="9525">
            <a:noFill/>
            <a:miter lim="800000"/>
            <a:headEnd/>
            <a:tailEnd/>
          </a:ln>
        </p:spPr>
      </p:pic>
      <p:pic>
        <p:nvPicPr>
          <p:cNvPr id="3" name="Picture 2"/>
          <p:cNvPicPr/>
          <p:nvPr/>
        </p:nvPicPr>
        <p:blipFill>
          <a:blip r:embed="rId3" cstate="print"/>
          <a:srcRect/>
          <a:stretch>
            <a:fillRect/>
          </a:stretch>
        </p:blipFill>
        <p:spPr bwMode="auto">
          <a:xfrm>
            <a:off x="4876800" y="1219200"/>
            <a:ext cx="3276600" cy="3429000"/>
          </a:xfrm>
          <a:prstGeom prst="rect">
            <a:avLst/>
          </a:prstGeom>
          <a:solidFill>
            <a:srgbClr val="FFFFFF"/>
          </a:solidFill>
          <a:ln w="9525">
            <a:noFill/>
            <a:miter lim="800000"/>
            <a:headEnd/>
            <a:tailEnd/>
          </a:ln>
        </p:spPr>
      </p:pic>
      <p:sp>
        <p:nvSpPr>
          <p:cNvPr id="1025" name="Rectangle 1"/>
          <p:cNvSpPr>
            <a:spLocks noChangeArrowheads="1"/>
          </p:cNvSpPr>
          <p:nvPr/>
        </p:nvSpPr>
        <p:spPr bwMode="auto">
          <a:xfrm>
            <a:off x="685800" y="5029200"/>
            <a:ext cx="754372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 Meshing in Nanofillled polypropylene under  HV  with (a) 4% Nanoparticle and (b) 1% Nanoparticle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1676400" y="228600"/>
            <a:ext cx="5867400" cy="369332"/>
          </a:xfrm>
          <a:prstGeom prst="rect">
            <a:avLst/>
          </a:prstGeom>
          <a:noFill/>
        </p:spPr>
        <p:txBody>
          <a:bodyPr wrap="square" rtlCol="0">
            <a:spAutoFit/>
          </a:bodyPr>
          <a:lstStyle/>
          <a:p>
            <a:r>
              <a:rPr lang="en-US" dirty="0" smtClean="0"/>
              <a:t>Simulation of Internal Discharge Model</a:t>
            </a:r>
            <a:endParaRPr lang="en-US" dirty="0"/>
          </a:p>
        </p:txBody>
      </p:sp>
      <p:sp>
        <p:nvSpPr>
          <p:cNvPr id="6" name="TextBox 5"/>
          <p:cNvSpPr txBox="1"/>
          <p:nvPr/>
        </p:nvSpPr>
        <p:spPr>
          <a:xfrm>
            <a:off x="2362200" y="1600200"/>
            <a:ext cx="1219200" cy="646331"/>
          </a:xfrm>
          <a:prstGeom prst="rect">
            <a:avLst/>
          </a:prstGeom>
          <a:noFill/>
        </p:spPr>
        <p:txBody>
          <a:bodyPr wrap="square" rtlCol="0">
            <a:spAutoFit/>
          </a:bodyPr>
          <a:lstStyle/>
          <a:p>
            <a:r>
              <a:rPr lang="en-US" dirty="0" smtClean="0">
                <a:solidFill>
                  <a:srgbClr val="FFFF00"/>
                </a:solidFill>
              </a:rPr>
              <a:t>Top Electrode</a:t>
            </a:r>
            <a:endParaRPr lang="en-US" dirty="0">
              <a:solidFill>
                <a:srgbClr val="FFFF00"/>
              </a:solidFill>
            </a:endParaRPr>
          </a:p>
        </p:txBody>
      </p:sp>
      <p:sp>
        <p:nvSpPr>
          <p:cNvPr id="7" name="TextBox 6"/>
          <p:cNvSpPr txBox="1"/>
          <p:nvPr/>
        </p:nvSpPr>
        <p:spPr>
          <a:xfrm>
            <a:off x="6019800" y="1752600"/>
            <a:ext cx="1219200" cy="646331"/>
          </a:xfrm>
          <a:prstGeom prst="rect">
            <a:avLst/>
          </a:prstGeom>
          <a:noFill/>
        </p:spPr>
        <p:txBody>
          <a:bodyPr wrap="square" rtlCol="0">
            <a:spAutoFit/>
          </a:bodyPr>
          <a:lstStyle/>
          <a:p>
            <a:r>
              <a:rPr lang="en-US" dirty="0" smtClean="0">
                <a:solidFill>
                  <a:srgbClr val="FFFF00"/>
                </a:solidFill>
              </a:rPr>
              <a:t>Top Electrode</a:t>
            </a:r>
            <a:endParaRPr lang="en-US" dirty="0">
              <a:solidFill>
                <a:srgbClr val="FFFF00"/>
              </a:solidFill>
            </a:endParaRPr>
          </a:p>
        </p:txBody>
      </p:sp>
      <p:sp>
        <p:nvSpPr>
          <p:cNvPr id="8" name="TextBox 7"/>
          <p:cNvSpPr txBox="1"/>
          <p:nvPr/>
        </p:nvSpPr>
        <p:spPr>
          <a:xfrm>
            <a:off x="1143000" y="3048000"/>
            <a:ext cx="1066800" cy="369332"/>
          </a:xfrm>
          <a:prstGeom prst="rect">
            <a:avLst/>
          </a:prstGeom>
          <a:noFill/>
        </p:spPr>
        <p:txBody>
          <a:bodyPr wrap="square" rtlCol="0">
            <a:spAutoFit/>
          </a:bodyPr>
          <a:lstStyle/>
          <a:p>
            <a:r>
              <a:rPr lang="en-US" dirty="0" smtClean="0">
                <a:solidFill>
                  <a:srgbClr val="FFFF00"/>
                </a:solidFill>
              </a:rPr>
              <a:t>Sample</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762000" y="1219200"/>
            <a:ext cx="3581400" cy="3352800"/>
          </a:xfrm>
          <a:prstGeom prst="rect">
            <a:avLst/>
          </a:prstGeom>
          <a:solidFill>
            <a:srgbClr val="FFFFFF"/>
          </a:solidFill>
          <a:ln w="9525">
            <a:noFill/>
            <a:miter lim="800000"/>
            <a:headEnd/>
            <a:tailEnd/>
          </a:ln>
        </p:spPr>
      </p:pic>
      <p:sp>
        <p:nvSpPr>
          <p:cNvPr id="3" name="Rectangle 2"/>
          <p:cNvSpPr/>
          <p:nvPr/>
        </p:nvSpPr>
        <p:spPr>
          <a:xfrm>
            <a:off x="838200" y="5181600"/>
            <a:ext cx="3733800" cy="646331"/>
          </a:xfrm>
          <a:prstGeom prst="rect">
            <a:avLst/>
          </a:prstGeom>
        </p:spPr>
        <p:txBody>
          <a:bodyPr wrap="square">
            <a:spAutoFit/>
          </a:bodyPr>
          <a:lstStyle/>
          <a:p>
            <a:r>
              <a:rPr lang="en-US" dirty="0"/>
              <a:t>Figure 3(a). Electric  Field  Scatter in (a) 4% nanofillled sample </a:t>
            </a:r>
          </a:p>
        </p:txBody>
      </p:sp>
      <p:pic>
        <p:nvPicPr>
          <p:cNvPr id="4" name="Picture 3"/>
          <p:cNvPicPr/>
          <p:nvPr/>
        </p:nvPicPr>
        <p:blipFill>
          <a:blip r:embed="rId3" cstate="print"/>
          <a:srcRect/>
          <a:stretch>
            <a:fillRect/>
          </a:stretch>
        </p:blipFill>
        <p:spPr bwMode="auto">
          <a:xfrm>
            <a:off x="4876800" y="1295400"/>
            <a:ext cx="3190952" cy="3429000"/>
          </a:xfrm>
          <a:prstGeom prst="rect">
            <a:avLst/>
          </a:prstGeom>
          <a:solidFill>
            <a:srgbClr val="FFFFFF"/>
          </a:solidFill>
          <a:ln w="9525">
            <a:noFill/>
            <a:miter lim="800000"/>
            <a:headEnd/>
            <a:tailEnd/>
          </a:ln>
        </p:spPr>
      </p:pic>
      <p:sp>
        <p:nvSpPr>
          <p:cNvPr id="5" name="Rectangle 4"/>
          <p:cNvSpPr/>
          <p:nvPr/>
        </p:nvSpPr>
        <p:spPr>
          <a:xfrm>
            <a:off x="4572000" y="5181600"/>
            <a:ext cx="3810000" cy="646331"/>
          </a:xfrm>
          <a:prstGeom prst="rect">
            <a:avLst/>
          </a:prstGeom>
        </p:spPr>
        <p:txBody>
          <a:bodyPr wrap="square">
            <a:spAutoFit/>
          </a:bodyPr>
          <a:lstStyle/>
          <a:p>
            <a:r>
              <a:rPr lang="en-US" dirty="0"/>
              <a:t>Figure 3(b). Electric Field Density under Applied Voltage  </a:t>
            </a:r>
          </a:p>
        </p:txBody>
      </p:sp>
      <p:sp>
        <p:nvSpPr>
          <p:cNvPr id="6" name="TextBox 5"/>
          <p:cNvSpPr txBox="1"/>
          <p:nvPr/>
        </p:nvSpPr>
        <p:spPr>
          <a:xfrm>
            <a:off x="1524000" y="304800"/>
            <a:ext cx="5410200" cy="369332"/>
          </a:xfrm>
          <a:prstGeom prst="rect">
            <a:avLst/>
          </a:prstGeom>
          <a:noFill/>
        </p:spPr>
        <p:txBody>
          <a:bodyPr wrap="square" rtlCol="0">
            <a:spAutoFit/>
          </a:bodyPr>
          <a:lstStyle/>
          <a:p>
            <a:pPr algn="ctr"/>
            <a:r>
              <a:rPr lang="en-US" dirty="0" smtClean="0"/>
              <a:t>Field 	Scatter in Nanoparticle</a:t>
            </a:r>
            <a:endParaRPr lang="en-US" dirty="0"/>
          </a:p>
        </p:txBody>
      </p:sp>
      <p:sp>
        <p:nvSpPr>
          <p:cNvPr id="7" name="TextBox 6"/>
          <p:cNvSpPr txBox="1"/>
          <p:nvPr/>
        </p:nvSpPr>
        <p:spPr>
          <a:xfrm>
            <a:off x="2362200" y="1752600"/>
            <a:ext cx="1219200" cy="646331"/>
          </a:xfrm>
          <a:prstGeom prst="rect">
            <a:avLst/>
          </a:prstGeom>
          <a:noFill/>
        </p:spPr>
        <p:txBody>
          <a:bodyPr wrap="square" rtlCol="0">
            <a:spAutoFit/>
          </a:bodyPr>
          <a:lstStyle/>
          <a:p>
            <a:r>
              <a:rPr lang="en-US" dirty="0" smtClean="0">
                <a:solidFill>
                  <a:srgbClr val="FFFF00"/>
                </a:solidFill>
              </a:rPr>
              <a:t>Top Electrode</a:t>
            </a:r>
            <a:endParaRPr lang="en-US" dirty="0">
              <a:solidFill>
                <a:srgbClr val="FFFF00"/>
              </a:solidFill>
            </a:endParaRPr>
          </a:p>
        </p:txBody>
      </p:sp>
      <p:sp>
        <p:nvSpPr>
          <p:cNvPr id="12" name="TextBox 11"/>
          <p:cNvSpPr txBox="1"/>
          <p:nvPr/>
        </p:nvSpPr>
        <p:spPr>
          <a:xfrm>
            <a:off x="1676400" y="3048000"/>
            <a:ext cx="1524000" cy="369332"/>
          </a:xfrm>
          <a:prstGeom prst="rect">
            <a:avLst/>
          </a:prstGeom>
          <a:noFill/>
        </p:spPr>
        <p:txBody>
          <a:bodyPr wrap="square" rtlCol="0">
            <a:spAutoFit/>
          </a:bodyPr>
          <a:lstStyle/>
          <a:p>
            <a:r>
              <a:rPr lang="en-US" dirty="0" smtClean="0">
                <a:solidFill>
                  <a:srgbClr val="FFFF00"/>
                </a:solidFill>
              </a:rPr>
              <a:t>Sample</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524000" y="1524000"/>
            <a:ext cx="4724400" cy="3429000"/>
          </a:xfrm>
          <a:prstGeom prst="rect">
            <a:avLst/>
          </a:prstGeom>
          <a:noFill/>
          <a:ln w="9525">
            <a:noFill/>
            <a:miter lim="800000"/>
            <a:headEnd/>
            <a:tailEnd/>
          </a:ln>
        </p:spPr>
      </p:pic>
      <p:sp>
        <p:nvSpPr>
          <p:cNvPr id="3" name="Rectangle 2"/>
          <p:cNvSpPr/>
          <p:nvPr/>
        </p:nvSpPr>
        <p:spPr>
          <a:xfrm>
            <a:off x="1447800" y="5181600"/>
            <a:ext cx="4572000" cy="646331"/>
          </a:xfrm>
          <a:prstGeom prst="rect">
            <a:avLst/>
          </a:prstGeom>
        </p:spPr>
        <p:txBody>
          <a:bodyPr>
            <a:spAutoFit/>
          </a:bodyPr>
          <a:lstStyle/>
          <a:p>
            <a:r>
              <a:rPr lang="en-US" dirty="0"/>
              <a:t>Figure 4(a). Electric Field with the presence of space charge under the Applied Voltage  </a:t>
            </a:r>
          </a:p>
        </p:txBody>
      </p:sp>
      <p:sp>
        <p:nvSpPr>
          <p:cNvPr id="4" name="TextBox 3"/>
          <p:cNvSpPr txBox="1"/>
          <p:nvPr/>
        </p:nvSpPr>
        <p:spPr>
          <a:xfrm>
            <a:off x="1447800" y="457200"/>
            <a:ext cx="5638800" cy="646331"/>
          </a:xfrm>
          <a:prstGeom prst="rect">
            <a:avLst/>
          </a:prstGeom>
          <a:noFill/>
        </p:spPr>
        <p:txBody>
          <a:bodyPr wrap="square" rtlCol="0">
            <a:spAutoFit/>
          </a:bodyPr>
          <a:lstStyle/>
          <a:p>
            <a:pPr algn="ctr"/>
            <a:r>
              <a:rPr lang="en-US" dirty="0" smtClean="0"/>
              <a:t>Electric Field</a:t>
            </a:r>
            <a:r>
              <a:rPr lang="en-US" dirty="0" smtClean="0"/>
              <a:t> with respect to Nanofiller Content</a:t>
            </a:r>
          </a:p>
          <a:p>
            <a:endParaRPr lang="en-US" dirty="0"/>
          </a:p>
        </p:txBody>
      </p:sp>
      <p:sp>
        <p:nvSpPr>
          <p:cNvPr id="5" name="TextBox 4"/>
          <p:cNvSpPr txBox="1"/>
          <p:nvPr/>
        </p:nvSpPr>
        <p:spPr>
          <a:xfrm>
            <a:off x="2667000" y="838200"/>
            <a:ext cx="3429000" cy="369332"/>
          </a:xfrm>
          <a:prstGeom prst="rect">
            <a:avLst/>
          </a:prstGeom>
          <a:noFill/>
        </p:spPr>
        <p:txBody>
          <a:bodyPr wrap="square" rtlCol="0">
            <a:spAutoFit/>
          </a:bodyPr>
          <a:lstStyle/>
          <a:p>
            <a:r>
              <a:rPr lang="en-US" dirty="0" smtClean="0">
                <a:solidFill>
                  <a:srgbClr val="FFFF00"/>
                </a:solidFill>
              </a:rPr>
              <a:t>(From Center of Sample to edge) </a:t>
            </a:r>
            <a:endParaRPr lang="en-US" dirty="0">
              <a:solidFill>
                <a:srgbClr val="FFFF00"/>
              </a:solidFill>
            </a:endParaRPr>
          </a:p>
        </p:txBody>
      </p:sp>
      <p:pic>
        <p:nvPicPr>
          <p:cNvPr id="6" name="Picture 5"/>
          <p:cNvPicPr/>
          <p:nvPr/>
        </p:nvPicPr>
        <p:blipFill>
          <a:blip r:embed="rId3" cstate="print"/>
          <a:srcRect/>
          <a:stretch>
            <a:fillRect/>
          </a:stretch>
        </p:blipFill>
        <p:spPr bwMode="auto">
          <a:xfrm>
            <a:off x="6629400" y="1524000"/>
            <a:ext cx="2133600" cy="33528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828800" y="990600"/>
            <a:ext cx="4267200" cy="3733800"/>
          </a:xfrm>
          <a:prstGeom prst="rect">
            <a:avLst/>
          </a:prstGeom>
          <a:noFill/>
          <a:ln w="9525">
            <a:noFill/>
            <a:miter lim="800000"/>
            <a:headEnd/>
            <a:tailEnd/>
          </a:ln>
        </p:spPr>
      </p:pic>
      <p:sp>
        <p:nvSpPr>
          <p:cNvPr id="21505" name="Rectangle 1"/>
          <p:cNvSpPr>
            <a:spLocks noChangeArrowheads="1"/>
          </p:cNvSpPr>
          <p:nvPr/>
        </p:nvSpPr>
        <p:spPr bwMode="auto">
          <a:xfrm>
            <a:off x="1066800" y="5029200"/>
            <a:ext cx="587866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4(b).  Space charge under  the Applied Voltage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1981200" y="381000"/>
            <a:ext cx="4876800" cy="369332"/>
          </a:xfrm>
          <a:prstGeom prst="rect">
            <a:avLst/>
          </a:prstGeom>
          <a:noFill/>
        </p:spPr>
        <p:txBody>
          <a:bodyPr wrap="square" rtlCol="0">
            <a:spAutoFit/>
          </a:bodyPr>
          <a:lstStyle/>
          <a:p>
            <a:endParaRPr lang="en-US" dirty="0"/>
          </a:p>
        </p:txBody>
      </p:sp>
      <p:sp>
        <p:nvSpPr>
          <p:cNvPr id="5" name="TextBox 4"/>
          <p:cNvSpPr txBox="1"/>
          <p:nvPr/>
        </p:nvSpPr>
        <p:spPr>
          <a:xfrm>
            <a:off x="1219200" y="381000"/>
            <a:ext cx="6172200" cy="646331"/>
          </a:xfrm>
          <a:prstGeom prst="rect">
            <a:avLst/>
          </a:prstGeom>
          <a:noFill/>
        </p:spPr>
        <p:txBody>
          <a:bodyPr wrap="square" rtlCol="0">
            <a:spAutoFit/>
          </a:bodyPr>
          <a:lstStyle/>
          <a:p>
            <a:pPr algn="ctr"/>
            <a:r>
              <a:rPr lang="en-US" dirty="0" smtClean="0"/>
              <a:t>Space Charge</a:t>
            </a:r>
            <a:r>
              <a:rPr lang="en-US" dirty="0" smtClean="0"/>
              <a:t> with respect to Nanofiller Content</a:t>
            </a:r>
          </a:p>
          <a:p>
            <a:endParaRPr lang="en-US" dirty="0"/>
          </a:p>
        </p:txBody>
      </p:sp>
      <p:sp>
        <p:nvSpPr>
          <p:cNvPr id="6" name="TextBox 5"/>
          <p:cNvSpPr txBox="1"/>
          <p:nvPr/>
        </p:nvSpPr>
        <p:spPr>
          <a:xfrm>
            <a:off x="2514600" y="685800"/>
            <a:ext cx="3429000" cy="369332"/>
          </a:xfrm>
          <a:prstGeom prst="rect">
            <a:avLst/>
          </a:prstGeom>
          <a:noFill/>
        </p:spPr>
        <p:txBody>
          <a:bodyPr wrap="square" rtlCol="0">
            <a:spAutoFit/>
          </a:bodyPr>
          <a:lstStyle/>
          <a:p>
            <a:r>
              <a:rPr lang="en-US" dirty="0" smtClean="0">
                <a:solidFill>
                  <a:srgbClr val="FFFF00"/>
                </a:solidFill>
              </a:rPr>
              <a:t>(From Center of Sample to edge) </a:t>
            </a:r>
            <a:endParaRPr lang="en-US" dirty="0">
              <a:solidFill>
                <a:srgbClr val="FFFF00"/>
              </a:solidFill>
            </a:endParaRPr>
          </a:p>
        </p:txBody>
      </p:sp>
      <p:pic>
        <p:nvPicPr>
          <p:cNvPr id="7" name="Picture 6"/>
          <p:cNvPicPr/>
          <p:nvPr/>
        </p:nvPicPr>
        <p:blipFill>
          <a:blip r:embed="rId3" cstate="print"/>
          <a:srcRect/>
          <a:stretch>
            <a:fillRect/>
          </a:stretch>
        </p:blipFill>
        <p:spPr bwMode="auto">
          <a:xfrm>
            <a:off x="6629400" y="1219200"/>
            <a:ext cx="1828800" cy="32004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295400" y="1219200"/>
            <a:ext cx="5029200" cy="3200400"/>
          </a:xfrm>
          <a:prstGeom prst="rect">
            <a:avLst/>
          </a:prstGeom>
          <a:noFill/>
          <a:ln w="9525">
            <a:noFill/>
            <a:miter lim="800000"/>
            <a:headEnd/>
            <a:tailEnd/>
          </a:ln>
        </p:spPr>
      </p:pic>
      <p:sp>
        <p:nvSpPr>
          <p:cNvPr id="3" name="Rectangle 2"/>
          <p:cNvSpPr/>
          <p:nvPr/>
        </p:nvSpPr>
        <p:spPr>
          <a:xfrm>
            <a:off x="2362200" y="4724400"/>
            <a:ext cx="4572000" cy="923330"/>
          </a:xfrm>
          <a:prstGeom prst="rect">
            <a:avLst/>
          </a:prstGeom>
        </p:spPr>
        <p:txBody>
          <a:bodyPr>
            <a:spAutoFit/>
          </a:bodyPr>
          <a:lstStyle/>
          <a:p>
            <a:r>
              <a:rPr lang="en-US" dirty="0"/>
              <a:t>Figure 5(a). Voltage from (0, 0,300nm) to Z-directions in samples in presence of space charge </a:t>
            </a:r>
          </a:p>
        </p:txBody>
      </p:sp>
      <p:sp>
        <p:nvSpPr>
          <p:cNvPr id="4" name="TextBox 3"/>
          <p:cNvSpPr txBox="1"/>
          <p:nvPr/>
        </p:nvSpPr>
        <p:spPr>
          <a:xfrm>
            <a:off x="1524000" y="381000"/>
            <a:ext cx="5867400" cy="381000"/>
          </a:xfrm>
          <a:prstGeom prst="rect">
            <a:avLst/>
          </a:prstGeom>
          <a:noFill/>
        </p:spPr>
        <p:txBody>
          <a:bodyPr wrap="square" rtlCol="0">
            <a:spAutoFit/>
          </a:bodyPr>
          <a:lstStyle/>
          <a:p>
            <a:pPr algn="ctr"/>
            <a:r>
              <a:rPr lang="en-US" dirty="0" smtClean="0"/>
              <a:t>Voltage with respect to Nanofiller Content</a:t>
            </a:r>
            <a:endParaRPr lang="en-US" dirty="0"/>
          </a:p>
        </p:txBody>
      </p:sp>
      <p:sp>
        <p:nvSpPr>
          <p:cNvPr id="5" name="TextBox 4"/>
          <p:cNvSpPr txBox="1"/>
          <p:nvPr/>
        </p:nvSpPr>
        <p:spPr>
          <a:xfrm>
            <a:off x="2667000" y="685800"/>
            <a:ext cx="3429000" cy="369332"/>
          </a:xfrm>
          <a:prstGeom prst="rect">
            <a:avLst/>
          </a:prstGeom>
          <a:noFill/>
        </p:spPr>
        <p:txBody>
          <a:bodyPr wrap="square" rtlCol="0">
            <a:spAutoFit/>
          </a:bodyPr>
          <a:lstStyle/>
          <a:p>
            <a:r>
              <a:rPr lang="en-US" dirty="0" smtClean="0">
                <a:solidFill>
                  <a:srgbClr val="FFFF00"/>
                </a:solidFill>
              </a:rPr>
              <a:t>(From Center of Sample to edge) </a:t>
            </a:r>
            <a:endParaRPr lang="en-US" dirty="0">
              <a:solidFill>
                <a:srgbClr val="FFFF00"/>
              </a:solidFill>
            </a:endParaRPr>
          </a:p>
        </p:txBody>
      </p:sp>
      <p:pic>
        <p:nvPicPr>
          <p:cNvPr id="6" name="Picture 5"/>
          <p:cNvPicPr/>
          <p:nvPr/>
        </p:nvPicPr>
        <p:blipFill>
          <a:blip r:embed="rId3" cstate="print"/>
          <a:srcRect/>
          <a:stretch>
            <a:fillRect/>
          </a:stretch>
        </p:blipFill>
        <p:spPr bwMode="auto">
          <a:xfrm>
            <a:off x="6705600" y="1295400"/>
            <a:ext cx="2209800" cy="28956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99</TotalTime>
  <Words>339</Words>
  <Application>Microsoft Office PowerPoint</Application>
  <PresentationFormat>On-screen Show (4:3)</PresentationFormat>
  <Paragraphs>48</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Metro</vt:lpstr>
      <vt:lpstr>Multiphysics Simulation of Internal Discharge in Nanodielectrics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mitul</dc:creator>
  <cp:lastModifiedBy>mitul</cp:lastModifiedBy>
  <cp:revision>11</cp:revision>
  <dcterms:created xsi:type="dcterms:W3CDTF">2020-10-01T15:46:33Z</dcterms:created>
  <dcterms:modified xsi:type="dcterms:W3CDTF">2020-10-01T17:25:44Z</dcterms:modified>
</cp:coreProperties>
</file>