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3"/>
  </p:notesMasterIdLst>
  <p:sldIdLst>
    <p:sldId id="256" r:id="rId2"/>
    <p:sldId id="260" r:id="rId3"/>
    <p:sldId id="262" r:id="rId4"/>
    <p:sldId id="258" r:id="rId5"/>
    <p:sldId id="263" r:id="rId6"/>
    <p:sldId id="264" r:id="rId7"/>
    <p:sldId id="268" r:id="rId8"/>
    <p:sldId id="269" r:id="rId9"/>
    <p:sldId id="270" r:id="rId10"/>
    <p:sldId id="271" r:id="rId11"/>
    <p:sldId id="272" r:id="rId12"/>
    <p:sldId id="275" r:id="rId13"/>
    <p:sldId id="277" r:id="rId14"/>
    <p:sldId id="279" r:id="rId15"/>
    <p:sldId id="280" r:id="rId16"/>
    <p:sldId id="281" r:id="rId17"/>
    <p:sldId id="283" r:id="rId18"/>
    <p:sldId id="284" r:id="rId19"/>
    <p:sldId id="285" r:id="rId20"/>
    <p:sldId id="286" r:id="rId21"/>
    <p:sldId id="287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0C1"/>
    <a:srgbClr val="E2AC00"/>
    <a:srgbClr val="E5F5F7"/>
    <a:srgbClr val="F3EBF9"/>
    <a:srgbClr val="E3F0C8"/>
    <a:srgbClr val="FFDDDD"/>
    <a:srgbClr val="FFC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6090" autoAdjust="0"/>
  </p:normalViewPr>
  <p:slideViewPr>
    <p:cSldViewPr snapToGrid="0">
      <p:cViewPr varScale="1">
        <p:scale>
          <a:sx n="74" d="100"/>
          <a:sy n="74" d="100"/>
        </p:scale>
        <p:origin x="1042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101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63CEF-CEFD-4F99-8928-F79D5FB0137B}" type="datetimeFigureOut">
              <a:rPr lang="fr-FR" smtClean="0"/>
              <a:t>15/09/2020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BF040-2FE6-4F14-A19E-EDD6E78ED3C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422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BF040-2FE6-4F14-A19E-EDD6E78ED3C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1131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2941-67DE-4283-96A2-E93FFF10A7A5}" type="datetime1">
              <a:rPr lang="fr-FR" smtClean="0"/>
              <a:t>15/09/2020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42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B2C9-3A74-43E3-8C71-3C0980571C7A}" type="datetime1">
              <a:rPr lang="fr-FR" smtClean="0"/>
              <a:t>15/09/2020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026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C11E-B98C-44E3-B083-5FBBF5AEF417}" type="datetime1">
              <a:rPr lang="fr-FR" smtClean="0"/>
              <a:t>15/09/2020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2202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89EFE-D818-41EE-B849-DBA4550D13DA}" type="datetime1">
              <a:rPr lang="fr-FR" smtClean="0"/>
              <a:t>15/09/2020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533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F8A1-77EE-4A28-BD36-AF3F1325D6B5}" type="datetime1">
              <a:rPr lang="fr-FR" smtClean="0"/>
              <a:t>15/09/2020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6565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5F24-0E68-4B54-851E-A31F663025D8}" type="datetime1">
              <a:rPr lang="fr-FR" smtClean="0"/>
              <a:t>15/09/2020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724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5EDB-4A38-4405-A01D-E433DB1D956E}" type="datetime1">
              <a:rPr lang="fr-FR" smtClean="0"/>
              <a:t>15/09/2020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04684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E1121-205F-42EA-A9E4-FF0EBC6A8873}" type="datetime1">
              <a:rPr lang="fr-FR" smtClean="0"/>
              <a:t>15/09/2020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537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5264-3842-42B7-A692-F73711BB4ED5}" type="datetime1">
              <a:rPr lang="fr-FR" smtClean="0"/>
              <a:t>15/09/2020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188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782FD-1441-4A28-A94C-26A6B36EA9B9}" type="datetime1">
              <a:rPr lang="fr-FR" smtClean="0"/>
              <a:t>15/09/2020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8126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A2544-49C0-4496-B6EA-040F8433F57C}" type="datetime1">
              <a:rPr lang="fr-FR" smtClean="0"/>
              <a:t>15/09/2020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163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D4E8-61C7-4981-B88E-6E606A8DFE03}" type="datetime1">
              <a:rPr lang="fr-FR" smtClean="0"/>
              <a:t>15/09/2020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7849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E01B6-3AF0-4B9D-A7EC-485BA0448C1B}" type="datetime1">
              <a:rPr lang="fr-FR" smtClean="0"/>
              <a:t>15/09/2020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6041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5921-B5D3-495B-8FB6-D266FB7B5D8D}" type="datetime1">
              <a:rPr lang="fr-FR" smtClean="0"/>
              <a:t>15/09/2020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754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CB00-A305-4FEA-9545-6D1947362E99}" type="datetime1">
              <a:rPr lang="fr-FR" smtClean="0"/>
              <a:t>15/09/2020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880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1AB0F-6FE1-4E74-A16F-18E1843F478E}" type="datetime1">
              <a:rPr lang="fr-FR" smtClean="0"/>
              <a:t>15/09/2020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2382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2E590-560D-474C-BA87-BD46768F8C58}" type="datetime1">
              <a:rPr lang="fr-FR" smtClean="0"/>
              <a:t>15/09/2020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ABA5331-8406-451E-977B-745F059081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121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29186" y="1691640"/>
            <a:ext cx="10644873" cy="1033126"/>
          </a:xfrm>
        </p:spPr>
        <p:txBody>
          <a:bodyPr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latin typeface="Times New Roman"/>
                <a:ea typeface="Calibri"/>
                <a:cs typeface="Arial"/>
              </a:rPr>
              <a:t>A 3-Dimensional Borehole Numerical Modeling for Single and Double U-tube Ground-Coupled Heat Pump</a:t>
            </a:r>
            <a:endParaRPr lang="en-US" sz="2400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407282" y="3177872"/>
            <a:ext cx="8915399" cy="930138"/>
          </a:xfrm>
        </p:spPr>
        <p:txBody>
          <a:bodyPr>
            <a:normAutofit/>
          </a:bodyPr>
          <a:lstStyle/>
          <a:p>
            <a:pPr algn="ctr"/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Ali H. Tarrad</a:t>
            </a:r>
          </a:p>
          <a:p>
            <a:pPr algn="ctr">
              <a:lnSpc>
                <a:spcPct val="107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2000" dirty="0">
                <a:latin typeface="Times New Roman" pitchFamily="18" charset="0"/>
                <a:ea typeface="Calibri"/>
                <a:cs typeface="Times New Roman" pitchFamily="18" charset="0"/>
              </a:rPr>
              <a:t>Université de Lorraine, CNRS, LEMTA, Nancy, France</a:t>
            </a:r>
            <a:endParaRPr lang="en-US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1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931073" y="4595690"/>
            <a:ext cx="1867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October 2020</a:t>
            </a:r>
          </a:p>
        </p:txBody>
      </p:sp>
      <p:pic>
        <p:nvPicPr>
          <p:cNvPr id="12" name="Picture 10" descr="Afficher l'image d'orig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12045" y="278823"/>
            <a:ext cx="2194560" cy="590677"/>
          </a:xfrm>
          <a:prstGeom prst="rect">
            <a:avLst/>
          </a:prstGeom>
          <a:noFill/>
        </p:spPr>
      </p:pic>
      <p:pic>
        <p:nvPicPr>
          <p:cNvPr id="13" name="Picture 2" descr="Afficher l'image d'orig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3846" y="192272"/>
            <a:ext cx="1860000" cy="822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5868453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9445" y="746030"/>
            <a:ext cx="2619155" cy="518890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Geometry Meshing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6933" y="1539239"/>
            <a:ext cx="3992732" cy="384885"/>
          </a:xfrm>
        </p:spPr>
        <p:txBody>
          <a:bodyPr/>
          <a:lstStyle/>
          <a:p>
            <a:r>
              <a:rPr lang="en-US" sz="1800" b="1" dirty="0">
                <a:latin typeface="Times New Roman"/>
                <a:ea typeface="Calibri"/>
              </a:rPr>
              <a:t>Figure 2.a. Grout and U-tube Meshing </a:t>
            </a:r>
            <a:endParaRPr lang="en-US" sz="1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18109" y="1523999"/>
            <a:ext cx="2780371" cy="427377"/>
          </a:xfrm>
        </p:spPr>
        <p:txBody>
          <a:bodyPr/>
          <a:lstStyle/>
          <a:p>
            <a:r>
              <a:rPr lang="en-US" sz="1800" b="1" dirty="0">
                <a:latin typeface="Times New Roman"/>
                <a:ea typeface="Calibri"/>
              </a:rPr>
              <a:t>Figure 2.b. Soil Meshing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10</a:t>
            </a:fld>
            <a:endParaRPr lang="fr-FR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206" y="2183692"/>
            <a:ext cx="3693492" cy="347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836" y="2195757"/>
            <a:ext cx="3744976" cy="347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0" descr="Afficher l'image d'orig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12045" y="263583"/>
            <a:ext cx="2194560" cy="590677"/>
          </a:xfrm>
          <a:prstGeom prst="rect">
            <a:avLst/>
          </a:prstGeom>
          <a:noFill/>
        </p:spPr>
      </p:pic>
      <p:pic>
        <p:nvPicPr>
          <p:cNvPr id="11" name="Picture 2" descr="Afficher l'image d'origin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8206" y="192272"/>
            <a:ext cx="1860000" cy="822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2788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98453" y="1645919"/>
            <a:ext cx="2790867" cy="400125"/>
          </a:xfrm>
        </p:spPr>
        <p:txBody>
          <a:bodyPr/>
          <a:lstStyle/>
          <a:p>
            <a:r>
              <a:rPr lang="en-US" sz="1800" b="1" dirty="0">
                <a:latin typeface="Times New Roman"/>
                <a:ea typeface="Calibri"/>
              </a:rPr>
              <a:t>Figure 3. Elements Size  </a:t>
            </a:r>
            <a:endParaRPr lang="en-US" sz="1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12545" y="1630679"/>
            <a:ext cx="2881136" cy="412137"/>
          </a:xfrm>
        </p:spPr>
        <p:txBody>
          <a:bodyPr/>
          <a:lstStyle/>
          <a:p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Figure 4: U-Tube Meshing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11</a:t>
            </a:fld>
            <a:endParaRPr lang="fr-FR"/>
          </a:p>
        </p:txBody>
      </p:sp>
      <p:pic>
        <p:nvPicPr>
          <p:cNvPr id="8" name="Picture 10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045" y="263583"/>
            <a:ext cx="2194560" cy="590677"/>
          </a:xfrm>
          <a:prstGeom prst="rect">
            <a:avLst/>
          </a:prstGeom>
          <a:noFill/>
        </p:spPr>
      </p:pic>
      <p:pic>
        <p:nvPicPr>
          <p:cNvPr id="9" name="Picture 2" descr="Afficher l'image d'orig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8206" y="192272"/>
            <a:ext cx="1860000" cy="822960"/>
          </a:xfrm>
          <a:prstGeom prst="rect">
            <a:avLst/>
          </a:prstGeom>
          <a:noFill/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122229" y="854260"/>
            <a:ext cx="2634932" cy="502100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Geometry Meshing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526" y="2137962"/>
            <a:ext cx="3871837" cy="3566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99" y="2104303"/>
            <a:ext cx="3615158" cy="3566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8690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8207" y="411480"/>
            <a:ext cx="5742474" cy="1082040"/>
          </a:xfrm>
        </p:spPr>
        <p:txBody>
          <a:bodyPr>
            <a:normAutofit fontScale="90000"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Single U-tube</a:t>
            </a:r>
            <a:b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solidFill>
                  <a:srgbClr val="00B0F0"/>
                </a:solidFill>
                <a:latin typeface="Times New Roman"/>
                <a:ea typeface="Times New Roman"/>
              </a:rPr>
              <a:t>Water temperature distribution comparison at different flow velocities for the single U-tube</a:t>
            </a:r>
            <a:br>
              <a:rPr lang="en-US" sz="2400" dirty="0">
                <a:latin typeface="Times New Roman"/>
                <a:ea typeface="Times New Roman"/>
              </a:rPr>
            </a:b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8893" y="1539239"/>
            <a:ext cx="2257467" cy="415365"/>
          </a:xfrm>
        </p:spPr>
        <p:txBody>
          <a:bodyPr/>
          <a:lstStyle/>
          <a:p>
            <a:r>
              <a:rPr lang="en-US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Downward Water Flow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90549" y="1508759"/>
            <a:ext cx="2018371" cy="381657"/>
          </a:xfrm>
        </p:spPr>
        <p:txBody>
          <a:bodyPr/>
          <a:lstStyle/>
          <a:p>
            <a:r>
              <a:rPr lang="en-US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Upward Water Flow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12</a:t>
            </a:fld>
            <a:endParaRPr lang="fr-FR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440" y="2026921"/>
            <a:ext cx="5303520" cy="394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880" y="2042160"/>
            <a:ext cx="5046725" cy="3947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0" descr="Afficher l'image d'orig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12045" y="263583"/>
            <a:ext cx="2194560" cy="590677"/>
          </a:xfrm>
          <a:prstGeom prst="rect">
            <a:avLst/>
          </a:prstGeom>
          <a:noFill/>
        </p:spPr>
      </p:pic>
      <p:pic>
        <p:nvPicPr>
          <p:cNvPr id="11" name="Picture 2" descr="Afficher l'image d'origin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8206" y="192272"/>
            <a:ext cx="1860000" cy="822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237071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4125" y="603752"/>
            <a:ext cx="6217920" cy="1148848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Double U-Tube</a:t>
            </a:r>
            <a:b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2000" dirty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Water temperature distribution comparison at different flow velocities for the </a:t>
            </a:r>
            <a:r>
              <a:rPr lang="fr-FR" sz="2000" u="sng" dirty="0">
                <a:solidFill>
                  <a:srgbClr val="00B05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half loading</a:t>
            </a:r>
            <a:r>
              <a:rPr lang="fr-FR" sz="2000" dirty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double U-tube</a:t>
            </a:r>
            <a:endParaRPr lang="en-US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9813" y="1752599"/>
            <a:ext cx="2516547" cy="430605"/>
          </a:xfrm>
        </p:spPr>
        <p:txBody>
          <a:bodyPr/>
          <a:lstStyle/>
          <a:p>
            <a:r>
              <a:rPr lang="en-US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Downward Water Flow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89509" y="1752599"/>
            <a:ext cx="2277451" cy="412137"/>
          </a:xfrm>
        </p:spPr>
        <p:txBody>
          <a:bodyPr/>
          <a:lstStyle/>
          <a:p>
            <a:r>
              <a:rPr lang="en-US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Upward Water Flow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13</a:t>
            </a:fld>
            <a:endParaRPr lang="fr-FR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01238"/>
            <a:ext cx="4937509" cy="347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280" y="2133600"/>
            <a:ext cx="5068058" cy="3550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 descr="Afficher l'image d'orig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12045" y="263583"/>
            <a:ext cx="2194560" cy="590677"/>
          </a:xfrm>
          <a:prstGeom prst="rect">
            <a:avLst/>
          </a:prstGeom>
          <a:noFill/>
        </p:spPr>
      </p:pic>
      <p:pic>
        <p:nvPicPr>
          <p:cNvPr id="12" name="Picture 2" descr="Afficher l'image d'origin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8206" y="192272"/>
            <a:ext cx="1860000" cy="822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844377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8206" y="532670"/>
            <a:ext cx="6003839" cy="915130"/>
          </a:xfrm>
        </p:spPr>
        <p:txBody>
          <a:bodyPr>
            <a:normAutofit fontScale="90000"/>
          </a:bodyPr>
          <a:lstStyle/>
          <a:p>
            <a:pPr marL="0" marR="0" indent="22860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Results Comparison</a:t>
            </a:r>
            <a:b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 err="1">
                <a:solidFill>
                  <a:srgbClr val="00B0F0"/>
                </a:solidFill>
                <a:latin typeface="Times New Roman"/>
                <a:ea typeface="Calibri"/>
                <a:cs typeface="Arial"/>
              </a:rPr>
              <a:t>Comparison</a:t>
            </a:r>
            <a:r>
              <a:rPr lang="en-US" sz="1800" b="1" dirty="0">
                <a:solidFill>
                  <a:srgbClr val="00B0F0"/>
                </a:solidFill>
                <a:latin typeface="Times New Roman"/>
                <a:ea typeface="Calibri"/>
                <a:cs typeface="Arial"/>
              </a:rPr>
              <a:t> of water temperature variation with depth for the single and double U-tube heat exchangers</a:t>
            </a:r>
            <a:br>
              <a:rPr lang="en-US" sz="1800" b="1" dirty="0">
                <a:solidFill>
                  <a:srgbClr val="00B0F0"/>
                </a:solidFill>
                <a:latin typeface="Calibri"/>
                <a:ea typeface="Calibri"/>
                <a:cs typeface="Arial"/>
              </a:rPr>
            </a:br>
            <a:endParaRPr lang="en-US" sz="1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79909" y="1569719"/>
            <a:ext cx="3313771" cy="412137"/>
          </a:xfrm>
        </p:spPr>
        <p:txBody>
          <a:bodyPr/>
          <a:lstStyle/>
          <a:p>
            <a:r>
              <a:rPr lang="en-US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Water Flow Velocity of 0.2 m/s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14</a:t>
            </a:fld>
            <a:endParaRPr lang="fr-FR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959" y="2087880"/>
            <a:ext cx="5394961" cy="347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804" y="2057400"/>
            <a:ext cx="5148642" cy="347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Placeholder 4"/>
          <p:cNvSpPr>
            <a:spLocks noGrp="1"/>
          </p:cNvSpPr>
          <p:nvPr>
            <p:ph type="body" idx="1"/>
          </p:nvPr>
        </p:nvSpPr>
        <p:spPr>
          <a:xfrm>
            <a:off x="2146893" y="1539239"/>
            <a:ext cx="3248067" cy="415365"/>
          </a:xfrm>
        </p:spPr>
        <p:txBody>
          <a:bodyPr/>
          <a:lstStyle/>
          <a:p>
            <a:r>
              <a:rPr lang="en-US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Water Flow Velocity of 0.5 m/s</a:t>
            </a:r>
          </a:p>
        </p:txBody>
      </p:sp>
      <p:pic>
        <p:nvPicPr>
          <p:cNvPr id="11" name="Picture 10" descr="Afficher l'image d'orig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12045" y="263583"/>
            <a:ext cx="2194560" cy="590677"/>
          </a:xfrm>
          <a:prstGeom prst="rect">
            <a:avLst/>
          </a:prstGeom>
          <a:noFill/>
        </p:spPr>
      </p:pic>
      <p:pic>
        <p:nvPicPr>
          <p:cNvPr id="12" name="Picture 2" descr="Afficher l'image d'origin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8206" y="192272"/>
            <a:ext cx="1860000" cy="822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324269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5005" y="505734"/>
            <a:ext cx="4310795" cy="54937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Water Temperature Difference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8840" y="1015232"/>
            <a:ext cx="9344766" cy="5227456"/>
          </a:xfrm>
        </p:spPr>
        <p:txBody>
          <a:bodyPr>
            <a:normAutofit/>
          </a:bodyPr>
          <a:lstStyle/>
          <a:p>
            <a:pPr marL="0" marR="0" indent="2286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 indent="2286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 indent="2286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15</a:t>
            </a:fld>
            <a:endParaRPr lang="fr-FR"/>
          </a:p>
        </p:txBody>
      </p:sp>
      <p:pic>
        <p:nvPicPr>
          <p:cNvPr id="5" name="Picture 4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045" y="263583"/>
            <a:ext cx="2194560" cy="590677"/>
          </a:xfrm>
          <a:prstGeom prst="rect">
            <a:avLst/>
          </a:prstGeom>
          <a:noFill/>
        </p:spPr>
      </p:pic>
      <p:pic>
        <p:nvPicPr>
          <p:cNvPr id="6" name="Picture 2" descr="Afficher l'image d'orig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8206" y="192272"/>
            <a:ext cx="1860000" cy="822960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829" y="956812"/>
            <a:ext cx="5499100" cy="3144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194560" y="4100883"/>
            <a:ext cx="8549639" cy="2141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just" defTabSz="457200">
              <a:lnSpc>
                <a:spcPct val="107000"/>
              </a:lnSpc>
              <a:spcAft>
                <a:spcPts val="800"/>
              </a:spcAft>
              <a:buClr>
                <a:srgbClr val="549E39"/>
              </a:buClr>
              <a:buFont typeface="Wingdings 3" charset="2"/>
              <a:buChar char=""/>
            </a:pPr>
            <a:r>
              <a: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The highest temperature difference between the inlet port and exit side of water was experienced at the lowest examined mass flow rate, that is (0.136) kg/s which corresponds to (0.2) m/s. </a:t>
            </a:r>
          </a:p>
          <a:p>
            <a:pPr lvl="0" indent="228600" algn="just" defTabSz="457200">
              <a:lnSpc>
                <a:spcPct val="107000"/>
              </a:lnSpc>
              <a:spcAft>
                <a:spcPts val="800"/>
              </a:spcAft>
              <a:buClr>
                <a:srgbClr val="549E39"/>
              </a:buClr>
              <a:buFont typeface="Wingdings 3" charset="2"/>
              <a:buChar char=""/>
            </a:pPr>
            <a:r>
              <a: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It was (5) °C and (5.7) °C for the single and half-loading double U-tube heat exchangers respectively at (0.2) m/s.</a:t>
            </a:r>
          </a:p>
          <a:p>
            <a:pPr lvl="0" indent="228600" algn="just" defTabSz="457200">
              <a:lnSpc>
                <a:spcPct val="107000"/>
              </a:lnSpc>
              <a:spcAft>
                <a:spcPts val="800"/>
              </a:spcAft>
              <a:buClr>
                <a:srgbClr val="549E39"/>
              </a:buClr>
              <a:buFont typeface="Wingdings 3" charset="2"/>
              <a:buChar char=""/>
            </a:pPr>
            <a:r>
              <a: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Arial"/>
              </a:rPr>
              <a:t>The double U-tube heat exchanger has showed a higher water temperature drop than that of the single  U-tube one by (10.4) % to (14.5) % for the investigated operating conditions.</a:t>
            </a:r>
            <a:endParaRPr lang="en-US" sz="1400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44395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4605" y="563150"/>
            <a:ext cx="2923955" cy="47317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Heat Transfer Rate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858485" y="1249680"/>
                <a:ext cx="9404668" cy="4617720"/>
              </a:xfrm>
            </p:spPr>
            <p:txBody>
              <a:bodyPr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400" dirty="0">
                    <a:latin typeface="Times New Roman" pitchFamily="18" charset="0"/>
                    <a:ea typeface="Calibri"/>
                    <a:cs typeface="Times New Roman" pitchFamily="18" charset="0"/>
                  </a:rPr>
                  <a:t>The heat transfer load of the heat exchanger is predicted from the operating conditions of the water side as follows:</a:t>
                </a:r>
                <a:endParaRPr lang="en-US" sz="1400" dirty="0">
                  <a:effectLst/>
                  <a:latin typeface="Times New Roman" pitchFamily="18" charset="0"/>
                  <a:ea typeface="Calibri"/>
                  <a:cs typeface="Times New Roman" pitchFamily="18" charset="0"/>
                </a:endParaRPr>
              </a:p>
              <a:p>
                <a:pPr marL="0" marR="0" indent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libri"/>
                                <a:cs typeface="Times New Roman"/>
                              </a:rPr>
                            </m:ctrlPr>
                          </m:acc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𝐻</m:t>
                        </m:r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−</m:t>
                        </m:r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𝐸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libri"/>
                                <a:cs typeface="Times New Roman"/>
                              </a:rPr>
                            </m:ctrlPr>
                          </m:acc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𝑚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𝑤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𝑐𝑝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𝑤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libri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𝑤</m:t>
                            </m:r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, </m:t>
                            </m:r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𝑖𝑛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− 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libri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𝑤</m:t>
                            </m:r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, </m:t>
                            </m:r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𝑜𝑢𝑡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>
                    <a:effectLst/>
                    <a:latin typeface="Times New Roman" pitchFamily="18" charset="0"/>
                    <a:ea typeface="Times New Roman"/>
                    <a:cs typeface="Times New Roman" pitchFamily="18" charset="0"/>
                  </a:rPr>
                  <a:t>                                                                        </a:t>
                </a:r>
                <a:endParaRPr lang="en-US" dirty="0">
                  <a:effectLst/>
                  <a:latin typeface="Times New Roman" pitchFamily="18" charset="0"/>
                  <a:ea typeface="Calibri"/>
                  <a:cs typeface="Times New Roman" pitchFamily="18" charset="0"/>
                </a:endParaRPr>
              </a:p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400" dirty="0">
                    <a:effectLst/>
                    <a:latin typeface="Times New Roman" pitchFamily="18" charset="0"/>
                    <a:ea typeface="Calibri"/>
                    <a:cs typeface="Times New Roman" pitchFamily="18" charset="0"/>
                  </a:rPr>
                  <a:t>The heat exchanger enhancement heat transfer rate is defined by: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𝐷</m:t>
                        </m:r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−</m:t>
                        </m:r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𝑆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Calibri"/>
                        <a:cs typeface="Arial"/>
                      </a:rPr>
                      <m:t>=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/>
                            <a:cs typeface="Arial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libri"/>
                                <a:cs typeface="Arial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libri"/>
                                    <a:cs typeface="Arial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𝑄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  <a:cs typeface="Arial"/>
                              </a:rPr>
                              <m:t>𝐷𝑜𝑢𝑏𝑙𝑒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libri"/>
                                <a:cs typeface="Arial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libri"/>
                                    <a:cs typeface="Arial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𝑄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  <a:cs typeface="Arial"/>
                              </a:rPr>
                              <m:t>𝑆𝑖𝑛𝑔𝑙𝑒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libri"/>
                                <a:cs typeface="Arial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libri"/>
                                    <a:cs typeface="Arial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𝑄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Calibri"/>
                                <a:cs typeface="Arial"/>
                              </a:rPr>
                              <m:t>𝐷𝑜𝑢𝑏𝑙𝑒</m:t>
                            </m:r>
                          </m:sub>
                        </m:sSub>
                      </m:den>
                    </m:f>
                    <m:r>
                      <a:rPr lang="en-US" i="1">
                        <a:effectLst/>
                        <a:latin typeface="Cambria Math"/>
                        <a:ea typeface="Calibri"/>
                        <a:cs typeface="Arial"/>
                      </a:rPr>
                      <m:t> ×100</m:t>
                    </m:r>
                  </m:oMath>
                </a14:m>
                <a:r>
                  <a:rPr lang="en-US" dirty="0">
                    <a:effectLst/>
                    <a:latin typeface="Times New Roman" pitchFamily="18" charset="0"/>
                    <a:ea typeface="Times New Roman"/>
                    <a:cs typeface="Times New Roman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58485" y="1249680"/>
                <a:ext cx="9404668" cy="4617720"/>
              </a:xfrm>
              <a:blipFill rotWithShape="1">
                <a:blip r:embed="rId2"/>
                <a:stretch>
                  <a:fillRect l="-130" t="-132" r="-13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16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11927534"/>
                  </p:ext>
                </p:extLst>
              </p:nvPr>
            </p:nvGraphicFramePr>
            <p:xfrm>
              <a:off x="2438401" y="3627627"/>
              <a:ext cx="8170923" cy="205689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3505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9901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794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393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03934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039349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039349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662621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8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Flow</a:t>
                          </a:r>
                          <a:r>
                            <a:rPr lang="en-US" sz="1400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 Velocity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(m/s)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Mass Flow Rate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(kg/s)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Heat Load (kW)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𝐷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−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𝑆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(%)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Half Loading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Heat Load (kW)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𝐷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−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𝑆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(%)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Full Loading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6475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Single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Double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Full Loading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3237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0.5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0.36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3.30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3.820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13.6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4.034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18.2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3237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0.4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0.272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3.22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3.716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13.5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3.980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19.2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3237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0.3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0.204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3.10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3.554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12.5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3.887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20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3237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0.2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0.136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3.233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10.4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3.716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22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11927534"/>
                  </p:ext>
                </p:extLst>
              </p:nvPr>
            </p:nvGraphicFramePr>
            <p:xfrm>
              <a:off x="2438401" y="3627627"/>
              <a:ext cx="8170923" cy="205689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35054"/>
                    <a:gridCol w="1599017"/>
                    <a:gridCol w="879456"/>
                    <a:gridCol w="1039349"/>
                    <a:gridCol w="1039349"/>
                    <a:gridCol w="1039349"/>
                    <a:gridCol w="1039349"/>
                  </a:tblGrid>
                  <a:tr h="662621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800" dirty="0" smtClean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Flow</a:t>
                          </a:r>
                          <a:r>
                            <a:rPr lang="en-US" sz="1400" dirty="0" smtClean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 </a:t>
                          </a:r>
                          <a:r>
                            <a:rPr lang="en-US" sz="1400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Velocity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(m/s)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 smtClean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Mass </a:t>
                          </a:r>
                          <a:r>
                            <a:rPr lang="en-US" sz="1400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Flow Rate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(kg/s)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 smtClean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Heat </a:t>
                          </a:r>
                          <a:r>
                            <a:rPr lang="en-US" sz="1400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Load (kW)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487647" t="-6486" r="-201176" b="-908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Heat Load (kW)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688235" t="-6486" r="-588" b="-90811"/>
                          </a:stretch>
                        </a:blipFill>
                      </a:tcPr>
                    </a:tc>
                  </a:tr>
                  <a:tr h="46475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Single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Double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Full Loading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3237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0.5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0.36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3.30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3.820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13.6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4.034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18.2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237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0.4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0.272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3.22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3.716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13.5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3.980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19.2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237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0.3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0.204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3.10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3.554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12.5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3.887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20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237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0.2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0.136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3.233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10.4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3.716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22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849880" y="2920634"/>
            <a:ext cx="76504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 3.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Heat transfer rate enhancement factor of double U-tube heat exchanger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Afficher l'image d'orig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12045" y="263583"/>
            <a:ext cx="2194560" cy="590677"/>
          </a:xfrm>
          <a:prstGeom prst="rect">
            <a:avLst/>
          </a:prstGeom>
          <a:noFill/>
        </p:spPr>
      </p:pic>
      <p:pic>
        <p:nvPicPr>
          <p:cNvPr id="8" name="Picture 2" descr="Afficher l'image d'origin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8206" y="192272"/>
            <a:ext cx="1860000" cy="822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4137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9961" y="867950"/>
            <a:ext cx="6111239" cy="57985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Comparison with Single U-Tube Correlations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3932" y="1767840"/>
            <a:ext cx="8915400" cy="4143382"/>
          </a:xfrm>
        </p:spPr>
        <p:txBody>
          <a:bodyPr>
            <a:normAutofit/>
          </a:bodyPr>
          <a:lstStyle/>
          <a:p>
            <a:endParaRPr lang="en-US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ea typeface="Calibri"/>
                <a:cs typeface="Times New Roman" pitchFamily="18" charset="0"/>
              </a:rPr>
              <a:t>All of these correlations overestimated the total thermal resistance by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(15.8) %, </a:t>
            </a:r>
            <a:r>
              <a:rPr lang="en-US" sz="2000" dirty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(17.4) %</a:t>
            </a:r>
            <a:r>
              <a:rPr lang="en-US" sz="2000" dirty="0">
                <a:latin typeface="Times New Roman" pitchFamily="18" charset="0"/>
                <a:ea typeface="Calibri"/>
                <a:cs typeface="Times New Roman" pitchFamily="18" charset="0"/>
              </a:rPr>
              <a:t> and </a:t>
            </a:r>
            <a:r>
              <a:rPr lang="en-US" sz="2000" dirty="0">
                <a:solidFill>
                  <a:srgbClr val="00B05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(12) % </a:t>
            </a:r>
            <a:r>
              <a:rPr lang="en-US" sz="2000" dirty="0">
                <a:latin typeface="Times New Roman" pitchFamily="18" charset="0"/>
                <a:ea typeface="Calibri"/>
                <a:cs typeface="Times New Roman" pitchFamily="18" charset="0"/>
              </a:rPr>
              <a:t>respectively. </a:t>
            </a:r>
          </a:p>
          <a:p>
            <a:r>
              <a:rPr lang="en-US" sz="2000" dirty="0">
                <a:latin typeface="Times New Roman" pitchFamily="18" charset="0"/>
                <a:ea typeface="Calibri"/>
                <a:cs typeface="Times New Roman" pitchFamily="18" charset="0"/>
              </a:rPr>
              <a:t>These numerical magnitudes illustrate that </a:t>
            </a:r>
            <a:r>
              <a:rPr lang="en-US" sz="2000" dirty="0">
                <a:solidFill>
                  <a:srgbClr val="00B05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Tarrad (2019) </a:t>
            </a:r>
            <a:r>
              <a:rPr lang="en-US" sz="2000" dirty="0">
                <a:latin typeface="Times New Roman" pitchFamily="18" charset="0"/>
                <a:ea typeface="Calibri"/>
                <a:cs typeface="Times New Roman" pitchFamily="18" charset="0"/>
              </a:rPr>
              <a:t>correlation predicted a closer value to that of the present 3-dimensional model results.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17</a:t>
            </a:fld>
            <a:endParaRPr lang="fr-FR"/>
          </a:p>
        </p:txBody>
      </p:sp>
      <p:pic>
        <p:nvPicPr>
          <p:cNvPr id="5" name="Picture 4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045" y="263584"/>
            <a:ext cx="2194560" cy="475140"/>
          </a:xfrm>
          <a:prstGeom prst="rect">
            <a:avLst/>
          </a:prstGeom>
          <a:noFill/>
        </p:spPr>
      </p:pic>
      <p:pic>
        <p:nvPicPr>
          <p:cNvPr id="6" name="Picture 2" descr="Afficher l'image d'orig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8206" y="192272"/>
            <a:ext cx="1860000" cy="661988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9A330F-2DBB-4A99-8968-3BB27AE07C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1092" y="1911158"/>
            <a:ext cx="4608975" cy="176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118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8884" y="547910"/>
            <a:ext cx="4341275" cy="838930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COMSOL MULTIPHYSICS</a:t>
            </a:r>
            <a:b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(Single U-Tube )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Post-Processing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3653" y="1402079"/>
            <a:ext cx="2668947" cy="400125"/>
          </a:xfrm>
        </p:spPr>
        <p:txBody>
          <a:bodyPr/>
          <a:lstStyle/>
          <a:p>
            <a:r>
              <a:rPr lang="en-US" sz="1800" dirty="0">
                <a:solidFill>
                  <a:srgbClr val="002060"/>
                </a:solidFill>
                <a:latin typeface="Times New Roman"/>
                <a:ea typeface="Calibri"/>
              </a:rPr>
              <a:t>Water velocity of (0.5) m/s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60909" y="1417319"/>
            <a:ext cx="2765131" cy="366417"/>
          </a:xfrm>
        </p:spPr>
        <p:txBody>
          <a:bodyPr/>
          <a:lstStyle/>
          <a:p>
            <a:r>
              <a:rPr lang="en-US" sz="1800" dirty="0">
                <a:solidFill>
                  <a:srgbClr val="002060"/>
                </a:solidFill>
                <a:latin typeface="Times New Roman"/>
                <a:ea typeface="Calibri"/>
              </a:rPr>
              <a:t>Water velocity of (0.2) m/s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18</a:t>
            </a:fld>
            <a:endParaRPr lang="fr-F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657" y="1905000"/>
            <a:ext cx="4226533" cy="4023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402" y="1935479"/>
            <a:ext cx="4202438" cy="4063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 descr="Afficher l'image d'orig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12045" y="263584"/>
            <a:ext cx="2194560" cy="583936"/>
          </a:xfrm>
          <a:prstGeom prst="rect">
            <a:avLst/>
          </a:prstGeom>
          <a:noFill/>
        </p:spPr>
      </p:pic>
      <p:pic>
        <p:nvPicPr>
          <p:cNvPr id="12" name="Picture 2" descr="Afficher l'image d'origin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8206" y="192272"/>
            <a:ext cx="1860000" cy="8135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0089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3653" y="1493519"/>
            <a:ext cx="2867067" cy="430605"/>
          </a:xfrm>
        </p:spPr>
        <p:txBody>
          <a:bodyPr/>
          <a:lstStyle/>
          <a:p>
            <a:r>
              <a:rPr lang="en-US" sz="1800" dirty="0">
                <a:solidFill>
                  <a:srgbClr val="002060"/>
                </a:solidFill>
                <a:latin typeface="Times New Roman"/>
                <a:ea typeface="Calibri"/>
              </a:rPr>
              <a:t>Water velocity of (0.25) m/s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369469" y="1539239"/>
            <a:ext cx="2765131" cy="396897"/>
          </a:xfrm>
        </p:spPr>
        <p:txBody>
          <a:bodyPr/>
          <a:lstStyle/>
          <a:p>
            <a:r>
              <a:rPr lang="en-US" sz="1800" dirty="0">
                <a:solidFill>
                  <a:srgbClr val="002060"/>
                </a:solidFill>
                <a:latin typeface="Times New Roman"/>
                <a:ea typeface="Calibri"/>
              </a:rPr>
              <a:t>Water velocity of </a:t>
            </a:r>
            <a:r>
              <a:rPr lang="en-US" sz="1800">
                <a:solidFill>
                  <a:srgbClr val="002060"/>
                </a:solidFill>
                <a:latin typeface="Times New Roman"/>
                <a:ea typeface="Calibri"/>
              </a:rPr>
              <a:t>(0.1) </a:t>
            </a:r>
            <a:r>
              <a:rPr lang="en-US" sz="1800" dirty="0">
                <a:solidFill>
                  <a:srgbClr val="002060"/>
                </a:solidFill>
                <a:latin typeface="Times New Roman"/>
                <a:ea typeface="Calibri"/>
              </a:rPr>
              <a:t>m/s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19</a:t>
            </a:fld>
            <a:endParaRPr lang="fr-FR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03319" y="624110"/>
            <a:ext cx="5593081" cy="869410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COMSOL MULTIPHYSICS</a:t>
            </a:r>
            <a:b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(Double U-Tube )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Post-Processing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1" y="2073809"/>
            <a:ext cx="4175759" cy="4023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161" y="2046506"/>
            <a:ext cx="4351505" cy="4023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 descr="Afficher l'image d'orig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12045" y="263584"/>
            <a:ext cx="2194560" cy="583936"/>
          </a:xfrm>
          <a:prstGeom prst="rect">
            <a:avLst/>
          </a:prstGeom>
          <a:noFill/>
        </p:spPr>
      </p:pic>
      <p:pic>
        <p:nvPicPr>
          <p:cNvPr id="12" name="Picture 2" descr="Afficher l'image d'origin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8206" y="192272"/>
            <a:ext cx="1860000" cy="8135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7282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685" y="685070"/>
            <a:ext cx="3762155" cy="50365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Single U-Tube Orientation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2</a:t>
            </a:fld>
            <a:endParaRPr lang="fr-FR"/>
          </a:p>
        </p:txBody>
      </p:sp>
      <p:pic>
        <p:nvPicPr>
          <p:cNvPr id="6" name="Picture 10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53600" y="292332"/>
            <a:ext cx="2194560" cy="590677"/>
          </a:xfrm>
          <a:prstGeom prst="rect">
            <a:avLst/>
          </a:prstGeom>
          <a:noFill/>
        </p:spPr>
      </p:pic>
      <p:pic>
        <p:nvPicPr>
          <p:cNvPr id="7" name="Picture 2" descr="Afficher l'image d'orig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2121" y="181535"/>
            <a:ext cx="1860000" cy="822960"/>
          </a:xfrm>
          <a:prstGeom prst="rect">
            <a:avLst/>
          </a:prstGeom>
          <a:noFill/>
        </p:spPr>
      </p:pic>
      <p:pic>
        <p:nvPicPr>
          <p:cNvPr id="5123" name="Picture 3" descr="H:\Green Water Papers\Hydrocarbon refrigerants\Borehole paper\Model 6\COMSOL Conference\Paper and other supporting\Figures\figures JPEG\Figure 1.a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937" y="1249680"/>
            <a:ext cx="6766560" cy="5424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702712"/>
      </p:ext>
    </p:extLst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8965" y="197390"/>
            <a:ext cx="1780955" cy="50365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2492" y="655320"/>
            <a:ext cx="8915400" cy="5928360"/>
          </a:xfrm>
        </p:spPr>
        <p:txBody>
          <a:bodyPr>
            <a:noAutofit/>
          </a:bodyPr>
          <a:lstStyle/>
          <a:p>
            <a:pPr lvl="0" algn="just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A 3-dimensional steady state model for a single and double U-tube borehole heat exchangers of a ground –heat pump integrated system was built.</a:t>
            </a:r>
          </a:p>
          <a:p>
            <a:pPr lvl="0" algn="just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The heat transfer rate for the double U-tube arrangement was higher than that of the single U-tube one by the range of  (10) % and (14) % for flow velocity of (0.2) m/s and (0.5) m/s respectively.</a:t>
            </a:r>
          </a:p>
          <a:p>
            <a:pPr lvl="0" algn="just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The single U-tube thermal resistance was higher than that of the double U- tube by about (14.6) %.</a:t>
            </a:r>
          </a:p>
          <a:p>
            <a:pPr lvl="0" algn="just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Downward water flow experiences higher temperature drop than that of the upward stream for both heat exchangers. Its range fell within (53-66) % and (60-76) % of the total temperature drop (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ΔT</a:t>
            </a:r>
            <a:r>
              <a:rPr lang="en-US" baseline="-25000" dirty="0" err="1">
                <a:latin typeface="Times New Roman" pitchFamily="18" charset="0"/>
                <a:ea typeface="Calibri"/>
                <a:cs typeface="Times New Roman" pitchFamily="18" charset="0"/>
              </a:rPr>
              <a:t>t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) for the single and double U-tube boreholes respectively.</a:t>
            </a:r>
          </a:p>
          <a:p>
            <a:pPr lvl="0" algn="just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The double U-tube heat exchanger has showed a higher water temperature drop (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ΔT</a:t>
            </a:r>
            <a:r>
              <a:rPr lang="en-US" baseline="-25000" dirty="0" err="1">
                <a:latin typeface="Times New Roman" pitchFamily="18" charset="0"/>
                <a:ea typeface="Calibri"/>
                <a:cs typeface="Times New Roman" pitchFamily="18" charset="0"/>
              </a:rPr>
              <a:t>t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) than that of the single U-tube one by (10.4) % to (14.5) % for the investigated borehole operating conditions.</a:t>
            </a:r>
          </a:p>
          <a:p>
            <a:pPr lvl="0" algn="just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The temperature distribution at the borehole surface didn’t show a significant circumferential variation. Hence, it is essentially independent of the circumferential angle.</a:t>
            </a:r>
          </a:p>
          <a:p>
            <a:pPr lv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The utilization of full loading scheme for the double U-tube showed a higher heat transfer rate enhancement than that of the half loading one. The performance enhancement fell in the range of (18) % and (22) % when compared to that of the single U-tube one.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20</a:t>
            </a:fld>
            <a:endParaRPr lang="fr-FR"/>
          </a:p>
        </p:txBody>
      </p:sp>
      <p:pic>
        <p:nvPicPr>
          <p:cNvPr id="5" name="Picture 4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9399" y="111184"/>
            <a:ext cx="1511045" cy="583936"/>
          </a:xfrm>
          <a:prstGeom prst="rect">
            <a:avLst/>
          </a:prstGeom>
          <a:noFill/>
        </p:spPr>
      </p:pic>
      <p:pic>
        <p:nvPicPr>
          <p:cNvPr id="6" name="Picture 2" descr="Afficher l'image d'orig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9318" y="39872"/>
            <a:ext cx="1280687" cy="655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0930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21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3261360" y="2636520"/>
            <a:ext cx="5989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Thank you for Listening</a:t>
            </a:r>
          </a:p>
        </p:txBody>
      </p:sp>
    </p:spTree>
    <p:extLst>
      <p:ext uri="{BB962C8B-B14F-4D97-AF65-F5344CB8AC3E}">
        <p14:creationId xmlns:p14="http://schemas.microsoft.com/office/powerpoint/2010/main" val="3074584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685" y="883190"/>
            <a:ext cx="3762155" cy="50365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Double U-Tube Orientation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10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53600" y="292332"/>
            <a:ext cx="2194560" cy="590677"/>
          </a:xfrm>
          <a:prstGeom prst="rect">
            <a:avLst/>
          </a:prstGeom>
          <a:noFill/>
        </p:spPr>
      </p:pic>
      <p:pic>
        <p:nvPicPr>
          <p:cNvPr id="7" name="Picture 2" descr="Afficher l'image d'orig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2121" y="181535"/>
            <a:ext cx="1860000" cy="822960"/>
          </a:xfrm>
          <a:prstGeom prst="rect">
            <a:avLst/>
          </a:prstGeom>
          <a:noFill/>
        </p:spPr>
      </p:pic>
      <p:pic>
        <p:nvPicPr>
          <p:cNvPr id="6147" name="Picture 3" descr="H:\Green Water Papers\Hydrocarbon refrigerants\Borehole paper\Model 6\COMSOL Conference\Paper and other supporting\Figures\figures JPEG\Figure 1.b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801" y="1600200"/>
            <a:ext cx="6921788" cy="512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95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465320" y="223641"/>
                <a:ext cx="4053840" cy="630620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sz="1400" dirty="0">
                    <a:latin typeface="Cambria Math"/>
                    <a:cs typeface="Times New Roman"/>
                  </a:rPr>
                  <a:t>Single U-tube Borehole (One-Dimensional Models)</a:t>
                </a:r>
                <a:br>
                  <a:rPr lang="en-US" sz="1400" i="1" dirty="0">
                    <a:latin typeface="Cambria Math"/>
                    <a:cs typeface="Times New Roman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𝑑</m:t>
                        </m:r>
                      </m:e>
                      <m:sub>
                        <m:r>
                          <a:rPr lang="en-US" sz="1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𝑒</m:t>
                        </m:r>
                      </m:sub>
                    </m:sSub>
                    <m:r>
                      <a:rPr lang="en-US" sz="1400" i="1">
                        <a:effectLst/>
                        <a:latin typeface="Cambria Math"/>
                        <a:ea typeface="Calibri"/>
                        <a:cs typeface="Times New Roman"/>
                      </a:rPr>
                      <m:t>= </m:t>
                    </m:r>
                    <m:r>
                      <a:rPr lang="en-US" sz="1400" i="1">
                        <a:effectLst/>
                        <a:latin typeface="Cambria Math"/>
                        <a:ea typeface="Calibri"/>
                        <a:cs typeface="Times New Roman"/>
                      </a:rPr>
                      <m:t>𝛽</m:t>
                    </m:r>
                    <m:sSub>
                      <m:sSubPr>
                        <m:ctrlPr>
                          <a:rPr lang="en-US" sz="1400" i="1">
                            <a:effectLst/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𝑑</m:t>
                        </m:r>
                      </m:e>
                      <m:sub>
                        <m:r>
                          <a:rPr lang="en-US" sz="1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sz="1400" dirty="0">
                    <a:effectLst/>
                    <a:latin typeface="Times New Roman"/>
                    <a:ea typeface="Times New Roman"/>
                  </a:rPr>
                  <a:t> </a:t>
                </a:r>
                <a:endParaRPr lang="en-US" sz="14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465320" y="223641"/>
                <a:ext cx="4053840" cy="630620"/>
              </a:xfrm>
              <a:blipFill rotWithShape="1">
                <a:blip r:embed="rId2"/>
                <a:stretch>
                  <a:fillRect t="-1942" r="-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84952716"/>
                  </p:ext>
                </p:extLst>
              </p:nvPr>
            </p:nvGraphicFramePr>
            <p:xfrm>
              <a:off x="2578206" y="818001"/>
              <a:ext cx="8318394" cy="607987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82708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5553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3577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2986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Model</a:t>
                          </a: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Correlation of R</a:t>
                          </a:r>
                          <a:r>
                            <a:rPr lang="en-US" sz="1400" b="1" baseline="-25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f</a:t>
                          </a: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1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𝜷</m:t>
                                </m:r>
                              </m:oMath>
                            </m:oMathPara>
                          </a14:m>
                          <a:endParaRPr lang="en-US" sz="11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91254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 Claesson and Dunand (1983) 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 </a:t>
                          </a: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𝑓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= </m:t>
                                    </m:r>
                                  </m:sub>
                                </m:sSub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/>
                                            <a:cs typeface="Arial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𝑙𝑛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sz="14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/>
                                                <a:cs typeface="Arial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/>
                                                    <a:cs typeface="Arial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4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𝐵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en-US" sz="14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2</m:t>
                                                    </m:r>
                                                  </m:e>
                                                </m:rad>
                                                <m:r>
                                                  <a:rPr lang="en-US" sz="1400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 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US" sz="14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𝑑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𝑜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</m:func>
                                  </m:num>
                                  <m:den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2 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𝜋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/>
                                            <a:cs typeface="Arial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𝑔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  <a:ea typeface="Calibri"/>
                                      <a:cs typeface="Arial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400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=1.414</a:t>
                          </a: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91254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Bose et al. (1985) 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 </a:t>
                          </a: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𝑓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= </m:t>
                                    </m:r>
                                  </m:sub>
                                </m:sSub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/>
                                            <a:cs typeface="Arial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𝑙𝑛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sz="14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/>
                                                <a:cs typeface="Arial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/>
                                                    <a:cs typeface="Arial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4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𝐵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en-US" sz="14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  <m:r>
                                                  <a:rPr lang="en-US" sz="1400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 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US" sz="14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𝑑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𝑜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</m:func>
                                  </m:num>
                                  <m:den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2 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𝜋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/>
                                            <a:cs typeface="Arial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𝑔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  <a:ea typeface="Calibri"/>
                                      <a:cs typeface="Arial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400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=1.414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i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n=2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 for a single U-tube</a:t>
                          </a: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80649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Mei and Baxter (1986) 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 </a:t>
                          </a: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𝑓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= </m:t>
                                    </m:r>
                                  </m:sub>
                                </m:sSub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/>
                                            <a:cs typeface="Arial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𝑙𝑛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sz="14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/>
                                                <a:cs typeface="Arial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/>
                                                    <a:cs typeface="Arial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4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𝐵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a:rPr lang="en-US" sz="1400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𝛽</m:t>
                                                </m:r>
                                                <m:r>
                                                  <a:rPr lang="en-US" sz="1400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 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US" sz="14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𝑑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𝑜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</m:func>
                                  </m:num>
                                  <m:den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2 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𝜋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/>
                                            <a:cs typeface="Arial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𝑔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4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1.0-1.662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=1.28</m:t>
                                </m:r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13542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Gu &amp; O’Neal (1998) 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 </a:t>
                          </a: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𝑓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= </m:t>
                                    </m:r>
                                  </m:sub>
                                </m:sSub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/>
                                            <a:cs typeface="Arial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𝑙𝑛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sz="14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/>
                                                <a:cs typeface="Arial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/>
                                                    <a:cs typeface="Arial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4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𝐵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a:rPr lang="en-US" sz="1400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 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US" sz="14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𝑑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𝑜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  <m:r>
                                              <a:rPr lang="en-US" sz="1400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 </m:t>
                                            </m:r>
                                            <m:rad>
                                              <m:radPr>
                                                <m:degHide m:val="on"/>
                                                <m:ctrlPr>
                                                  <a:rPr lang="en-US" sz="14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/>
                                                    <a:cs typeface="Arial"/>
                                                  </a:rPr>
                                                </m:ctrlPr>
                                              </m:radPr>
                                              <m:deg/>
                                              <m:e>
                                                <m:f>
                                                  <m:fPr>
                                                    <m:ctrlPr>
                                                      <a:rPr lang="en-US" sz="14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sSub>
                                                      <m:sSubPr>
                                                        <m:ctrlPr>
                                                          <a:rPr lang="en-US" sz="1400" i="1"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libri"/>
                                                            <a:cs typeface="Arial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sz="1400" i="1">
                                                            <a:effectLst/>
                                                            <a:latin typeface="Cambria Math"/>
                                                            <a:ea typeface="Calibri"/>
                                                            <a:cs typeface="Arial"/>
                                                          </a:rPr>
                                                          <m:t>𝑑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sz="1400" i="1">
                                                            <a:effectLst/>
                                                            <a:latin typeface="Cambria Math"/>
                                                            <a:ea typeface="Calibri"/>
                                                            <a:cs typeface="Arial"/>
                                                          </a:rPr>
                                                          <m:t>𝑜</m:t>
                                                        </m:r>
                                                      </m:sub>
                                                    </m:sSub>
                                                  </m:num>
                                                  <m:den>
                                                    <m:sSub>
                                                      <m:sSubPr>
                                                        <m:ctrlPr>
                                                          <a:rPr lang="en-US" sz="1400" i="1"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libri"/>
                                                            <a:cs typeface="Arial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sz="1400" i="1">
                                                            <a:effectLst/>
                                                            <a:latin typeface="Cambria Math"/>
                                                            <a:ea typeface="Calibri"/>
                                                            <a:cs typeface="Arial"/>
                                                          </a:rPr>
                                                          <m:t>𝑆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sz="1400" i="1">
                                                            <a:effectLst/>
                                                            <a:latin typeface="Cambria Math"/>
                                                            <a:ea typeface="Calibri"/>
                                                            <a:cs typeface="Arial"/>
                                                          </a:rPr>
                                                          <m:t>𝑝</m:t>
                                                        </m:r>
                                                      </m:sub>
                                                    </m:sSub>
                                                  </m:den>
                                                </m:f>
                                              </m:e>
                                            </m:rad>
                                          </m:e>
                                        </m:d>
                                      </m:e>
                                    </m:func>
                                  </m:num>
                                  <m:den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2 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𝜋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/>
                                            <a:cs typeface="Arial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𝑔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/>
                                            <a:cs typeface="Arial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/>
                                            <a:cs typeface="Arial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𝑑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𝑜</m:t>
                                        </m:r>
                                      </m:sub>
                                    </m:sSub>
                                  </m:e>
                                </m:rad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𝛽</m:t>
                                </m:r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2</m:t>
                                    </m:r>
                                  </m:e>
                                </m:rad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−2 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2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80649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Fischer and Stickford (2010) 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 </a:t>
                          </a: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𝑓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= </m:t>
                                    </m:r>
                                  </m:sub>
                                </m:sSub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/>
                                            <a:cs typeface="Arial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𝑙𝑛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sz="14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/>
                                                <a:cs typeface="Arial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/>
                                                    <a:cs typeface="Arial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4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𝐵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a:rPr lang="en-US" sz="1400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𝛽</m:t>
                                                </m:r>
                                                <m:r>
                                                  <a:rPr lang="en-US" sz="1400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 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US" sz="14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𝑑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𝑜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</m:func>
                                  </m:num>
                                  <m:den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2 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𝜋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/>
                                            <a:cs typeface="Arial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𝑔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1.84</a:t>
                          </a: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80649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Tarrad (2019)</a:t>
                          </a: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𝑓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= </m:t>
                                    </m:r>
                                  </m:sub>
                                </m:sSub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Arial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/>
                                            <a:cs typeface="Arial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𝑙𝑛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sz="14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/>
                                                <a:cs typeface="Arial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/>
                                                    <a:cs typeface="Arial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4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𝐵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a:rPr lang="en-US" sz="1400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𝛽</m:t>
                                                </m:r>
                                                <m:r>
                                                  <a:rPr lang="en-US" sz="1400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 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US" sz="14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𝑑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4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𝑜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</m:func>
                                  </m:num>
                                  <m:den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2 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𝜋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/>
                                            <a:cs typeface="Arial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𝑔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  <a:ea typeface="Calibri"/>
                                      <a:cs typeface="Arial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400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3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=1.732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 </a:t>
                          </a: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84952716"/>
                  </p:ext>
                </p:extLst>
              </p:nvPr>
            </p:nvGraphicFramePr>
            <p:xfrm>
              <a:off x="2578206" y="818001"/>
              <a:ext cx="8318394" cy="607987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827081"/>
                    <a:gridCol w="2955538"/>
                    <a:gridCol w="2535775"/>
                  </a:tblGrid>
                  <a:tr h="31978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Model</a:t>
                          </a: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Correlation of R</a:t>
                          </a:r>
                          <a:r>
                            <a:rPr lang="en-US" sz="1400" b="1" baseline="-25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f</a:t>
                          </a: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28365" t="-11538" b="-1819231"/>
                          </a:stretch>
                        </a:blipFill>
                      </a:tcPr>
                    </a:tc>
                  </a:tr>
                  <a:tr h="9770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 Claesson 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and Dunand (1983) 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 </a:t>
                          </a: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95876" t="-36025" r="-85773" b="-4875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28365" t="-36025" b="-487578"/>
                          </a:stretch>
                        </a:blipFill>
                      </a:tcPr>
                    </a:tc>
                  </a:tr>
                  <a:tr h="9770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Bose et al. (1985) 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 </a:t>
                          </a: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95876" t="-136875" r="-85773" b="-3906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28365" t="-136875" b="-390625"/>
                          </a:stretch>
                        </a:blipFill>
                      </a:tcPr>
                    </a:tc>
                  </a:tr>
                  <a:tr h="86347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Mei and Baxter (1986) 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 </a:t>
                          </a: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95876" t="-266901" r="-85773" b="-3401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28365" t="-266901" b="-340141"/>
                          </a:stretch>
                        </a:blipFill>
                      </a:tcPr>
                    </a:tc>
                  </a:tr>
                  <a:tr h="12156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Gu &amp; O’Neal (1998) 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 </a:t>
                          </a: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95876" t="-260500" r="-85773" b="-141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28365" t="-260500" b="-141500"/>
                          </a:stretch>
                        </a:blipFill>
                      </a:tcPr>
                    </a:tc>
                  </a:tr>
                  <a:tr h="86347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Fischer and Stickford (2010) 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 </a:t>
                          </a: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95876" t="-511348" r="-85773" b="-100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1.84</a:t>
                          </a: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6347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Tarrad (</a:t>
                          </a:r>
                          <a:r>
                            <a:rPr lang="en-US" sz="14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2019)</a:t>
                          </a: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95876" t="-607042" r="-857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730" marR="5173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28365" t="-60704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4</a:t>
            </a:fld>
            <a:endParaRPr lang="fr-FR"/>
          </a:p>
        </p:txBody>
      </p:sp>
      <p:pic>
        <p:nvPicPr>
          <p:cNvPr id="6" name="Picture 10" descr="Afficher l'image d'orig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0166" y="127243"/>
            <a:ext cx="2038379" cy="548640"/>
          </a:xfrm>
          <a:prstGeom prst="rect">
            <a:avLst/>
          </a:prstGeom>
          <a:noFill/>
        </p:spPr>
      </p:pic>
      <p:pic>
        <p:nvPicPr>
          <p:cNvPr id="7" name="Picture 2" descr="Afficher l'image d'origin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5327" y="31300"/>
            <a:ext cx="1446666" cy="64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4715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8525" y="854260"/>
            <a:ext cx="1445675" cy="51889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Case Study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686098039"/>
                  </p:ext>
                </p:extLst>
              </p:nvPr>
            </p:nvGraphicFramePr>
            <p:xfrm>
              <a:off x="2362200" y="2277859"/>
              <a:ext cx="7604759" cy="412294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09950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3747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305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2451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Zone material</a:t>
                          </a: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Physical Parameter</a:t>
                          </a: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Value</a:t>
                          </a:r>
                          <a:endParaRPr lang="en-US" sz="14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29688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Water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Inlet temperature, (</a:t>
                          </a:r>
                          <a:r>
                            <a:rPr lang="en-US" sz="1400" i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T</a:t>
                          </a:r>
                          <a:r>
                            <a:rPr lang="en-US" sz="1400" i="1" baseline="-25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in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(°C)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Exit temperature (</a:t>
                          </a:r>
                          <a:r>
                            <a:rPr lang="en-US" sz="1400" i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T</a:t>
                          </a:r>
                          <a:r>
                            <a:rPr lang="en-US" sz="1400" i="1" baseline="-25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out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(°C)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Operating pressure, </a:t>
                          </a:r>
                          <a:r>
                            <a:rPr lang="en-US" sz="1400" i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(P</a:t>
                          </a:r>
                          <a:r>
                            <a:rPr lang="en-US" sz="1400" i="1" baseline="-25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in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(bar)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Flow velocity (</a:t>
                          </a:r>
                          <a:r>
                            <a:rPr lang="en-US" sz="1400" i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v</a:t>
                          </a:r>
                          <a:r>
                            <a:rPr lang="en-US" sz="1400" baseline="-25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in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(m/s)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Mass flow rate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  <a:ea typeface="Calibri"/>
                                      <a:cs typeface="Times New Roman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effectLst/>
                                          <a:latin typeface="Cambria Math" panose="02040503050406030204" pitchFamily="18" charset="0"/>
                                          <a:ea typeface="Calibri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𝑤</m:t>
                                      </m:r>
                                    </m:sub>
                                  </m:sSub>
                                </m:e>
                              </m:acc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 , (kg/s)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33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---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1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0.2-0.5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0.14-0.34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7102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High density polyethylene pipe (HDPE)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Thermal conductivity (</a:t>
                          </a:r>
                          <a:r>
                            <a:rPr lang="en-US" sz="1400" i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k</a:t>
                          </a:r>
                          <a:r>
                            <a:rPr lang="en-US" sz="1400" i="1" baseline="-25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HDPE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(W/m K)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Density (</a:t>
                          </a:r>
                          <a:r>
                            <a:rPr lang="en-US" sz="1400" i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ρ</a:t>
                          </a:r>
                          <a:r>
                            <a:rPr lang="en-US" sz="1400" i="1" baseline="-25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HDPE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(kg/m</a:t>
                          </a:r>
                          <a:r>
                            <a:rPr lang="en-US" sz="1400" baseline="30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3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Heat capacity (</a:t>
                          </a:r>
                          <a:r>
                            <a:rPr lang="en-US" sz="1400" i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cp</a:t>
                          </a:r>
                          <a:r>
                            <a:rPr lang="en-US" sz="1400" i="1" baseline="-25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HDPE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(J/kg K)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0.4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940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2300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77102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Grout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Thermal conductivity (</a:t>
                          </a:r>
                          <a:r>
                            <a:rPr lang="en-US" sz="1400" i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k</a:t>
                          </a:r>
                          <a:r>
                            <a:rPr lang="en-US" sz="1400" i="1" baseline="-25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g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(W/m K)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Density (</a:t>
                          </a:r>
                          <a:r>
                            <a:rPr lang="en-US" sz="1400" i="1" dirty="0" err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ρ</a:t>
                          </a:r>
                          <a:r>
                            <a:rPr lang="en-US" sz="1400" i="1" baseline="-25000" dirty="0" err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g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(kg/m</a:t>
                          </a:r>
                          <a:r>
                            <a:rPr lang="en-US" sz="1400" baseline="30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3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Heat capacity (</a:t>
                          </a:r>
                          <a:r>
                            <a:rPr lang="en-US" sz="1400" i="1" dirty="0" err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cp</a:t>
                          </a:r>
                          <a:r>
                            <a:rPr lang="en-US" sz="1400" baseline="-25000" dirty="0" err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g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(J/kg K)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0.78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1000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1600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03881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Ground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Thermal conductivity (</a:t>
                          </a:r>
                          <a:r>
                            <a:rPr lang="en-US" sz="1400" i="1" dirty="0" err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k</a:t>
                          </a:r>
                          <a:r>
                            <a:rPr lang="en-US" sz="1400" i="1" baseline="-25000" dirty="0" err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(W/m K)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Density (</a:t>
                          </a:r>
                          <a:r>
                            <a:rPr lang="en-US" sz="1400" i="1" dirty="0" err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ρ</a:t>
                          </a:r>
                          <a:r>
                            <a:rPr lang="en-US" sz="1400" i="1" baseline="-25000" dirty="0" err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(kg/m</a:t>
                          </a:r>
                          <a:r>
                            <a:rPr lang="en-US" sz="1400" baseline="30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3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Heat capacity (</a:t>
                          </a:r>
                          <a:r>
                            <a:rPr lang="en-US" sz="1400" i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cp</a:t>
                          </a:r>
                          <a:r>
                            <a:rPr lang="en-US" sz="1400" baseline="-25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(J/kg K)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Ground temperature (</a:t>
                          </a:r>
                          <a:r>
                            <a:rPr lang="en-US" sz="1400" i="1" dirty="0" err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T</a:t>
                          </a:r>
                          <a:r>
                            <a:rPr lang="en-US" sz="1400" i="1" baseline="-25000" dirty="0" err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(°C)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2.42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2800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840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16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686098039"/>
                  </p:ext>
                </p:extLst>
              </p:nvPr>
            </p:nvGraphicFramePr>
            <p:xfrm>
              <a:off x="2362200" y="2277859"/>
              <a:ext cx="7604759" cy="412294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099503"/>
                    <a:gridCol w="3374756"/>
                    <a:gridCol w="1130500"/>
                  </a:tblGrid>
                  <a:tr h="2451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Zone material</a:t>
                          </a: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Physical Parameter</a:t>
                          </a: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Value</a:t>
                          </a:r>
                          <a:endParaRPr lang="en-US" sz="14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9688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 smtClean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 smtClean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Water</a:t>
                          </a: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91877" t="-23005" r="-33394" b="-1985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33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---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1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0.2-0.5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0.14-0.34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7102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High density polyethylene pipe (HDPE</a:t>
                          </a:r>
                          <a:r>
                            <a:rPr lang="en-US" sz="14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</a:t>
                          </a: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Thermal conductivity (</a:t>
                          </a:r>
                          <a:r>
                            <a:rPr lang="en-US" sz="1400" i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k</a:t>
                          </a:r>
                          <a:r>
                            <a:rPr lang="en-US" sz="1400" i="1" baseline="-25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HDPE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(W/m K)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Density (</a:t>
                          </a:r>
                          <a:r>
                            <a:rPr lang="en-US" sz="1400" i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ρ</a:t>
                          </a:r>
                          <a:r>
                            <a:rPr lang="en-US" sz="1400" i="1" baseline="-25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HDPE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(kg/m</a:t>
                          </a:r>
                          <a:r>
                            <a:rPr lang="en-US" sz="1400" baseline="30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3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Heat capacity (</a:t>
                          </a:r>
                          <a:r>
                            <a:rPr lang="en-US" sz="1400" i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cp</a:t>
                          </a:r>
                          <a:r>
                            <a:rPr lang="en-US" sz="1400" i="1" baseline="-25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HDPE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(J/kg K)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0.4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940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2300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7102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 smtClean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Grout</a:t>
                          </a: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Thermal conductivity (</a:t>
                          </a:r>
                          <a:r>
                            <a:rPr lang="en-US" sz="1400" i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k</a:t>
                          </a:r>
                          <a:r>
                            <a:rPr lang="en-US" sz="1400" i="1" baseline="-25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g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(W/m K)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Density (</a:t>
                          </a:r>
                          <a:r>
                            <a:rPr lang="en-US" sz="1400" i="1" dirty="0" err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ρ</a:t>
                          </a:r>
                          <a:r>
                            <a:rPr lang="en-US" sz="1400" i="1" baseline="-25000" dirty="0" err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g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(kg/m</a:t>
                          </a:r>
                          <a:r>
                            <a:rPr lang="en-US" sz="1400" baseline="300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3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Heat capacity (</a:t>
                          </a:r>
                          <a:r>
                            <a:rPr lang="en-US" sz="1400" i="1" dirty="0" err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cp</a:t>
                          </a:r>
                          <a:r>
                            <a:rPr lang="en-US" sz="1400" baseline="-25000" dirty="0" err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g</a:t>
                          </a: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(J/kg K)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0.78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1000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1600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3881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 smtClean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Ground</a:t>
                          </a:r>
                          <a:endParaRPr lang="en-US" sz="1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Thermal conductivity (</a:t>
                          </a:r>
                          <a:r>
                            <a:rPr lang="en-US" sz="1400" i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k</a:t>
                          </a:r>
                          <a:r>
                            <a:rPr lang="en-US" sz="1400" i="1" baseline="-250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(W/m K)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Density (</a:t>
                          </a:r>
                          <a:r>
                            <a:rPr lang="en-US" sz="1400" i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ρ</a:t>
                          </a:r>
                          <a:r>
                            <a:rPr lang="en-US" sz="1400" i="1" baseline="-250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(kg/m</a:t>
                          </a:r>
                          <a:r>
                            <a:rPr lang="en-US" sz="1400" baseline="300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3</a:t>
                          </a: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Heat capacity (</a:t>
                          </a:r>
                          <a:r>
                            <a:rPr lang="en-US" sz="1400" i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cp</a:t>
                          </a:r>
                          <a:r>
                            <a:rPr lang="en-US" sz="1400" baseline="-250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(J/kg K)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Ground temperature (</a:t>
                          </a:r>
                          <a:r>
                            <a:rPr lang="en-US" sz="1400" i="1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T</a:t>
                          </a:r>
                          <a:r>
                            <a:rPr lang="en-US" sz="1400" i="1" baseline="-250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40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), (°C)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2.42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2800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840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16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5</a:t>
            </a:fld>
            <a:endParaRPr lang="fr-FR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575560" y="1434003"/>
            <a:ext cx="725424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 1. Properties and operating conditions of the geothermal system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0" descr="Afficher l'image d'orig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12045" y="263583"/>
            <a:ext cx="2194560" cy="590677"/>
          </a:xfrm>
          <a:prstGeom prst="rect">
            <a:avLst/>
          </a:prstGeom>
          <a:noFill/>
        </p:spPr>
      </p:pic>
      <p:pic>
        <p:nvPicPr>
          <p:cNvPr id="8" name="Picture 2" descr="Afficher l'image d'orig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8206" y="192272"/>
            <a:ext cx="1860000" cy="822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8427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685" y="852710"/>
            <a:ext cx="3838355" cy="51889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Single U-Tube Dimensions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0865179"/>
              </p:ext>
            </p:extLst>
          </p:nvPr>
        </p:nvGraphicFramePr>
        <p:xfrm>
          <a:off x="2773680" y="2587224"/>
          <a:ext cx="7223760" cy="3138600"/>
        </p:xfrm>
        <a:graphic>
          <a:graphicData uri="http://schemas.openxmlformats.org/drawingml/2006/table">
            <a:tbl>
              <a:tblPr firstRow="1" firstCol="1" bandRow="1"/>
              <a:tblGrid>
                <a:gridCol w="3171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6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60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27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Zone Material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Physical Parameter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Value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8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High density polyethylene pipe (HDPE)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Outside diameter (</a:t>
                      </a:r>
                      <a:r>
                        <a:rPr lang="en-US" sz="1400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</a:t>
                      </a:r>
                      <a:r>
                        <a:rPr lang="en-US" sz="1400" i="1" baseline="-25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), (mm)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Inside diameter (</a:t>
                      </a:r>
                      <a:r>
                        <a:rPr lang="en-US" sz="1400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</a:t>
                      </a:r>
                      <a:r>
                        <a:rPr lang="en-US" sz="1400" i="1" baseline="-25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), (mm)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Pipe thickness (</a:t>
                      </a:r>
                      <a:r>
                        <a:rPr lang="en-US" sz="1400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tp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), (mm)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Wall factor (</a:t>
                      </a:r>
                      <a:r>
                        <a:rPr lang="en-US" sz="1400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WF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), (---)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U-tube leg spacing (</a:t>
                      </a:r>
                      <a:r>
                        <a:rPr lang="en-US" sz="1400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</a:t>
                      </a:r>
                      <a:r>
                        <a:rPr lang="en-US" sz="1400" i="1" baseline="-25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), (mm)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U-tube depth (</a:t>
                      </a:r>
                      <a:r>
                        <a:rPr lang="fr-FR" sz="1400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</a:t>
                      </a:r>
                      <a:r>
                        <a:rPr lang="fr-FR" sz="1400" i="1" baseline="-25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U-tube</a:t>
                      </a:r>
                      <a:r>
                        <a:rPr lang="fr-FR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), (m)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33.4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29.5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2.0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66.8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5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Borehole (Grout)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Diameter (</a:t>
                      </a:r>
                      <a:r>
                        <a:rPr lang="en-US" sz="1400" i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</a:t>
                      </a:r>
                      <a:r>
                        <a:rPr lang="en-US" sz="1400" i="1" baseline="-25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), (mm)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Depth (</a:t>
                      </a:r>
                      <a:r>
                        <a:rPr lang="en-US" sz="1400" i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</a:t>
                      </a:r>
                      <a:r>
                        <a:rPr lang="en-US" sz="1400" i="1" baseline="-25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), (m)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120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5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Ground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Diameter (</a:t>
                      </a:r>
                      <a:r>
                        <a:rPr lang="en-US" sz="1400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</a:t>
                      </a:r>
                      <a:r>
                        <a:rPr lang="en-US" sz="1400" i="1" baseline="-25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), (m)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Depth (</a:t>
                      </a:r>
                      <a:r>
                        <a:rPr lang="en-US" sz="1400" i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</a:t>
                      </a:r>
                      <a:r>
                        <a:rPr lang="en-US" sz="1400" i="1" baseline="-25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 (m)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5.0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52.5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6</a:t>
            </a:fld>
            <a:endParaRPr lang="fr-FR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053840" y="1700680"/>
            <a:ext cx="4800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 2. Physical dimensions of different zones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0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045" y="263583"/>
            <a:ext cx="2194560" cy="590677"/>
          </a:xfrm>
          <a:prstGeom prst="rect">
            <a:avLst/>
          </a:prstGeom>
          <a:noFill/>
        </p:spPr>
      </p:pic>
      <p:pic>
        <p:nvPicPr>
          <p:cNvPr id="8" name="Picture 2" descr="Afficher l'image d'orig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8206" y="192272"/>
            <a:ext cx="1860000" cy="822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99337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8206" y="685070"/>
            <a:ext cx="6003839" cy="823690"/>
          </a:xfrm>
        </p:spPr>
        <p:txBody>
          <a:bodyPr>
            <a:noAutofit/>
          </a:bodyPr>
          <a:lstStyle/>
          <a:p>
            <a:pPr lvl="0" indent="-34290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Boundary Conditions and Numerical Analysis Method</a:t>
            </a:r>
            <a:br>
              <a:rPr lang="en-US" sz="24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025332" y="1463040"/>
                <a:ext cx="8915400" cy="4356742"/>
              </a:xfrm>
            </p:spPr>
            <p:txBody>
              <a:bodyPr>
                <a:noAutofit/>
              </a:bodyPr>
              <a:lstStyle/>
              <a:p>
                <a:pPr marL="0" marR="0" indent="228600" algn="just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400" b="0" dirty="0">
                    <a:solidFill>
                      <a:srgbClr val="00B0F0"/>
                    </a:solidFill>
                    <a:latin typeface="Times New Roman" pitchFamily="18" charset="0"/>
                    <a:ea typeface="Calibri"/>
                    <a:cs typeface="Times New Roman" pitchFamily="18" charset="0"/>
                  </a:rPr>
                  <a:t>The top ground face of the borehole was assumed as an insulated boundary for the numerical assessment. </a:t>
                </a:r>
              </a:p>
              <a:p>
                <a:pPr marL="0" marR="0" indent="228600" algn="just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400" b="0" dirty="0">
                    <a:solidFill>
                      <a:srgbClr val="00B050"/>
                    </a:solidFill>
                    <a:latin typeface="Times New Roman" pitchFamily="18" charset="0"/>
                    <a:ea typeface="Calibri"/>
                    <a:cs typeface="Times New Roman" pitchFamily="18" charset="0"/>
                  </a:rPr>
                  <a:t>The far distant surface boundary of the soil was fixed at constant temperature at (5) m diameter for the whole borehole depth and at the bottom portion of the borehole at the (52.5) m depth. </a:t>
                </a:r>
              </a:p>
              <a:p>
                <a:pPr marL="0" marR="0" indent="228600" algn="just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400" b="0" dirty="0">
                    <a:solidFill>
                      <a:srgbClr val="00B0F0"/>
                    </a:solidFill>
                    <a:latin typeface="Times New Roman" pitchFamily="18" charset="0"/>
                    <a:ea typeface="Calibri"/>
                    <a:cs typeface="Times New Roman" pitchFamily="18" charset="0"/>
                  </a:rPr>
                  <a:t>The exit ports of the U-tubes were considered as outflow boundaries for the water flow domain and it possesses a specified entering temperature and flow velocity.</a:t>
                </a:r>
              </a:p>
              <a:p>
                <a:pPr marL="0" marR="0" indent="228600" algn="just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400" b="0" dirty="0">
                    <a:solidFill>
                      <a:srgbClr val="00B050"/>
                    </a:solidFill>
                    <a:latin typeface="Times New Roman" pitchFamily="18" charset="0"/>
                    <a:ea typeface="Calibri"/>
                    <a:cs typeface="Times New Roman" pitchFamily="18" charset="0"/>
                  </a:rPr>
                  <a:t>The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/>
                        <a:ea typeface="Cambria Math"/>
                        <a:cs typeface="Arial"/>
                      </a:rPr>
                      <m:t>𝜅</m:t>
                    </m:r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/>
                        <a:ea typeface="Cambria Math"/>
                        <a:cs typeface="Arial"/>
                      </a:rPr>
                      <m:t>−</m:t>
                    </m:r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/>
                        <a:ea typeface="Cambria Math"/>
                        <a:cs typeface="Arial"/>
                      </a:rPr>
                      <m:t>𝜀</m:t>
                    </m:r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/>
                        <a:ea typeface="Cambria Math"/>
                        <a:cs typeface="Arial"/>
                      </a:rPr>
                      <m:t>)</m:t>
                    </m:r>
                  </m:oMath>
                </a14:m>
                <a:r>
                  <a:rPr lang="en-US" sz="2400" b="0" dirty="0">
                    <a:solidFill>
                      <a:srgbClr val="00B050"/>
                    </a:solidFill>
                    <a:latin typeface="Times New Roman" pitchFamily="18" charset="0"/>
                    <a:ea typeface="Calibri"/>
                    <a:cs typeface="Times New Roman" pitchFamily="18" charset="0"/>
                  </a:rPr>
                  <a:t> turbulence</a:t>
                </a:r>
                <a:r>
                  <a:rPr lang="en-US" sz="2400" b="0" dirty="0">
                    <a:solidFill>
                      <a:schemeClr val="accent1"/>
                    </a:solidFill>
                    <a:latin typeface="Times New Roman" pitchFamily="18" charset="0"/>
                    <a:ea typeface="Calibri"/>
                    <a:cs typeface="Times New Roman" pitchFamily="18" charset="0"/>
                  </a:rPr>
                  <a:t> </a:t>
                </a:r>
                <a:r>
                  <a:rPr lang="en-US" sz="2400" b="0" dirty="0">
                    <a:solidFill>
                      <a:srgbClr val="00B050"/>
                    </a:solidFill>
                    <a:latin typeface="Times New Roman" pitchFamily="18" charset="0"/>
                    <a:ea typeface="Calibri"/>
                    <a:cs typeface="Times New Roman" pitchFamily="18" charset="0"/>
                  </a:rPr>
                  <a:t>model was utilized for the water flow domain.</a:t>
                </a:r>
              </a:p>
              <a:p>
                <a:endParaRPr lang="en-US" sz="2400" b="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25332" y="1463040"/>
                <a:ext cx="8915400" cy="4356742"/>
              </a:xfrm>
              <a:blipFill rotWithShape="1">
                <a:blip r:embed="rId2"/>
                <a:stretch>
                  <a:fillRect l="-1025" t="-1119" r="-1982" b="-15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7</a:t>
            </a:fld>
            <a:endParaRPr lang="fr-FR"/>
          </a:p>
        </p:txBody>
      </p:sp>
      <p:pic>
        <p:nvPicPr>
          <p:cNvPr id="5" name="Picture 10" descr="Afficher l'image d'orig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12045" y="263583"/>
            <a:ext cx="2194560" cy="590677"/>
          </a:xfrm>
          <a:prstGeom prst="rect">
            <a:avLst/>
          </a:prstGeom>
          <a:noFill/>
        </p:spPr>
      </p:pic>
      <p:pic>
        <p:nvPicPr>
          <p:cNvPr id="6" name="Picture 2" descr="Afficher l'image d'orig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8206" y="192272"/>
            <a:ext cx="1860000" cy="822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67872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0" y="806990"/>
            <a:ext cx="1539241" cy="503650"/>
          </a:xfrm>
        </p:spPr>
        <p:txBody>
          <a:bodyPr>
            <a:noAutofit/>
          </a:bodyPr>
          <a:lstStyle/>
          <a:p>
            <a:pPr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solidFill>
                  <a:srgbClr val="FF0000"/>
                </a:solidFill>
                <a:latin typeface="Times New Roman"/>
                <a:ea typeface="Calibri"/>
                <a:cs typeface="Arial"/>
              </a:rPr>
              <a:t>Materials</a:t>
            </a:r>
            <a:br>
              <a:rPr lang="en-US" sz="2400" b="1" dirty="0">
                <a:solidFill>
                  <a:srgbClr val="FF0000"/>
                </a:solidFill>
                <a:latin typeface="Calibri"/>
                <a:ea typeface="Calibri"/>
                <a:cs typeface="Arial"/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latin typeface="Times New Roman"/>
                <a:ea typeface="Calibri"/>
                <a:cs typeface="Arial"/>
              </a:rPr>
              <a:t>The thermal properties of all domain materials were specified according to user defined category, table 1 except water domain.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8</a:t>
            </a:fld>
            <a:endParaRPr lang="fr-FR"/>
          </a:p>
        </p:txBody>
      </p:sp>
      <p:pic>
        <p:nvPicPr>
          <p:cNvPr id="5" name="Picture 10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045" y="263583"/>
            <a:ext cx="2194560" cy="590677"/>
          </a:xfrm>
          <a:prstGeom prst="rect">
            <a:avLst/>
          </a:prstGeom>
          <a:noFill/>
        </p:spPr>
      </p:pic>
      <p:pic>
        <p:nvPicPr>
          <p:cNvPr id="6" name="Picture 2" descr="Afficher l'image d'orig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8206" y="192272"/>
            <a:ext cx="1860000" cy="822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8697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0365" y="700310"/>
            <a:ext cx="2802035" cy="534130"/>
          </a:xfrm>
        </p:spPr>
        <p:txBody>
          <a:bodyPr>
            <a:noAutofit/>
          </a:bodyPr>
          <a:lstStyle/>
          <a:p>
            <a:pPr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Geometry Meshing</a:t>
            </a:r>
            <a:br>
              <a:rPr lang="en-US" sz="24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1532" y="1783080"/>
            <a:ext cx="8915400" cy="377762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B0F0"/>
                </a:solidFill>
                <a:latin typeface="Times New Roman"/>
                <a:ea typeface="Calibri"/>
              </a:rPr>
              <a:t>The meshing process of the geometry model was conducted by implementing the tetrahedral element type. </a:t>
            </a:r>
          </a:p>
          <a:p>
            <a:r>
              <a:rPr lang="en-US" sz="2400" dirty="0">
                <a:solidFill>
                  <a:srgbClr val="C00000"/>
                </a:solidFill>
                <a:latin typeface="Times New Roman"/>
                <a:ea typeface="Calibri"/>
              </a:rPr>
              <a:t>The water domain was meshed according to the fluid dynamic predefined finer element size. </a:t>
            </a:r>
          </a:p>
          <a:p>
            <a:r>
              <a:rPr lang="en-US" sz="2400" dirty="0">
                <a:solidFill>
                  <a:srgbClr val="00B0F0"/>
                </a:solidFill>
                <a:latin typeface="Times New Roman"/>
                <a:ea typeface="Calibri"/>
              </a:rPr>
              <a:t>The ground or soil domain was meshed with the predefined coarser element size. </a:t>
            </a:r>
          </a:p>
          <a:p>
            <a:r>
              <a:rPr lang="en-US" sz="2400" dirty="0">
                <a:solidFill>
                  <a:srgbClr val="C00000"/>
                </a:solidFill>
                <a:latin typeface="Times New Roman"/>
                <a:ea typeface="Calibri"/>
              </a:rPr>
              <a:t>The grout and tube metal domain meshing were performed according to the custom element sizes, which were conducted with a specified element sizes. 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5331-8406-451E-977B-745F0590817B}" type="slidenum">
              <a:rPr lang="fr-FR" smtClean="0"/>
              <a:t>9</a:t>
            </a:fld>
            <a:endParaRPr lang="fr-FR"/>
          </a:p>
        </p:txBody>
      </p:sp>
      <p:pic>
        <p:nvPicPr>
          <p:cNvPr id="5" name="Picture 10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045" y="263583"/>
            <a:ext cx="2194560" cy="590677"/>
          </a:xfrm>
          <a:prstGeom prst="rect">
            <a:avLst/>
          </a:prstGeom>
          <a:noFill/>
        </p:spPr>
      </p:pic>
      <p:pic>
        <p:nvPicPr>
          <p:cNvPr id="6" name="Picture 2" descr="Afficher l'image d'orig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8206" y="192272"/>
            <a:ext cx="1860000" cy="822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2765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Brin">
  <a:themeElements>
    <a:clrScheme name="Personnalisé 2">
      <a:dk1>
        <a:sysClr val="windowText" lastClr="000000"/>
      </a:dk1>
      <a:lt1>
        <a:sysClr val="window" lastClr="FFFFFF"/>
      </a:lt1>
      <a:dk2>
        <a:srgbClr val="455F51"/>
      </a:dk2>
      <a:lt2>
        <a:srgbClr val="FFFFFF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Brin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TM02892315[[fn=Brin]]</Template>
  <TotalTime>2303</TotalTime>
  <Words>1379</Words>
  <Application>Microsoft Office PowerPoint</Application>
  <PresentationFormat>Widescreen</PresentationFormat>
  <Paragraphs>242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Cambria Math</vt:lpstr>
      <vt:lpstr>Century Gothic</vt:lpstr>
      <vt:lpstr>Times New Roman</vt:lpstr>
      <vt:lpstr>Wingdings 3</vt:lpstr>
      <vt:lpstr>Brin</vt:lpstr>
      <vt:lpstr>A 3-Dimensional Borehole Numerical Modeling for Single and Double U-tube Ground-Coupled Heat Pump</vt:lpstr>
      <vt:lpstr>Single U-Tube Orientation</vt:lpstr>
      <vt:lpstr>Double U-Tube Orientation</vt:lpstr>
      <vt:lpstr>Single U-tube Borehole (One-Dimensional Models) d_e= βd_o </vt:lpstr>
      <vt:lpstr>Case Study</vt:lpstr>
      <vt:lpstr>A Single U-Tube Dimensions</vt:lpstr>
      <vt:lpstr>Boundary Conditions and Numerical Analysis Method </vt:lpstr>
      <vt:lpstr>Materials </vt:lpstr>
      <vt:lpstr>Geometry Meshing </vt:lpstr>
      <vt:lpstr>Geometry Meshing</vt:lpstr>
      <vt:lpstr>Geometry Meshing</vt:lpstr>
      <vt:lpstr>Single U-tube Water temperature distribution comparison at different flow velocities for the single U-tube </vt:lpstr>
      <vt:lpstr>Double U-Tube Water temperature distribution comparison at different flow velocities for the half loading double U-tube</vt:lpstr>
      <vt:lpstr>Results Comparison Comparison of water temperature variation with depth for the single and double U-tube heat exchangers </vt:lpstr>
      <vt:lpstr>Water Temperature Difference</vt:lpstr>
      <vt:lpstr>Heat Transfer Rate</vt:lpstr>
      <vt:lpstr>Comparison with Single U-Tube Correlations</vt:lpstr>
      <vt:lpstr>COMSOL MULTIPHYSICS (Single U-Tube ) Post-Processing </vt:lpstr>
      <vt:lpstr>COMSOL MULTIPHYSICS (Double U-Tube ) Post-Processing </vt:lpstr>
      <vt:lpstr>Conclusion</vt:lpstr>
      <vt:lpstr>PowerPoint Presentation</vt:lpstr>
    </vt:vector>
  </TitlesOfParts>
  <Company>inria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Chaire Territoire, Industrie, Énergie</dc:title>
  <dc:creator>Paris</dc:creator>
  <cp:lastModifiedBy>alkhafaj1</cp:lastModifiedBy>
  <cp:revision>374</cp:revision>
  <dcterms:created xsi:type="dcterms:W3CDTF">2019-09-20T07:02:32Z</dcterms:created>
  <dcterms:modified xsi:type="dcterms:W3CDTF">2020-09-15T06:10:38Z</dcterms:modified>
</cp:coreProperties>
</file>