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sldIdLst>
    <p:sldId id="328" r:id="rId2"/>
    <p:sldId id="330" r:id="rId3"/>
    <p:sldId id="357" r:id="rId4"/>
    <p:sldId id="363" r:id="rId5"/>
    <p:sldId id="383" r:id="rId6"/>
    <p:sldId id="439" r:id="rId7"/>
    <p:sldId id="424" r:id="rId8"/>
    <p:sldId id="421" r:id="rId9"/>
    <p:sldId id="433" r:id="rId10"/>
    <p:sldId id="442" r:id="rId11"/>
    <p:sldId id="441" r:id="rId12"/>
    <p:sldId id="434" r:id="rId13"/>
    <p:sldId id="435" r:id="rId14"/>
    <p:sldId id="443" r:id="rId15"/>
    <p:sldId id="444" r:id="rId16"/>
    <p:sldId id="436" r:id="rId17"/>
    <p:sldId id="437" r:id="rId18"/>
    <p:sldId id="402" r:id="rId19"/>
    <p:sldId id="445" r:id="rId20"/>
    <p:sldId id="446" r:id="rId21"/>
    <p:sldId id="419" r:id="rId22"/>
    <p:sldId id="447" r:id="rId23"/>
    <p:sldId id="420"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99"/>
    <a:srgbClr val="0033CC"/>
    <a:srgbClr val="FF0066"/>
    <a:srgbClr val="CCFFFF"/>
    <a:srgbClr val="FFE579"/>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6925" autoAdjust="0"/>
  </p:normalViewPr>
  <p:slideViewPr>
    <p:cSldViewPr snapToGrid="0" snapToObjects="1">
      <p:cViewPr varScale="1">
        <p:scale>
          <a:sx n="75" d="100"/>
          <a:sy n="75" d="100"/>
        </p:scale>
        <p:origin x="1666" y="53"/>
      </p:cViewPr>
      <p:guideLst>
        <p:guide orient="horz" pos="2160"/>
        <p:guide pos="2880"/>
      </p:guideLst>
    </p:cSldViewPr>
  </p:slideViewPr>
  <p:outlineViewPr>
    <p:cViewPr>
      <p:scale>
        <a:sx n="33" d="100"/>
        <a:sy n="33" d="100"/>
      </p:scale>
      <p:origin x="0" y="438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E3590F-B865-4A9F-A55D-84DD4EE16AF8}" type="doc">
      <dgm:prSet loTypeId="urn:microsoft.com/office/officeart/2005/8/layout/chevron1" loCatId="process" qsTypeId="urn:microsoft.com/office/officeart/2005/8/quickstyle/3d1" qsCatId="3D" csTypeId="urn:microsoft.com/office/officeart/2005/8/colors/accent0_3" csCatId="mainScheme" phldr="1"/>
      <dgm:spPr/>
    </dgm:pt>
    <dgm:pt modelId="{30E993BB-22ED-4F5A-B9F2-5747ED096169}">
      <dgm:prSet phldrT="[Metin]"/>
      <dgm:spPr/>
      <dgm:t>
        <a:bodyPr/>
        <a:lstStyle/>
        <a:p>
          <a:r>
            <a:rPr lang="en-US" altLang="en-US" dirty="0">
              <a:solidFill>
                <a:srgbClr val="FF0000"/>
              </a:solidFill>
            </a:rPr>
            <a:t>Contents</a:t>
          </a:r>
          <a:endParaRPr lang="tr-TR" dirty="0">
            <a:solidFill>
              <a:srgbClr val="FF0000"/>
            </a:solidFill>
          </a:endParaRPr>
        </a:p>
      </dgm:t>
    </dgm:pt>
    <dgm:pt modelId="{7C85E626-A516-4328-A9C0-03FF254C950F}" type="parTrans" cxnId="{3166DE2B-DC3C-450A-9AC7-56E847CAE480}">
      <dgm:prSet/>
      <dgm:spPr/>
      <dgm:t>
        <a:bodyPr/>
        <a:lstStyle/>
        <a:p>
          <a:endParaRPr lang="tr-TR"/>
        </a:p>
      </dgm:t>
    </dgm:pt>
    <dgm:pt modelId="{BC8AB1EC-263C-4886-9A7B-443322A74084}" type="sibTrans" cxnId="{3166DE2B-DC3C-450A-9AC7-56E847CAE480}">
      <dgm:prSet/>
      <dgm:spPr/>
      <dgm:t>
        <a:bodyPr/>
        <a:lstStyle/>
        <a:p>
          <a:endParaRPr lang="tr-TR"/>
        </a:p>
      </dgm:t>
    </dgm:pt>
    <dgm:pt modelId="{9860EA55-A116-4F6B-88E9-D62FD530FE12}" type="pres">
      <dgm:prSet presAssocID="{83E3590F-B865-4A9F-A55D-84DD4EE16AF8}" presName="Name0" presStyleCnt="0">
        <dgm:presLayoutVars>
          <dgm:dir/>
          <dgm:animLvl val="lvl"/>
          <dgm:resizeHandles val="exact"/>
        </dgm:presLayoutVars>
      </dgm:prSet>
      <dgm:spPr/>
    </dgm:pt>
    <dgm:pt modelId="{139DEDC0-7DBF-487F-A8B6-48A6D36277E1}" type="pres">
      <dgm:prSet presAssocID="{30E993BB-22ED-4F5A-B9F2-5747ED096169}" presName="parTxOnly" presStyleLbl="node1" presStyleIdx="0" presStyleCnt="1" custLinFactNeighborX="20549" custLinFactNeighborY="-24009">
        <dgm:presLayoutVars>
          <dgm:chMax val="0"/>
          <dgm:chPref val="0"/>
          <dgm:bulletEnabled val="1"/>
        </dgm:presLayoutVars>
      </dgm:prSet>
      <dgm:spPr/>
    </dgm:pt>
  </dgm:ptLst>
  <dgm:cxnLst>
    <dgm:cxn modelId="{3166DE2B-DC3C-450A-9AC7-56E847CAE480}" srcId="{83E3590F-B865-4A9F-A55D-84DD4EE16AF8}" destId="{30E993BB-22ED-4F5A-B9F2-5747ED096169}" srcOrd="0" destOrd="0" parTransId="{7C85E626-A516-4328-A9C0-03FF254C950F}" sibTransId="{BC8AB1EC-263C-4886-9A7B-443322A74084}"/>
    <dgm:cxn modelId="{04FABC5F-B829-4EF7-B0E6-B7E9E439E186}" type="presOf" srcId="{83E3590F-B865-4A9F-A55D-84DD4EE16AF8}" destId="{9860EA55-A116-4F6B-88E9-D62FD530FE12}" srcOrd="0" destOrd="0" presId="urn:microsoft.com/office/officeart/2005/8/layout/chevron1"/>
    <dgm:cxn modelId="{623B046A-EF5C-4E9F-B917-D7494C19BCA5}" type="presOf" srcId="{30E993BB-22ED-4F5A-B9F2-5747ED096169}" destId="{139DEDC0-7DBF-487F-A8B6-48A6D36277E1}" srcOrd="0" destOrd="0" presId="urn:microsoft.com/office/officeart/2005/8/layout/chevron1"/>
    <dgm:cxn modelId="{C9D41D17-C7B4-42B0-978F-F19C502E6EBE}" type="presParOf" srcId="{9860EA55-A116-4F6B-88E9-D62FD530FE12}" destId="{139DEDC0-7DBF-487F-A8B6-48A6D36277E1}" srcOrd="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DEDC0-7DBF-487F-A8B6-48A6D36277E1}">
      <dsp:nvSpPr>
        <dsp:cNvPr id="0" name=""/>
        <dsp:cNvSpPr/>
      </dsp:nvSpPr>
      <dsp:spPr>
        <a:xfrm>
          <a:off x="4456" y="0"/>
          <a:ext cx="4559234" cy="680117"/>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US" altLang="en-US" sz="4100" kern="1200" dirty="0">
              <a:solidFill>
                <a:srgbClr val="FF0000"/>
              </a:solidFill>
            </a:rPr>
            <a:t>Contents</a:t>
          </a:r>
          <a:endParaRPr lang="tr-TR" sz="4100" kern="1200" dirty="0">
            <a:solidFill>
              <a:srgbClr val="FF0000"/>
            </a:solidFill>
          </a:endParaRPr>
        </a:p>
      </dsp:txBody>
      <dsp:txXfrm>
        <a:off x="344515" y="0"/>
        <a:ext cx="3879117" cy="68011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pPr>
              <a:defRPr/>
            </a:pPr>
            <a:fld id="{F170D988-C4D3-4AF6-B8B2-A1BAEBE05204}" type="slidenum">
              <a:rPr lang="en-US" altLang="tr-TR"/>
              <a:pPr>
                <a:defRPr/>
              </a:pPr>
              <a:t>‹#›</a:t>
            </a:fld>
            <a:endParaRPr lang="en-US" alt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ayt Görüntüsü Yer Tutucusu 1"/>
          <p:cNvSpPr>
            <a:spLocks noGrp="1" noRot="1" noChangeAspect="1" noTextEdit="1"/>
          </p:cNvSpPr>
          <p:nvPr>
            <p:ph type="sldImg"/>
          </p:nvPr>
        </p:nvSpPr>
        <p:spPr>
          <a:ln/>
        </p:spPr>
      </p:sp>
      <p:sp>
        <p:nvSpPr>
          <p:cNvPr id="7171" name="Not Yer Tutucusu 2"/>
          <p:cNvSpPr>
            <a:spLocks noGrp="1"/>
          </p:cNvSpPr>
          <p:nvPr>
            <p:ph type="body" idx="1"/>
          </p:nvPr>
        </p:nvSpPr>
        <p:spPr>
          <a:noFill/>
        </p:spPr>
        <p:txBody>
          <a:bodyPr/>
          <a:lstStyle/>
          <a:p>
            <a:r>
              <a:rPr lang="tr-TR" altLang="tr-TR"/>
              <a:t>Son satıra alternatif ? </a:t>
            </a:r>
            <a:r>
              <a:rPr lang="en-US" altLang="tr-TR"/>
              <a:t>This study helps to determine the preliminary information required for the design of R410A gas insulated transformers in order to meet the distribution transformers, one of the most important equipment of energy systems, in the most economical and environmentally friendly way.</a:t>
            </a:r>
            <a:endParaRPr lang="tr-TR" altLang="tr-TR"/>
          </a:p>
        </p:txBody>
      </p:sp>
      <p:sp>
        <p:nvSpPr>
          <p:cNvPr id="7172"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511564B1-356D-44B6-A3FB-001C8FB4629C}" type="slidenum">
              <a:rPr lang="en-US" altLang="tr-TR" smtClean="0">
                <a:latin typeface="Times New Roman" panose="02020603050405020304" pitchFamily="18" charset="0"/>
              </a:rPr>
              <a:pPr/>
              <a:t>3</a:t>
            </a:fld>
            <a:endParaRPr lang="en-US" altLang="tr-TR">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ayt Görüntüsü Yer Tutucusu 1"/>
          <p:cNvSpPr>
            <a:spLocks noGrp="1" noRot="1" noChangeAspect="1" noTextEdit="1"/>
          </p:cNvSpPr>
          <p:nvPr>
            <p:ph type="sldImg"/>
          </p:nvPr>
        </p:nvSpPr>
        <p:spPr>
          <a:ln/>
        </p:spPr>
      </p:sp>
      <p:sp>
        <p:nvSpPr>
          <p:cNvPr id="30723" name="Not Yer Tutucusu 2"/>
          <p:cNvSpPr>
            <a:spLocks noGrp="1"/>
          </p:cNvSpPr>
          <p:nvPr>
            <p:ph type="body" idx="1"/>
          </p:nvPr>
        </p:nvSpPr>
        <p:spPr>
          <a:noFill/>
        </p:spPr>
        <p:txBody>
          <a:bodyPr/>
          <a:lstStyle/>
          <a:p>
            <a:r>
              <a:rPr lang="en-US" altLang="tr-TR"/>
              <a:t>The reason for the different temperatures in the two figures; It is the analysis for the whole region in figure a and for its symmetrical half in figure b.</a:t>
            </a:r>
            <a:endParaRPr lang="tr-TR" altLang="tr-TR"/>
          </a:p>
        </p:txBody>
      </p:sp>
      <p:sp>
        <p:nvSpPr>
          <p:cNvPr id="30724"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09D03E36-E0E9-46BD-9794-7AE6A02A1C3D}" type="slidenum">
              <a:rPr lang="en-US" altLang="tr-TR" smtClean="0">
                <a:latin typeface="Times New Roman" panose="02020603050405020304" pitchFamily="18" charset="0"/>
              </a:rPr>
              <a:pPr/>
              <a:t>17</a:t>
            </a:fld>
            <a:endParaRPr lang="en-US" altLang="tr-TR">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ayt Görüntüsü Yer Tutucusu 1"/>
          <p:cNvSpPr>
            <a:spLocks noGrp="1" noRot="1" noChangeAspect="1" noTextEdit="1"/>
          </p:cNvSpPr>
          <p:nvPr>
            <p:ph type="sldImg"/>
          </p:nvPr>
        </p:nvSpPr>
        <p:spPr>
          <a:ln/>
        </p:spPr>
      </p:sp>
      <p:sp>
        <p:nvSpPr>
          <p:cNvPr id="33795" name="Not Yer Tutucusu 2"/>
          <p:cNvSpPr>
            <a:spLocks noGrp="1"/>
          </p:cNvSpPr>
          <p:nvPr>
            <p:ph type="body" idx="1"/>
          </p:nvPr>
        </p:nvSpPr>
        <p:spPr>
          <a:noFill/>
        </p:spPr>
        <p:txBody>
          <a:bodyPr/>
          <a:lstStyle/>
          <a:p>
            <a:r>
              <a:rPr lang="tr-TR" altLang="tr-TR"/>
              <a:t>İlk cümleye alternatif : </a:t>
            </a:r>
            <a:r>
              <a:rPr lang="en-US" altLang="tr-TR"/>
              <a:t>This study helps to determine the preliminary information required for the design of R410A gas insulated transformers in order to meet the distribution transformers, one of the most important equipment of energy systems, in the most economical and environmentally friendly way.</a:t>
            </a:r>
            <a:endParaRPr lang="tr-TR" altLang="tr-TR"/>
          </a:p>
        </p:txBody>
      </p:sp>
      <p:sp>
        <p:nvSpPr>
          <p:cNvPr id="33796"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CAA06960-2C2F-4D4E-B754-E93F7C043827}" type="slidenum">
              <a:rPr lang="en-US" altLang="tr-TR" smtClean="0">
                <a:latin typeface="Times New Roman" panose="02020603050405020304" pitchFamily="18" charset="0"/>
              </a:rPr>
              <a:pPr/>
              <a:t>19</a:t>
            </a:fld>
            <a:endParaRPr lang="en-US" altLang="tr-TR">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ayt Görüntüsü Yer Tutucusu 1"/>
          <p:cNvSpPr>
            <a:spLocks noGrp="1" noRot="1" noChangeAspect="1" noTextEdit="1"/>
          </p:cNvSpPr>
          <p:nvPr>
            <p:ph type="sldImg"/>
          </p:nvPr>
        </p:nvSpPr>
        <p:spPr>
          <a:ln/>
        </p:spPr>
      </p:sp>
      <p:sp>
        <p:nvSpPr>
          <p:cNvPr id="9219" name="Not Yer Tutucusu 2"/>
          <p:cNvSpPr>
            <a:spLocks noGrp="1"/>
          </p:cNvSpPr>
          <p:nvPr>
            <p:ph type="body" idx="1"/>
          </p:nvPr>
        </p:nvSpPr>
        <p:spPr>
          <a:noFill/>
        </p:spPr>
        <p:txBody>
          <a:bodyPr/>
          <a:lstStyle/>
          <a:p>
            <a:endParaRPr lang="tr-TR" altLang="tr-TR"/>
          </a:p>
        </p:txBody>
      </p:sp>
      <p:sp>
        <p:nvSpPr>
          <p:cNvPr id="9220"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16BB7C54-8861-4D77-851A-1E85B73BBA50}" type="slidenum">
              <a:rPr lang="en-US" altLang="tr-TR" smtClean="0">
                <a:latin typeface="Times New Roman" panose="02020603050405020304" pitchFamily="18" charset="0"/>
              </a:rPr>
              <a:pPr/>
              <a:t>4</a:t>
            </a:fld>
            <a:endParaRPr lang="en-US" altLang="tr-TR">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ayt Görüntüsü Yer Tutucusu 1"/>
          <p:cNvSpPr>
            <a:spLocks noGrp="1" noRot="1" noChangeAspect="1" noTextEdit="1"/>
          </p:cNvSpPr>
          <p:nvPr>
            <p:ph type="sldImg"/>
          </p:nvPr>
        </p:nvSpPr>
        <p:spPr>
          <a:ln/>
        </p:spPr>
      </p:sp>
      <p:sp>
        <p:nvSpPr>
          <p:cNvPr id="11267" name="Not Yer Tutucusu 2"/>
          <p:cNvSpPr>
            <a:spLocks noGrp="1"/>
          </p:cNvSpPr>
          <p:nvPr>
            <p:ph type="body" idx="1"/>
          </p:nvPr>
        </p:nvSpPr>
        <p:spPr>
          <a:noFill/>
        </p:spPr>
        <p:txBody>
          <a:bodyPr/>
          <a:lstStyle/>
          <a:p>
            <a:endParaRPr lang="tr-TR" altLang="tr-TR"/>
          </a:p>
        </p:txBody>
      </p:sp>
      <p:sp>
        <p:nvSpPr>
          <p:cNvPr id="11268"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C154F86A-6CE3-4A2B-B4D7-50CA18ED5BD6}" type="slidenum">
              <a:rPr lang="en-US" altLang="tr-TR" smtClean="0">
                <a:latin typeface="Times New Roman" panose="02020603050405020304" pitchFamily="18" charset="0"/>
              </a:rPr>
              <a:pPr/>
              <a:t>5</a:t>
            </a:fld>
            <a:endParaRPr lang="en-US" altLang="tr-TR">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ayt Görüntüsü Yer Tutucusu 1"/>
          <p:cNvSpPr>
            <a:spLocks noGrp="1" noRot="1" noChangeAspect="1" noTextEdit="1"/>
          </p:cNvSpPr>
          <p:nvPr>
            <p:ph type="sldImg"/>
          </p:nvPr>
        </p:nvSpPr>
        <p:spPr>
          <a:ln/>
        </p:spPr>
      </p:sp>
      <p:sp>
        <p:nvSpPr>
          <p:cNvPr id="16387" name="Not Yer Tutucusu 2"/>
          <p:cNvSpPr>
            <a:spLocks noGrp="1"/>
          </p:cNvSpPr>
          <p:nvPr>
            <p:ph type="body" idx="1"/>
          </p:nvPr>
        </p:nvSpPr>
        <p:spPr>
          <a:noFill/>
        </p:spPr>
        <p:txBody>
          <a:bodyPr/>
          <a:lstStyle/>
          <a:p>
            <a:endParaRPr lang="tr-TR" altLang="tr-TR"/>
          </a:p>
        </p:txBody>
      </p:sp>
      <p:sp>
        <p:nvSpPr>
          <p:cNvPr id="16388"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9FFB2037-4F00-4ECA-9544-D7AB5CD51E83}" type="slidenum">
              <a:rPr lang="en-US" altLang="tr-TR" smtClean="0">
                <a:latin typeface="Times New Roman" panose="02020603050405020304" pitchFamily="18" charset="0"/>
              </a:rPr>
              <a:pPr/>
              <a:t>9</a:t>
            </a:fld>
            <a:endParaRPr lang="en-US" altLang="tr-TR">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ayt Görüntüsü Yer Tutucusu 1"/>
          <p:cNvSpPr>
            <a:spLocks noGrp="1" noRot="1" noChangeAspect="1" noTextEdit="1"/>
          </p:cNvSpPr>
          <p:nvPr>
            <p:ph type="sldImg"/>
          </p:nvPr>
        </p:nvSpPr>
        <p:spPr>
          <a:ln/>
        </p:spPr>
      </p:sp>
      <p:sp>
        <p:nvSpPr>
          <p:cNvPr id="19459" name="Not Yer Tutucusu 2"/>
          <p:cNvSpPr>
            <a:spLocks noGrp="1"/>
          </p:cNvSpPr>
          <p:nvPr>
            <p:ph type="body" idx="1"/>
          </p:nvPr>
        </p:nvSpPr>
        <p:spPr>
          <a:noFill/>
        </p:spPr>
        <p:txBody>
          <a:bodyPr/>
          <a:lstStyle/>
          <a:p>
            <a:endParaRPr lang="tr-TR" altLang="tr-TR"/>
          </a:p>
        </p:txBody>
      </p:sp>
      <p:sp>
        <p:nvSpPr>
          <p:cNvPr id="19460"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4158141C-7EDB-4D37-81CD-6592FA4500B8}" type="slidenum">
              <a:rPr lang="en-US" altLang="tr-TR" smtClean="0">
                <a:latin typeface="Times New Roman" panose="02020603050405020304" pitchFamily="18" charset="0"/>
              </a:rPr>
              <a:pPr/>
              <a:t>11</a:t>
            </a:fld>
            <a:endParaRPr lang="en-US" altLang="tr-TR">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ayt Görüntüsü Yer Tutucusu 1"/>
          <p:cNvSpPr>
            <a:spLocks noGrp="1" noRot="1" noChangeAspect="1" noTextEdit="1"/>
          </p:cNvSpPr>
          <p:nvPr>
            <p:ph type="sldImg"/>
          </p:nvPr>
        </p:nvSpPr>
        <p:spPr>
          <a:ln/>
        </p:spPr>
      </p:sp>
      <p:sp>
        <p:nvSpPr>
          <p:cNvPr id="21507" name="Not Yer Tutucusu 2"/>
          <p:cNvSpPr>
            <a:spLocks noGrp="1"/>
          </p:cNvSpPr>
          <p:nvPr>
            <p:ph type="body" idx="1"/>
          </p:nvPr>
        </p:nvSpPr>
        <p:spPr>
          <a:noFill/>
        </p:spPr>
        <p:txBody>
          <a:bodyPr/>
          <a:lstStyle/>
          <a:p>
            <a:r>
              <a:rPr lang="en-US" altLang="tr-TR">
                <a:solidFill>
                  <a:srgbClr val="000099"/>
                </a:solidFill>
              </a:rPr>
              <a:t>It is the most general meshing technique using tetrahedral elements and does not pose any limitations on the structure of the geometry. </a:t>
            </a:r>
            <a:endParaRPr lang="tr-TR" altLang="tr-TR">
              <a:solidFill>
                <a:srgbClr val="000099"/>
              </a:solidFill>
            </a:endParaRPr>
          </a:p>
          <a:p>
            <a:endParaRPr lang="tr-TR" altLang="tr-TR"/>
          </a:p>
        </p:txBody>
      </p:sp>
      <p:sp>
        <p:nvSpPr>
          <p:cNvPr id="21508"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5A9DC496-341E-4EB2-A02C-B0349A2A6BFE}" type="slidenum">
              <a:rPr lang="en-US" altLang="tr-TR" smtClean="0">
                <a:latin typeface="Times New Roman" panose="02020603050405020304" pitchFamily="18" charset="0"/>
              </a:rPr>
              <a:pPr/>
              <a:t>12</a:t>
            </a:fld>
            <a:endParaRPr lang="en-US" altLang="tr-TR">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ayt Görüntüsü Yer Tutucusu 1"/>
          <p:cNvSpPr>
            <a:spLocks noGrp="1" noRot="1" noChangeAspect="1" noTextEdit="1"/>
          </p:cNvSpPr>
          <p:nvPr>
            <p:ph type="sldImg"/>
          </p:nvPr>
        </p:nvSpPr>
        <p:spPr>
          <a:ln/>
        </p:spPr>
      </p:sp>
      <p:sp>
        <p:nvSpPr>
          <p:cNvPr id="23555" name="Not Yer Tutucusu 2"/>
          <p:cNvSpPr>
            <a:spLocks noGrp="1"/>
          </p:cNvSpPr>
          <p:nvPr>
            <p:ph type="body" idx="1"/>
          </p:nvPr>
        </p:nvSpPr>
        <p:spPr>
          <a:noFill/>
        </p:spPr>
        <p:txBody>
          <a:bodyPr/>
          <a:lstStyle/>
          <a:p>
            <a:endParaRPr lang="tr-TR" altLang="tr-TR"/>
          </a:p>
        </p:txBody>
      </p:sp>
      <p:sp>
        <p:nvSpPr>
          <p:cNvPr id="23556"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1B389114-B966-4A0B-88E9-DDC33EA7182C}" type="slidenum">
              <a:rPr lang="en-US" altLang="tr-TR" smtClean="0">
                <a:latin typeface="Times New Roman" panose="02020603050405020304" pitchFamily="18" charset="0"/>
              </a:rPr>
              <a:pPr/>
              <a:t>13</a:t>
            </a:fld>
            <a:endParaRPr lang="en-US" altLang="tr-TR">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ayt Görüntüsü Yer Tutucusu 1"/>
          <p:cNvSpPr>
            <a:spLocks noGrp="1" noRot="1" noChangeAspect="1" noTextEdit="1"/>
          </p:cNvSpPr>
          <p:nvPr>
            <p:ph type="sldImg"/>
          </p:nvPr>
        </p:nvSpPr>
        <p:spPr>
          <a:ln/>
        </p:spPr>
      </p:sp>
      <p:sp>
        <p:nvSpPr>
          <p:cNvPr id="26627" name="Not Yer Tutucusu 2"/>
          <p:cNvSpPr>
            <a:spLocks noGrp="1"/>
          </p:cNvSpPr>
          <p:nvPr>
            <p:ph type="body" idx="1"/>
          </p:nvPr>
        </p:nvSpPr>
        <p:spPr>
          <a:noFill/>
        </p:spPr>
        <p:txBody>
          <a:bodyPr/>
          <a:lstStyle/>
          <a:p>
            <a:endParaRPr lang="tr-TR" altLang="tr-TR"/>
          </a:p>
        </p:txBody>
      </p:sp>
      <p:sp>
        <p:nvSpPr>
          <p:cNvPr id="26628"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F1B29404-313F-4A82-8B82-72309DEDDC95}" type="slidenum">
              <a:rPr lang="en-US" altLang="tr-TR" smtClean="0">
                <a:latin typeface="Times New Roman" panose="02020603050405020304" pitchFamily="18" charset="0"/>
              </a:rPr>
              <a:pPr/>
              <a:t>15</a:t>
            </a:fld>
            <a:endParaRPr lang="en-US" altLang="tr-TR">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ayt Görüntüsü Yer Tutucusu 1"/>
          <p:cNvSpPr>
            <a:spLocks noGrp="1" noRot="1" noChangeAspect="1" noTextEdit="1"/>
          </p:cNvSpPr>
          <p:nvPr>
            <p:ph type="sldImg"/>
          </p:nvPr>
        </p:nvSpPr>
        <p:spPr>
          <a:ln/>
        </p:spPr>
      </p:sp>
      <p:sp>
        <p:nvSpPr>
          <p:cNvPr id="28675" name="Not Yer Tutucusu 2"/>
          <p:cNvSpPr>
            <a:spLocks noGrp="1"/>
          </p:cNvSpPr>
          <p:nvPr>
            <p:ph type="body" idx="1"/>
          </p:nvPr>
        </p:nvSpPr>
        <p:spPr>
          <a:noFill/>
        </p:spPr>
        <p:txBody>
          <a:bodyPr/>
          <a:lstStyle/>
          <a:p>
            <a:endParaRPr lang="tr-TR" altLang="tr-TR"/>
          </a:p>
        </p:txBody>
      </p:sp>
      <p:sp>
        <p:nvSpPr>
          <p:cNvPr id="28676" name="Slayt Numarası Yer Tutucusu 3"/>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5F198196-C3B1-4D1B-B780-11A624B7CD63}" type="slidenum">
              <a:rPr lang="en-US" altLang="tr-TR" smtClean="0">
                <a:latin typeface="Times New Roman" panose="02020603050405020304" pitchFamily="18" charset="0"/>
              </a:rPr>
              <a:pPr/>
              <a:t>16</a:t>
            </a:fld>
            <a:endParaRPr lang="en-US" altLang="tr-TR">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grpSp>
      <p:grpSp>
        <p:nvGrpSpPr>
          <p:cNvPr id="14" name="Group 17"/>
          <p:cNvGrpSpPr>
            <a:grpSpLocks/>
          </p:cNvGrpSpPr>
          <p:nvPr userDrawn="1"/>
        </p:nvGrpSpPr>
        <p:grpSpPr bwMode="auto">
          <a:xfrm>
            <a:off x="0" y="0"/>
            <a:ext cx="9144000" cy="6858000"/>
            <a:chOff x="0" y="0"/>
            <a:chExt cx="5760" cy="4320"/>
          </a:xfrm>
        </p:grpSpPr>
        <p:sp>
          <p:nvSpPr>
            <p:cNvPr id="15" name="Line 18"/>
            <p:cNvSpPr>
              <a:spLocks noChangeShapeType="1"/>
            </p:cNvSpPr>
            <p:nvPr/>
          </p:nvSpPr>
          <p:spPr bwMode="auto">
            <a:xfrm>
              <a:off x="0" y="192"/>
              <a:ext cx="5760" cy="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6" name="Line 19"/>
            <p:cNvSpPr>
              <a:spLocks noChangeShapeType="1"/>
            </p:cNvSpPr>
            <p:nvPr/>
          </p:nvSpPr>
          <p:spPr bwMode="auto">
            <a:xfrm flipV="1">
              <a:off x="5519" y="0"/>
              <a:ext cx="1" cy="432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7" name="Line 20"/>
            <p:cNvSpPr>
              <a:spLocks noChangeShapeType="1"/>
            </p:cNvSpPr>
            <p:nvPr/>
          </p:nvSpPr>
          <p:spPr bwMode="auto">
            <a:xfrm flipH="1" flipV="1">
              <a:off x="231" y="0"/>
              <a:ext cx="0" cy="432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8" name="Rectangle 21"/>
            <p:cNvSpPr>
              <a:spLocks noChangeArrowheads="1"/>
            </p:cNvSpPr>
            <p:nvPr/>
          </p:nvSpPr>
          <p:spPr bwMode="auto">
            <a:xfrm>
              <a:off x="5541" y="0"/>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9" name="Line 22"/>
            <p:cNvSpPr>
              <a:spLocks noChangeShapeType="1"/>
            </p:cNvSpPr>
            <p:nvPr/>
          </p:nvSpPr>
          <p:spPr bwMode="auto">
            <a:xfrm>
              <a:off x="0" y="4137"/>
              <a:ext cx="5760" cy="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20" name="Rectangle 23"/>
            <p:cNvSpPr>
              <a:spLocks noChangeArrowheads="1"/>
            </p:cNvSpPr>
            <p:nvPr/>
          </p:nvSpPr>
          <p:spPr bwMode="auto">
            <a:xfrm>
              <a:off x="0" y="4137"/>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21" name="Rectangle 24"/>
            <p:cNvSpPr>
              <a:spLocks noChangeArrowheads="1"/>
            </p:cNvSpPr>
            <p:nvPr/>
          </p:nvSpPr>
          <p:spPr bwMode="auto">
            <a:xfrm>
              <a:off x="0" y="0"/>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22" name="Rectangle 25"/>
            <p:cNvSpPr>
              <a:spLocks noChangeArrowheads="1"/>
            </p:cNvSpPr>
            <p:nvPr/>
          </p:nvSpPr>
          <p:spPr bwMode="auto">
            <a:xfrm>
              <a:off x="5541" y="4137"/>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grpSp>
      <p:sp>
        <p:nvSpPr>
          <p:cNvPr id="99340" name="Rectangle 12"/>
          <p:cNvSpPr>
            <a:spLocks noGrp="1" noChangeArrowheads="1"/>
          </p:cNvSpPr>
          <p:nvPr>
            <p:ph type="ctrTitle"/>
          </p:nvPr>
        </p:nvSpPr>
        <p:spPr>
          <a:xfrm>
            <a:off x="990600" y="1676400"/>
            <a:ext cx="7772400" cy="1462088"/>
          </a:xfrm>
        </p:spPr>
        <p:txBody>
          <a:bodyPr/>
          <a:lstStyle>
            <a:lvl1pPr>
              <a:defRPr/>
            </a:lvl1pPr>
          </a:lstStyle>
          <a:p>
            <a:pPr lvl="0"/>
            <a:r>
              <a:rPr lang="en-US" noProof="0"/>
              <a:t>Click to edit Master title style</a:t>
            </a:r>
          </a:p>
        </p:txBody>
      </p:sp>
      <p:sp>
        <p:nvSpPr>
          <p:cNvPr id="9934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noProof="0"/>
              <a:t>Click to edit Master subtitle style</a:t>
            </a:r>
          </a:p>
        </p:txBody>
      </p:sp>
      <p:sp>
        <p:nvSpPr>
          <p:cNvPr id="23"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24"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25"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45585C41-42FC-45AD-966E-68759B9C3067}" type="slidenum">
              <a:rPr lang="en-US" altLang="tr-TR"/>
              <a:pPr>
                <a:defRPr/>
              </a:pPr>
              <a:t>‹#›</a:t>
            </a:fld>
            <a:endParaRPr lang="en-US" altLang="tr-TR"/>
          </a:p>
        </p:txBody>
      </p:sp>
    </p:spTree>
    <p:extLst>
      <p:ext uri="{BB962C8B-B14F-4D97-AF65-F5344CB8AC3E}">
        <p14:creationId xmlns:p14="http://schemas.microsoft.com/office/powerpoint/2010/main" val="1969331005"/>
      </p:ext>
    </p:extLst>
  </p:cSld>
  <p:clrMapOvr>
    <a:masterClrMapping/>
  </p:clrMapOvr>
  <p:transition spd="slow">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8AA8E5E-4612-4B89-8D5C-BBFA78FE7E6C}" type="slidenum">
              <a:rPr lang="en-US" altLang="tr-TR"/>
              <a:pPr>
                <a:defRPr/>
              </a:pPr>
              <a:t>‹#›</a:t>
            </a:fld>
            <a:endParaRPr lang="en-US" altLang="tr-TR"/>
          </a:p>
        </p:txBody>
      </p:sp>
    </p:spTree>
    <p:extLst>
      <p:ext uri="{BB962C8B-B14F-4D97-AF65-F5344CB8AC3E}">
        <p14:creationId xmlns:p14="http://schemas.microsoft.com/office/powerpoint/2010/main" val="2504952122"/>
      </p:ext>
    </p:extLst>
  </p:cSld>
  <p:clrMapOvr>
    <a:masterClrMapping/>
  </p:clrMapOvr>
  <p:transition spd="slow">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54A82FE-DE39-4A3C-B5F7-A8D9945A82BC}" type="slidenum">
              <a:rPr lang="en-US" altLang="tr-TR"/>
              <a:pPr>
                <a:defRPr/>
              </a:pPr>
              <a:t>‹#›</a:t>
            </a:fld>
            <a:endParaRPr lang="en-US" altLang="tr-TR"/>
          </a:p>
        </p:txBody>
      </p:sp>
    </p:spTree>
    <p:extLst>
      <p:ext uri="{BB962C8B-B14F-4D97-AF65-F5344CB8AC3E}">
        <p14:creationId xmlns:p14="http://schemas.microsoft.com/office/powerpoint/2010/main" val="453630125"/>
      </p:ext>
    </p:extLst>
  </p:cSld>
  <p:clrMapOvr>
    <a:masterClrMapping/>
  </p:clrMapOvr>
  <p:transition spd="slow">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D0AB96A-9BF9-4448-B89A-761A4121063F}" type="slidenum">
              <a:rPr lang="en-US" altLang="tr-TR"/>
              <a:pPr>
                <a:defRPr/>
              </a:pPr>
              <a:t>‹#›</a:t>
            </a:fld>
            <a:endParaRPr lang="en-US" altLang="tr-TR"/>
          </a:p>
        </p:txBody>
      </p:sp>
    </p:spTree>
    <p:extLst>
      <p:ext uri="{BB962C8B-B14F-4D97-AF65-F5344CB8AC3E}">
        <p14:creationId xmlns:p14="http://schemas.microsoft.com/office/powerpoint/2010/main" val="2748975353"/>
      </p:ext>
    </p:extLst>
  </p:cSld>
  <p:clrMapOvr>
    <a:masterClrMapping/>
  </p:clrMapOvr>
  <p:transition spd="slow">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A67EF46-8A31-45DA-BB80-1D97077847CB}" type="slidenum">
              <a:rPr lang="en-US" altLang="tr-TR"/>
              <a:pPr>
                <a:defRPr/>
              </a:pPr>
              <a:t>‹#›</a:t>
            </a:fld>
            <a:endParaRPr lang="en-US" altLang="tr-TR"/>
          </a:p>
        </p:txBody>
      </p:sp>
    </p:spTree>
    <p:extLst>
      <p:ext uri="{BB962C8B-B14F-4D97-AF65-F5344CB8AC3E}">
        <p14:creationId xmlns:p14="http://schemas.microsoft.com/office/powerpoint/2010/main" val="4054451737"/>
      </p:ext>
    </p:extLst>
  </p:cSld>
  <p:clrMapOvr>
    <a:masterClrMapping/>
  </p:clrMapOvr>
  <p:transition spd="slow">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898AD67-0E67-457F-9243-76E7365EF638}" type="slidenum">
              <a:rPr lang="en-US" altLang="tr-TR"/>
              <a:pPr>
                <a:defRPr/>
              </a:pPr>
              <a:t>‹#›</a:t>
            </a:fld>
            <a:endParaRPr lang="en-US" altLang="tr-TR"/>
          </a:p>
        </p:txBody>
      </p:sp>
    </p:spTree>
    <p:extLst>
      <p:ext uri="{BB962C8B-B14F-4D97-AF65-F5344CB8AC3E}">
        <p14:creationId xmlns:p14="http://schemas.microsoft.com/office/powerpoint/2010/main" val="2879127855"/>
      </p:ext>
    </p:extLst>
  </p:cSld>
  <p:clrMapOvr>
    <a:masterClrMapping/>
  </p:clrMapOvr>
  <p:transition spd="slow">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08C35B2-481F-4FAE-9DEB-BB5A6CA78574}" type="slidenum">
              <a:rPr lang="en-US" altLang="tr-TR"/>
              <a:pPr>
                <a:defRPr/>
              </a:pPr>
              <a:t>‹#›</a:t>
            </a:fld>
            <a:endParaRPr lang="en-US" altLang="tr-TR"/>
          </a:p>
        </p:txBody>
      </p:sp>
    </p:spTree>
    <p:extLst>
      <p:ext uri="{BB962C8B-B14F-4D97-AF65-F5344CB8AC3E}">
        <p14:creationId xmlns:p14="http://schemas.microsoft.com/office/powerpoint/2010/main" val="2388388669"/>
      </p:ext>
    </p:extLst>
  </p:cSld>
  <p:clrMapOvr>
    <a:masterClrMapping/>
  </p:clrMapOvr>
  <p:transition spd="slow">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3A8F2E20-7192-4BED-9837-AA2C083DF7B9}" type="slidenum">
              <a:rPr lang="en-US" altLang="tr-TR"/>
              <a:pPr>
                <a:defRPr/>
              </a:pPr>
              <a:t>‹#›</a:t>
            </a:fld>
            <a:endParaRPr lang="en-US" altLang="tr-TR"/>
          </a:p>
        </p:txBody>
      </p:sp>
    </p:spTree>
    <p:extLst>
      <p:ext uri="{BB962C8B-B14F-4D97-AF65-F5344CB8AC3E}">
        <p14:creationId xmlns:p14="http://schemas.microsoft.com/office/powerpoint/2010/main" val="2969263103"/>
      </p:ext>
    </p:extLst>
  </p:cSld>
  <p:clrMapOvr>
    <a:masterClrMapping/>
  </p:clrMapOvr>
  <p:transition spd="slow">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DB6922A4-0B3E-4D84-98E5-56B72DF665E2}" type="slidenum">
              <a:rPr lang="en-US" altLang="tr-TR"/>
              <a:pPr>
                <a:defRPr/>
              </a:pPr>
              <a:t>‹#›</a:t>
            </a:fld>
            <a:endParaRPr lang="en-US" altLang="tr-TR"/>
          </a:p>
        </p:txBody>
      </p:sp>
    </p:spTree>
    <p:extLst>
      <p:ext uri="{BB962C8B-B14F-4D97-AF65-F5344CB8AC3E}">
        <p14:creationId xmlns:p14="http://schemas.microsoft.com/office/powerpoint/2010/main" val="2916462082"/>
      </p:ext>
    </p:extLst>
  </p:cSld>
  <p:clrMapOvr>
    <a:masterClrMapping/>
  </p:clrMapOvr>
  <p:transition spd="slow">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B5091E1F-B41E-42F0-9969-A5AD8758F8AE}" type="slidenum">
              <a:rPr lang="en-US" altLang="tr-TR"/>
              <a:pPr>
                <a:defRPr/>
              </a:pPr>
              <a:t>‹#›</a:t>
            </a:fld>
            <a:endParaRPr lang="en-US" altLang="tr-TR"/>
          </a:p>
        </p:txBody>
      </p:sp>
    </p:spTree>
    <p:extLst>
      <p:ext uri="{BB962C8B-B14F-4D97-AF65-F5344CB8AC3E}">
        <p14:creationId xmlns:p14="http://schemas.microsoft.com/office/powerpoint/2010/main" val="3228320391"/>
      </p:ext>
    </p:extLst>
  </p:cSld>
  <p:clrMapOvr>
    <a:masterClrMapping/>
  </p:clrMapOvr>
  <p:transition spd="slow">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6E20BFC5-C10B-4421-98E9-B5B496766790}" type="slidenum">
              <a:rPr lang="en-US" altLang="tr-TR"/>
              <a:pPr>
                <a:defRPr/>
              </a:pPr>
              <a:t>‹#›</a:t>
            </a:fld>
            <a:endParaRPr lang="en-US" altLang="tr-TR"/>
          </a:p>
        </p:txBody>
      </p:sp>
    </p:spTree>
    <p:extLst>
      <p:ext uri="{BB962C8B-B14F-4D97-AF65-F5344CB8AC3E}">
        <p14:creationId xmlns:p14="http://schemas.microsoft.com/office/powerpoint/2010/main" val="2238728563"/>
      </p:ext>
    </p:extLst>
  </p:cSld>
  <p:clrMapOvr>
    <a:masterClrMapping/>
  </p:clrMapOvr>
  <p:transition spd="slow">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tr-TR" altLang="en-US" sz="2400"/>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8315"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98316"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98317"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F7AAD3A7-088C-45F2-9DCB-6BD419A406CA}" type="slidenum">
              <a:rPr lang="en-US" altLang="tr-TR"/>
              <a:pPr>
                <a:defRPr/>
              </a:pPr>
              <a:t>‹#›</a:t>
            </a:fld>
            <a:endParaRPr lang="en-US" altLang="tr-TR"/>
          </a:p>
        </p:txBody>
      </p:sp>
      <p:grpSp>
        <p:nvGrpSpPr>
          <p:cNvPr id="1038" name="Group 14"/>
          <p:cNvGrpSpPr>
            <a:grpSpLocks/>
          </p:cNvGrpSpPr>
          <p:nvPr userDrawn="1"/>
        </p:nvGrpSpPr>
        <p:grpSpPr bwMode="auto">
          <a:xfrm>
            <a:off x="0" y="0"/>
            <a:ext cx="9144000" cy="6858000"/>
            <a:chOff x="0" y="0"/>
            <a:chExt cx="5760" cy="4320"/>
          </a:xfrm>
        </p:grpSpPr>
        <p:sp>
          <p:nvSpPr>
            <p:cNvPr id="1039" name="Line 15"/>
            <p:cNvSpPr>
              <a:spLocks noChangeShapeType="1"/>
            </p:cNvSpPr>
            <p:nvPr/>
          </p:nvSpPr>
          <p:spPr bwMode="auto">
            <a:xfrm>
              <a:off x="0" y="192"/>
              <a:ext cx="5760" cy="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40" name="Line 16"/>
            <p:cNvSpPr>
              <a:spLocks noChangeShapeType="1"/>
            </p:cNvSpPr>
            <p:nvPr/>
          </p:nvSpPr>
          <p:spPr bwMode="auto">
            <a:xfrm flipV="1">
              <a:off x="5519" y="0"/>
              <a:ext cx="1" cy="432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41" name="Line 17"/>
            <p:cNvSpPr>
              <a:spLocks noChangeShapeType="1"/>
            </p:cNvSpPr>
            <p:nvPr/>
          </p:nvSpPr>
          <p:spPr bwMode="auto">
            <a:xfrm flipH="1" flipV="1">
              <a:off x="231" y="0"/>
              <a:ext cx="0" cy="432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42" name="Rectangle 18"/>
            <p:cNvSpPr>
              <a:spLocks noChangeArrowheads="1"/>
            </p:cNvSpPr>
            <p:nvPr/>
          </p:nvSpPr>
          <p:spPr bwMode="auto">
            <a:xfrm>
              <a:off x="5541" y="0"/>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043" name="Line 19"/>
            <p:cNvSpPr>
              <a:spLocks noChangeShapeType="1"/>
            </p:cNvSpPr>
            <p:nvPr/>
          </p:nvSpPr>
          <p:spPr bwMode="auto">
            <a:xfrm>
              <a:off x="0" y="4137"/>
              <a:ext cx="5760" cy="0"/>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44" name="Rectangle 20"/>
            <p:cNvSpPr>
              <a:spLocks noChangeArrowheads="1"/>
            </p:cNvSpPr>
            <p:nvPr/>
          </p:nvSpPr>
          <p:spPr bwMode="auto">
            <a:xfrm>
              <a:off x="0" y="4137"/>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045" name="Rectangle 21"/>
            <p:cNvSpPr>
              <a:spLocks noChangeArrowheads="1"/>
            </p:cNvSpPr>
            <p:nvPr/>
          </p:nvSpPr>
          <p:spPr bwMode="auto">
            <a:xfrm>
              <a:off x="0" y="0"/>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sp>
          <p:nvSpPr>
            <p:cNvPr id="1046" name="Rectangle 22"/>
            <p:cNvSpPr>
              <a:spLocks noChangeArrowheads="1"/>
            </p:cNvSpPr>
            <p:nvPr/>
          </p:nvSpPr>
          <p:spPr bwMode="auto">
            <a:xfrm>
              <a:off x="5541" y="4137"/>
              <a:ext cx="219" cy="183"/>
            </a:xfrm>
            <a:prstGeom prst="rect">
              <a:avLst/>
            </a:prstGeom>
            <a:solidFill>
              <a:srgbClr val="66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defRPr/>
              </a:pPr>
              <a:endParaRPr lang="tr-TR" altLang="en-US"/>
            </a:p>
          </p:txBody>
        </p:sp>
      </p:grpSp>
    </p:spTree>
  </p:cSld>
  <p:clrMap bg1="lt1" tx1="dk1" bg2="lt2" tx2="dk2" accent1="accent1" accent2="accent2" accent3="accent3" accent4="accent4" accent5="accent5" accent6="accent6" hlink="hlink" folHlink="folHlink"/>
  <p:sldLayoutIdLst>
    <p:sldLayoutId id="2147483888"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p:cover dir="u"/>
  </p:transition>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0525" y="1231900"/>
            <a:ext cx="8359775" cy="1471613"/>
          </a:xfrm>
        </p:spPr>
        <p:txBody>
          <a:bodyPr/>
          <a:lstStyle/>
          <a:p>
            <a:pPr algn="ctr" eaLnBrk="1" hangingPunct="1">
              <a:lnSpc>
                <a:spcPct val="150000"/>
              </a:lnSpc>
            </a:pPr>
            <a:r>
              <a:rPr lang="tr-TR" altLang="tr-TR" sz="3200">
                <a:latin typeface="Arial Black" panose="020B0A04020102020204" pitchFamily="34" charset="0"/>
              </a:rPr>
              <a:t>COMSOL Conference 2020</a:t>
            </a:r>
            <a:br>
              <a:rPr lang="tr-TR" altLang="tr-TR" sz="3200">
                <a:latin typeface="Arial Black" panose="020B0A04020102020204" pitchFamily="34" charset="0"/>
              </a:rPr>
            </a:br>
            <a:r>
              <a:rPr lang="en-US" altLang="tr-TR" sz="3200">
                <a:latin typeface="Arial Black" panose="020B0A04020102020204" pitchFamily="34" charset="0"/>
              </a:rPr>
              <a:t> 14 - 16 Oct 2020</a:t>
            </a:r>
            <a:br>
              <a:rPr lang="en-US" altLang="tr-TR" sz="3200">
                <a:latin typeface="Arial Black" panose="020B0A04020102020204" pitchFamily="34" charset="0"/>
              </a:rPr>
            </a:br>
            <a:r>
              <a:rPr lang="en-US" altLang="tr-TR" sz="3200">
                <a:latin typeface="Arial Black" panose="020B0A04020102020204" pitchFamily="34" charset="0"/>
              </a:rPr>
              <a:t> Grenoble, France</a:t>
            </a:r>
            <a:endParaRPr lang="en-US" altLang="en-US" sz="3200" b="1">
              <a:latin typeface="Arial Black" panose="020B0A04020102020204" pitchFamily="34" charset="0"/>
            </a:endParaRPr>
          </a:p>
        </p:txBody>
      </p:sp>
      <p:sp>
        <p:nvSpPr>
          <p:cNvPr id="4099" name="Subtitle 1"/>
          <p:cNvSpPr>
            <a:spLocks noGrp="1"/>
          </p:cNvSpPr>
          <p:nvPr>
            <p:ph type="subTitle" idx="1"/>
          </p:nvPr>
        </p:nvSpPr>
        <p:spPr>
          <a:xfrm>
            <a:off x="393700" y="3721100"/>
            <a:ext cx="8356600" cy="1392238"/>
          </a:xfrm>
        </p:spPr>
        <p:txBody>
          <a:bodyPr/>
          <a:lstStyle/>
          <a:p>
            <a:pPr>
              <a:lnSpc>
                <a:spcPct val="150000"/>
              </a:lnSpc>
            </a:pPr>
            <a:r>
              <a:rPr lang="tr-TR" altLang="en-US" sz="2800" dirty="0">
                <a:solidFill>
                  <a:srgbClr val="FF0000"/>
                </a:solidFill>
                <a:latin typeface="Arial Black" panose="020B0A04020102020204" pitchFamily="34" charset="0"/>
              </a:rPr>
              <a:t>R410A GAS INSULATED DISTRIBUTION TRANSFORMER DESIGN</a:t>
            </a:r>
            <a:endParaRPr lang="tr-TR" altLang="en-US" sz="2800" b="1" dirty="0">
              <a:solidFill>
                <a:srgbClr val="FF0000"/>
              </a:solidFill>
              <a:latin typeface="Arial Black" panose="020B0A04020102020204" pitchFamily="34" charset="0"/>
            </a:endParaRPr>
          </a:p>
        </p:txBody>
      </p:sp>
      <p:sp>
        <p:nvSpPr>
          <p:cNvPr id="4100" name="Metin kutusu 1"/>
          <p:cNvSpPr txBox="1">
            <a:spLocks noChangeArrowheads="1"/>
          </p:cNvSpPr>
          <p:nvPr/>
        </p:nvSpPr>
        <p:spPr bwMode="auto">
          <a:xfrm>
            <a:off x="509588" y="5392738"/>
            <a:ext cx="81518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tr-TR" altLang="en-US" sz="1600" b="1"/>
              <a:t>Under the guidance of:                                                 Presented by:</a:t>
            </a:r>
          </a:p>
          <a:p>
            <a:pPr>
              <a:spcBef>
                <a:spcPct val="0"/>
              </a:spcBef>
              <a:buClrTx/>
              <a:buSzTx/>
              <a:buFontTx/>
              <a:buNone/>
            </a:pPr>
            <a:endParaRPr lang="tr-TR" altLang="en-US" sz="1600" b="1"/>
          </a:p>
          <a:p>
            <a:pPr>
              <a:spcBef>
                <a:spcPct val="0"/>
              </a:spcBef>
              <a:buClrTx/>
              <a:buSzTx/>
              <a:buFontTx/>
              <a:buNone/>
            </a:pPr>
            <a:r>
              <a:rPr lang="tr-TR" altLang="en-US" sz="1600" b="1"/>
              <a:t>	Dr. Okan ÖZGÖNENEL			              Ezgi GÜNEY</a:t>
            </a:r>
          </a:p>
          <a:p>
            <a:pPr>
              <a:spcBef>
                <a:spcPct val="0"/>
              </a:spcBef>
              <a:buClrTx/>
              <a:buSzTx/>
              <a:buFontTx/>
              <a:buNone/>
            </a:pPr>
            <a:r>
              <a:rPr lang="tr-TR" altLang="en-US" sz="1600" b="1"/>
              <a:t>	        P</a:t>
            </a:r>
            <a:r>
              <a:rPr lang="en-US" altLang="en-US" sz="1600" b="1"/>
              <a:t>rofessor</a:t>
            </a:r>
            <a:r>
              <a:rPr lang="tr-TR" altLang="en-US" sz="1600" b="1"/>
              <a:t>                                                                   Prelector</a:t>
            </a:r>
            <a:endParaRPr lang="en-US" altLang="en-US" sz="1600" b="1"/>
          </a:p>
        </p:txBody>
      </p:sp>
      <p:pic>
        <p:nvPicPr>
          <p:cNvPr id="4101" name="Resim 2"/>
          <p:cNvPicPr>
            <a:picLocks noChangeAspect="1"/>
          </p:cNvPicPr>
          <p:nvPr/>
        </p:nvPicPr>
        <p:blipFill>
          <a:blip r:embed="rId2">
            <a:extLst>
              <a:ext uri="{28A0092B-C50C-407E-A947-70E740481C1C}">
                <a14:useLocalDpi xmlns:a14="http://schemas.microsoft.com/office/drawing/2010/main" val="0"/>
              </a:ext>
            </a:extLst>
          </a:blip>
          <a:srcRect l="25215" t="6825" r="24745" b="4436"/>
          <a:stretch>
            <a:fillRect/>
          </a:stretch>
        </p:blipFill>
        <p:spPr bwMode="auto">
          <a:xfrm>
            <a:off x="6662738" y="2052638"/>
            <a:ext cx="1998662"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8885">
    <p:cover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ikdörtgen 1"/>
          <p:cNvSpPr>
            <a:spLocks noChangeArrowheads="1"/>
          </p:cNvSpPr>
          <p:nvPr/>
        </p:nvSpPr>
        <p:spPr bwMode="auto">
          <a:xfrm>
            <a:off x="773113" y="2273300"/>
            <a:ext cx="771842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lnSpc>
                <a:spcPct val="150000"/>
              </a:lnSpc>
              <a:spcBef>
                <a:spcPct val="0"/>
              </a:spcBef>
              <a:buClr>
                <a:srgbClr val="FF0000"/>
              </a:buClr>
              <a:buSzPct val="130000"/>
              <a:buFont typeface="Wingdings" panose="05000000000000000000" pitchFamily="2" charset="2"/>
              <a:buChar char="v"/>
            </a:pPr>
            <a:r>
              <a:rPr lang="en-US" altLang="tr-TR" sz="1800">
                <a:solidFill>
                  <a:srgbClr val="000099"/>
                </a:solidFill>
              </a:rPr>
              <a:t>In the figure, three critical lines are shown in red for Phase A windings, according to their importance level.</a:t>
            </a:r>
            <a:endParaRPr lang="tr-TR" altLang="tr-TR" sz="1800">
              <a:solidFill>
                <a:srgbClr val="000099"/>
              </a:solidFill>
            </a:endParaRPr>
          </a:p>
          <a:p>
            <a:pPr algn="just">
              <a:lnSpc>
                <a:spcPct val="150000"/>
              </a:lnSpc>
              <a:spcBef>
                <a:spcPct val="0"/>
              </a:spcBef>
              <a:buClr>
                <a:srgbClr val="FF0000"/>
              </a:buClr>
              <a:buSzPct val="130000"/>
              <a:buFont typeface="Wingdings" panose="05000000000000000000" pitchFamily="2" charset="2"/>
              <a:buChar char="v"/>
            </a:pPr>
            <a:endParaRPr lang="tr-TR" altLang="tr-TR" sz="1800">
              <a:solidFill>
                <a:srgbClr val="000099"/>
              </a:solidFill>
            </a:endParaRPr>
          </a:p>
          <a:p>
            <a:pPr algn="just">
              <a:lnSpc>
                <a:spcPct val="150000"/>
              </a:lnSpc>
              <a:spcBef>
                <a:spcPct val="0"/>
              </a:spcBef>
              <a:buClr>
                <a:srgbClr val="FF0000"/>
              </a:buClr>
              <a:buSzPct val="130000"/>
              <a:buFont typeface="Wingdings" panose="05000000000000000000" pitchFamily="2" charset="2"/>
              <a:buChar char="v"/>
            </a:pPr>
            <a:r>
              <a:rPr lang="en-US" altLang="tr-TR" sz="1800">
                <a:solidFill>
                  <a:srgbClr val="000099"/>
                </a:solidFill>
              </a:rPr>
              <a:t>The parts where the distances are the shortest are the outer corner of the low voltage winding and the inner corner of the high voltage winding. Also, the area between the high voltage winding and the yoke can be critical in terms of jumping.</a:t>
            </a:r>
            <a:endParaRPr lang="tr-TR" altLang="tr-TR" sz="1800">
              <a:solidFill>
                <a:srgbClr val="000099"/>
              </a:solidFill>
            </a:endParaRPr>
          </a:p>
        </p:txBody>
      </p:sp>
    </p:spTree>
  </p:cSld>
  <p:clrMapOvr>
    <a:masterClrMapping/>
  </p:clrMapOvr>
  <p:transition spd="slow">
    <p:cover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9" name="Metin kutusu 8"/>
          <p:cNvSpPr txBox="1"/>
          <p:nvPr/>
        </p:nvSpPr>
        <p:spPr>
          <a:xfrm>
            <a:off x="87086" y="97536"/>
            <a:ext cx="8958941" cy="80021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marL="216000" algn="ctr">
              <a:spcBef>
                <a:spcPts val="1200"/>
              </a:spcBef>
              <a:defRPr/>
            </a:pPr>
            <a:r>
              <a:rPr lang="en-US" altLang="en-US" sz="2800" b="1" dirty="0">
                <a:solidFill>
                  <a:srgbClr val="FFFFFF"/>
                </a:solidFill>
              </a:rPr>
              <a:t>Electrostatic Analysis of 50 kVA GIT</a:t>
            </a:r>
            <a:endParaRPr lang="tr-TR" altLang="en-US" sz="2800" b="1" dirty="0">
              <a:solidFill>
                <a:srgbClr val="FFFFFF"/>
              </a:solidFill>
            </a:endParaRPr>
          </a:p>
          <a:p>
            <a:pPr>
              <a:defRPr/>
            </a:pPr>
            <a:endParaRPr lang="tr-TR" dirty="0"/>
          </a:p>
        </p:txBody>
      </p:sp>
      <p:sp>
        <p:nvSpPr>
          <p:cNvPr id="18441" name="Metin kutusu 17"/>
          <p:cNvSpPr txBox="1">
            <a:spLocks noChangeArrowheads="1"/>
          </p:cNvSpPr>
          <p:nvPr/>
        </p:nvSpPr>
        <p:spPr bwMode="auto">
          <a:xfrm>
            <a:off x="760413" y="3795713"/>
            <a:ext cx="27876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tr-TR" sz="2800" b="1">
                <a:solidFill>
                  <a:schemeClr val="bg1"/>
                </a:solidFill>
              </a:rPr>
              <a:t>Critical points</a:t>
            </a:r>
            <a:endParaRPr lang="tr-TR" altLang="tr-TR" sz="2800" b="1">
              <a:solidFill>
                <a:schemeClr val="bg1"/>
              </a:solidFill>
            </a:endParaRPr>
          </a:p>
        </p:txBody>
      </p:sp>
      <p:sp>
        <p:nvSpPr>
          <p:cNvPr id="28" name="Metin kutusu 27"/>
          <p:cNvSpPr txBox="1"/>
          <p:nvPr/>
        </p:nvSpPr>
        <p:spPr>
          <a:xfrm>
            <a:off x="500063" y="2233613"/>
            <a:ext cx="8056562" cy="3646487"/>
          </a:xfrm>
          <a:prstGeom prst="rect">
            <a:avLst/>
          </a:prstGeom>
          <a:noFill/>
        </p:spPr>
        <p:txBody>
          <a:bodyPr>
            <a:spAutoFit/>
          </a:bodyPr>
          <a:lstStyle/>
          <a:p>
            <a:pPr algn="just">
              <a:lnSpc>
                <a:spcPct val="150000"/>
              </a:lnSpc>
              <a:buClr>
                <a:srgbClr val="FF0000"/>
              </a:buClr>
              <a:buSzPct val="130000"/>
              <a:defRPr/>
            </a:pPr>
            <a:endParaRPr lang="tr-TR"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en-US" dirty="0">
                <a:solidFill>
                  <a:srgbClr val="000099"/>
                </a:solidFill>
              </a:rPr>
              <a:t> </a:t>
            </a:r>
            <a:r>
              <a:rPr lang="en-US" b="1" dirty="0">
                <a:solidFill>
                  <a:srgbClr val="000099"/>
                </a:solidFill>
              </a:rPr>
              <a:t>Critical points </a:t>
            </a:r>
            <a:r>
              <a:rPr lang="en-US" dirty="0">
                <a:solidFill>
                  <a:srgbClr val="000099"/>
                </a:solidFill>
              </a:rPr>
              <a:t>in transformer windings have been </a:t>
            </a:r>
            <a:r>
              <a:rPr lang="en-US" b="1" dirty="0">
                <a:solidFill>
                  <a:srgbClr val="FF0000"/>
                </a:solidFill>
              </a:rPr>
              <a:t>determined</a:t>
            </a:r>
            <a:r>
              <a:rPr lang="en-US" dirty="0">
                <a:solidFill>
                  <a:srgbClr val="000099"/>
                </a:solidFill>
              </a:rPr>
              <a:t> in order to </a:t>
            </a:r>
            <a:r>
              <a:rPr lang="en-US" b="1" dirty="0"/>
              <a:t>obtain the breakdown strength</a:t>
            </a:r>
            <a:r>
              <a:rPr lang="en-US" dirty="0"/>
              <a:t> </a:t>
            </a:r>
            <a:r>
              <a:rPr lang="en-US" dirty="0">
                <a:solidFill>
                  <a:srgbClr val="000099"/>
                </a:solidFill>
              </a:rPr>
              <a:t>of R410A gas.</a:t>
            </a:r>
            <a:endParaRPr lang="tr-TR"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endParaRPr lang="tr-TR"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tr-TR" dirty="0">
                <a:solidFill>
                  <a:srgbClr val="000099"/>
                </a:solidFill>
              </a:rPr>
              <a:t> </a:t>
            </a:r>
            <a:r>
              <a:rPr lang="en-US" dirty="0">
                <a:solidFill>
                  <a:srgbClr val="000099"/>
                </a:solidFill>
              </a:rPr>
              <a:t>If the </a:t>
            </a:r>
            <a:r>
              <a:rPr lang="en-US" b="1" dirty="0">
                <a:solidFill>
                  <a:srgbClr val="000099"/>
                </a:solidFill>
              </a:rPr>
              <a:t>potential distributions </a:t>
            </a:r>
            <a:r>
              <a:rPr lang="en-US" dirty="0">
                <a:solidFill>
                  <a:srgbClr val="000099"/>
                </a:solidFill>
              </a:rPr>
              <a:t>and </a:t>
            </a:r>
            <a:r>
              <a:rPr lang="en-US" b="1" dirty="0">
                <a:solidFill>
                  <a:srgbClr val="000099"/>
                </a:solidFill>
              </a:rPr>
              <a:t>electrical stress values </a:t>
            </a:r>
            <a:r>
              <a:rPr lang="en-US" dirty="0">
                <a:solidFill>
                  <a:srgbClr val="000099"/>
                </a:solidFill>
              </a:rPr>
              <a:t>at critical points are </a:t>
            </a:r>
            <a:r>
              <a:rPr lang="en-US" b="1" dirty="0">
                <a:solidFill>
                  <a:srgbClr val="FF0000"/>
                </a:solidFill>
              </a:rPr>
              <a:t>calculate</a:t>
            </a:r>
            <a:r>
              <a:rPr lang="en-US" dirty="0">
                <a:solidFill>
                  <a:srgbClr val="000099"/>
                </a:solidFill>
              </a:rPr>
              <a:t>d, it will be possible to </a:t>
            </a:r>
            <a:r>
              <a:rPr lang="en-US" b="1" dirty="0"/>
              <a:t>prevent partial discharges</a:t>
            </a:r>
            <a:r>
              <a:rPr lang="en-US" dirty="0">
                <a:solidFill>
                  <a:srgbClr val="000099"/>
                </a:solidFill>
              </a:rPr>
              <a:t> and </a:t>
            </a:r>
            <a:r>
              <a:rPr lang="en-US" b="1" dirty="0"/>
              <a:t>possible failures</a:t>
            </a:r>
            <a:r>
              <a:rPr lang="en-US" dirty="0">
                <a:solidFill>
                  <a:srgbClr val="000099"/>
                </a:solidFill>
              </a:rPr>
              <a:t>.</a:t>
            </a:r>
            <a:endParaRPr lang="tr-TR"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endParaRPr lang="tr-TR" sz="1400" dirty="0">
              <a:solidFill>
                <a:srgbClr val="000099"/>
              </a:solidFill>
            </a:endParaRPr>
          </a:p>
          <a:p>
            <a:pPr algn="just">
              <a:lnSpc>
                <a:spcPct val="150000"/>
              </a:lnSpc>
              <a:buClr>
                <a:srgbClr val="FF0000"/>
              </a:buClr>
              <a:buSzPct val="130000"/>
              <a:defRPr/>
            </a:pPr>
            <a:endParaRPr lang="tr-TR" sz="1400" dirty="0">
              <a:solidFill>
                <a:srgbClr val="000099"/>
              </a:solidFill>
            </a:endParaRPr>
          </a:p>
        </p:txBody>
      </p:sp>
    </p:spTree>
  </p:cSld>
  <p:clrMapOvr>
    <a:masterClrMapping/>
  </p:clrMapOvr>
  <p:transition spd="slow">
    <p:cover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00063" y="1882775"/>
            <a:ext cx="813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1" name="Dikdörtgen 10"/>
          <p:cNvSpPr/>
          <p:nvPr/>
        </p:nvSpPr>
        <p:spPr>
          <a:xfrm>
            <a:off x="4668838" y="901700"/>
            <a:ext cx="4475162" cy="5956300"/>
          </a:xfrm>
          <a:prstGeom prst="rect">
            <a:avLst/>
          </a:pr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20485" name="Dikdörtgen 4"/>
          <p:cNvSpPr>
            <a:spLocks noChangeArrowheads="1"/>
          </p:cNvSpPr>
          <p:nvPr/>
        </p:nvSpPr>
        <p:spPr bwMode="auto">
          <a:xfrm>
            <a:off x="11113" y="906463"/>
            <a:ext cx="4808537" cy="5956300"/>
          </a:xfrm>
          <a:prstGeom prst="rect">
            <a:avLst/>
          </a:prstGeom>
          <a:solidFill>
            <a:schemeClr val="bg1"/>
          </a:solidFill>
          <a:ln w="28575"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7" name="Metin kutusu 6"/>
          <p:cNvSpPr txBox="1"/>
          <p:nvPr/>
        </p:nvSpPr>
        <p:spPr>
          <a:xfrm>
            <a:off x="106363" y="962025"/>
            <a:ext cx="4587875" cy="5632450"/>
          </a:xfrm>
          <a:prstGeom prst="rect">
            <a:avLst/>
          </a:prstGeom>
          <a:solidFill>
            <a:schemeClr val="bg1"/>
          </a:solidFill>
        </p:spPr>
        <p:txBody>
          <a:bodyPr>
            <a:spAutoFit/>
          </a:bodyPr>
          <a:lstStyle/>
          <a:p>
            <a:pPr marL="285750" indent="-285750" algn="just">
              <a:lnSpc>
                <a:spcPct val="150000"/>
              </a:lnSpc>
              <a:buClr>
                <a:srgbClr val="FF0000"/>
              </a:buClr>
              <a:buSzPct val="130000"/>
              <a:buFont typeface="Wingdings" panose="05000000000000000000" pitchFamily="2" charset="2"/>
              <a:buChar char="v"/>
              <a:defRPr/>
            </a:pPr>
            <a:r>
              <a:rPr lang="en-US" sz="1600" dirty="0">
                <a:solidFill>
                  <a:srgbClr val="000099"/>
                </a:solidFill>
              </a:rPr>
              <a:t> The meshing procedure consists of </a:t>
            </a:r>
            <a:r>
              <a:rPr lang="en-US" sz="1600" b="1" dirty="0"/>
              <a:t>tetrahedral elements </a:t>
            </a:r>
            <a:r>
              <a:rPr lang="en-US" sz="1600" dirty="0">
                <a:solidFill>
                  <a:srgbClr val="000099"/>
                </a:solidFill>
              </a:rPr>
              <a:t>for the analyzed models. </a:t>
            </a:r>
            <a:endParaRPr lang="tr-TR" sz="1600" dirty="0">
              <a:solidFill>
                <a:srgbClr val="000099"/>
              </a:solidFill>
            </a:endParaRPr>
          </a:p>
          <a:p>
            <a:pPr algn="just">
              <a:lnSpc>
                <a:spcPct val="150000"/>
              </a:lnSpc>
              <a:buClr>
                <a:srgbClr val="FF0000"/>
              </a:buClr>
              <a:buSzPct val="130000"/>
              <a:defRPr/>
            </a:pPr>
            <a:endParaRPr lang="tr-TR" sz="1600"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en-US" sz="1600" dirty="0">
                <a:solidFill>
                  <a:srgbClr val="000099"/>
                </a:solidFill>
              </a:rPr>
              <a:t>A meshing procedure with </a:t>
            </a:r>
            <a:r>
              <a:rPr lang="en-US" sz="1600" b="1" dirty="0"/>
              <a:t>small elements </a:t>
            </a:r>
            <a:r>
              <a:rPr lang="en-US" sz="1600" dirty="0">
                <a:solidFill>
                  <a:srgbClr val="000099"/>
                </a:solidFill>
              </a:rPr>
              <a:t>has been applied to the regions where </a:t>
            </a:r>
            <a:r>
              <a:rPr lang="en-US" sz="1600" b="1" dirty="0">
                <a:solidFill>
                  <a:srgbClr val="000099"/>
                </a:solidFill>
              </a:rPr>
              <a:t>electric field concentrates</a:t>
            </a:r>
            <a:r>
              <a:rPr lang="en-US" sz="1600" dirty="0">
                <a:solidFill>
                  <a:srgbClr val="000099"/>
                </a:solidFill>
              </a:rPr>
              <a:t> in models.</a:t>
            </a:r>
            <a:endParaRPr lang="tr-TR" sz="1600"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endParaRPr lang="tr-TR" sz="1600"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en-US" sz="1600" dirty="0">
                <a:solidFill>
                  <a:srgbClr val="000099"/>
                </a:solidFill>
              </a:rPr>
              <a:t>In order to </a:t>
            </a:r>
            <a:r>
              <a:rPr lang="en-US" sz="1600" b="1" dirty="0"/>
              <a:t>reduce the computation time</a:t>
            </a:r>
            <a:r>
              <a:rPr lang="en-US" sz="1600" dirty="0">
                <a:solidFill>
                  <a:srgbClr val="000099"/>
                </a:solidFill>
              </a:rPr>
              <a:t>, </a:t>
            </a:r>
            <a:endParaRPr lang="tr-TR" sz="1600" dirty="0">
              <a:solidFill>
                <a:srgbClr val="000099"/>
              </a:solidFill>
            </a:endParaRPr>
          </a:p>
          <a:p>
            <a:pPr marL="742950" lvl="1" indent="-285750" algn="just">
              <a:lnSpc>
                <a:spcPct val="150000"/>
              </a:lnSpc>
              <a:buClr>
                <a:srgbClr val="FF0000"/>
              </a:buClr>
              <a:buSzPct val="130000"/>
              <a:buFont typeface="Wingdings" panose="05000000000000000000" pitchFamily="2" charset="2"/>
              <a:buChar char="v"/>
              <a:defRPr/>
            </a:pPr>
            <a:r>
              <a:rPr lang="en-US" sz="1600" dirty="0">
                <a:solidFill>
                  <a:srgbClr val="000099"/>
                </a:solidFill>
              </a:rPr>
              <a:t>the network of the sections that are not very critical in terms of space is divided into a </a:t>
            </a:r>
            <a:r>
              <a:rPr lang="en-US" sz="1600" b="1" dirty="0">
                <a:solidFill>
                  <a:srgbClr val="000099"/>
                </a:solidFill>
              </a:rPr>
              <a:t>less frequent network</a:t>
            </a:r>
            <a:r>
              <a:rPr lang="en-US" sz="1600" dirty="0">
                <a:solidFill>
                  <a:srgbClr val="000099"/>
                </a:solidFill>
              </a:rPr>
              <a:t>, </a:t>
            </a:r>
            <a:endParaRPr lang="tr-TR" sz="1600" dirty="0">
              <a:solidFill>
                <a:srgbClr val="000099"/>
              </a:solidFill>
            </a:endParaRPr>
          </a:p>
          <a:p>
            <a:pPr marL="742950" lvl="1" indent="-285750" algn="just">
              <a:lnSpc>
                <a:spcPct val="150000"/>
              </a:lnSpc>
              <a:buClr>
                <a:srgbClr val="FF0000"/>
              </a:buClr>
              <a:buSzPct val="130000"/>
              <a:buFont typeface="Wingdings" panose="05000000000000000000" pitchFamily="2" charset="2"/>
              <a:buChar char="v"/>
              <a:defRPr/>
            </a:pPr>
            <a:r>
              <a:rPr lang="en-US" sz="1600" dirty="0">
                <a:solidFill>
                  <a:srgbClr val="000099"/>
                </a:solidFill>
              </a:rPr>
              <a:t>the critical areas such as windings and gas insulation sections are divided into a much </a:t>
            </a:r>
            <a:r>
              <a:rPr lang="en-US" sz="1600" b="1" dirty="0">
                <a:solidFill>
                  <a:srgbClr val="000099"/>
                </a:solidFill>
              </a:rPr>
              <a:t>more dense network</a:t>
            </a:r>
            <a:r>
              <a:rPr lang="en-US" sz="1600" dirty="0">
                <a:solidFill>
                  <a:srgbClr val="000099"/>
                </a:solidFill>
              </a:rPr>
              <a:t>.</a:t>
            </a:r>
            <a:endParaRPr lang="tr-TR" sz="1600" dirty="0">
              <a:solidFill>
                <a:srgbClr val="000099"/>
              </a:solidFill>
            </a:endParaRPr>
          </a:p>
        </p:txBody>
      </p:sp>
      <p:sp>
        <p:nvSpPr>
          <p:cNvPr id="20487" name="Dikdörtgen 5"/>
          <p:cNvSpPr>
            <a:spLocks noChangeArrowheads="1"/>
          </p:cNvSpPr>
          <p:nvPr/>
        </p:nvSpPr>
        <p:spPr bwMode="auto">
          <a:xfrm>
            <a:off x="4832350" y="5921375"/>
            <a:ext cx="43116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3</a:t>
            </a:r>
            <a:r>
              <a:rPr lang="en-US" altLang="en-US" sz="1400" b="1"/>
              <a:t>. Figure 1. 50 kVA, 34.5/0.4 kV R410A gas-insulated distribution transformer, a) general view, b) meshed view</a:t>
            </a:r>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9" name="Metin kutusu 8"/>
          <p:cNvSpPr txBox="1"/>
          <p:nvPr/>
        </p:nvSpPr>
        <p:spPr>
          <a:xfrm>
            <a:off x="0" y="96838"/>
            <a:ext cx="9144000" cy="801687"/>
          </a:xfrm>
          <a:prstGeom prst="rect">
            <a:avLst/>
          </a:prstGeom>
          <a:noFill/>
        </p:spPr>
        <p:txBody>
          <a:bodyPr>
            <a:spAutoFit/>
          </a:bodyPr>
          <a:lstStyle/>
          <a:p>
            <a:pPr marL="216000" algn="ctr">
              <a:spcBef>
                <a:spcPts val="1200"/>
              </a:spcBef>
              <a:defRPr/>
            </a:pPr>
            <a:r>
              <a:rPr lang="tr-TR" altLang="en-US" sz="2800" b="1" dirty="0" err="1">
                <a:solidFill>
                  <a:srgbClr val="FFFFFF"/>
                </a:solidFill>
              </a:rPr>
              <a:t>Meshing</a:t>
            </a:r>
            <a:r>
              <a:rPr lang="tr-TR" altLang="en-US" sz="2800" b="1" dirty="0">
                <a:solidFill>
                  <a:srgbClr val="FFFFFF"/>
                </a:solidFill>
              </a:rPr>
              <a:t> </a:t>
            </a:r>
            <a:r>
              <a:rPr lang="tr-TR" altLang="en-US" sz="2800" b="1" dirty="0" err="1">
                <a:solidFill>
                  <a:srgbClr val="FFFFFF"/>
                </a:solidFill>
              </a:rPr>
              <a:t>Procedure</a:t>
            </a:r>
            <a:endParaRPr lang="tr-TR" altLang="en-US" sz="2800" b="1" dirty="0">
              <a:solidFill>
                <a:srgbClr val="FFFFFF"/>
              </a:solidFill>
            </a:endParaRPr>
          </a:p>
          <a:p>
            <a:pPr>
              <a:defRPr/>
            </a:pPr>
            <a:endParaRPr lang="tr-TR" dirty="0"/>
          </a:p>
        </p:txBody>
      </p:sp>
      <p:pic>
        <p:nvPicPr>
          <p:cNvPr id="20492" name="Resim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38838" y="3521075"/>
            <a:ext cx="2098675"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Resim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38838" y="1000125"/>
            <a:ext cx="2016125"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kdörtgen 5"/>
          <p:cNvSpPr/>
          <p:nvPr/>
        </p:nvSpPr>
        <p:spPr bwMode="auto">
          <a:xfrm>
            <a:off x="5145212" y="5883396"/>
            <a:ext cx="3998788" cy="974604"/>
          </a:xfrm>
          <a:prstGeom prst="rect">
            <a:avLst/>
          </a:prstGeom>
          <a:solidFill>
            <a:schemeClr val="bg1"/>
          </a:solidFill>
          <a:ln w="28575" cap="flat" cmpd="sng" algn="ctr">
            <a:solidFill>
              <a:srgbClr val="0033CC"/>
            </a:solidFill>
            <a:prstDash val="solid"/>
            <a:round/>
            <a:headEnd type="none" w="med" len="med"/>
            <a:tailEnd type="none" w="med" len="med"/>
          </a:ln>
          <a:effectLst>
            <a:innerShdw blurRad="114300">
              <a:prstClr val="black"/>
            </a:innerShdw>
          </a:effectLst>
        </p:spPr>
        <p:txBody>
          <a:bodyPr/>
          <a:lstStyle/>
          <a:p>
            <a:pPr>
              <a:defRPr/>
            </a:pPr>
            <a:endParaRPr lang="tr-TR"/>
          </a:p>
        </p:txBody>
      </p:sp>
      <p:sp>
        <p:nvSpPr>
          <p:cNvPr id="22533"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00063" y="1882775"/>
            <a:ext cx="813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1" name="Dikdörtgen 10"/>
          <p:cNvSpPr/>
          <p:nvPr/>
        </p:nvSpPr>
        <p:spPr>
          <a:xfrm>
            <a:off x="5145088" y="901700"/>
            <a:ext cx="3998912" cy="4976813"/>
          </a:xfrm>
          <a:prstGeom prst="rect">
            <a:avLst/>
          </a:pr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5" name="Dikdörtgen 4"/>
          <p:cNvSpPr/>
          <p:nvPr/>
        </p:nvSpPr>
        <p:spPr bwMode="auto">
          <a:xfrm>
            <a:off x="11113" y="906463"/>
            <a:ext cx="5133975" cy="5956300"/>
          </a:xfrm>
          <a:prstGeom prst="rect">
            <a:avLst/>
          </a:prstGeom>
          <a:solidFill>
            <a:schemeClr val="bg1"/>
          </a:solidFill>
          <a:ln w="28575" cap="flat" cmpd="sng" algn="ctr">
            <a:solidFill>
              <a:schemeClr val="tx2">
                <a:lumMod val="75000"/>
              </a:schemeClr>
            </a:solidFill>
            <a:prstDash val="solid"/>
            <a:round/>
            <a:headEnd type="none" w="med" len="med"/>
            <a:tailEnd type="none" w="med" len="med"/>
          </a:ln>
          <a:effectLst/>
        </p:spPr>
        <p:txBody>
          <a:bodyPr/>
          <a:lstStyle/>
          <a:p>
            <a:pPr marL="285750" indent="-285750">
              <a:buFont typeface="Wingdings" panose="05000000000000000000" pitchFamily="2" charset="2"/>
              <a:buChar char="v"/>
              <a:defRPr/>
            </a:pPr>
            <a:endParaRPr lang="tr-TR" dirty="0"/>
          </a:p>
        </p:txBody>
      </p:sp>
      <p:sp>
        <p:nvSpPr>
          <p:cNvPr id="7" name="Metin kutusu 6"/>
          <p:cNvSpPr txBox="1">
            <a:spLocks noRot="1" noChangeAspect="1" noMove="1" noResize="1" noEditPoints="1" noAdjustHandles="1" noChangeArrowheads="1" noChangeShapeType="1" noTextEdit="1"/>
          </p:cNvSpPr>
          <p:nvPr/>
        </p:nvSpPr>
        <p:spPr>
          <a:xfrm>
            <a:off x="77559" y="1298368"/>
            <a:ext cx="4973590" cy="5172378"/>
          </a:xfrm>
          <a:prstGeom prst="rect">
            <a:avLst/>
          </a:prstGeom>
          <a:blipFill>
            <a:blip r:embed="rId3"/>
            <a:stretch>
              <a:fillRect l="-1225" r="-613"/>
            </a:stretch>
          </a:blipFill>
        </p:spPr>
        <p:txBody>
          <a:bodyPr/>
          <a:lstStyle/>
          <a:p>
            <a:pPr>
              <a:defRPr/>
            </a:pPr>
            <a:r>
              <a:rPr lang="tr-TR">
                <a:noFill/>
              </a:rPr>
              <a:t> </a:t>
            </a:r>
          </a:p>
        </p:txBody>
      </p:sp>
      <p:sp>
        <p:nvSpPr>
          <p:cNvPr id="22538" name="Dikdörtgen 5"/>
          <p:cNvSpPr>
            <a:spLocks noChangeArrowheads="1"/>
          </p:cNvSpPr>
          <p:nvPr/>
        </p:nvSpPr>
        <p:spPr bwMode="auto">
          <a:xfrm>
            <a:off x="5145088" y="4816475"/>
            <a:ext cx="3998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4</a:t>
            </a:r>
            <a:r>
              <a:rPr lang="en-US" altLang="en-US" sz="1400" b="1"/>
              <a:t>. Voltage levels at points 1, 2 and 3 according to arc length for phase A</a:t>
            </a:r>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9" name="Metin kutusu 8"/>
          <p:cNvSpPr txBox="1"/>
          <p:nvPr/>
        </p:nvSpPr>
        <p:spPr>
          <a:xfrm>
            <a:off x="0" y="96838"/>
            <a:ext cx="9144000" cy="801687"/>
          </a:xfrm>
          <a:prstGeom prst="rect">
            <a:avLst/>
          </a:prstGeom>
          <a:noFill/>
        </p:spPr>
        <p:txBody>
          <a:bodyPr>
            <a:spAutoFit/>
          </a:bodyPr>
          <a:lstStyle/>
          <a:p>
            <a:pPr marL="216000" algn="ctr">
              <a:spcBef>
                <a:spcPts val="1200"/>
              </a:spcBef>
              <a:defRPr/>
            </a:pPr>
            <a:r>
              <a:rPr lang="en-US" altLang="en-US" sz="2800" b="1" dirty="0">
                <a:solidFill>
                  <a:srgbClr val="FFFFFF"/>
                </a:solidFill>
              </a:rPr>
              <a:t>Electrostatic Analysis of 50 kVA GIT</a:t>
            </a:r>
            <a:endParaRPr lang="tr-TR" altLang="en-US" sz="2800" b="1" dirty="0">
              <a:solidFill>
                <a:srgbClr val="FFFFFF"/>
              </a:solidFill>
            </a:endParaRPr>
          </a:p>
          <a:p>
            <a:pPr>
              <a:defRPr/>
            </a:pPr>
            <a:endParaRPr lang="tr-TR" dirty="0"/>
          </a:p>
        </p:txBody>
      </p:sp>
      <p:pic>
        <p:nvPicPr>
          <p:cNvPr id="22543"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5088" y="1160463"/>
            <a:ext cx="3908425" cy="348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4" name="Metin kutusu 3"/>
          <p:cNvSpPr txBox="1">
            <a:spLocks noChangeArrowheads="1"/>
          </p:cNvSpPr>
          <p:nvPr/>
        </p:nvSpPr>
        <p:spPr bwMode="auto">
          <a:xfrm>
            <a:off x="5145088" y="6000750"/>
            <a:ext cx="39989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tr-TR" sz="1400" b="1"/>
              <a:t>Line 1: between LV - HV winding</a:t>
            </a:r>
          </a:p>
          <a:p>
            <a:pPr>
              <a:spcBef>
                <a:spcPct val="0"/>
              </a:spcBef>
              <a:buClrTx/>
              <a:buSzTx/>
              <a:buFontTx/>
              <a:buNone/>
            </a:pPr>
            <a:r>
              <a:rPr lang="en-US" altLang="tr-TR" sz="1400" b="1"/>
              <a:t>Line 2: HV - dielectric barrier</a:t>
            </a:r>
          </a:p>
          <a:p>
            <a:pPr>
              <a:spcBef>
                <a:spcPct val="0"/>
              </a:spcBef>
              <a:buClrTx/>
              <a:buSzTx/>
              <a:buFontTx/>
              <a:buNone/>
            </a:pPr>
            <a:r>
              <a:rPr lang="en-US" altLang="tr-TR" sz="1400" b="1"/>
              <a:t>Line 3: HV - between the yoke</a:t>
            </a:r>
            <a:endParaRPr lang="tr-TR" altLang="tr-TR" sz="1400" b="1"/>
          </a:p>
        </p:txBody>
      </p:sp>
    </p:spTree>
  </p:cSld>
  <p:clrMapOvr>
    <a:masterClrMapping/>
  </p:clrMapOvr>
  <p:transition spd="slow">
    <p:cover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Dikdörtgen 2"/>
          <p:cNvSpPr>
            <a:spLocks noChangeArrowheads="1"/>
          </p:cNvSpPr>
          <p:nvPr/>
        </p:nvSpPr>
        <p:spPr bwMode="auto">
          <a:xfrm>
            <a:off x="587375" y="2249488"/>
            <a:ext cx="7904163"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lnSpc>
                <a:spcPct val="150000"/>
              </a:lnSpc>
              <a:spcBef>
                <a:spcPct val="0"/>
              </a:spcBef>
              <a:buClr>
                <a:srgbClr val="FF0000"/>
              </a:buClr>
              <a:buSzPct val="130000"/>
              <a:buFontTx/>
              <a:buNone/>
            </a:pPr>
            <a:r>
              <a:rPr lang="en-US" altLang="tr-TR" sz="1800" dirty="0">
                <a:solidFill>
                  <a:srgbClr val="000099"/>
                </a:solidFill>
              </a:rPr>
              <a:t>The breaking voltages and electric field strengths between these three lines are calculated using electrostatic solutions.</a:t>
            </a:r>
            <a:endParaRPr lang="tr-TR" altLang="tr-TR" sz="1800" dirty="0">
              <a:solidFill>
                <a:srgbClr val="000099"/>
              </a:solidFill>
            </a:endParaRPr>
          </a:p>
          <a:p>
            <a:pPr algn="just">
              <a:lnSpc>
                <a:spcPct val="150000"/>
              </a:lnSpc>
              <a:spcBef>
                <a:spcPct val="0"/>
              </a:spcBef>
              <a:buClr>
                <a:srgbClr val="FF0000"/>
              </a:buClr>
              <a:buSzPct val="130000"/>
              <a:buFontTx/>
              <a:buNone/>
            </a:pPr>
            <a:endParaRPr lang="tr-TR" altLang="tr-TR" sz="1800" dirty="0">
              <a:solidFill>
                <a:srgbClr val="000099"/>
              </a:solidFill>
            </a:endParaRPr>
          </a:p>
          <a:p>
            <a:pPr algn="just">
              <a:lnSpc>
                <a:spcPct val="150000"/>
              </a:lnSpc>
              <a:spcBef>
                <a:spcPct val="0"/>
              </a:spcBef>
              <a:buClr>
                <a:srgbClr val="FF0000"/>
              </a:buClr>
              <a:buSzPct val="130000"/>
              <a:buFontTx/>
              <a:buNone/>
            </a:pPr>
            <a:endParaRPr lang="tr-TR" altLang="tr-TR" sz="1800" dirty="0">
              <a:solidFill>
                <a:srgbClr val="000099"/>
              </a:solidFill>
            </a:endParaRPr>
          </a:p>
          <a:p>
            <a:pPr algn="just">
              <a:spcBef>
                <a:spcPct val="0"/>
              </a:spcBef>
              <a:buClr>
                <a:srgbClr val="FF0000"/>
              </a:buClr>
              <a:buSzPct val="130000"/>
              <a:buFontTx/>
              <a:buNone/>
            </a:pPr>
            <a:endParaRPr lang="tr-TR" altLang="tr-TR" sz="1800" dirty="0">
              <a:solidFill>
                <a:srgbClr val="000099"/>
              </a:solidFill>
            </a:endParaRPr>
          </a:p>
          <a:p>
            <a:pPr algn="just">
              <a:spcBef>
                <a:spcPct val="0"/>
              </a:spcBef>
              <a:buClr>
                <a:srgbClr val="FF0000"/>
              </a:buClr>
              <a:buSzPct val="130000"/>
              <a:buFontTx/>
              <a:buNone/>
            </a:pPr>
            <a:endParaRPr lang="tr-TR" altLang="tr-TR" sz="1800" dirty="0">
              <a:solidFill>
                <a:srgbClr val="000099"/>
              </a:solidFill>
            </a:endParaRPr>
          </a:p>
          <a:p>
            <a:pPr algn="just">
              <a:spcBef>
                <a:spcPct val="0"/>
              </a:spcBef>
              <a:buClr>
                <a:srgbClr val="FF0000"/>
              </a:buClr>
              <a:buSzPct val="130000"/>
              <a:buFontTx/>
              <a:buNone/>
            </a:pPr>
            <a:endParaRPr lang="tr-TR" altLang="tr-TR" sz="1800" dirty="0">
              <a:solidFill>
                <a:srgbClr val="000099"/>
              </a:solidFill>
            </a:endParaRPr>
          </a:p>
        </p:txBody>
      </p:sp>
    </p:spTree>
  </p:cSld>
  <p:clrMapOvr>
    <a:masterClrMapping/>
  </p:clrMapOvr>
  <p:transition spd="slow">
    <p:cover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00063" y="1882775"/>
            <a:ext cx="813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1" name="Dikdörtgen 10"/>
          <p:cNvSpPr/>
          <p:nvPr/>
        </p:nvSpPr>
        <p:spPr>
          <a:xfrm>
            <a:off x="5067300" y="2174875"/>
            <a:ext cx="3684588" cy="4378325"/>
          </a:xfrm>
          <a:prstGeom prst="rect">
            <a:avLst/>
          </a:pr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5" name="Dikdörtgen 4"/>
          <p:cNvSpPr/>
          <p:nvPr/>
        </p:nvSpPr>
        <p:spPr bwMode="auto">
          <a:xfrm>
            <a:off x="407988" y="2174875"/>
            <a:ext cx="4659312" cy="4378325"/>
          </a:xfrm>
          <a:prstGeom prst="rect">
            <a:avLst/>
          </a:prstGeom>
          <a:solidFill>
            <a:schemeClr val="bg1"/>
          </a:solidFill>
          <a:ln w="28575" cap="flat" cmpd="sng" algn="ctr">
            <a:solidFill>
              <a:schemeClr val="tx2">
                <a:lumMod val="75000"/>
              </a:schemeClr>
            </a:solidFill>
            <a:prstDash val="solid"/>
            <a:round/>
            <a:headEnd type="none" w="med" len="med"/>
            <a:tailEnd type="none" w="med" len="med"/>
          </a:ln>
          <a:effectLst/>
        </p:spPr>
        <p:txBody>
          <a:bodyPr/>
          <a:lstStyle/>
          <a:p>
            <a:pPr algn="just">
              <a:defRPr/>
            </a:pPr>
            <a:r>
              <a:rPr lang="tr-TR" sz="7200" b="1" dirty="0">
                <a:solidFill>
                  <a:srgbClr val="FF0000"/>
                </a:solidFill>
              </a:rPr>
              <a:t>        ?</a:t>
            </a:r>
          </a:p>
        </p:txBody>
      </p:sp>
      <p:sp>
        <p:nvSpPr>
          <p:cNvPr id="25606" name="Dikdörtgen 5"/>
          <p:cNvSpPr>
            <a:spLocks noChangeArrowheads="1"/>
          </p:cNvSpPr>
          <p:nvPr/>
        </p:nvSpPr>
        <p:spPr bwMode="auto">
          <a:xfrm>
            <a:off x="5116513" y="5332413"/>
            <a:ext cx="35147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5</a:t>
            </a:r>
            <a:r>
              <a:rPr lang="en-US" altLang="en-US" sz="1400" b="1"/>
              <a:t>. Simulated electric field for point 1 for Phase A</a:t>
            </a:r>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9" name="Metin kutusu 8"/>
          <p:cNvSpPr txBox="1"/>
          <p:nvPr/>
        </p:nvSpPr>
        <p:spPr>
          <a:xfrm>
            <a:off x="0" y="96838"/>
            <a:ext cx="9144000" cy="801687"/>
          </a:xfrm>
          <a:prstGeom prst="rect">
            <a:avLst/>
          </a:prstGeom>
          <a:noFill/>
        </p:spPr>
        <p:txBody>
          <a:bodyPr>
            <a:spAutoFit/>
          </a:bodyPr>
          <a:lstStyle/>
          <a:p>
            <a:pPr marL="216000" algn="ctr">
              <a:spcBef>
                <a:spcPts val="1200"/>
              </a:spcBef>
              <a:defRPr/>
            </a:pPr>
            <a:r>
              <a:rPr lang="en-US" altLang="en-US" sz="2800" b="1" dirty="0">
                <a:solidFill>
                  <a:srgbClr val="FFFFFF"/>
                </a:solidFill>
              </a:rPr>
              <a:t>Electrostatic Analysis of 50 kVA GIT</a:t>
            </a:r>
            <a:endParaRPr lang="tr-TR" altLang="en-US" sz="2800" b="1" dirty="0">
              <a:solidFill>
                <a:srgbClr val="FFFFFF"/>
              </a:solidFill>
            </a:endParaRPr>
          </a:p>
          <a:p>
            <a:pPr>
              <a:defRPr/>
            </a:pPr>
            <a:endParaRPr lang="tr-TR" dirty="0"/>
          </a:p>
        </p:txBody>
      </p:sp>
      <p:pic>
        <p:nvPicPr>
          <p:cNvPr id="25611" name="Picture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375" y="2174875"/>
            <a:ext cx="3679825"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2" name="Metin kutusu 2"/>
          <p:cNvSpPr txBox="1">
            <a:spLocks noChangeArrowheads="1"/>
          </p:cNvSpPr>
          <p:nvPr/>
        </p:nvSpPr>
        <p:spPr bwMode="auto">
          <a:xfrm>
            <a:off x="493713" y="3233738"/>
            <a:ext cx="450215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spcBef>
                <a:spcPct val="0"/>
              </a:spcBef>
              <a:buClrTx/>
              <a:buSzTx/>
              <a:buFontTx/>
              <a:buNone/>
            </a:pPr>
            <a:r>
              <a:rPr lang="en-US" altLang="tr-TR" sz="1600" dirty="0"/>
              <a:t>The</a:t>
            </a:r>
            <a:r>
              <a:rPr lang="tr-TR" altLang="tr-TR" sz="1600" dirty="0"/>
              <a:t> </a:t>
            </a:r>
            <a:r>
              <a:rPr lang="en-US" altLang="tr-TR" sz="1600" dirty="0"/>
              <a:t>value</a:t>
            </a:r>
            <a:r>
              <a:rPr lang="tr-TR" altLang="tr-TR" sz="1600" dirty="0"/>
              <a:t> </a:t>
            </a:r>
            <a:r>
              <a:rPr lang="en-US" altLang="tr-TR" sz="1600" dirty="0"/>
              <a:t>of</a:t>
            </a:r>
            <a:r>
              <a:rPr lang="tr-TR" altLang="tr-TR" sz="1600" dirty="0"/>
              <a:t> </a:t>
            </a:r>
            <a:r>
              <a:rPr lang="en-US" altLang="tr-TR" sz="1600" dirty="0"/>
              <a:t>simulated</a:t>
            </a:r>
            <a:r>
              <a:rPr lang="tr-TR" altLang="tr-TR" sz="1600" dirty="0"/>
              <a:t> </a:t>
            </a:r>
            <a:r>
              <a:rPr lang="en-US" altLang="tr-TR" sz="1600" dirty="0"/>
              <a:t>electric</a:t>
            </a:r>
            <a:r>
              <a:rPr lang="tr-TR" altLang="tr-TR" sz="1600" dirty="0"/>
              <a:t> </a:t>
            </a:r>
            <a:r>
              <a:rPr lang="en-US" altLang="tr-TR" sz="1600" dirty="0"/>
              <a:t>fields</a:t>
            </a:r>
            <a:r>
              <a:rPr lang="tr-TR" altLang="tr-TR" sz="1600" dirty="0"/>
              <a:t> </a:t>
            </a:r>
            <a:r>
              <a:rPr lang="en-US" altLang="tr-TR" sz="1600" dirty="0"/>
              <a:t>for</a:t>
            </a:r>
            <a:r>
              <a:rPr lang="tr-TR" altLang="tr-TR" sz="1600" dirty="0"/>
              <a:t> </a:t>
            </a:r>
            <a:r>
              <a:rPr lang="en-US" altLang="tr-TR" sz="1600" dirty="0"/>
              <a:t>Figures</a:t>
            </a:r>
            <a:r>
              <a:rPr lang="tr-TR" altLang="tr-TR" sz="1600" dirty="0"/>
              <a:t> </a:t>
            </a:r>
            <a:r>
              <a:rPr lang="en-US" altLang="tr-TR" sz="1600" dirty="0"/>
              <a:t>5–7</a:t>
            </a:r>
            <a:r>
              <a:rPr lang="tr-TR" altLang="tr-TR" sz="1600" dirty="0"/>
              <a:t> </a:t>
            </a:r>
            <a:r>
              <a:rPr lang="en-US" altLang="tr-TR" sz="1600" dirty="0"/>
              <a:t>is</a:t>
            </a:r>
            <a:r>
              <a:rPr lang="tr-TR" altLang="tr-TR" sz="1600" dirty="0"/>
              <a:t> </a:t>
            </a:r>
            <a:r>
              <a:rPr lang="en-US" altLang="tr-TR" sz="1600" dirty="0"/>
              <a:t>below</a:t>
            </a:r>
            <a:r>
              <a:rPr lang="tr-TR" altLang="tr-TR" sz="1600" dirty="0"/>
              <a:t> </a:t>
            </a:r>
            <a:r>
              <a:rPr lang="en-US" altLang="tr-TR" sz="1600" dirty="0"/>
              <a:t>the</a:t>
            </a:r>
            <a:r>
              <a:rPr lang="tr-TR" altLang="tr-TR" sz="1600" dirty="0"/>
              <a:t> </a:t>
            </a:r>
            <a:r>
              <a:rPr lang="en-US" altLang="tr-TR" sz="1600" dirty="0" err="1"/>
              <a:t>Edmax</a:t>
            </a:r>
            <a:r>
              <a:rPr lang="en-US" altLang="tr-TR" sz="1600" dirty="0"/>
              <a:t> curve. For</a:t>
            </a:r>
            <a:r>
              <a:rPr lang="tr-TR" altLang="tr-TR" sz="1600" dirty="0"/>
              <a:t> </a:t>
            </a:r>
            <a:r>
              <a:rPr lang="en-US" altLang="tr-TR" sz="1600" dirty="0"/>
              <a:t>Figure5, the</a:t>
            </a:r>
            <a:r>
              <a:rPr lang="tr-TR" altLang="tr-TR" sz="1600" dirty="0"/>
              <a:t> </a:t>
            </a:r>
            <a:r>
              <a:rPr lang="en-US" altLang="tr-TR" sz="1600" dirty="0"/>
              <a:t>value</a:t>
            </a:r>
            <a:r>
              <a:rPr lang="tr-TR" altLang="tr-TR" sz="1600" dirty="0"/>
              <a:t> </a:t>
            </a:r>
            <a:r>
              <a:rPr lang="en-US" altLang="tr-TR" sz="1600" dirty="0"/>
              <a:t>of the simulated electric field (125.05 kV/cm) is under the </a:t>
            </a:r>
            <a:r>
              <a:rPr lang="en-US" altLang="tr-TR" sz="1600" dirty="0" err="1"/>
              <a:t>Edmax</a:t>
            </a:r>
            <a:r>
              <a:rPr lang="en-US" altLang="tr-TR" sz="1600" dirty="0"/>
              <a:t> curve at 231 atm × cm. At this point, SF6 gas pressure is equal to 1.59 atm inside the tank. Therefore, any SF6 gas pressure inside the tank above the </a:t>
            </a:r>
            <a:r>
              <a:rPr lang="en-US" altLang="tr-TR" sz="1600" dirty="0" err="1"/>
              <a:t>Edmax</a:t>
            </a:r>
            <a:r>
              <a:rPr lang="en-US" altLang="tr-TR" sz="1600" dirty="0"/>
              <a:t> curve is desirable. For instance, if SF6 gas pressure is selected at 1.59 atm (231 atm × cm), the breakdown voltage will be 191.05 kV, which is much more than the peak value of lightning overvoltage (170 kV).</a:t>
            </a:r>
            <a:endParaRPr lang="tr-TR" altLang="tr-TR" sz="1600" dirty="0"/>
          </a:p>
          <a:p>
            <a:pPr algn="just">
              <a:spcBef>
                <a:spcPct val="0"/>
              </a:spcBef>
              <a:buClrTx/>
              <a:buSzTx/>
              <a:buFontTx/>
              <a:buNone/>
            </a:pPr>
            <a:endParaRPr lang="tr-TR" altLang="tr-TR" sz="1600" dirty="0"/>
          </a:p>
        </p:txBody>
      </p:sp>
    </p:spTree>
  </p:cSld>
  <p:clrMapOvr>
    <a:masterClrMapping/>
  </p:clrMapOvr>
  <p:transition spd="slow">
    <p:cover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ikdörtgen 11"/>
          <p:cNvSpPr>
            <a:spLocks noChangeArrowheads="1"/>
          </p:cNvSpPr>
          <p:nvPr/>
        </p:nvSpPr>
        <p:spPr bwMode="auto">
          <a:xfrm>
            <a:off x="0" y="2865438"/>
            <a:ext cx="4581525" cy="3992562"/>
          </a:xfrm>
          <a:prstGeom prst="rect">
            <a:avLst/>
          </a:prstGeom>
          <a:solidFill>
            <a:schemeClr val="bg1"/>
          </a:solidFill>
          <a:ln w="19050"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27651" name="Dikdörtgen 9"/>
          <p:cNvSpPr>
            <a:spLocks noChangeArrowheads="1"/>
          </p:cNvSpPr>
          <p:nvPr/>
        </p:nvSpPr>
        <p:spPr bwMode="auto">
          <a:xfrm>
            <a:off x="4581525" y="2874963"/>
            <a:ext cx="4573588" cy="3992562"/>
          </a:xfrm>
          <a:prstGeom prst="rect">
            <a:avLst/>
          </a:prstGeom>
          <a:solidFill>
            <a:schemeClr val="bg1"/>
          </a:solidFill>
          <a:ln w="19050"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27652"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7" name="Metin kutusu 6"/>
          <p:cNvSpPr txBox="1"/>
          <p:nvPr/>
        </p:nvSpPr>
        <p:spPr>
          <a:xfrm>
            <a:off x="11113" y="914400"/>
            <a:ext cx="9132887" cy="2078038"/>
          </a:xfrm>
          <a:prstGeom prst="rect">
            <a:avLst/>
          </a:prstGeom>
          <a:solidFill>
            <a:schemeClr val="bg1"/>
          </a:solidFill>
          <a:ln w="28575">
            <a:solidFill>
              <a:srgbClr val="002060"/>
            </a:solidFill>
          </a:ln>
        </p:spPr>
        <p:txBody>
          <a:bodyPr>
            <a:spAutoFit/>
          </a:bodyPr>
          <a:lstStyle/>
          <a:p>
            <a:pPr algn="just">
              <a:lnSpc>
                <a:spcPct val="150000"/>
              </a:lnSpc>
              <a:buClr>
                <a:srgbClr val="FF0000"/>
              </a:buClr>
              <a:buSzPct val="130000"/>
              <a:defRPr/>
            </a:pPr>
            <a:endParaRPr lang="tr-TR" altLang="en-US" sz="1600" kern="0" dirty="0">
              <a:solidFill>
                <a:srgbClr val="000099"/>
              </a:solidFill>
            </a:endParaRPr>
          </a:p>
          <a:p>
            <a:pPr algn="just">
              <a:lnSpc>
                <a:spcPct val="150000"/>
              </a:lnSpc>
              <a:buClr>
                <a:srgbClr val="FF0000"/>
              </a:buClr>
              <a:buSzPct val="130000"/>
              <a:defRPr/>
            </a:pPr>
            <a:r>
              <a:rPr lang="en-US" altLang="en-US" kern="0" dirty="0">
                <a:solidFill>
                  <a:srgbClr val="000099"/>
                </a:solidFill>
              </a:rPr>
              <a:t>In this particular example, it is </a:t>
            </a:r>
            <a:r>
              <a:rPr lang="en-US" altLang="en-US" b="1" kern="0" dirty="0"/>
              <a:t>assumed</a:t>
            </a:r>
            <a:r>
              <a:rPr lang="en-US" altLang="en-US" kern="0" dirty="0">
                <a:solidFill>
                  <a:srgbClr val="000099"/>
                </a:solidFill>
              </a:rPr>
              <a:t> that Phase B is </a:t>
            </a:r>
            <a:r>
              <a:rPr lang="en-US" altLang="en-US" b="1" kern="0" dirty="0">
                <a:solidFill>
                  <a:srgbClr val="FF0000"/>
                </a:solidFill>
              </a:rPr>
              <a:t>exposed to lightning over voltages </a:t>
            </a:r>
            <a:r>
              <a:rPr lang="en-US" altLang="en-US" kern="0" dirty="0">
                <a:solidFill>
                  <a:srgbClr val="000099"/>
                </a:solidFill>
              </a:rPr>
              <a:t>during the normal operating condition as seen in Figure 6.</a:t>
            </a:r>
            <a:r>
              <a:rPr lang="tr-TR" altLang="en-US" kern="0" dirty="0">
                <a:solidFill>
                  <a:srgbClr val="000099"/>
                </a:solidFill>
              </a:rPr>
              <a:t> </a:t>
            </a:r>
            <a:r>
              <a:rPr lang="en-US" altLang="en-US" kern="0" dirty="0">
                <a:solidFill>
                  <a:srgbClr val="000099"/>
                </a:solidFill>
              </a:rPr>
              <a:t>Figure 7 shows the electric potentials of all the windings at the time of peak voltages. </a:t>
            </a:r>
            <a:endParaRPr lang="tr-TR" altLang="en-US" kern="0" dirty="0">
              <a:solidFill>
                <a:srgbClr val="000099"/>
              </a:solidFill>
            </a:endParaRPr>
          </a:p>
          <a:p>
            <a:pPr algn="just">
              <a:lnSpc>
                <a:spcPct val="150000"/>
              </a:lnSpc>
              <a:buClr>
                <a:srgbClr val="FF0000"/>
              </a:buClr>
              <a:buSzPct val="130000"/>
              <a:defRPr/>
            </a:pPr>
            <a:endParaRPr lang="tr-TR" altLang="en-US" sz="1600" kern="0" dirty="0">
              <a:solidFill>
                <a:srgbClr val="000099"/>
              </a:solidFill>
            </a:endParaRPr>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27657" name="Metin kutusu 8"/>
          <p:cNvSpPr txBox="1">
            <a:spLocks noChangeArrowheads="1"/>
          </p:cNvSpPr>
          <p:nvPr/>
        </p:nvSpPr>
        <p:spPr bwMode="auto">
          <a:xfrm>
            <a:off x="11113" y="220663"/>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5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ts val="1200"/>
              </a:spcBef>
              <a:buClrTx/>
              <a:buSzTx/>
              <a:buFontTx/>
              <a:buNone/>
            </a:pPr>
            <a:r>
              <a:rPr lang="en-US" altLang="en-US" sz="2000" b="1">
                <a:solidFill>
                  <a:srgbClr val="FFFFFF"/>
                </a:solidFill>
              </a:rPr>
              <a:t>Analysis under lightning impulse voltage for 50-kVA </a:t>
            </a:r>
            <a:r>
              <a:rPr lang="tr-TR" altLang="en-US" sz="2000" b="1">
                <a:solidFill>
                  <a:srgbClr val="FFFFFF"/>
                </a:solidFill>
              </a:rPr>
              <a:t>R410A</a:t>
            </a:r>
            <a:r>
              <a:rPr lang="en-US" altLang="en-US" sz="2000" b="1">
                <a:solidFill>
                  <a:srgbClr val="FFFFFF"/>
                </a:solidFill>
              </a:rPr>
              <a:t> GIT</a:t>
            </a:r>
            <a:endParaRPr lang="tr-TR" altLang="tr-TR" sz="2000"/>
          </a:p>
        </p:txBody>
      </p:sp>
      <p:pic>
        <p:nvPicPr>
          <p:cNvPr id="27658"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88" y="3092450"/>
            <a:ext cx="30448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9263" y="3119438"/>
            <a:ext cx="3190875"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Dikdörtgen 5"/>
          <p:cNvSpPr>
            <a:spLocks noChangeArrowheads="1"/>
          </p:cNvSpPr>
          <p:nvPr/>
        </p:nvSpPr>
        <p:spPr bwMode="auto">
          <a:xfrm>
            <a:off x="174625" y="5894388"/>
            <a:ext cx="41465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6</a:t>
            </a:r>
            <a:r>
              <a:rPr lang="en-US" altLang="en-US" sz="1400" b="1"/>
              <a:t>. Transformer under lightning voltage during normal operation (according to IEC 660076-3)</a:t>
            </a:r>
          </a:p>
        </p:txBody>
      </p:sp>
      <p:sp>
        <p:nvSpPr>
          <p:cNvPr id="27661" name="Dikdörtgen 5"/>
          <p:cNvSpPr>
            <a:spLocks noChangeArrowheads="1"/>
          </p:cNvSpPr>
          <p:nvPr/>
        </p:nvSpPr>
        <p:spPr bwMode="auto">
          <a:xfrm>
            <a:off x="4953000" y="5900738"/>
            <a:ext cx="39497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7</a:t>
            </a:r>
            <a:r>
              <a:rPr lang="en-US" altLang="en-US" sz="1400" b="1"/>
              <a:t>. Surface graph of peak electric potentials during lightning impulse</a:t>
            </a:r>
          </a:p>
        </p:txBody>
      </p:sp>
    </p:spTree>
  </p:cSld>
  <p:clrMapOvr>
    <a:masterClrMapping/>
  </p:clrMapOvr>
  <p:transition spd="slow">
    <p:cover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00063" y="1882775"/>
            <a:ext cx="813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1" name="Dikdörtgen 10"/>
          <p:cNvSpPr/>
          <p:nvPr/>
        </p:nvSpPr>
        <p:spPr>
          <a:xfrm>
            <a:off x="4668838" y="901700"/>
            <a:ext cx="4475162" cy="5956300"/>
          </a:xfrm>
          <a:prstGeom prst="rect">
            <a:avLst/>
          </a:pr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5" name="Dikdörtgen 4"/>
          <p:cNvSpPr/>
          <p:nvPr/>
        </p:nvSpPr>
        <p:spPr bwMode="auto">
          <a:xfrm>
            <a:off x="12700" y="890588"/>
            <a:ext cx="4808538" cy="5956300"/>
          </a:xfrm>
          <a:prstGeom prst="rect">
            <a:avLst/>
          </a:prstGeom>
          <a:solidFill>
            <a:schemeClr val="bg1"/>
          </a:solidFill>
          <a:ln w="28575" cap="flat" cmpd="sng" algn="ctr">
            <a:solidFill>
              <a:schemeClr val="tx2">
                <a:lumMod val="75000"/>
              </a:schemeClr>
            </a:solidFill>
            <a:prstDash val="solid"/>
            <a:round/>
            <a:headEnd type="none" w="med" len="med"/>
            <a:tailEnd type="none" w="med" len="med"/>
          </a:ln>
          <a:effectLst/>
        </p:spPr>
        <p:txBody>
          <a:bodyPr/>
          <a:lstStyle/>
          <a:p>
            <a:pPr>
              <a:defRPr/>
            </a:pPr>
            <a:endParaRPr lang="tr-TR"/>
          </a:p>
        </p:txBody>
      </p:sp>
      <p:sp>
        <p:nvSpPr>
          <p:cNvPr id="29702" name="Dikdörtgen 5"/>
          <p:cNvSpPr>
            <a:spLocks noChangeArrowheads="1"/>
          </p:cNvSpPr>
          <p:nvPr/>
        </p:nvSpPr>
        <p:spPr bwMode="auto">
          <a:xfrm>
            <a:off x="4878388" y="6075363"/>
            <a:ext cx="42005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9</a:t>
            </a:r>
            <a:r>
              <a:rPr lang="en-US" altLang="en-US" sz="1400" b="1"/>
              <a:t>. Temperature distribution (hot points) inside the tank. (a) 2D and (b) 2D axial symmetry analysis</a:t>
            </a:r>
          </a:p>
        </p:txBody>
      </p:sp>
      <p:sp>
        <p:nvSpPr>
          <p:cNvPr id="2" name="Dikdörtgen 1"/>
          <p:cNvSpPr/>
          <p:nvPr/>
        </p:nvSpPr>
        <p:spPr bwMode="auto">
          <a:xfrm>
            <a:off x="0" y="0"/>
            <a:ext cx="9144000" cy="92953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29706" name="Metin kutusu 8"/>
          <p:cNvSpPr txBox="1">
            <a:spLocks noChangeArrowheads="1"/>
          </p:cNvSpPr>
          <p:nvPr/>
        </p:nvSpPr>
        <p:spPr bwMode="auto">
          <a:xfrm>
            <a:off x="0" y="2492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5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ts val="1200"/>
              </a:spcBef>
              <a:buClrTx/>
              <a:buSzTx/>
              <a:buFontTx/>
              <a:buNone/>
            </a:pPr>
            <a:r>
              <a:rPr lang="en-US" altLang="en-US" sz="2400" b="1">
                <a:solidFill>
                  <a:srgbClr val="FFFFFF"/>
                </a:solidFill>
              </a:rPr>
              <a:t>Heat Analysis of 50kVA Distribution Transformer</a:t>
            </a:r>
            <a:endParaRPr lang="tr-TR" altLang="tr-TR" sz="2400"/>
          </a:p>
        </p:txBody>
      </p:sp>
      <p:pic>
        <p:nvPicPr>
          <p:cNvPr id="29707" name="Resi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21363" y="1028700"/>
            <a:ext cx="2633662"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8" name="Resim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21363" y="3463925"/>
            <a:ext cx="2506662" cy="257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Metin kutusu 15"/>
          <p:cNvSpPr txBox="1"/>
          <p:nvPr/>
        </p:nvSpPr>
        <p:spPr>
          <a:xfrm>
            <a:off x="44450" y="1181100"/>
            <a:ext cx="4657725" cy="5264150"/>
          </a:xfrm>
          <a:prstGeom prst="rect">
            <a:avLst/>
          </a:prstGeom>
          <a:solidFill>
            <a:schemeClr val="bg1"/>
          </a:solidFill>
          <a:ln w="28575">
            <a:solidFill>
              <a:schemeClr val="bg1"/>
            </a:solidFill>
          </a:ln>
        </p:spPr>
        <p:txBody>
          <a:bodyPr>
            <a:spAutoFit/>
          </a:bodyPr>
          <a:lstStyle/>
          <a:p>
            <a:pPr marL="285750" indent="-285750" algn="just">
              <a:lnSpc>
                <a:spcPct val="150000"/>
              </a:lnSpc>
              <a:buClr>
                <a:srgbClr val="FF0000"/>
              </a:buClr>
              <a:buSzPct val="130000"/>
              <a:buFont typeface="Wingdings" panose="05000000000000000000" pitchFamily="2" charset="2"/>
              <a:buChar char="v"/>
              <a:defRPr/>
            </a:pPr>
            <a:r>
              <a:rPr lang="en-US" sz="1600" b="1" dirty="0">
                <a:solidFill>
                  <a:srgbClr val="000099"/>
                </a:solidFill>
              </a:rPr>
              <a:t>Thermal analysis is require</a:t>
            </a:r>
            <a:r>
              <a:rPr lang="en-US" sz="1600" dirty="0">
                <a:solidFill>
                  <a:srgbClr val="000099"/>
                </a:solidFill>
              </a:rPr>
              <a:t>d for transformers under nominal load </a:t>
            </a:r>
            <a:r>
              <a:rPr lang="en-US" sz="1600" b="1" dirty="0">
                <a:solidFill>
                  <a:srgbClr val="FF0000"/>
                </a:solidFill>
              </a:rPr>
              <a:t>to identify the location </a:t>
            </a:r>
            <a:r>
              <a:rPr lang="en-US" sz="1600" dirty="0">
                <a:solidFill>
                  <a:srgbClr val="000099"/>
                </a:solidFill>
              </a:rPr>
              <a:t>of the </a:t>
            </a:r>
            <a:r>
              <a:rPr lang="en-US" sz="1600" b="1" dirty="0"/>
              <a:t>maximum temperature</a:t>
            </a:r>
            <a:r>
              <a:rPr lang="en-US" sz="1600" b="1" dirty="0">
                <a:solidFill>
                  <a:srgbClr val="FF0000"/>
                </a:solidFill>
              </a:rPr>
              <a:t> </a:t>
            </a:r>
            <a:r>
              <a:rPr lang="en-US" sz="1600" dirty="0">
                <a:solidFill>
                  <a:srgbClr val="000099"/>
                </a:solidFill>
              </a:rPr>
              <a:t>in the tank.</a:t>
            </a:r>
            <a:endParaRPr lang="tr-TR" sz="1600" dirty="0">
              <a:solidFill>
                <a:srgbClr val="000099"/>
              </a:solidFill>
            </a:endParaRPr>
          </a:p>
          <a:p>
            <a:pPr algn="just">
              <a:lnSpc>
                <a:spcPct val="150000"/>
              </a:lnSpc>
              <a:buClr>
                <a:srgbClr val="FF0000"/>
              </a:buClr>
              <a:buSzPct val="130000"/>
              <a:defRPr/>
            </a:pPr>
            <a:endParaRPr lang="tr-TR" sz="1600"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en-US" sz="1600" b="1" dirty="0">
                <a:solidFill>
                  <a:srgbClr val="000099"/>
                </a:solidFill>
              </a:rPr>
              <a:t>Low voltage (LV) windings </a:t>
            </a:r>
            <a:r>
              <a:rPr lang="en-US" sz="1600" dirty="0">
                <a:solidFill>
                  <a:srgbClr val="000099"/>
                </a:solidFill>
              </a:rPr>
              <a:t>are </a:t>
            </a:r>
            <a:r>
              <a:rPr lang="en-US" sz="1600" b="1" dirty="0">
                <a:solidFill>
                  <a:srgbClr val="FF0000"/>
                </a:solidFill>
              </a:rPr>
              <a:t>assumed</a:t>
            </a:r>
            <a:r>
              <a:rPr lang="en-US" sz="1600" dirty="0">
                <a:solidFill>
                  <a:srgbClr val="000099"/>
                </a:solidFill>
              </a:rPr>
              <a:t> to operate at nominal load (50kVA with 0.9 power factor) and </a:t>
            </a:r>
            <a:r>
              <a:rPr lang="en-US" sz="1600" b="1" dirty="0"/>
              <a:t>modeled as heat sources</a:t>
            </a:r>
            <a:r>
              <a:rPr lang="en-US" sz="1600" dirty="0">
                <a:solidFill>
                  <a:srgbClr val="000099"/>
                </a:solidFill>
              </a:rPr>
              <a:t>.</a:t>
            </a:r>
            <a:endParaRPr lang="tr-TR" sz="1600" dirty="0">
              <a:solidFill>
                <a:srgbClr val="000099"/>
              </a:solidFill>
            </a:endParaRPr>
          </a:p>
          <a:p>
            <a:pPr algn="just">
              <a:lnSpc>
                <a:spcPct val="150000"/>
              </a:lnSpc>
              <a:buClr>
                <a:srgbClr val="FF0000"/>
              </a:buClr>
              <a:buSzPct val="130000"/>
              <a:defRPr/>
            </a:pPr>
            <a:endParaRPr lang="tr-TR" sz="1600" dirty="0">
              <a:solidFill>
                <a:srgbClr val="000099"/>
              </a:solidFill>
            </a:endParaRPr>
          </a:p>
          <a:p>
            <a:pPr marL="285750" indent="-285750" algn="just">
              <a:lnSpc>
                <a:spcPct val="150000"/>
              </a:lnSpc>
              <a:buClr>
                <a:srgbClr val="FF0000"/>
              </a:buClr>
              <a:buSzPct val="130000"/>
              <a:buFont typeface="Wingdings" panose="05000000000000000000" pitchFamily="2" charset="2"/>
              <a:buChar char="v"/>
              <a:defRPr/>
            </a:pPr>
            <a:r>
              <a:rPr lang="en-US" sz="1600" b="1" dirty="0">
                <a:solidFill>
                  <a:srgbClr val="000099"/>
                </a:solidFill>
              </a:rPr>
              <a:t>Since</a:t>
            </a:r>
            <a:r>
              <a:rPr lang="en-US" sz="1600" dirty="0">
                <a:solidFill>
                  <a:srgbClr val="000099"/>
                </a:solidFill>
              </a:rPr>
              <a:t> the LV windings are heated with full load current, the </a:t>
            </a:r>
            <a:r>
              <a:rPr lang="en-US" sz="1600" b="1" dirty="0">
                <a:solidFill>
                  <a:srgbClr val="FF0000"/>
                </a:solidFill>
              </a:rPr>
              <a:t>heat generated is transported </a:t>
            </a:r>
            <a:r>
              <a:rPr lang="en-US" sz="1600" dirty="0">
                <a:solidFill>
                  <a:srgbClr val="000099"/>
                </a:solidFill>
              </a:rPr>
              <a:t>to the environment through </a:t>
            </a:r>
            <a:r>
              <a:rPr lang="en-US" sz="1600" b="1" dirty="0"/>
              <a:t>conduction, convection and radiation</a:t>
            </a:r>
            <a:r>
              <a:rPr lang="en-US" sz="1600" dirty="0">
                <a:solidFill>
                  <a:srgbClr val="000099"/>
                </a:solidFill>
              </a:rPr>
              <a:t>.</a:t>
            </a:r>
            <a:endParaRPr lang="tr-TR" sz="1400" dirty="0">
              <a:solidFill>
                <a:srgbClr val="000099"/>
              </a:solidFill>
            </a:endParaRPr>
          </a:p>
        </p:txBody>
      </p:sp>
    </p:spTree>
  </p:cSld>
  <p:clrMapOvr>
    <a:masterClrMapping/>
  </p:clrMapOvr>
  <p:transition spd="slow">
    <p:cover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txBox="1">
            <a:spLocks noChangeArrowheads="1"/>
          </p:cNvSpPr>
          <p:nvPr/>
        </p:nvSpPr>
        <p:spPr bwMode="auto">
          <a:xfrm>
            <a:off x="515938" y="2051050"/>
            <a:ext cx="8115300" cy="402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85750" indent="-28575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lnSpc>
                <a:spcPct val="150000"/>
              </a:lnSpc>
              <a:buClr>
                <a:srgbClr val="FF0000"/>
              </a:buClr>
              <a:buSzPct val="130000"/>
              <a:buFont typeface="Wingdings" panose="05000000000000000000" pitchFamily="2" charset="2"/>
              <a:buChar char="v"/>
            </a:pPr>
            <a:r>
              <a:rPr lang="en-US" altLang="tr-TR" sz="1800">
                <a:solidFill>
                  <a:srgbClr val="000099"/>
                </a:solidFill>
              </a:rPr>
              <a:t>As a result of the analysis, the maximum temperatures in the tank were calculated as 72.06 ℃ for 2D analysis and 76.34 ℃ for 2D axial symmetry analysis.</a:t>
            </a:r>
            <a:endParaRPr lang="tr-TR" altLang="tr-TR" sz="1800">
              <a:solidFill>
                <a:srgbClr val="000099"/>
              </a:solidFill>
            </a:endParaRPr>
          </a:p>
        </p:txBody>
      </p:sp>
    </p:spTree>
  </p:cSld>
  <p:clrMapOvr>
    <a:masterClrMapping/>
  </p:clrMapOvr>
  <p:transition spd="slow">
    <p:cover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760413" y="1900238"/>
            <a:ext cx="7769225" cy="8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Char char="Ø"/>
              <a:defRPr/>
            </a:pPr>
            <a:endParaRPr lang="tr-TR" altLang="en-US" sz="1800" kern="0" dirty="0">
              <a:solidFill>
                <a:srgbClr val="000099"/>
              </a:solidFill>
            </a:endParaRPr>
          </a:p>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0" name="Rectangle 3"/>
          <p:cNvSpPr txBox="1">
            <a:spLocks noChangeArrowheads="1"/>
          </p:cNvSpPr>
          <p:nvPr/>
        </p:nvSpPr>
        <p:spPr bwMode="auto">
          <a:xfrm>
            <a:off x="422275" y="2124075"/>
            <a:ext cx="8107363" cy="397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eaLnBrk="1" hangingPunct="1">
              <a:lnSpc>
                <a:spcPct val="150000"/>
              </a:lnSpc>
              <a:spcBef>
                <a:spcPts val="0"/>
              </a:spcBef>
              <a:buClr>
                <a:srgbClr val="FF0000"/>
              </a:buClr>
              <a:buSzPct val="150000"/>
              <a:buFont typeface="Wingdings" pitchFamily="2" charset="2"/>
              <a:buChar char="v"/>
              <a:defRPr/>
            </a:pPr>
            <a:r>
              <a:rPr lang="en-US" altLang="en-US" sz="1600" kern="0" dirty="0">
                <a:solidFill>
                  <a:srgbClr val="000099"/>
                </a:solidFill>
              </a:rPr>
              <a:t>This work </a:t>
            </a:r>
            <a:r>
              <a:rPr lang="en-US" altLang="en-US" sz="1600" b="1" kern="0" dirty="0">
                <a:solidFill>
                  <a:srgbClr val="000099"/>
                </a:solidFill>
              </a:rPr>
              <a:t>handles the opportunity of gas-insulated distribution transformers</a:t>
            </a:r>
            <a:r>
              <a:rPr lang="en-US" altLang="en-US" sz="1600" kern="0" dirty="0">
                <a:solidFill>
                  <a:srgbClr val="000099"/>
                </a:solidFill>
              </a:rPr>
              <a:t> in the theoretical study describing the flow behavior of fluids (R410A, air and transformer oil). </a:t>
            </a: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r>
              <a:rPr lang="en-US" altLang="en-US" sz="1600" kern="0" dirty="0">
                <a:solidFill>
                  <a:srgbClr val="000099"/>
                </a:solidFill>
              </a:rPr>
              <a:t>In this study, the </a:t>
            </a:r>
            <a:r>
              <a:rPr lang="en-US" altLang="en-US" sz="1600" b="1" kern="0" dirty="0">
                <a:solidFill>
                  <a:srgbClr val="000099"/>
                </a:solidFill>
              </a:rPr>
              <a:t>potential and electric field distribution</a:t>
            </a:r>
            <a:r>
              <a:rPr lang="en-US" altLang="en-US" sz="1600" kern="0" dirty="0">
                <a:solidFill>
                  <a:srgbClr val="000099"/>
                </a:solidFill>
              </a:rPr>
              <a:t> of a three-phase transformer with </a:t>
            </a:r>
            <a:r>
              <a:rPr lang="tr-TR" altLang="en-US" sz="1600" kern="0" dirty="0">
                <a:solidFill>
                  <a:srgbClr val="000099"/>
                </a:solidFill>
              </a:rPr>
              <a:t>R410A</a:t>
            </a:r>
            <a:r>
              <a:rPr lang="en-US" altLang="en-US" sz="1600" kern="0" dirty="0">
                <a:solidFill>
                  <a:srgbClr val="000099"/>
                </a:solidFill>
              </a:rPr>
              <a:t> gas insulation was investigated using the </a:t>
            </a:r>
            <a:r>
              <a:rPr lang="en-US" altLang="en-US" sz="1600" b="1" kern="0" dirty="0"/>
              <a:t>finite element method.</a:t>
            </a:r>
            <a:endParaRPr lang="tr-TR" altLang="en-US" sz="1600" b="1" kern="0" dirty="0"/>
          </a:p>
          <a:p>
            <a:pPr algn="just" eaLnBrk="1" hangingPunct="1">
              <a:lnSpc>
                <a:spcPct val="150000"/>
              </a:lnSpc>
              <a:spcBef>
                <a:spcPts val="0"/>
              </a:spcBef>
              <a:buClr>
                <a:srgbClr val="FF0000"/>
              </a:buClr>
              <a:buSzPct val="150000"/>
              <a:buFont typeface="Wingdings" pitchFamily="2" charset="2"/>
              <a:buChar char="v"/>
              <a:defRPr/>
            </a:pP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r>
              <a:rPr lang="en-US" altLang="en-US" sz="1600" kern="0" dirty="0">
                <a:solidFill>
                  <a:srgbClr val="000099"/>
                </a:solidFill>
              </a:rPr>
              <a:t>In the </a:t>
            </a:r>
            <a:r>
              <a:rPr lang="en-US" altLang="en-US" sz="1600" b="1" kern="0" dirty="0">
                <a:solidFill>
                  <a:srgbClr val="000099"/>
                </a:solidFill>
              </a:rPr>
              <a:t>time-dependent analysis</a:t>
            </a:r>
            <a:r>
              <a:rPr lang="en-US" altLang="en-US" sz="1600" kern="0" dirty="0">
                <a:solidFill>
                  <a:srgbClr val="000099"/>
                </a:solidFill>
              </a:rPr>
              <a:t>, firstly, three-phase </a:t>
            </a:r>
            <a:r>
              <a:rPr lang="en-US" altLang="en-US" sz="1600" b="1" kern="0" dirty="0">
                <a:solidFill>
                  <a:srgbClr val="FF0000"/>
                </a:solidFill>
              </a:rPr>
              <a:t>gas insulated transformer was modeled</a:t>
            </a:r>
            <a:r>
              <a:rPr lang="en-US" altLang="en-US" sz="1600" kern="0" dirty="0">
                <a:solidFill>
                  <a:srgbClr val="000099"/>
                </a:solidFill>
              </a:rPr>
              <a:t> in </a:t>
            </a:r>
            <a:r>
              <a:rPr lang="tr-TR" altLang="en-US" sz="1600" kern="0" dirty="0">
                <a:solidFill>
                  <a:srgbClr val="000099"/>
                </a:solidFill>
              </a:rPr>
              <a:t>3-D</a:t>
            </a:r>
            <a:r>
              <a:rPr lang="en-US" altLang="en-US" sz="1600" kern="0" dirty="0">
                <a:solidFill>
                  <a:srgbClr val="000099"/>
                </a:solidFill>
              </a:rPr>
              <a:t> in its real dimensions, transformer </a:t>
            </a:r>
            <a:r>
              <a:rPr lang="en-US" altLang="en-US" sz="1600" b="1" kern="0" dirty="0"/>
              <a:t>materials and boundary conditions were defined</a:t>
            </a:r>
            <a:r>
              <a:rPr lang="en-US" altLang="en-US" sz="1600" kern="0" dirty="0">
                <a:solidFill>
                  <a:srgbClr val="000099"/>
                </a:solidFill>
              </a:rPr>
              <a:t>.</a:t>
            </a: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endParaRPr lang="tr-TR" altLang="en-US" sz="1600" kern="0" dirty="0">
              <a:solidFill>
                <a:srgbClr val="000099"/>
              </a:solidFill>
            </a:endParaRPr>
          </a:p>
          <a:p>
            <a:pPr marL="0" indent="0" algn="just" eaLnBrk="1" hangingPunct="1">
              <a:lnSpc>
                <a:spcPct val="150000"/>
              </a:lnSpc>
              <a:spcBef>
                <a:spcPts val="0"/>
              </a:spcBef>
              <a:buClr>
                <a:srgbClr val="FF0000"/>
              </a:buClr>
              <a:buSzPct val="150000"/>
              <a:buFont typeface="Wingdings" pitchFamily="2" charset="2"/>
              <a:buNone/>
              <a:defRPr/>
            </a:pPr>
            <a:endParaRPr lang="tr-TR" altLang="en-US" sz="1800" kern="0" dirty="0">
              <a:solidFill>
                <a:srgbClr val="000099"/>
              </a:solidFill>
            </a:endParaRPr>
          </a:p>
        </p:txBody>
      </p:sp>
      <p:grpSp>
        <p:nvGrpSpPr>
          <p:cNvPr id="6" name="Grup 5"/>
          <p:cNvGrpSpPr/>
          <p:nvPr/>
        </p:nvGrpSpPr>
        <p:grpSpPr>
          <a:xfrm>
            <a:off x="3515173" y="576112"/>
            <a:ext cx="5166794" cy="882574"/>
            <a:chOff x="103489" y="-2413453"/>
            <a:chExt cx="6090046" cy="935555"/>
          </a:xfrm>
          <a:scene3d>
            <a:camera prst="orthographicFront"/>
            <a:lightRig rig="flat" dir="t"/>
          </a:scene3d>
        </p:grpSpPr>
        <p:sp>
          <p:nvSpPr>
            <p:cNvPr id="7" name="Köşeli Çift Ayraç 6"/>
            <p:cNvSpPr/>
            <p:nvPr/>
          </p:nvSpPr>
          <p:spPr>
            <a:xfrm>
              <a:off x="103489" y="-2413453"/>
              <a:ext cx="6090046" cy="878872"/>
            </a:xfrm>
            <a:prstGeom prst="chevron">
              <a:avLst/>
            </a:prstGeom>
            <a:sp3d prstMaterial="plastic">
              <a:bevelT w="120900" h="88900"/>
              <a:bevelB w="88900" h="31750" prst="angle"/>
            </a:sp3d>
          </p:spPr>
          <p:style>
            <a:lnRef idx="0">
              <a:schemeClr val="lt2">
                <a:hueOff val="0"/>
                <a:satOff val="0"/>
                <a:lumOff val="0"/>
                <a:alphaOff val="0"/>
              </a:schemeClr>
            </a:lnRef>
            <a:fillRef idx="3">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9" name="Köşeli Çift Ayraç 4"/>
            <p:cNvSpPr txBox="1"/>
            <p:nvPr/>
          </p:nvSpPr>
          <p:spPr>
            <a:xfrm>
              <a:off x="320538" y="-2356770"/>
              <a:ext cx="5211174" cy="878872"/>
            </a:xfrm>
            <a:prstGeom prst="rect">
              <a:avLst/>
            </a:prstGeom>
            <a:sp3d/>
          </p:spPr>
          <p:style>
            <a:lnRef idx="0">
              <a:scrgbClr r="0" g="0" b="0"/>
            </a:lnRef>
            <a:fillRef idx="0">
              <a:scrgbClr r="0" g="0" b="0"/>
            </a:fillRef>
            <a:effectRef idx="0">
              <a:scrgbClr r="0" g="0" b="0"/>
            </a:effectRef>
            <a:fontRef idx="minor">
              <a:schemeClr val="lt1"/>
            </a:fontRef>
          </p:style>
          <p:txBody>
            <a:bodyPr lIns="212027" tIns="70676" rIns="70676" bIns="70676" spcCol="1270" anchor="ctr"/>
            <a:lstStyle/>
            <a:p>
              <a:pPr algn="ctr" defTabSz="2355850">
                <a:lnSpc>
                  <a:spcPct val="90000"/>
                </a:lnSpc>
                <a:spcAft>
                  <a:spcPct val="35000"/>
                </a:spcAft>
                <a:defRPr/>
              </a:pPr>
              <a:r>
                <a:rPr lang="tr-TR" altLang="en-US" sz="4000" dirty="0" err="1">
                  <a:solidFill>
                    <a:srgbClr val="FF0000"/>
                  </a:solidFill>
                </a:rPr>
                <a:t>Conclusion</a:t>
              </a:r>
              <a:endParaRPr lang="tr-TR" sz="4000" dirty="0"/>
            </a:p>
          </p:txBody>
        </p:sp>
      </p:grpSp>
    </p:spTree>
  </p:cSld>
  <p:clrMapOvr>
    <a:masterClrMapping/>
  </p:clrMapOvr>
  <p:transition spd="slow">
    <p:cover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766763" y="1792288"/>
            <a:ext cx="7932737" cy="4579937"/>
          </a:xfrm>
        </p:spPr>
        <p:txBody>
          <a:bodyPr/>
          <a:lstStyle/>
          <a:p>
            <a:pPr eaLnBrk="1" hangingPunct="1">
              <a:lnSpc>
                <a:spcPct val="150000"/>
              </a:lnSpc>
              <a:buClr>
                <a:srgbClr val="FF0000"/>
              </a:buClr>
              <a:buSzPct val="100000"/>
              <a:buFont typeface="Wingdings" panose="05000000000000000000" pitchFamily="2" charset="2"/>
              <a:buChar char="Ø"/>
              <a:defRPr/>
            </a:pPr>
            <a:r>
              <a:rPr lang="en-US" altLang="en-US" sz="2400" dirty="0">
                <a:solidFill>
                  <a:srgbClr val="000099"/>
                </a:solidFill>
              </a:rPr>
              <a:t>Introduction</a:t>
            </a:r>
            <a:endParaRPr lang="tr-TR" altLang="en-US" sz="2400" dirty="0">
              <a:solidFill>
                <a:srgbClr val="000099"/>
              </a:solidFill>
            </a:endParaRPr>
          </a:p>
          <a:p>
            <a:pPr eaLnBrk="1" hangingPunct="1">
              <a:lnSpc>
                <a:spcPct val="150000"/>
              </a:lnSpc>
              <a:buClr>
                <a:srgbClr val="FF0000"/>
              </a:buClr>
              <a:buSzPct val="100000"/>
              <a:buFont typeface="Wingdings" panose="05000000000000000000" pitchFamily="2" charset="2"/>
              <a:buChar char="Ø"/>
              <a:defRPr/>
            </a:pPr>
            <a:r>
              <a:rPr lang="en-US" altLang="en-US" sz="2400" dirty="0">
                <a:solidFill>
                  <a:srgbClr val="000099"/>
                </a:solidFill>
              </a:rPr>
              <a:t>Definition of the </a:t>
            </a:r>
            <a:r>
              <a:rPr lang="tr-TR" altLang="en-US" sz="2400" dirty="0">
                <a:solidFill>
                  <a:srgbClr val="000099"/>
                </a:solidFill>
              </a:rPr>
              <a:t>R410A</a:t>
            </a:r>
            <a:r>
              <a:rPr lang="en-US" altLang="en-US" sz="2400" dirty="0">
                <a:solidFill>
                  <a:srgbClr val="000099"/>
                </a:solidFill>
              </a:rPr>
              <a:t> GIT </a:t>
            </a:r>
            <a:r>
              <a:rPr lang="tr-TR" altLang="en-US" sz="2400" dirty="0">
                <a:solidFill>
                  <a:srgbClr val="000099"/>
                </a:solidFill>
              </a:rPr>
              <a:t>M</a:t>
            </a:r>
            <a:r>
              <a:rPr lang="en-US" altLang="en-US" sz="2400" dirty="0" err="1">
                <a:solidFill>
                  <a:srgbClr val="000099"/>
                </a:solidFill>
              </a:rPr>
              <a:t>odel</a:t>
            </a:r>
            <a:r>
              <a:rPr lang="en-US" altLang="en-US" sz="2400" dirty="0">
                <a:solidFill>
                  <a:srgbClr val="000099"/>
                </a:solidFill>
              </a:rPr>
              <a:t> </a:t>
            </a:r>
            <a:endParaRPr lang="tr-TR" altLang="en-US" sz="2400" dirty="0">
              <a:solidFill>
                <a:srgbClr val="000099"/>
              </a:solidFill>
            </a:endParaRPr>
          </a:p>
          <a:p>
            <a:pPr eaLnBrk="1" hangingPunct="1">
              <a:lnSpc>
                <a:spcPct val="150000"/>
              </a:lnSpc>
              <a:buClr>
                <a:srgbClr val="FF0000"/>
              </a:buClr>
              <a:buSzPct val="100000"/>
              <a:buFont typeface="Wingdings" panose="05000000000000000000" pitchFamily="2" charset="2"/>
              <a:buChar char="Ø"/>
              <a:defRPr/>
            </a:pPr>
            <a:r>
              <a:rPr lang="tr-TR" altLang="en-US" sz="2400" dirty="0" err="1">
                <a:solidFill>
                  <a:srgbClr val="000099"/>
                </a:solidFill>
              </a:rPr>
              <a:t>Simulation</a:t>
            </a:r>
            <a:r>
              <a:rPr lang="tr-TR" altLang="en-US" sz="2400" dirty="0">
                <a:solidFill>
                  <a:srgbClr val="000099"/>
                </a:solidFill>
              </a:rPr>
              <a:t> </a:t>
            </a:r>
            <a:r>
              <a:rPr lang="tr-TR" altLang="en-US" sz="2400" dirty="0" err="1">
                <a:solidFill>
                  <a:srgbClr val="000099"/>
                </a:solidFill>
              </a:rPr>
              <a:t>Results</a:t>
            </a:r>
            <a:endParaRPr lang="en-US" altLang="en-US" sz="2400" dirty="0">
              <a:solidFill>
                <a:srgbClr val="000099"/>
              </a:solidFill>
            </a:endParaRPr>
          </a:p>
          <a:p>
            <a:pPr lvl="1" eaLnBrk="1" hangingPunct="1">
              <a:lnSpc>
                <a:spcPct val="150000"/>
              </a:lnSpc>
              <a:buClr>
                <a:srgbClr val="FF0000"/>
              </a:buClr>
              <a:buSzPct val="60000"/>
              <a:buFont typeface="Wingdings" panose="05000000000000000000" pitchFamily="2" charset="2"/>
              <a:buChar char="Ø"/>
              <a:defRPr/>
            </a:pPr>
            <a:r>
              <a:rPr lang="tr-TR" altLang="en-US" sz="2000" dirty="0" err="1">
                <a:solidFill>
                  <a:srgbClr val="000099"/>
                </a:solidFill>
              </a:rPr>
              <a:t>Electrostatic</a:t>
            </a:r>
            <a:r>
              <a:rPr lang="tr-TR" altLang="en-US" sz="2000" dirty="0">
                <a:solidFill>
                  <a:srgbClr val="000099"/>
                </a:solidFill>
              </a:rPr>
              <a:t> Analysis</a:t>
            </a:r>
            <a:endParaRPr lang="en-US" altLang="en-US" sz="2000" dirty="0">
              <a:solidFill>
                <a:srgbClr val="000099"/>
              </a:solidFill>
            </a:endParaRPr>
          </a:p>
          <a:p>
            <a:pPr lvl="1" eaLnBrk="1" hangingPunct="1">
              <a:lnSpc>
                <a:spcPct val="150000"/>
              </a:lnSpc>
              <a:buClr>
                <a:srgbClr val="FF0000"/>
              </a:buClr>
              <a:buSzPct val="60000"/>
              <a:buFont typeface="Wingdings" panose="05000000000000000000" pitchFamily="2" charset="2"/>
              <a:buChar char="Ø"/>
              <a:defRPr/>
            </a:pPr>
            <a:r>
              <a:rPr lang="en-US" altLang="en-US" sz="2000" dirty="0">
                <a:solidFill>
                  <a:srgbClr val="000099"/>
                </a:solidFill>
              </a:rPr>
              <a:t>Analysis Under Lightning Impulse Voltage</a:t>
            </a:r>
            <a:endParaRPr lang="tr-TR" altLang="en-US" sz="2000" dirty="0">
              <a:solidFill>
                <a:srgbClr val="000099"/>
              </a:solidFill>
            </a:endParaRPr>
          </a:p>
          <a:p>
            <a:pPr lvl="1" eaLnBrk="1" hangingPunct="1">
              <a:lnSpc>
                <a:spcPct val="150000"/>
              </a:lnSpc>
              <a:buClr>
                <a:srgbClr val="FF0000"/>
              </a:buClr>
              <a:buSzPct val="60000"/>
              <a:buFont typeface="Wingdings" panose="05000000000000000000" pitchFamily="2" charset="2"/>
              <a:buChar char="Ø"/>
              <a:defRPr/>
            </a:pPr>
            <a:r>
              <a:rPr lang="tr-TR" altLang="en-US" sz="2000" dirty="0" err="1">
                <a:solidFill>
                  <a:srgbClr val="000099"/>
                </a:solidFill>
              </a:rPr>
              <a:t>Heat</a:t>
            </a:r>
            <a:r>
              <a:rPr lang="tr-TR" altLang="en-US" sz="2000" dirty="0">
                <a:solidFill>
                  <a:srgbClr val="000099"/>
                </a:solidFill>
              </a:rPr>
              <a:t> Analysis</a:t>
            </a:r>
            <a:r>
              <a:rPr lang="en-US" altLang="en-US" sz="2000" dirty="0">
                <a:solidFill>
                  <a:srgbClr val="000099"/>
                </a:solidFill>
              </a:rPr>
              <a:t> </a:t>
            </a:r>
            <a:endParaRPr lang="tr-TR" altLang="en-US" sz="2000" dirty="0">
              <a:solidFill>
                <a:srgbClr val="000099"/>
              </a:solidFill>
            </a:endParaRPr>
          </a:p>
          <a:p>
            <a:pPr marL="352425" lvl="1" indent="-352425" eaLnBrk="1" hangingPunct="1">
              <a:lnSpc>
                <a:spcPct val="150000"/>
              </a:lnSpc>
              <a:buClr>
                <a:srgbClr val="FF0000"/>
              </a:buClr>
              <a:buSzPct val="100000"/>
              <a:buFont typeface="Wingdings" panose="05000000000000000000" pitchFamily="2" charset="2"/>
              <a:buChar char="Ø"/>
              <a:defRPr/>
            </a:pPr>
            <a:r>
              <a:rPr lang="en-US" altLang="en-US" sz="2400" dirty="0">
                <a:solidFill>
                  <a:srgbClr val="000099"/>
                </a:solidFill>
              </a:rPr>
              <a:t>Conclusion</a:t>
            </a:r>
          </a:p>
          <a:p>
            <a:pPr marL="352425" lvl="1" indent="-352425" eaLnBrk="1" hangingPunct="1">
              <a:lnSpc>
                <a:spcPct val="150000"/>
              </a:lnSpc>
              <a:buClr>
                <a:srgbClr val="FF0000"/>
              </a:buClr>
              <a:buSzPct val="100000"/>
              <a:buFont typeface="Wingdings" panose="05000000000000000000" pitchFamily="2" charset="2"/>
              <a:buChar char="Ø"/>
              <a:defRPr/>
            </a:pPr>
            <a:r>
              <a:rPr lang="en-US" altLang="en-US" sz="2400" dirty="0">
                <a:solidFill>
                  <a:srgbClr val="000099"/>
                </a:solidFill>
              </a:rPr>
              <a:t>Reference</a:t>
            </a:r>
            <a:r>
              <a:rPr lang="tr-TR" altLang="en-US" sz="2400" dirty="0">
                <a:solidFill>
                  <a:srgbClr val="000099"/>
                </a:solidFill>
              </a:rPr>
              <a:t>s</a:t>
            </a:r>
            <a:endParaRPr lang="en-US" altLang="en-US" sz="2400" dirty="0">
              <a:solidFill>
                <a:srgbClr val="000099"/>
              </a:solidFill>
            </a:endParaRPr>
          </a:p>
          <a:p>
            <a:pPr marL="352425" lvl="1" indent="-352425" eaLnBrk="1" hangingPunct="1">
              <a:lnSpc>
                <a:spcPct val="90000"/>
              </a:lnSpc>
              <a:buClr>
                <a:srgbClr val="FF0000"/>
              </a:buClr>
              <a:buFont typeface="Wingdings" panose="05000000000000000000" pitchFamily="2" charset="2"/>
              <a:buChar char="Ø"/>
              <a:defRPr/>
            </a:pPr>
            <a:endParaRPr lang="tr-TR" altLang="en-US" sz="2000" dirty="0">
              <a:solidFill>
                <a:srgbClr val="000099"/>
              </a:solidFill>
            </a:endParaRPr>
          </a:p>
        </p:txBody>
      </p:sp>
      <p:graphicFrame>
        <p:nvGraphicFramePr>
          <p:cNvPr id="2" name="Diyagram 1"/>
          <p:cNvGraphicFramePr/>
          <p:nvPr/>
        </p:nvGraphicFramePr>
        <p:xfrm>
          <a:off x="4136571" y="539083"/>
          <a:ext cx="4563691" cy="680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over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10" name="Rectangle 3"/>
          <p:cNvSpPr txBox="1">
            <a:spLocks noChangeArrowheads="1"/>
          </p:cNvSpPr>
          <p:nvPr/>
        </p:nvSpPr>
        <p:spPr bwMode="auto">
          <a:xfrm>
            <a:off x="422275" y="2014538"/>
            <a:ext cx="8107363" cy="451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eaLnBrk="1" hangingPunct="1">
              <a:lnSpc>
                <a:spcPct val="150000"/>
              </a:lnSpc>
              <a:spcBef>
                <a:spcPts val="0"/>
              </a:spcBef>
              <a:buClr>
                <a:srgbClr val="FF0000"/>
              </a:buClr>
              <a:buSzPct val="150000"/>
              <a:buFont typeface="Wingdings" pitchFamily="2" charset="2"/>
              <a:buChar char="v"/>
              <a:defRPr/>
            </a:pPr>
            <a:r>
              <a:rPr lang="en-US" altLang="en-US" sz="1600" b="1" kern="0" dirty="0">
                <a:solidFill>
                  <a:srgbClr val="000099"/>
                </a:solidFill>
              </a:rPr>
              <a:t>Electrostatic analysis </a:t>
            </a:r>
            <a:r>
              <a:rPr lang="en-US" altLang="en-US" sz="1600" kern="0" dirty="0">
                <a:solidFill>
                  <a:srgbClr val="000099"/>
                </a:solidFill>
              </a:rPr>
              <a:t>is </a:t>
            </a:r>
            <a:r>
              <a:rPr lang="en-US" altLang="en-US" sz="1600" b="1" kern="0" dirty="0"/>
              <a:t>performed on 3-D models</a:t>
            </a:r>
            <a:r>
              <a:rPr lang="en-US" altLang="en-US" sz="1600" kern="0" dirty="0">
                <a:solidFill>
                  <a:srgbClr val="000099"/>
                </a:solidFill>
              </a:rPr>
              <a:t>, whereas the </a:t>
            </a:r>
            <a:r>
              <a:rPr lang="en-US" altLang="en-US" sz="1600" b="1" kern="0" dirty="0">
                <a:solidFill>
                  <a:srgbClr val="000099"/>
                </a:solidFill>
              </a:rPr>
              <a:t>heat analysis</a:t>
            </a:r>
            <a:r>
              <a:rPr lang="en-US" altLang="en-US" sz="1600" kern="0" dirty="0">
                <a:solidFill>
                  <a:srgbClr val="000099"/>
                </a:solidFill>
              </a:rPr>
              <a:t> is </a:t>
            </a:r>
            <a:r>
              <a:rPr lang="en-US" altLang="en-US" sz="1600" b="1" kern="0" dirty="0"/>
              <a:t>achieved on the 2-D models </a:t>
            </a:r>
            <a:r>
              <a:rPr lang="en-US" altLang="en-US" sz="1600" kern="0" dirty="0">
                <a:solidFill>
                  <a:srgbClr val="000099"/>
                </a:solidFill>
              </a:rPr>
              <a:t>due to </a:t>
            </a:r>
            <a:r>
              <a:rPr lang="en-US" altLang="en-US" sz="1600" b="1" kern="0" dirty="0">
                <a:solidFill>
                  <a:srgbClr val="FF0000"/>
                </a:solidFill>
              </a:rPr>
              <a:t>heavy computational burden. </a:t>
            </a:r>
            <a:endParaRPr lang="tr-TR" altLang="en-US" sz="1600" b="1" kern="0" dirty="0">
              <a:solidFill>
                <a:srgbClr val="FF0000"/>
              </a:solidFill>
            </a:endParaRPr>
          </a:p>
          <a:p>
            <a:pPr algn="just" eaLnBrk="1" hangingPunct="1">
              <a:lnSpc>
                <a:spcPct val="150000"/>
              </a:lnSpc>
              <a:spcBef>
                <a:spcPts val="0"/>
              </a:spcBef>
              <a:buClr>
                <a:srgbClr val="FF0000"/>
              </a:buClr>
              <a:buSzPct val="150000"/>
              <a:buFont typeface="Wingdings" pitchFamily="2" charset="2"/>
              <a:buChar char="v"/>
              <a:defRPr/>
            </a:pPr>
            <a:endParaRPr lang="tr-TR" altLang="en-US" sz="1600" b="1" kern="0" dirty="0">
              <a:solidFill>
                <a:srgbClr val="FF0000"/>
              </a:solidFill>
            </a:endParaRPr>
          </a:p>
          <a:p>
            <a:pPr algn="just" eaLnBrk="1" hangingPunct="1">
              <a:lnSpc>
                <a:spcPct val="150000"/>
              </a:lnSpc>
              <a:spcBef>
                <a:spcPts val="0"/>
              </a:spcBef>
              <a:buClr>
                <a:srgbClr val="FF0000"/>
              </a:buClr>
              <a:buSzPct val="150000"/>
              <a:buFont typeface="Wingdings" pitchFamily="2" charset="2"/>
              <a:buChar char="v"/>
              <a:defRPr/>
            </a:pPr>
            <a:r>
              <a:rPr lang="en-US" altLang="en-US" sz="1600" b="1" kern="0" dirty="0">
                <a:solidFill>
                  <a:srgbClr val="000099"/>
                </a:solidFill>
              </a:rPr>
              <a:t>According to the results of the analysis</a:t>
            </a:r>
            <a:r>
              <a:rPr lang="en-US" altLang="en-US" sz="1600" kern="0" dirty="0">
                <a:solidFill>
                  <a:srgbClr val="000099"/>
                </a:solidFill>
              </a:rPr>
              <a:t>, it has been observed that the </a:t>
            </a:r>
            <a:r>
              <a:rPr lang="en-US" altLang="en-US" sz="1600" b="1" kern="0" dirty="0">
                <a:solidFill>
                  <a:srgbClr val="FF0000"/>
                </a:solidFill>
              </a:rPr>
              <a:t>electric field values are at levels </a:t>
            </a:r>
            <a:r>
              <a:rPr lang="en-US" altLang="en-US" sz="1600" kern="0" dirty="0">
                <a:solidFill>
                  <a:srgbClr val="000099"/>
                </a:solidFill>
              </a:rPr>
              <a:t>that will </a:t>
            </a:r>
            <a:r>
              <a:rPr lang="en-US" altLang="en-US" sz="1600" b="1" kern="0" dirty="0"/>
              <a:t>not create an excessive strain on the transformer in the operating voltage</a:t>
            </a:r>
            <a:r>
              <a:rPr lang="en-US" altLang="en-US" sz="1600" kern="0" dirty="0">
                <a:solidFill>
                  <a:srgbClr val="000099"/>
                </a:solidFill>
              </a:rPr>
              <a:t> of this transformer.</a:t>
            </a: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r>
              <a:rPr lang="en-US" altLang="en-US" sz="1600" b="1" kern="0" dirty="0">
                <a:solidFill>
                  <a:srgbClr val="000099"/>
                </a:solidFill>
              </a:rPr>
              <a:t>The computer simulations </a:t>
            </a:r>
            <a:r>
              <a:rPr lang="en-US" altLang="en-US" sz="1600" kern="0" dirty="0">
                <a:solidFill>
                  <a:srgbClr val="000099"/>
                </a:solidFill>
              </a:rPr>
              <a:t>presented by the authors are believed to give </a:t>
            </a:r>
            <a:r>
              <a:rPr lang="en-US" altLang="en-US" sz="1600" b="1" kern="0" dirty="0">
                <a:solidFill>
                  <a:srgbClr val="FF0000"/>
                </a:solidFill>
              </a:rPr>
              <a:t>accurate estimations with a reasonable accuracy</a:t>
            </a:r>
            <a:r>
              <a:rPr lang="en-US" altLang="en-US" sz="1600" kern="0" dirty="0">
                <a:solidFill>
                  <a:srgbClr val="000099"/>
                </a:solidFill>
              </a:rPr>
              <a:t> and will be </a:t>
            </a:r>
            <a:r>
              <a:rPr lang="en-US" altLang="en-US" sz="1600" b="1" kern="0" dirty="0">
                <a:solidFill>
                  <a:srgbClr val="FF0000"/>
                </a:solidFill>
              </a:rPr>
              <a:t>pioneers for the real time implementations</a:t>
            </a:r>
            <a:r>
              <a:rPr lang="en-US" altLang="en-US" sz="1600" kern="0" dirty="0">
                <a:solidFill>
                  <a:srgbClr val="000099"/>
                </a:solidFill>
              </a:rPr>
              <a:t> to </a:t>
            </a:r>
            <a:r>
              <a:rPr lang="en-US" altLang="en-US" sz="1600" b="1" kern="0" dirty="0"/>
              <a:t>optimize the transformer design </a:t>
            </a:r>
            <a:r>
              <a:rPr lang="en-US" altLang="en-US" sz="1600" kern="0" dirty="0">
                <a:solidFill>
                  <a:srgbClr val="000099"/>
                </a:solidFill>
              </a:rPr>
              <a:t>with respect to hot spots.</a:t>
            </a:r>
            <a:endParaRPr lang="tr-TR" altLang="en-US" sz="1600" kern="0" dirty="0">
              <a:solidFill>
                <a:srgbClr val="000099"/>
              </a:solidFill>
            </a:endParaRPr>
          </a:p>
          <a:p>
            <a:pPr marL="0" indent="0" algn="just" eaLnBrk="1" hangingPunct="1">
              <a:lnSpc>
                <a:spcPct val="150000"/>
              </a:lnSpc>
              <a:spcBef>
                <a:spcPts val="0"/>
              </a:spcBef>
              <a:buClr>
                <a:srgbClr val="FF0000"/>
              </a:buClr>
              <a:buSzPct val="150000"/>
              <a:buFont typeface="Wingdings" pitchFamily="2" charset="2"/>
              <a:buNone/>
              <a:defRPr/>
            </a:pPr>
            <a:endParaRPr lang="tr-TR" altLang="en-US" sz="1600" kern="0" dirty="0">
              <a:solidFill>
                <a:srgbClr val="000099"/>
              </a:solidFill>
            </a:endParaRPr>
          </a:p>
          <a:p>
            <a:pPr algn="just" eaLnBrk="1" hangingPunct="1">
              <a:lnSpc>
                <a:spcPct val="150000"/>
              </a:lnSpc>
              <a:spcBef>
                <a:spcPts val="0"/>
              </a:spcBef>
              <a:buClr>
                <a:srgbClr val="FF0000"/>
              </a:buClr>
              <a:buSzPct val="150000"/>
              <a:buFont typeface="Wingdings" pitchFamily="2" charset="2"/>
              <a:buChar char="v"/>
              <a:defRPr/>
            </a:pPr>
            <a:endParaRPr lang="tr-TR" altLang="en-US" sz="1600" kern="0" dirty="0">
              <a:solidFill>
                <a:srgbClr val="000099"/>
              </a:solidFill>
            </a:endParaRPr>
          </a:p>
          <a:p>
            <a:pPr marL="0" indent="0" algn="just" eaLnBrk="1" hangingPunct="1">
              <a:lnSpc>
                <a:spcPct val="150000"/>
              </a:lnSpc>
              <a:spcBef>
                <a:spcPts val="0"/>
              </a:spcBef>
              <a:buClr>
                <a:srgbClr val="FF0000"/>
              </a:buClr>
              <a:buSzPct val="150000"/>
              <a:buFont typeface="Wingdings" pitchFamily="2" charset="2"/>
              <a:buNone/>
              <a:defRPr/>
            </a:pPr>
            <a:endParaRPr lang="tr-TR" altLang="en-US" sz="1800" kern="0" dirty="0">
              <a:solidFill>
                <a:srgbClr val="000099"/>
              </a:solidFill>
            </a:endParaRPr>
          </a:p>
        </p:txBody>
      </p:sp>
      <p:sp>
        <p:nvSpPr>
          <p:cNvPr id="7" name="Dikdörtgen 6"/>
          <p:cNvSpPr/>
          <p:nvPr/>
        </p:nvSpPr>
        <p:spPr bwMode="auto">
          <a:xfrm>
            <a:off x="0" y="-166"/>
            <a:ext cx="91440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34823" name="Metin kutusu 8"/>
          <p:cNvSpPr txBox="1">
            <a:spLocks noChangeArrowheads="1"/>
          </p:cNvSpPr>
          <p:nvPr/>
        </p:nvSpPr>
        <p:spPr bwMode="auto">
          <a:xfrm>
            <a:off x="0" y="200025"/>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5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ts val="1200"/>
              </a:spcBef>
              <a:buClrTx/>
              <a:buSzTx/>
              <a:buFontTx/>
              <a:buNone/>
            </a:pPr>
            <a:r>
              <a:rPr lang="tr-TR" altLang="tr-TR" b="1">
                <a:solidFill>
                  <a:schemeClr val="bg1"/>
                </a:solidFill>
              </a:rPr>
              <a:t>Conclusion</a:t>
            </a:r>
          </a:p>
        </p:txBody>
      </p:sp>
    </p:spTree>
  </p:cSld>
  <p:clrMapOvr>
    <a:masterClrMapping/>
  </p:clrMapOvr>
  <p:transition spd="slow">
    <p:cover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Metin kutusu 1"/>
          <p:cNvSpPr txBox="1">
            <a:spLocks noChangeArrowheads="1"/>
          </p:cNvSpPr>
          <p:nvPr/>
        </p:nvSpPr>
        <p:spPr bwMode="auto">
          <a:xfrm>
            <a:off x="331788" y="2073275"/>
            <a:ext cx="829945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lnSpc>
                <a:spcPct val="150000"/>
              </a:lnSpc>
              <a:spcBef>
                <a:spcPct val="0"/>
              </a:spcBef>
              <a:buClrTx/>
              <a:buSzTx/>
              <a:buFontTx/>
              <a:buAutoNum type="arabicPeriod"/>
            </a:pPr>
            <a:r>
              <a:rPr lang="en-US" altLang="tr-TR" sz="1400">
                <a:solidFill>
                  <a:srgbClr val="000099"/>
                </a:solidFill>
              </a:rPr>
              <a:t>O. Ozgonenel, D. Thomas, Modeling and simulation of 2.5 MVA SF6-gas–insulated transformer, </a:t>
            </a:r>
            <a:r>
              <a:rPr lang="en-US" altLang="tr-TR" sz="1400" i="1">
                <a:solidFill>
                  <a:srgbClr val="000099"/>
                </a:solidFill>
              </a:rPr>
              <a:t>Turkish Journal of Electrical Engineering &amp; Computer Sciences,</a:t>
            </a:r>
            <a:r>
              <a:rPr lang="en-US" altLang="tr-TR" sz="1400">
                <a:solidFill>
                  <a:srgbClr val="000099"/>
                </a:solidFill>
              </a:rPr>
              <a:t> pp. 3475-3485</a:t>
            </a:r>
            <a:r>
              <a:rPr lang="en-US" altLang="tr-TR" sz="1400" i="1">
                <a:solidFill>
                  <a:srgbClr val="000099"/>
                </a:solidFill>
              </a:rPr>
              <a:t> </a:t>
            </a:r>
            <a:r>
              <a:rPr lang="en-US" altLang="tr-TR" sz="1400">
                <a:solidFill>
                  <a:srgbClr val="000099"/>
                </a:solidFill>
              </a:rPr>
              <a:t>(2017)</a:t>
            </a:r>
            <a:endParaRPr lang="tr-TR" altLang="tr-TR" sz="1400">
              <a:solidFill>
                <a:srgbClr val="000099"/>
              </a:solidFill>
            </a:endParaRPr>
          </a:p>
          <a:p>
            <a:pPr algn="just">
              <a:lnSpc>
                <a:spcPct val="150000"/>
              </a:lnSpc>
              <a:spcBef>
                <a:spcPct val="0"/>
              </a:spcBef>
              <a:buClrTx/>
              <a:buSzTx/>
              <a:buFontTx/>
              <a:buAutoNum type="arabicPeriod"/>
            </a:pPr>
            <a:r>
              <a:rPr lang="tr-TR" altLang="tr-TR" sz="1400">
                <a:solidFill>
                  <a:srgbClr val="000099"/>
                </a:solidFill>
              </a:rPr>
              <a:t>IEEE. </a:t>
            </a:r>
            <a:r>
              <a:rPr lang="en-US" altLang="tr-TR" sz="1400">
                <a:solidFill>
                  <a:srgbClr val="000099"/>
                </a:solidFill>
              </a:rPr>
              <a:t>IEEE. Guide for Loading Mineral-Oil Immersed Transformers. IEEE Std. C57.91-1995. New York, NY, USA: IEEE, 1995.</a:t>
            </a:r>
            <a:endParaRPr lang="tr-TR" altLang="tr-TR" sz="1400">
              <a:solidFill>
                <a:srgbClr val="000099"/>
              </a:solidFill>
            </a:endParaRPr>
          </a:p>
          <a:p>
            <a:pPr algn="just">
              <a:lnSpc>
                <a:spcPct val="150000"/>
              </a:lnSpc>
              <a:spcBef>
                <a:spcPct val="0"/>
              </a:spcBef>
              <a:buClrTx/>
              <a:buSzTx/>
              <a:buFontTx/>
              <a:buAutoNum type="arabicPeriod"/>
            </a:pPr>
            <a:r>
              <a:rPr lang="tr-TR" altLang="tr-TR" sz="1400">
                <a:solidFill>
                  <a:srgbClr val="000099"/>
                </a:solidFill>
              </a:rPr>
              <a:t>P. </a:t>
            </a:r>
            <a:r>
              <a:rPr lang="en-US" altLang="tr-TR" sz="1400">
                <a:solidFill>
                  <a:srgbClr val="000099"/>
                </a:solidFill>
              </a:rPr>
              <a:t>3. P. Bolin, H. Koch, Introduction and applications of gas insulated substation (GIS). </a:t>
            </a:r>
            <a:r>
              <a:rPr lang="en-US" altLang="tr-TR" sz="1400" i="1">
                <a:solidFill>
                  <a:srgbClr val="000099"/>
                </a:solidFill>
              </a:rPr>
              <a:t>In: IEEE Power Engineering Society General Meeting</a:t>
            </a:r>
            <a:r>
              <a:rPr lang="en-US" altLang="tr-TR" sz="1400">
                <a:solidFill>
                  <a:srgbClr val="000099"/>
                </a:solidFill>
              </a:rPr>
              <a:t>, San Francisco, CA, USA. New York, NY, USA: IEEE, pp. 920-926 (2005)</a:t>
            </a:r>
            <a:endParaRPr lang="tr-TR" altLang="tr-TR" sz="1400">
              <a:solidFill>
                <a:srgbClr val="000099"/>
              </a:solidFill>
            </a:endParaRPr>
          </a:p>
          <a:p>
            <a:pPr algn="just">
              <a:lnSpc>
                <a:spcPct val="150000"/>
              </a:lnSpc>
              <a:spcBef>
                <a:spcPct val="0"/>
              </a:spcBef>
              <a:buClrTx/>
              <a:buSzTx/>
              <a:buFontTx/>
              <a:buAutoNum type="arabicPeriod"/>
            </a:pPr>
            <a:r>
              <a:rPr lang="tr-TR" altLang="tr-TR" sz="1400">
                <a:solidFill>
                  <a:srgbClr val="000099"/>
                </a:solidFill>
              </a:rPr>
              <a:t>E. </a:t>
            </a:r>
            <a:r>
              <a:rPr lang="en-US" altLang="tr-TR" sz="1400">
                <a:solidFill>
                  <a:srgbClr val="000099"/>
                </a:solidFill>
              </a:rPr>
              <a:t>A. Mackenzie, J. Crossey, A. De Pablo, W. Ferguson, Online monitoring and diagnostics for power transformers,</a:t>
            </a:r>
            <a:r>
              <a:rPr lang="en-US" altLang="tr-TR" sz="1400" i="1">
                <a:solidFill>
                  <a:srgbClr val="000099"/>
                </a:solidFill>
              </a:rPr>
              <a:t> Electrical insulation (ISET) conference record of the 2010 IEEE international symposium</a:t>
            </a:r>
            <a:r>
              <a:rPr lang="en-US" altLang="tr-TR" sz="1400">
                <a:solidFill>
                  <a:srgbClr val="000099"/>
                </a:solidFill>
              </a:rPr>
              <a:t>, pp. 1-5 (2010)</a:t>
            </a:r>
            <a:endParaRPr lang="tr-TR" altLang="tr-TR" sz="1400">
              <a:solidFill>
                <a:srgbClr val="000099"/>
              </a:solidFill>
            </a:endParaRPr>
          </a:p>
          <a:p>
            <a:pPr algn="just">
              <a:lnSpc>
                <a:spcPct val="150000"/>
              </a:lnSpc>
              <a:spcBef>
                <a:spcPct val="0"/>
              </a:spcBef>
              <a:buClrTx/>
              <a:buSzTx/>
              <a:buFontTx/>
              <a:buAutoNum type="arabicPeriod"/>
            </a:pPr>
            <a:r>
              <a:rPr lang="tr-TR" altLang="tr-TR" sz="1400">
                <a:solidFill>
                  <a:srgbClr val="000099"/>
                </a:solidFill>
              </a:rPr>
              <a:t>B. </a:t>
            </a:r>
            <a:r>
              <a:rPr lang="en-US" altLang="tr-TR" sz="1400">
                <a:solidFill>
                  <a:srgbClr val="000099"/>
                </a:solidFill>
              </a:rPr>
              <a:t>Khan, J. Saleem, F. Khan, G. Faraz, R. Ahmad, N. U. Rehman, Z. Ahmad, Analysis of the dielectric properties of R410A Gas as an alternative to SF6 for high-voltage applications, </a:t>
            </a:r>
            <a:r>
              <a:rPr lang="en-US" altLang="tr-TR" sz="1400" i="1">
                <a:solidFill>
                  <a:srgbClr val="000099"/>
                </a:solidFill>
              </a:rPr>
              <a:t>High Voltage,</a:t>
            </a:r>
            <a:r>
              <a:rPr lang="en-US" altLang="tr-TR" sz="1400">
                <a:solidFill>
                  <a:srgbClr val="000099"/>
                </a:solidFill>
              </a:rPr>
              <a:t> pp. 41-48 (2018)</a:t>
            </a:r>
            <a:endParaRPr lang="tr-TR" altLang="tr-TR" sz="1400">
              <a:solidFill>
                <a:srgbClr val="000099"/>
              </a:solidFill>
            </a:endParaRPr>
          </a:p>
        </p:txBody>
      </p:sp>
      <p:grpSp>
        <p:nvGrpSpPr>
          <p:cNvPr id="5" name="Grup 4"/>
          <p:cNvGrpSpPr/>
          <p:nvPr/>
        </p:nvGrpSpPr>
        <p:grpSpPr>
          <a:xfrm>
            <a:off x="4572000" y="411056"/>
            <a:ext cx="4059238" cy="680117"/>
            <a:chOff x="4456" y="0"/>
            <a:chExt cx="4559234" cy="680117"/>
          </a:xfrm>
          <a:scene3d>
            <a:camera prst="orthographicFront"/>
            <a:lightRig rig="flat" dir="t"/>
          </a:scene3d>
        </p:grpSpPr>
        <p:sp>
          <p:nvSpPr>
            <p:cNvPr id="6" name="Köşeli Çift Ayraç 5"/>
            <p:cNvSpPr/>
            <p:nvPr/>
          </p:nvSpPr>
          <p:spPr>
            <a:xfrm>
              <a:off x="4456" y="0"/>
              <a:ext cx="4559234" cy="680117"/>
            </a:xfrm>
            <a:prstGeom prst="chevron">
              <a:avLst/>
            </a:prstGeom>
            <a:sp3d prstMaterial="plastic">
              <a:bevelT w="120900" h="88900"/>
              <a:bevelB w="88900" h="31750" prst="angle"/>
            </a:sp3d>
          </p:spPr>
          <p:style>
            <a:lnRef idx="0">
              <a:schemeClr val="lt2">
                <a:hueOff val="0"/>
                <a:satOff val="0"/>
                <a:lumOff val="0"/>
                <a:alphaOff val="0"/>
              </a:schemeClr>
            </a:lnRef>
            <a:fillRef idx="3">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7" name="Köşeli Çift Ayraç 4"/>
            <p:cNvSpPr txBox="1"/>
            <p:nvPr/>
          </p:nvSpPr>
          <p:spPr>
            <a:xfrm>
              <a:off x="344515" y="0"/>
              <a:ext cx="3879117" cy="680117"/>
            </a:xfrm>
            <a:prstGeom prst="rect">
              <a:avLst/>
            </a:prstGeom>
            <a:sp3d/>
          </p:spPr>
          <p:style>
            <a:lnRef idx="0">
              <a:scrgbClr r="0" g="0" b="0"/>
            </a:lnRef>
            <a:fillRef idx="0">
              <a:scrgbClr r="0" g="0" b="0"/>
            </a:fillRef>
            <a:effectRef idx="0">
              <a:scrgbClr r="0" g="0" b="0"/>
            </a:effectRef>
            <a:fontRef idx="minor">
              <a:schemeClr val="lt1"/>
            </a:fontRef>
          </p:style>
          <p:txBody>
            <a:bodyPr lIns="164021" tIns="54674" rIns="54674" bIns="54674" spcCol="1270" anchor="ctr"/>
            <a:lstStyle/>
            <a:p>
              <a:pPr algn="ctr" defTabSz="1822450">
                <a:lnSpc>
                  <a:spcPct val="90000"/>
                </a:lnSpc>
                <a:spcAft>
                  <a:spcPct val="35000"/>
                </a:spcAft>
                <a:defRPr/>
              </a:pPr>
              <a:r>
                <a:rPr lang="tr-TR" altLang="en-US" sz="4100" dirty="0" err="1">
                  <a:solidFill>
                    <a:srgbClr val="FF0000"/>
                  </a:solidFill>
                </a:rPr>
                <a:t>References</a:t>
              </a:r>
              <a:endParaRPr lang="tr-TR" sz="4100" dirty="0">
                <a:solidFill>
                  <a:srgbClr val="FF0000"/>
                </a:solidFill>
              </a:endParaRPr>
            </a:p>
          </p:txBody>
        </p:sp>
      </p:grpSp>
    </p:spTree>
  </p:cSld>
  <p:clrMapOvr>
    <a:masterClrMapping/>
  </p:clrMapOvr>
  <p:transition spd="slow">
    <p:cover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etin kutusu 1"/>
          <p:cNvSpPr txBox="1">
            <a:spLocks noChangeArrowheads="1"/>
          </p:cNvSpPr>
          <p:nvPr/>
        </p:nvSpPr>
        <p:spPr bwMode="auto">
          <a:xfrm>
            <a:off x="331788" y="1724025"/>
            <a:ext cx="829945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lnSpc>
                <a:spcPct val="150000"/>
              </a:lnSpc>
              <a:spcBef>
                <a:spcPct val="0"/>
              </a:spcBef>
              <a:buClrTx/>
              <a:buSzTx/>
              <a:buFont typeface="Tahoma" panose="020B0604030504040204" pitchFamily="34" charset="0"/>
              <a:buAutoNum type="arabicPeriod" startAt="6"/>
            </a:pPr>
            <a:r>
              <a:rPr lang="tr-TR" altLang="tr-TR" sz="1400">
                <a:solidFill>
                  <a:srgbClr val="000099"/>
                </a:solidFill>
              </a:rPr>
              <a:t>F. E. Brito, A. N. Gurova, U. V. Mardolcar, C. N. De Castro, Dielectric constant of the nearly azeotropic mixture R410A, International Journal of Thermophysics, pp. 415-427 (2000)</a:t>
            </a:r>
          </a:p>
          <a:p>
            <a:pPr algn="just">
              <a:lnSpc>
                <a:spcPct val="150000"/>
              </a:lnSpc>
              <a:spcBef>
                <a:spcPct val="0"/>
              </a:spcBef>
              <a:buClrTx/>
              <a:buSzTx/>
              <a:buFont typeface="Tahoma" panose="020B0604030504040204" pitchFamily="34" charset="0"/>
              <a:buAutoNum type="arabicPeriod" startAt="6"/>
            </a:pPr>
            <a:r>
              <a:rPr lang="tr-TR" altLang="tr-TR" sz="1400">
                <a:solidFill>
                  <a:srgbClr val="000099"/>
                </a:solidFill>
              </a:rPr>
              <a:t>C. Meurer, G. Pietsch, M. Haacke, Electrical properties of CFC-and HCFC-substitutes, International Journal of Refrigeration, 24(2), 171-175 (2001)</a:t>
            </a:r>
          </a:p>
          <a:p>
            <a:pPr algn="just">
              <a:lnSpc>
                <a:spcPct val="150000"/>
              </a:lnSpc>
              <a:spcBef>
                <a:spcPct val="0"/>
              </a:spcBef>
              <a:buClrTx/>
              <a:buSzTx/>
              <a:buFont typeface="Tahoma" panose="020B0604030504040204" pitchFamily="34" charset="0"/>
              <a:buAutoNum type="arabicPeriod" startAt="6"/>
            </a:pPr>
            <a:r>
              <a:rPr lang="tr-TR" altLang="tr-TR" sz="1400">
                <a:solidFill>
                  <a:srgbClr val="000099"/>
                </a:solidFill>
              </a:rPr>
              <a:t>X. Chen, J. Yang, C. Liu, J. Chen, Heating performance comparison of R410A and its substitutions in air-to-water heat pumps with vapor injection, International Journal of Refrigeration, pp. 78-87 (2018)</a:t>
            </a:r>
          </a:p>
          <a:p>
            <a:pPr algn="just">
              <a:lnSpc>
                <a:spcPct val="150000"/>
              </a:lnSpc>
              <a:spcBef>
                <a:spcPct val="0"/>
              </a:spcBef>
              <a:buClrTx/>
              <a:buSzTx/>
              <a:buFont typeface="Tahoma" panose="020B0604030504040204" pitchFamily="34" charset="0"/>
              <a:buAutoNum type="arabicPeriod" startAt="6"/>
            </a:pPr>
            <a:r>
              <a:rPr lang="tr-TR" altLang="tr-TR" sz="1400">
                <a:solidFill>
                  <a:srgbClr val="000099"/>
                </a:solidFill>
              </a:rPr>
              <a:t>B. Khan, J. Saleem, F.Khan, G. Faraz, N. U. Rehman, Finite Element Analysis of Electric Field Distribution in the Dielectric Gas R410A as an Alternative to SF 6 for High Voltage Applications, In 2018 International Conference on Applied and Engineering Mathematics (ICAEM) IEEE, pp. 1-6 (2018)</a:t>
            </a:r>
          </a:p>
          <a:p>
            <a:pPr algn="just">
              <a:lnSpc>
                <a:spcPct val="150000"/>
              </a:lnSpc>
              <a:spcBef>
                <a:spcPct val="0"/>
              </a:spcBef>
              <a:buClrTx/>
              <a:buSzTx/>
              <a:buFont typeface="Tahoma" panose="020B0604030504040204" pitchFamily="34" charset="0"/>
              <a:buAutoNum type="arabicPeriod" startAt="6"/>
            </a:pPr>
            <a:r>
              <a:rPr lang="tr-TR" altLang="tr-TR" sz="1400">
                <a:solidFill>
                  <a:srgbClr val="000099"/>
                </a:solidFill>
              </a:rPr>
              <a:t>K. M. Takami, H. Gholnejad, J. Mahmoudi, Thermal and hot spot evaluation on oil immersed power transformers by FEMLAB and MATLAB software’s, In 2007 International Conference on Thermal, Mechanical and Multi-Physics Simulation Experiments in Microelectronics and Micro-Systems. EuroSime, IEEE, pp. 1-6 (2007)</a:t>
            </a:r>
          </a:p>
        </p:txBody>
      </p:sp>
      <p:sp>
        <p:nvSpPr>
          <p:cNvPr id="5" name="Dikdörtgen 4"/>
          <p:cNvSpPr/>
          <p:nvPr/>
        </p:nvSpPr>
        <p:spPr bwMode="auto">
          <a:xfrm>
            <a:off x="-14399" y="0"/>
            <a:ext cx="9158400"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36870" name="Metin kutusu 2"/>
          <p:cNvSpPr txBox="1">
            <a:spLocks noChangeArrowheads="1"/>
          </p:cNvSpPr>
          <p:nvPr/>
        </p:nvSpPr>
        <p:spPr bwMode="auto">
          <a:xfrm>
            <a:off x="0" y="195263"/>
            <a:ext cx="9144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tr-TR" altLang="tr-TR" b="1">
                <a:solidFill>
                  <a:schemeClr val="bg1"/>
                </a:solidFill>
              </a:rPr>
              <a:t>References</a:t>
            </a:r>
          </a:p>
        </p:txBody>
      </p:sp>
    </p:spTree>
  </p:cSld>
  <p:clrMapOvr>
    <a:masterClrMapping/>
  </p:clrMapOvr>
  <p:transition spd="slow">
    <p:cover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7890"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630238" y="2974975"/>
            <a:ext cx="7769225"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200" kern="0" dirty="0">
              <a:solidFill>
                <a:srgbClr val="000099"/>
              </a:solidFill>
            </a:endParaRPr>
          </a:p>
        </p:txBody>
      </p:sp>
      <p:sp>
        <p:nvSpPr>
          <p:cNvPr id="37892" name="Metin kutusu 3"/>
          <p:cNvSpPr txBox="1">
            <a:spLocks noChangeArrowheads="1"/>
          </p:cNvSpPr>
          <p:nvPr/>
        </p:nvSpPr>
        <p:spPr bwMode="auto">
          <a:xfrm>
            <a:off x="403225" y="2587625"/>
            <a:ext cx="8301038"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0">
                <a:solidFill>
                  <a:srgbClr val="FF0000"/>
                </a:solidFill>
                <a:latin typeface="Blackadder ITC" panose="04020505051007020D02" pitchFamily="82" charset="0"/>
              </a:rPr>
              <a:t>Thank you </a:t>
            </a:r>
            <a:endParaRPr lang="tr-TR" altLang="en-US" sz="12000">
              <a:solidFill>
                <a:srgbClr val="FF0000"/>
              </a:solidFill>
              <a:latin typeface="Blackadder ITC" panose="04020505051007020D02" pitchFamily="82" charset="0"/>
            </a:endParaRPr>
          </a:p>
        </p:txBody>
      </p:sp>
      <p:sp>
        <p:nvSpPr>
          <p:cNvPr id="37893" name="Dikdörtgen 1"/>
          <p:cNvSpPr>
            <a:spLocks noChangeArrowheads="1"/>
          </p:cNvSpPr>
          <p:nvPr/>
        </p:nvSpPr>
        <p:spPr bwMode="auto">
          <a:xfrm>
            <a:off x="4948238" y="4837113"/>
            <a:ext cx="355917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a:solidFill>
                  <a:srgbClr val="0033CC"/>
                </a:solidFill>
              </a:rPr>
              <a:t>Ezgi G</a:t>
            </a:r>
            <a:r>
              <a:rPr lang="tr-TR" altLang="en-US" sz="1400">
                <a:solidFill>
                  <a:srgbClr val="0033CC"/>
                </a:solidFill>
              </a:rPr>
              <a:t>ÜNEY</a:t>
            </a:r>
          </a:p>
          <a:p>
            <a:pPr algn="ctr">
              <a:spcBef>
                <a:spcPct val="0"/>
              </a:spcBef>
              <a:buClrTx/>
              <a:buSzTx/>
              <a:buFontTx/>
              <a:buNone/>
            </a:pPr>
            <a:r>
              <a:rPr lang="en-US" altLang="en-US" sz="1400">
                <a:solidFill>
                  <a:srgbClr val="0033CC"/>
                </a:solidFill>
              </a:rPr>
              <a:t>Vocational High School </a:t>
            </a:r>
            <a:endParaRPr lang="tr-TR" altLang="en-US" sz="1400">
              <a:solidFill>
                <a:srgbClr val="0033CC"/>
              </a:solidFill>
            </a:endParaRPr>
          </a:p>
          <a:p>
            <a:pPr algn="ctr">
              <a:spcBef>
                <a:spcPct val="0"/>
              </a:spcBef>
              <a:buClrTx/>
              <a:buSzTx/>
              <a:buFontTx/>
              <a:buNone/>
            </a:pPr>
            <a:r>
              <a:rPr lang="en-US" altLang="en-US" sz="1400">
                <a:solidFill>
                  <a:srgbClr val="0033CC"/>
                </a:solidFill>
              </a:rPr>
              <a:t>Department of Electrical and Energy</a:t>
            </a:r>
            <a:endParaRPr lang="tr-TR" altLang="en-US" sz="1400">
              <a:solidFill>
                <a:srgbClr val="0033CC"/>
              </a:solidFill>
            </a:endParaRPr>
          </a:p>
          <a:p>
            <a:pPr algn="ctr">
              <a:spcBef>
                <a:spcPct val="0"/>
              </a:spcBef>
              <a:buClrTx/>
              <a:buSzTx/>
              <a:buFontTx/>
              <a:buNone/>
            </a:pPr>
            <a:r>
              <a:rPr lang="en-US" altLang="en-US" sz="1400">
                <a:solidFill>
                  <a:srgbClr val="0033CC"/>
                </a:solidFill>
              </a:rPr>
              <a:t>Sinop University </a:t>
            </a:r>
            <a:endParaRPr lang="tr-TR" altLang="en-US" sz="1400">
              <a:solidFill>
                <a:srgbClr val="0033CC"/>
              </a:solidFill>
            </a:endParaRPr>
          </a:p>
          <a:p>
            <a:pPr algn="ctr">
              <a:spcBef>
                <a:spcPct val="0"/>
              </a:spcBef>
              <a:buClrTx/>
              <a:buSzTx/>
              <a:buFontTx/>
              <a:buNone/>
            </a:pPr>
            <a:r>
              <a:rPr lang="en-US" altLang="en-US" sz="1400">
                <a:solidFill>
                  <a:srgbClr val="0033CC"/>
                </a:solidFill>
              </a:rPr>
              <a:t>Sinop, Turkey</a:t>
            </a:r>
            <a:endParaRPr lang="tr-TR" altLang="en-US" sz="1400">
              <a:solidFill>
                <a:srgbClr val="0033CC"/>
              </a:solidFill>
            </a:endParaRPr>
          </a:p>
          <a:p>
            <a:pPr algn="ctr">
              <a:spcBef>
                <a:spcPct val="0"/>
              </a:spcBef>
              <a:buClrTx/>
              <a:buSzTx/>
              <a:buFontTx/>
              <a:buNone/>
            </a:pPr>
            <a:r>
              <a:rPr lang="en-US" altLang="en-US" sz="1400">
                <a:solidFill>
                  <a:srgbClr val="0033CC"/>
                </a:solidFill>
              </a:rPr>
              <a:t> </a:t>
            </a:r>
            <a:r>
              <a:rPr lang="en-US" altLang="en-US" sz="1400" b="1">
                <a:solidFill>
                  <a:srgbClr val="0033CC"/>
                </a:solidFill>
              </a:rPr>
              <a:t>eguney@sinop.edu.tr </a:t>
            </a:r>
            <a:endParaRPr lang="tr-TR" altLang="en-US" sz="1400" b="1">
              <a:solidFill>
                <a:srgbClr val="0033CC"/>
              </a:solidFill>
            </a:endParaRPr>
          </a:p>
        </p:txBody>
      </p:sp>
      <p:sp>
        <p:nvSpPr>
          <p:cNvPr id="37894" name="Dikdörtgen 1"/>
          <p:cNvSpPr>
            <a:spLocks noChangeArrowheads="1"/>
          </p:cNvSpPr>
          <p:nvPr/>
        </p:nvSpPr>
        <p:spPr bwMode="auto">
          <a:xfrm>
            <a:off x="260350" y="4837113"/>
            <a:ext cx="46878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tr-TR" altLang="en-US" sz="1400">
                <a:solidFill>
                  <a:srgbClr val="0033CC"/>
                </a:solidFill>
              </a:rPr>
              <a:t>Okan ÖZGÖNENEL</a:t>
            </a:r>
          </a:p>
          <a:p>
            <a:pPr algn="ctr">
              <a:spcBef>
                <a:spcPct val="0"/>
              </a:spcBef>
              <a:buClrTx/>
              <a:buSzTx/>
              <a:buFontTx/>
              <a:buNone/>
            </a:pPr>
            <a:r>
              <a:rPr lang="tr-TR" altLang="en-US" sz="1400">
                <a:solidFill>
                  <a:srgbClr val="0033CC"/>
                </a:solidFill>
              </a:rPr>
              <a:t>Engineering Faculty</a:t>
            </a:r>
          </a:p>
          <a:p>
            <a:pPr algn="ctr">
              <a:spcBef>
                <a:spcPct val="0"/>
              </a:spcBef>
              <a:buClrTx/>
              <a:buSzTx/>
              <a:buFontTx/>
              <a:buNone/>
            </a:pPr>
            <a:r>
              <a:rPr lang="en-US" altLang="en-US" sz="1400">
                <a:solidFill>
                  <a:srgbClr val="0033CC"/>
                </a:solidFill>
              </a:rPr>
              <a:t>Department of Electrical and </a:t>
            </a:r>
            <a:r>
              <a:rPr lang="tr-TR" altLang="en-US" sz="1400">
                <a:solidFill>
                  <a:srgbClr val="0033CC"/>
                </a:solidFill>
              </a:rPr>
              <a:t>Electronic Engineering</a:t>
            </a:r>
          </a:p>
          <a:p>
            <a:pPr algn="ctr">
              <a:spcBef>
                <a:spcPct val="0"/>
              </a:spcBef>
              <a:buClrTx/>
              <a:buSzTx/>
              <a:buFontTx/>
              <a:buNone/>
            </a:pPr>
            <a:r>
              <a:rPr lang="tr-TR" altLang="en-US" sz="1400">
                <a:solidFill>
                  <a:srgbClr val="0033CC"/>
                </a:solidFill>
              </a:rPr>
              <a:t>Ondokuz Mayıs</a:t>
            </a:r>
            <a:r>
              <a:rPr lang="en-US" altLang="en-US" sz="1400">
                <a:solidFill>
                  <a:srgbClr val="0033CC"/>
                </a:solidFill>
              </a:rPr>
              <a:t> University </a:t>
            </a:r>
            <a:endParaRPr lang="tr-TR" altLang="en-US" sz="1400">
              <a:solidFill>
                <a:srgbClr val="0033CC"/>
              </a:solidFill>
            </a:endParaRPr>
          </a:p>
          <a:p>
            <a:pPr algn="ctr">
              <a:spcBef>
                <a:spcPct val="0"/>
              </a:spcBef>
              <a:buClrTx/>
              <a:buSzTx/>
              <a:buFontTx/>
              <a:buNone/>
            </a:pPr>
            <a:r>
              <a:rPr lang="tr-TR" altLang="en-US" sz="1400">
                <a:solidFill>
                  <a:srgbClr val="0033CC"/>
                </a:solidFill>
              </a:rPr>
              <a:t>Samsun</a:t>
            </a:r>
            <a:r>
              <a:rPr lang="en-US" altLang="en-US" sz="1400">
                <a:solidFill>
                  <a:srgbClr val="0033CC"/>
                </a:solidFill>
              </a:rPr>
              <a:t>, Turkey</a:t>
            </a:r>
            <a:endParaRPr lang="tr-TR" altLang="en-US" sz="1400">
              <a:solidFill>
                <a:srgbClr val="0033CC"/>
              </a:solidFill>
            </a:endParaRPr>
          </a:p>
          <a:p>
            <a:pPr algn="ctr">
              <a:spcBef>
                <a:spcPct val="0"/>
              </a:spcBef>
              <a:buClrTx/>
              <a:buSzTx/>
              <a:buFontTx/>
              <a:buNone/>
            </a:pPr>
            <a:r>
              <a:rPr lang="en-US" altLang="en-US" sz="1400">
                <a:solidFill>
                  <a:srgbClr val="0033CC"/>
                </a:solidFill>
              </a:rPr>
              <a:t> </a:t>
            </a:r>
            <a:r>
              <a:rPr lang="tr-TR" altLang="en-US" sz="1400" b="1">
                <a:solidFill>
                  <a:srgbClr val="0033CC"/>
                </a:solidFill>
              </a:rPr>
              <a:t>okanoz</a:t>
            </a:r>
            <a:r>
              <a:rPr lang="en-US" altLang="en-US" sz="1400" b="1">
                <a:solidFill>
                  <a:srgbClr val="0033CC"/>
                </a:solidFill>
              </a:rPr>
              <a:t>@s</a:t>
            </a:r>
            <a:r>
              <a:rPr lang="tr-TR" altLang="en-US" sz="1400" b="1">
                <a:solidFill>
                  <a:srgbClr val="0033CC"/>
                </a:solidFill>
              </a:rPr>
              <a:t>amsun</a:t>
            </a:r>
            <a:r>
              <a:rPr lang="en-US" altLang="en-US" sz="1400" b="1">
                <a:solidFill>
                  <a:srgbClr val="0033CC"/>
                </a:solidFill>
              </a:rPr>
              <a:t>.edu.tr </a:t>
            </a:r>
            <a:endParaRPr lang="tr-TR" altLang="en-US" sz="1400" b="1">
              <a:solidFill>
                <a:srgbClr val="0033CC"/>
              </a:solidFill>
            </a:endParaRPr>
          </a:p>
        </p:txBody>
      </p:sp>
    </p:spTree>
  </p:cSld>
  <p:clrMapOvr>
    <a:masterClrMapping/>
  </p:clrMapOvr>
  <p:transition spd="slow">
    <p:cover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534988" y="2073275"/>
            <a:ext cx="8032750" cy="4040188"/>
          </a:xfrm>
        </p:spPr>
        <p:txBody>
          <a:bodyPr/>
          <a:lstStyle/>
          <a:p>
            <a:pPr marL="0" indent="0" algn="just" eaLnBrk="1" hangingPunct="1">
              <a:lnSpc>
                <a:spcPct val="150000"/>
              </a:lnSpc>
              <a:buFont typeface="Wingdings" panose="05000000000000000000" pitchFamily="2" charset="2"/>
              <a:buNone/>
            </a:pPr>
            <a:r>
              <a:rPr lang="en-US" altLang="en-US" sz="1600" dirty="0">
                <a:solidFill>
                  <a:srgbClr val="000099"/>
                </a:solidFill>
              </a:rPr>
              <a:t>In recent years, the gas insulating principle has been used in high-voltage equipment in terms of reliability, breakdown strength and working life. </a:t>
            </a:r>
            <a:endParaRPr lang="tr-TR" altLang="en-US" sz="1600" dirty="0">
              <a:solidFill>
                <a:srgbClr val="000099"/>
              </a:solidFill>
            </a:endParaRPr>
          </a:p>
          <a:p>
            <a:pPr marL="0" indent="0" algn="just" eaLnBrk="1" hangingPunct="1">
              <a:lnSpc>
                <a:spcPct val="150000"/>
              </a:lnSpc>
              <a:buFont typeface="Wingdings" panose="05000000000000000000" pitchFamily="2" charset="2"/>
              <a:buNone/>
            </a:pPr>
            <a:endParaRPr lang="tr-TR" altLang="en-US" sz="1600" dirty="0">
              <a:solidFill>
                <a:srgbClr val="000099"/>
              </a:solidFill>
            </a:endParaRPr>
          </a:p>
          <a:p>
            <a:pPr marL="0" indent="0" algn="just" eaLnBrk="1" hangingPunct="1">
              <a:lnSpc>
                <a:spcPct val="150000"/>
              </a:lnSpc>
              <a:buFont typeface="Wingdings" panose="05000000000000000000" pitchFamily="2" charset="2"/>
              <a:buNone/>
            </a:pPr>
            <a:r>
              <a:rPr lang="en-US" altLang="en-US" sz="1600" b="1" dirty="0">
                <a:solidFill>
                  <a:srgbClr val="000099"/>
                </a:solidFill>
              </a:rPr>
              <a:t>Gas insulated transformers </a:t>
            </a:r>
            <a:r>
              <a:rPr lang="en-US" altLang="en-US" sz="1600" dirty="0">
                <a:solidFill>
                  <a:srgbClr val="000099"/>
                </a:solidFill>
              </a:rPr>
              <a:t>(GITs) are widely used in </a:t>
            </a:r>
            <a:r>
              <a:rPr lang="en-US" altLang="en-US" sz="1600" b="1" dirty="0">
                <a:solidFill>
                  <a:srgbClr val="FF0000"/>
                </a:solidFill>
              </a:rPr>
              <a:t>underground and indoor substations in urban areas</a:t>
            </a:r>
            <a:r>
              <a:rPr lang="en-US" altLang="en-US" sz="1600" dirty="0">
                <a:solidFill>
                  <a:srgbClr val="000099"/>
                </a:solidFill>
              </a:rPr>
              <a:t>. This plays an even </a:t>
            </a:r>
            <a:r>
              <a:rPr lang="en-US" altLang="en-US" sz="1600" b="1" dirty="0"/>
              <a:t>more important role in locating distribution transformers at the closest locations to the load </a:t>
            </a:r>
            <a:r>
              <a:rPr lang="en-US" altLang="en-US" sz="1600" dirty="0">
                <a:solidFill>
                  <a:srgbClr val="000099"/>
                </a:solidFill>
              </a:rPr>
              <a:t>(consumer points) for technical and economic reasons.</a:t>
            </a:r>
            <a:endParaRPr lang="tr-TR" altLang="en-US" sz="1600" dirty="0">
              <a:solidFill>
                <a:srgbClr val="000099"/>
              </a:solidFill>
            </a:endParaRPr>
          </a:p>
          <a:p>
            <a:pPr marL="0" indent="0" algn="just" eaLnBrk="1" hangingPunct="1">
              <a:lnSpc>
                <a:spcPct val="150000"/>
              </a:lnSpc>
              <a:buFont typeface="Wingdings" panose="05000000000000000000" pitchFamily="2" charset="2"/>
              <a:buNone/>
            </a:pPr>
            <a:endParaRPr lang="tr-TR" altLang="en-US" sz="1600" dirty="0">
              <a:solidFill>
                <a:srgbClr val="000099"/>
              </a:solidFill>
            </a:endParaRPr>
          </a:p>
          <a:p>
            <a:pPr marL="0" indent="0" algn="just" eaLnBrk="1" hangingPunct="1">
              <a:lnSpc>
                <a:spcPct val="150000"/>
              </a:lnSpc>
              <a:buFont typeface="Wingdings" panose="05000000000000000000" pitchFamily="2" charset="2"/>
              <a:buNone/>
            </a:pPr>
            <a:r>
              <a:rPr lang="tr-TR" altLang="en-US" sz="1600" b="1" dirty="0" err="1">
                <a:solidFill>
                  <a:srgbClr val="FF0000"/>
                </a:solidFill>
              </a:rPr>
              <a:t>In</a:t>
            </a:r>
            <a:r>
              <a:rPr lang="tr-TR" altLang="en-US" sz="1600" b="1" dirty="0">
                <a:solidFill>
                  <a:srgbClr val="FF0000"/>
                </a:solidFill>
              </a:rPr>
              <a:t> </a:t>
            </a:r>
            <a:r>
              <a:rPr lang="tr-TR" altLang="en-US" sz="1600" b="1" dirty="0" err="1">
                <a:solidFill>
                  <a:srgbClr val="FF0000"/>
                </a:solidFill>
              </a:rPr>
              <a:t>this</a:t>
            </a:r>
            <a:r>
              <a:rPr lang="tr-TR" altLang="en-US" sz="1600" b="1" dirty="0">
                <a:solidFill>
                  <a:srgbClr val="FF0000"/>
                </a:solidFill>
              </a:rPr>
              <a:t> </a:t>
            </a:r>
            <a:r>
              <a:rPr lang="tr-TR" altLang="en-US" sz="1600" b="1" dirty="0" err="1">
                <a:solidFill>
                  <a:srgbClr val="FF0000"/>
                </a:solidFill>
              </a:rPr>
              <a:t>study</a:t>
            </a:r>
            <a:r>
              <a:rPr lang="en-US" altLang="en-US" sz="1600" dirty="0">
                <a:solidFill>
                  <a:srgbClr val="000099"/>
                </a:solidFill>
              </a:rPr>
              <a:t>, the required design criteria of R410A gas insulated transformers will be achieved with the aim of meeting today’s energy needs in an economical way. </a:t>
            </a:r>
            <a:endParaRPr lang="tr-TR" altLang="en-US" sz="1600" dirty="0">
              <a:solidFill>
                <a:srgbClr val="000099"/>
              </a:solidFill>
            </a:endParaRPr>
          </a:p>
          <a:p>
            <a:pPr marL="0" indent="0" algn="just" eaLnBrk="1" hangingPunct="1">
              <a:lnSpc>
                <a:spcPct val="150000"/>
              </a:lnSpc>
              <a:buFont typeface="Wingdings" panose="05000000000000000000" pitchFamily="2" charset="2"/>
              <a:buNone/>
            </a:pPr>
            <a:endParaRPr lang="en-US" altLang="en-US" sz="1800" dirty="0">
              <a:solidFill>
                <a:srgbClr val="000099"/>
              </a:solidFill>
            </a:endParaRPr>
          </a:p>
        </p:txBody>
      </p:sp>
      <p:grpSp>
        <p:nvGrpSpPr>
          <p:cNvPr id="4" name="Grup 3"/>
          <p:cNvGrpSpPr/>
          <p:nvPr/>
        </p:nvGrpSpPr>
        <p:grpSpPr>
          <a:xfrm>
            <a:off x="4332514" y="498403"/>
            <a:ext cx="4234542" cy="864856"/>
            <a:chOff x="103489" y="-2413453"/>
            <a:chExt cx="6090046" cy="975845"/>
          </a:xfrm>
          <a:scene3d>
            <a:camera prst="orthographicFront"/>
            <a:lightRig rig="flat" dir="t"/>
          </a:scene3d>
        </p:grpSpPr>
        <p:sp>
          <p:nvSpPr>
            <p:cNvPr id="5" name="Köşeli Çift Ayraç 4"/>
            <p:cNvSpPr/>
            <p:nvPr/>
          </p:nvSpPr>
          <p:spPr>
            <a:xfrm>
              <a:off x="103489" y="-2413453"/>
              <a:ext cx="6090046" cy="878872"/>
            </a:xfrm>
            <a:prstGeom prst="chevron">
              <a:avLst/>
            </a:prstGeom>
            <a:sp3d prstMaterial="plastic">
              <a:bevelT w="120900" h="88900"/>
              <a:bevelB w="88900" h="31750" prst="angle"/>
            </a:sp3d>
          </p:spPr>
          <p:style>
            <a:lnRef idx="0">
              <a:schemeClr val="lt2">
                <a:hueOff val="0"/>
                <a:satOff val="0"/>
                <a:lumOff val="0"/>
                <a:alphaOff val="0"/>
              </a:schemeClr>
            </a:lnRef>
            <a:fillRef idx="3">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6" name="Köşeli Çift Ayraç 4"/>
            <p:cNvSpPr txBox="1"/>
            <p:nvPr/>
          </p:nvSpPr>
          <p:spPr>
            <a:xfrm>
              <a:off x="320538" y="-2316480"/>
              <a:ext cx="5211174" cy="878872"/>
            </a:xfrm>
            <a:prstGeom prst="rect">
              <a:avLst/>
            </a:prstGeom>
            <a:sp3d/>
          </p:spPr>
          <p:style>
            <a:lnRef idx="0">
              <a:scrgbClr r="0" g="0" b="0"/>
            </a:lnRef>
            <a:fillRef idx="0">
              <a:scrgbClr r="0" g="0" b="0"/>
            </a:fillRef>
            <a:effectRef idx="0">
              <a:scrgbClr r="0" g="0" b="0"/>
            </a:effectRef>
            <a:fontRef idx="minor">
              <a:schemeClr val="lt1"/>
            </a:fontRef>
          </p:style>
          <p:txBody>
            <a:bodyPr lIns="212027" tIns="70676" rIns="70676" bIns="70676" spcCol="1270" anchor="ctr"/>
            <a:lstStyle/>
            <a:p>
              <a:pPr algn="ctr" defTabSz="2355850">
                <a:lnSpc>
                  <a:spcPct val="90000"/>
                </a:lnSpc>
                <a:spcAft>
                  <a:spcPct val="35000"/>
                </a:spcAft>
                <a:defRPr/>
              </a:pPr>
              <a:r>
                <a:rPr lang="en-US" altLang="en-US" sz="4000" dirty="0">
                  <a:solidFill>
                    <a:schemeClr val="hlink"/>
                  </a:solidFill>
                </a:rPr>
                <a:t>Introduction</a:t>
              </a:r>
              <a:endParaRPr lang="tr-TR" sz="4000" dirty="0"/>
            </a:p>
          </p:txBody>
        </p:sp>
      </p:grpSp>
    </p:spTree>
  </p:cSld>
  <p:clrMapOvr>
    <a:masterClrMapping/>
  </p:clrMapOvr>
  <p:transition>
    <p:cover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bwMode="auto">
          <a:xfrm>
            <a:off x="4702628" y="3911"/>
            <a:ext cx="4441371"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8197" name="Rectangle 2"/>
          <p:cNvSpPr>
            <a:spLocks noGrp="1" noChangeArrowheads="1"/>
          </p:cNvSpPr>
          <p:nvPr>
            <p:ph type="title"/>
          </p:nvPr>
        </p:nvSpPr>
        <p:spPr>
          <a:xfrm>
            <a:off x="4764088" y="-36513"/>
            <a:ext cx="4405312" cy="762001"/>
          </a:xfrm>
        </p:spPr>
        <p:txBody>
          <a:bodyPr/>
          <a:lstStyle/>
          <a:p>
            <a:pPr algn="ctr" eaLnBrk="1" hangingPunct="1"/>
            <a:r>
              <a:rPr lang="en-US" altLang="en-US" sz="2800" b="1">
                <a:solidFill>
                  <a:schemeClr val="bg1"/>
                </a:solidFill>
              </a:rPr>
              <a:t>What is R410A</a:t>
            </a:r>
            <a:r>
              <a:rPr lang="tr-TR" altLang="en-US" sz="2800" b="1">
                <a:solidFill>
                  <a:schemeClr val="bg1"/>
                </a:solidFill>
              </a:rPr>
              <a:t> </a:t>
            </a:r>
            <a:r>
              <a:rPr lang="en-US" altLang="en-US" sz="2800" b="1">
                <a:solidFill>
                  <a:schemeClr val="bg1"/>
                </a:solidFill>
              </a:rPr>
              <a:t>?</a:t>
            </a:r>
          </a:p>
        </p:txBody>
      </p:sp>
      <p:sp>
        <p:nvSpPr>
          <p:cNvPr id="8198" name="Dikdörtgen 1"/>
          <p:cNvSpPr>
            <a:spLocks noChangeArrowheads="1"/>
          </p:cNvSpPr>
          <p:nvPr/>
        </p:nvSpPr>
        <p:spPr bwMode="auto">
          <a:xfrm>
            <a:off x="11113" y="0"/>
            <a:ext cx="4691062" cy="6869113"/>
          </a:xfrm>
          <a:prstGeom prst="rect">
            <a:avLst/>
          </a:prstGeom>
          <a:solidFill>
            <a:schemeClr val="bg1"/>
          </a:solidFill>
          <a:ln w="28575"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6147" name="Rectangle 3"/>
          <p:cNvSpPr>
            <a:spLocks noGrp="1" noChangeArrowheads="1"/>
          </p:cNvSpPr>
          <p:nvPr>
            <p:ph type="body" idx="1"/>
          </p:nvPr>
        </p:nvSpPr>
        <p:spPr>
          <a:xfrm>
            <a:off x="163513" y="95250"/>
            <a:ext cx="4386262" cy="6610350"/>
          </a:xfrm>
        </p:spPr>
        <p:txBody>
          <a:bodyPr/>
          <a:lstStyle/>
          <a:p>
            <a:pPr algn="just" eaLnBrk="1" hangingPunct="1">
              <a:lnSpc>
                <a:spcPct val="150000"/>
              </a:lnSpc>
              <a:spcBef>
                <a:spcPts val="0"/>
              </a:spcBef>
              <a:buClr>
                <a:srgbClr val="FF0000"/>
              </a:buClr>
              <a:buSzPct val="150000"/>
              <a:buFont typeface="Wingdings" panose="05000000000000000000" pitchFamily="2" charset="2"/>
              <a:buChar char="v"/>
              <a:defRPr/>
            </a:pPr>
            <a:endParaRPr lang="tr-TR" sz="1600" dirty="0">
              <a:solidFill>
                <a:srgbClr val="000099"/>
              </a:solidFill>
            </a:endParaRPr>
          </a:p>
          <a:p>
            <a:pPr algn="just" eaLnBrk="1" hangingPunct="1">
              <a:lnSpc>
                <a:spcPct val="150000"/>
              </a:lnSpc>
              <a:spcBef>
                <a:spcPts val="0"/>
              </a:spcBef>
              <a:buClr>
                <a:srgbClr val="FF0000"/>
              </a:buClr>
              <a:buSzPct val="150000"/>
              <a:buFont typeface="Wingdings" panose="05000000000000000000" pitchFamily="2" charset="2"/>
              <a:buChar char="v"/>
              <a:defRPr/>
            </a:pPr>
            <a:r>
              <a:rPr lang="en-US" sz="1600" dirty="0">
                <a:solidFill>
                  <a:srgbClr val="000099"/>
                </a:solidFill>
              </a:rPr>
              <a:t>R410A is an </a:t>
            </a:r>
            <a:r>
              <a:rPr lang="en-US" sz="1600" b="1" dirty="0" err="1">
                <a:solidFill>
                  <a:srgbClr val="000099"/>
                </a:solidFill>
              </a:rPr>
              <a:t>azeotropic</a:t>
            </a:r>
            <a:r>
              <a:rPr lang="en-US" sz="1600" b="1" dirty="0">
                <a:solidFill>
                  <a:srgbClr val="000099"/>
                </a:solidFill>
              </a:rPr>
              <a:t> refrigerant</a:t>
            </a:r>
            <a:endParaRPr lang="tr-TR" sz="1600" b="1"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r>
              <a:rPr lang="en-US" sz="1600" dirty="0">
                <a:solidFill>
                  <a:srgbClr val="000099"/>
                </a:solidFill>
              </a:rPr>
              <a:t>mixture</a:t>
            </a:r>
            <a:r>
              <a:rPr lang="tr-TR" sz="1600" dirty="0">
                <a:solidFill>
                  <a:srgbClr val="000099"/>
                </a:solidFill>
              </a:rPr>
              <a:t> </a:t>
            </a:r>
            <a:r>
              <a:rPr lang="en-US" sz="1600" dirty="0">
                <a:solidFill>
                  <a:srgbClr val="000099"/>
                </a:solidFill>
              </a:rPr>
              <a:t>of equal</a:t>
            </a:r>
            <a:r>
              <a:rPr lang="tr-TR" sz="1600" dirty="0">
                <a:solidFill>
                  <a:srgbClr val="000099"/>
                </a:solidFill>
              </a:rPr>
              <a:t> </a:t>
            </a:r>
            <a:r>
              <a:rPr lang="en-US" sz="1600" b="1" dirty="0">
                <a:solidFill>
                  <a:srgbClr val="FF0000"/>
                </a:solidFill>
              </a:rPr>
              <a:t>parts of R32 and R125 </a:t>
            </a:r>
            <a:r>
              <a:rPr lang="en-US" sz="1600" dirty="0">
                <a:solidFill>
                  <a:srgbClr val="000099"/>
                </a:solidFill>
              </a:rPr>
              <a:t>that meets the needs of the industry in many new air conditioning systems.</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Char char="v"/>
              <a:defRPr/>
            </a:pPr>
            <a:r>
              <a:rPr lang="en-US" sz="1600" dirty="0">
                <a:solidFill>
                  <a:srgbClr val="000099"/>
                </a:solidFill>
              </a:rPr>
              <a:t>Since it does </a:t>
            </a:r>
            <a:r>
              <a:rPr lang="en-US" sz="1600" b="1" dirty="0">
                <a:solidFill>
                  <a:srgbClr val="000099"/>
                </a:solidFill>
              </a:rPr>
              <a:t>not contain chlorine</a:t>
            </a:r>
            <a:r>
              <a:rPr lang="en-US" sz="1600" dirty="0">
                <a:solidFill>
                  <a:srgbClr val="000099"/>
                </a:solidFill>
              </a:rPr>
              <a:t>, it is an </a:t>
            </a:r>
            <a:r>
              <a:rPr lang="en-US" sz="1600" b="1" dirty="0">
                <a:solidFill>
                  <a:srgbClr val="FF0000"/>
                </a:solidFill>
              </a:rPr>
              <a:t>environmentally friendly </a:t>
            </a:r>
            <a:r>
              <a:rPr lang="en-US" sz="1600" dirty="0">
                <a:solidFill>
                  <a:srgbClr val="000099"/>
                </a:solidFill>
              </a:rPr>
              <a:t>gas with zero ozone consumption coefficient.</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Char char="v"/>
              <a:defRPr/>
            </a:pP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Char char="v"/>
              <a:defRPr/>
            </a:pPr>
            <a:r>
              <a:rPr lang="en-US" sz="1600" dirty="0">
                <a:solidFill>
                  <a:srgbClr val="000099"/>
                </a:solidFill>
              </a:rPr>
              <a:t> R410A gas has good potential in terms of</a:t>
            </a:r>
            <a:endParaRPr lang="tr-TR" sz="1600" dirty="0">
              <a:solidFill>
                <a:srgbClr val="000099"/>
              </a:solidFill>
            </a:endParaRPr>
          </a:p>
          <a:p>
            <a:pPr marL="0" indent="0" algn="just" eaLnBrk="1" hangingPunct="1">
              <a:lnSpc>
                <a:spcPct val="150000"/>
              </a:lnSpc>
              <a:spcBef>
                <a:spcPts val="0"/>
              </a:spcBef>
              <a:buClr>
                <a:srgbClr val="FF0000"/>
              </a:buClr>
              <a:buSzPct val="100000"/>
              <a:buFont typeface="Wingdings" panose="05000000000000000000" pitchFamily="2" charset="2"/>
              <a:buNone/>
              <a:defRPr/>
            </a:pPr>
            <a:r>
              <a:rPr lang="tr-TR" sz="1600" dirty="0">
                <a:solidFill>
                  <a:srgbClr val="000099"/>
                </a:solidFill>
              </a:rPr>
              <a:t>     </a:t>
            </a:r>
            <a:r>
              <a:rPr lang="tr-TR" sz="1600" dirty="0" err="1">
                <a:solidFill>
                  <a:srgbClr val="000099"/>
                </a:solidFill>
              </a:rPr>
              <a:t>Non-flammability</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r>
              <a:rPr lang="tr-TR" sz="1600" dirty="0">
                <a:solidFill>
                  <a:srgbClr val="000099"/>
                </a:solidFill>
              </a:rPr>
              <a:t>     N</a:t>
            </a:r>
            <a:r>
              <a:rPr lang="en-US" sz="1600" dirty="0">
                <a:solidFill>
                  <a:srgbClr val="000099"/>
                </a:solidFill>
              </a:rPr>
              <a:t>on-toxicity,</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r>
              <a:rPr lang="tr-TR" sz="1600" dirty="0">
                <a:solidFill>
                  <a:srgbClr val="000099"/>
                </a:solidFill>
              </a:rPr>
              <a:t>     N</a:t>
            </a:r>
            <a:r>
              <a:rPr lang="en-US" sz="1600" dirty="0">
                <a:solidFill>
                  <a:srgbClr val="000099"/>
                </a:solidFill>
              </a:rPr>
              <a:t>o ODP, </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r>
              <a:rPr lang="tr-TR" sz="1600" dirty="0">
                <a:solidFill>
                  <a:srgbClr val="000099"/>
                </a:solidFill>
              </a:rPr>
              <a:t>     L</a:t>
            </a:r>
            <a:r>
              <a:rPr lang="en-US" sz="1600" dirty="0">
                <a:solidFill>
                  <a:srgbClr val="000099"/>
                </a:solidFill>
              </a:rPr>
              <a:t>ow GWP, </a:t>
            </a:r>
            <a:endParaRPr lang="tr-TR" sz="1600" dirty="0">
              <a:solidFill>
                <a:srgbClr val="000099"/>
              </a:solidFill>
            </a:endParaRPr>
          </a:p>
          <a:p>
            <a:pPr marL="0" indent="0" algn="just" eaLnBrk="1" hangingPunct="1">
              <a:lnSpc>
                <a:spcPct val="150000"/>
              </a:lnSpc>
              <a:spcBef>
                <a:spcPts val="0"/>
              </a:spcBef>
              <a:buClr>
                <a:srgbClr val="FF0000"/>
              </a:buClr>
              <a:buSzPct val="150000"/>
              <a:buFont typeface="Wingdings" panose="05000000000000000000" pitchFamily="2" charset="2"/>
              <a:buNone/>
              <a:defRPr/>
            </a:pPr>
            <a:r>
              <a:rPr lang="en-US" sz="1600" dirty="0">
                <a:solidFill>
                  <a:srgbClr val="000099"/>
                </a:solidFill>
              </a:rPr>
              <a:t>its availability in the market, and economical cost. </a:t>
            </a:r>
            <a:endParaRPr lang="tr-TR" altLang="en-US" sz="1600" dirty="0">
              <a:solidFill>
                <a:srgbClr val="000099"/>
              </a:solidFill>
            </a:endParaRPr>
          </a:p>
        </p:txBody>
      </p:sp>
      <p:sp>
        <p:nvSpPr>
          <p:cNvPr id="8200" name="Dikdörtgen 4"/>
          <p:cNvSpPr>
            <a:spLocks noChangeArrowheads="1"/>
          </p:cNvSpPr>
          <p:nvPr/>
        </p:nvSpPr>
        <p:spPr bwMode="auto">
          <a:xfrm>
            <a:off x="4702175" y="906463"/>
            <a:ext cx="4441825" cy="5951537"/>
          </a:xfrm>
          <a:prstGeom prst="rect">
            <a:avLst/>
          </a:prstGeom>
          <a:solidFill>
            <a:schemeClr val="bg1"/>
          </a:solidFill>
          <a:ln w="28575"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pic>
        <p:nvPicPr>
          <p:cNvPr id="8201" name="Resim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4575" y="1808163"/>
            <a:ext cx="4224338" cy="213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Metin kutusu 7"/>
          <p:cNvSpPr txBox="1">
            <a:spLocks noChangeArrowheads="1"/>
          </p:cNvSpPr>
          <p:nvPr/>
        </p:nvSpPr>
        <p:spPr bwMode="auto">
          <a:xfrm>
            <a:off x="4738688" y="4094163"/>
            <a:ext cx="2228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tr-TR" altLang="tr-TR" sz="1400" b="1"/>
              <a:t>CH</a:t>
            </a:r>
            <a:r>
              <a:rPr lang="tr-TR" altLang="tr-TR" sz="1400" b="1" baseline="-25000"/>
              <a:t>2</a:t>
            </a:r>
            <a:r>
              <a:rPr lang="tr-TR" altLang="tr-TR" sz="1400" b="1"/>
              <a:t>F</a:t>
            </a:r>
            <a:r>
              <a:rPr lang="tr-TR" altLang="tr-TR" sz="1400" b="1" baseline="-25000"/>
              <a:t>2</a:t>
            </a:r>
            <a:r>
              <a:rPr lang="tr-TR" altLang="tr-TR" sz="1400" b="1"/>
              <a:t>(</a:t>
            </a:r>
            <a:r>
              <a:rPr lang="tr-TR" altLang="tr-TR" sz="1400"/>
              <a:t>Diflorometan)</a:t>
            </a:r>
            <a:endParaRPr lang="tr-TR" altLang="tr-TR" sz="1400" b="1" baseline="-25000"/>
          </a:p>
        </p:txBody>
      </p:sp>
      <p:sp>
        <p:nvSpPr>
          <p:cNvPr id="9" name="Metin kutusu 8"/>
          <p:cNvSpPr txBox="1"/>
          <p:nvPr/>
        </p:nvSpPr>
        <p:spPr>
          <a:xfrm>
            <a:off x="6816725" y="4106863"/>
            <a:ext cx="2632075" cy="307975"/>
          </a:xfrm>
          <a:prstGeom prst="rect">
            <a:avLst/>
          </a:prstGeom>
          <a:noFill/>
        </p:spPr>
        <p:txBody>
          <a:bodyPr>
            <a:spAutoFit/>
          </a:bodyPr>
          <a:lstStyle/>
          <a:p>
            <a:pPr>
              <a:defRPr/>
            </a:pPr>
            <a:r>
              <a:rPr lang="tr-TR" sz="1400" b="1" dirty="0"/>
              <a:t>HF</a:t>
            </a:r>
            <a:r>
              <a:rPr lang="tr-TR" sz="1400" b="1" baseline="-25000" dirty="0"/>
              <a:t>2</a:t>
            </a:r>
            <a:r>
              <a:rPr lang="tr-TR" sz="1400" b="1" cap="all" dirty="0"/>
              <a:t>c-CF</a:t>
            </a:r>
            <a:r>
              <a:rPr lang="tr-TR" sz="1400" b="1" cap="all" baseline="-25000" dirty="0"/>
              <a:t>3</a:t>
            </a:r>
            <a:r>
              <a:rPr lang="tr-TR" sz="1400" b="1" cap="all" dirty="0"/>
              <a:t>(</a:t>
            </a:r>
            <a:r>
              <a:rPr lang="tr-TR" sz="1400" dirty="0" err="1"/>
              <a:t>Petraflorometan</a:t>
            </a:r>
            <a:r>
              <a:rPr lang="tr-TR" sz="1400" b="1" cap="all" dirty="0"/>
              <a:t>)</a:t>
            </a:r>
            <a:endParaRPr lang="tr-TR" sz="1400" b="1" cap="all" baseline="-25000" dirty="0"/>
          </a:p>
        </p:txBody>
      </p:sp>
      <p:sp>
        <p:nvSpPr>
          <p:cNvPr id="10" name="TextBox 8">
            <a:extLst>
              <a:ext uri="{FF2B5EF4-FFF2-40B4-BE49-F238E27FC236}">
                <a16:creationId xmlns:a16="http://schemas.microsoft.com/office/drawing/2014/main" id="{5C89125E-899C-42CA-AC49-A619DD710D58}"/>
              </a:ext>
            </a:extLst>
          </p:cNvPr>
          <p:cNvSpPr txBox="1"/>
          <p:nvPr/>
        </p:nvSpPr>
        <p:spPr>
          <a:xfrm>
            <a:off x="4739900" y="5274116"/>
            <a:ext cx="4404100" cy="1569660"/>
          </a:xfrm>
          <a:prstGeom prst="rect">
            <a:avLst/>
          </a:prstGeom>
          <a:solidFill>
            <a:srgbClr val="002060"/>
          </a:solidFill>
          <a:effectLst>
            <a:outerShdw blurRad="63500" sx="102000" sy="102000" algn="c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just">
              <a:lnSpc>
                <a:spcPct val="150000"/>
              </a:lnSpc>
              <a:defRPr/>
            </a:pPr>
            <a:r>
              <a:rPr lang="tr-TR" sz="1600" b="1" dirty="0" err="1">
                <a:ea typeface="Tahoma" panose="020B0604030504040204" pitchFamily="34" charset="0"/>
                <a:cs typeface="Tahoma" panose="020B0604030504040204" pitchFamily="34" charset="0"/>
              </a:rPr>
              <a:t>Note</a:t>
            </a:r>
            <a:r>
              <a:rPr lang="tr-TR" sz="1600" b="1" dirty="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Chlorine ions act as a catalyst and cause the ozone layer to become thinner by converting ozone molecules into oxygen molecules.</a:t>
            </a:r>
          </a:p>
        </p:txBody>
      </p:sp>
    </p:spTree>
  </p:cSld>
  <p:clrMapOvr>
    <a:masterClrMapping/>
  </p:clrMapOvr>
  <p:transition spd="slow">
    <p:cover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00063" y="1882775"/>
            <a:ext cx="813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endParaRPr lang="tr-TR" altLang="en-US" sz="1800" kern="0" dirty="0">
              <a:solidFill>
                <a:srgbClr val="000099"/>
              </a:solidFill>
            </a:endParaRPr>
          </a:p>
        </p:txBody>
      </p:sp>
      <p:sp>
        <p:nvSpPr>
          <p:cNvPr id="11" name="Dikdörtgen 10"/>
          <p:cNvSpPr/>
          <p:nvPr/>
        </p:nvSpPr>
        <p:spPr>
          <a:xfrm>
            <a:off x="4383088" y="1341438"/>
            <a:ext cx="4775200" cy="5516562"/>
          </a:xfrm>
          <a:prstGeom prst="rect">
            <a:avLst/>
          </a:pr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pic>
        <p:nvPicPr>
          <p:cNvPr id="10245" name="Resim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8025" y="2489200"/>
            <a:ext cx="2565400" cy="3221038"/>
          </a:xfrm>
          <a:prstGeom prst="rect">
            <a:avLst/>
          </a:prstGeom>
          <a:solidFill>
            <a:schemeClr val="bg1"/>
          </a:solidFill>
          <a:ln w="9525">
            <a:solidFill>
              <a:schemeClr val="bg1"/>
            </a:solidFill>
            <a:miter lim="800000"/>
            <a:headEnd/>
            <a:tailEnd/>
          </a:ln>
        </p:spPr>
      </p:pic>
      <p:sp>
        <p:nvSpPr>
          <p:cNvPr id="10246" name="Metin kutusu 12"/>
          <p:cNvSpPr txBox="1">
            <a:spLocks noChangeArrowheads="1"/>
          </p:cNvSpPr>
          <p:nvPr/>
        </p:nvSpPr>
        <p:spPr bwMode="auto">
          <a:xfrm>
            <a:off x="6940550" y="2247900"/>
            <a:ext cx="2195513" cy="39243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nSpc>
                <a:spcPct val="150000"/>
              </a:lnSpc>
              <a:spcBef>
                <a:spcPct val="0"/>
              </a:spcBef>
              <a:buClrTx/>
              <a:buSzTx/>
              <a:buFont typeface="Tahoma" panose="020B0604030504040204" pitchFamily="34" charset="0"/>
              <a:buAutoNum type="arabicPeriod"/>
            </a:pPr>
            <a:r>
              <a:rPr lang="tr-TR" altLang="tr-TR" sz="1400" b="1"/>
              <a:t>Tank</a:t>
            </a:r>
          </a:p>
          <a:p>
            <a:pPr>
              <a:lnSpc>
                <a:spcPct val="150000"/>
              </a:lnSpc>
              <a:spcBef>
                <a:spcPct val="0"/>
              </a:spcBef>
              <a:buClrTx/>
              <a:buSzTx/>
              <a:buFont typeface="Tahoma" panose="020B0604030504040204" pitchFamily="34" charset="0"/>
              <a:buAutoNum type="arabicPeriod"/>
            </a:pPr>
            <a:r>
              <a:rPr lang="tr-TR" altLang="tr-TR" sz="1400" b="1"/>
              <a:t>R410A </a:t>
            </a:r>
          </a:p>
          <a:p>
            <a:pPr>
              <a:lnSpc>
                <a:spcPct val="150000"/>
              </a:lnSpc>
              <a:spcBef>
                <a:spcPct val="0"/>
              </a:spcBef>
              <a:buClrTx/>
              <a:buSzTx/>
              <a:buFont typeface="Tahoma" panose="020B0604030504040204" pitchFamily="34" charset="0"/>
              <a:buAutoNum type="arabicPeriod"/>
            </a:pPr>
            <a:r>
              <a:rPr lang="tr-TR" altLang="tr-TR" sz="1400" b="1"/>
              <a:t>HV insulation</a:t>
            </a:r>
          </a:p>
          <a:p>
            <a:pPr>
              <a:lnSpc>
                <a:spcPct val="150000"/>
              </a:lnSpc>
              <a:spcBef>
                <a:spcPct val="0"/>
              </a:spcBef>
              <a:buClrTx/>
              <a:buSzTx/>
              <a:buFont typeface="Tahoma" panose="020B0604030504040204" pitchFamily="34" charset="0"/>
              <a:buAutoNum type="arabicPeriod"/>
            </a:pPr>
            <a:r>
              <a:rPr lang="tr-TR" altLang="tr-TR" sz="1400" b="1"/>
              <a:t> Dielectric Barrier </a:t>
            </a:r>
          </a:p>
          <a:p>
            <a:pPr>
              <a:lnSpc>
                <a:spcPct val="150000"/>
              </a:lnSpc>
              <a:spcBef>
                <a:spcPct val="0"/>
              </a:spcBef>
              <a:buClrTx/>
              <a:buSzTx/>
              <a:buFont typeface="Tahoma" panose="020B0604030504040204" pitchFamily="34" charset="0"/>
              <a:buAutoNum type="arabicPeriod"/>
            </a:pPr>
            <a:r>
              <a:rPr lang="tr-TR" altLang="tr-TR" sz="1400" b="1"/>
              <a:t>Tap Changer</a:t>
            </a:r>
          </a:p>
          <a:p>
            <a:pPr>
              <a:lnSpc>
                <a:spcPct val="150000"/>
              </a:lnSpc>
              <a:spcBef>
                <a:spcPct val="0"/>
              </a:spcBef>
              <a:buClrTx/>
              <a:buSzTx/>
              <a:buFont typeface="Tahoma" panose="020B0604030504040204" pitchFamily="34" charset="0"/>
              <a:buAutoNum type="arabicPeriod"/>
            </a:pPr>
            <a:r>
              <a:rPr lang="tr-TR" altLang="tr-TR" sz="1400" b="1"/>
              <a:t>Yokes</a:t>
            </a:r>
          </a:p>
          <a:p>
            <a:pPr>
              <a:lnSpc>
                <a:spcPct val="150000"/>
              </a:lnSpc>
              <a:spcBef>
                <a:spcPct val="0"/>
              </a:spcBef>
              <a:buClrTx/>
              <a:buSzTx/>
              <a:buFont typeface="Tahoma" panose="020B0604030504040204" pitchFamily="34" charset="0"/>
              <a:buAutoNum type="arabicPeriod"/>
            </a:pPr>
            <a:r>
              <a:rPr lang="tr-TR" altLang="tr-TR" sz="1400" b="1"/>
              <a:t>Bushing Insulators</a:t>
            </a:r>
          </a:p>
          <a:p>
            <a:pPr>
              <a:lnSpc>
                <a:spcPct val="150000"/>
              </a:lnSpc>
              <a:spcBef>
                <a:spcPct val="0"/>
              </a:spcBef>
              <a:buClrTx/>
              <a:buSzTx/>
              <a:buFont typeface="Tahoma" panose="020B0604030504040204" pitchFamily="34" charset="0"/>
              <a:buAutoNum type="arabicPeriod"/>
            </a:pPr>
            <a:r>
              <a:rPr lang="tr-TR" altLang="tr-TR" sz="1400" b="1"/>
              <a:t>Arc Sparking Gap</a:t>
            </a:r>
          </a:p>
          <a:p>
            <a:pPr>
              <a:lnSpc>
                <a:spcPct val="150000"/>
              </a:lnSpc>
              <a:spcBef>
                <a:spcPct val="0"/>
              </a:spcBef>
              <a:buClrTx/>
              <a:buSzTx/>
              <a:buFont typeface="Tahoma" panose="020B0604030504040204" pitchFamily="34" charset="0"/>
              <a:buAutoNum type="arabicPeriod"/>
            </a:pPr>
            <a:r>
              <a:rPr lang="tr-TR" altLang="tr-TR" sz="1400" b="1"/>
              <a:t>LV Bushing</a:t>
            </a:r>
          </a:p>
          <a:p>
            <a:pPr>
              <a:lnSpc>
                <a:spcPct val="150000"/>
              </a:lnSpc>
              <a:spcBef>
                <a:spcPct val="0"/>
              </a:spcBef>
              <a:buClrTx/>
              <a:buSzTx/>
              <a:buFont typeface="Tahoma" panose="020B0604030504040204" pitchFamily="34" charset="0"/>
              <a:buAutoNum type="arabicPeriod"/>
            </a:pPr>
            <a:r>
              <a:rPr lang="tr-TR" altLang="tr-TR" sz="1400" b="1"/>
              <a:t>Supporting Woods</a:t>
            </a:r>
          </a:p>
          <a:p>
            <a:pPr>
              <a:spcBef>
                <a:spcPct val="0"/>
              </a:spcBef>
              <a:buClrTx/>
              <a:buSzTx/>
              <a:buFont typeface="Tahoma" panose="020B0604030504040204" pitchFamily="34" charset="0"/>
              <a:buAutoNum type="arabicPeriod"/>
            </a:pPr>
            <a:endParaRPr lang="tr-TR" altLang="tr-TR" sz="1800"/>
          </a:p>
        </p:txBody>
      </p:sp>
      <p:sp>
        <p:nvSpPr>
          <p:cNvPr id="4" name="Aşağı Ok Belirtme Çizgisi 3"/>
          <p:cNvSpPr/>
          <p:nvPr/>
        </p:nvSpPr>
        <p:spPr bwMode="auto">
          <a:xfrm>
            <a:off x="4379440" y="-8145"/>
            <a:ext cx="4775446" cy="2069433"/>
          </a:xfrm>
          <a:prstGeom prst="downArrowCallou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lstStyle/>
          <a:p>
            <a:pPr algn="ctr">
              <a:lnSpc>
                <a:spcPct val="150000"/>
              </a:lnSpc>
              <a:defRPr/>
            </a:pPr>
            <a:r>
              <a:rPr lang="en-US" sz="2800" b="1" dirty="0">
                <a:solidFill>
                  <a:schemeClr val="bg1"/>
                </a:solidFill>
              </a:rPr>
              <a:t>3D </a:t>
            </a:r>
            <a:r>
              <a:rPr lang="tr-TR" sz="2800" b="1" dirty="0">
                <a:solidFill>
                  <a:schemeClr val="bg1"/>
                </a:solidFill>
              </a:rPr>
              <a:t>M</a:t>
            </a:r>
            <a:r>
              <a:rPr lang="en-US" sz="2800" b="1" dirty="0" err="1">
                <a:solidFill>
                  <a:schemeClr val="bg1"/>
                </a:solidFill>
              </a:rPr>
              <a:t>odeling</a:t>
            </a:r>
            <a:r>
              <a:rPr lang="en-US" sz="2800" b="1" dirty="0">
                <a:solidFill>
                  <a:schemeClr val="bg1"/>
                </a:solidFill>
              </a:rPr>
              <a:t> of </a:t>
            </a:r>
            <a:r>
              <a:rPr lang="tr-TR" sz="2800" b="1" dirty="0">
                <a:solidFill>
                  <a:schemeClr val="bg1"/>
                </a:solidFill>
              </a:rPr>
              <a:t>GIT</a:t>
            </a:r>
            <a:r>
              <a:rPr lang="en-US" sz="2800" b="1" dirty="0">
                <a:solidFill>
                  <a:schemeClr val="bg1"/>
                </a:solidFill>
              </a:rPr>
              <a:t> in AutoCAD </a:t>
            </a:r>
            <a:r>
              <a:rPr lang="tr-TR" sz="2800" b="1" dirty="0">
                <a:solidFill>
                  <a:schemeClr val="bg1"/>
                </a:solidFill>
              </a:rPr>
              <a:t>E</a:t>
            </a:r>
            <a:r>
              <a:rPr lang="en-US" sz="2800" b="1" dirty="0" err="1">
                <a:solidFill>
                  <a:schemeClr val="bg1"/>
                </a:solidFill>
              </a:rPr>
              <a:t>nvironment</a:t>
            </a:r>
            <a:endParaRPr lang="tr-TR" sz="2800" b="1" dirty="0">
              <a:solidFill>
                <a:schemeClr val="bg1"/>
              </a:solidFill>
            </a:endParaRPr>
          </a:p>
        </p:txBody>
      </p:sp>
      <p:sp>
        <p:nvSpPr>
          <p:cNvPr id="5" name="Dikdörtgen 4"/>
          <p:cNvSpPr/>
          <p:nvPr/>
        </p:nvSpPr>
        <p:spPr bwMode="auto">
          <a:xfrm>
            <a:off x="0" y="0"/>
            <a:ext cx="4368800" cy="6858000"/>
          </a:xfrm>
          <a:prstGeom prst="rect">
            <a:avLst/>
          </a:prstGeom>
          <a:solidFill>
            <a:schemeClr val="bg1"/>
          </a:solidFill>
          <a:ln w="28575" cap="flat" cmpd="sng" algn="ctr">
            <a:solidFill>
              <a:schemeClr val="tx2">
                <a:lumMod val="75000"/>
              </a:schemeClr>
            </a:solidFill>
            <a:prstDash val="solid"/>
            <a:round/>
            <a:headEnd type="none" w="med" len="med"/>
            <a:tailEnd type="none" w="med" len="med"/>
          </a:ln>
          <a:effectLst/>
        </p:spPr>
        <p:txBody>
          <a:bodyPr/>
          <a:lstStyle/>
          <a:p>
            <a:pPr>
              <a:defRPr/>
            </a:pPr>
            <a:endParaRPr lang="tr-TR"/>
          </a:p>
        </p:txBody>
      </p:sp>
      <p:sp>
        <p:nvSpPr>
          <p:cNvPr id="7" name="Metin kutusu 6"/>
          <p:cNvSpPr txBox="1"/>
          <p:nvPr/>
        </p:nvSpPr>
        <p:spPr>
          <a:xfrm>
            <a:off x="84138" y="733425"/>
            <a:ext cx="4110037" cy="5754688"/>
          </a:xfrm>
          <a:prstGeom prst="rect">
            <a:avLst/>
          </a:prstGeom>
          <a:solidFill>
            <a:schemeClr val="bg1"/>
          </a:solidFill>
        </p:spPr>
        <p:txBody>
          <a:bodyPr>
            <a:spAutoFit/>
          </a:bodyPr>
          <a:lstStyle/>
          <a:p>
            <a:pPr marL="285750" indent="-285750" algn="just">
              <a:buClr>
                <a:srgbClr val="FF0000"/>
              </a:buClr>
              <a:buSzPct val="130000"/>
              <a:buFont typeface="Wingdings" panose="05000000000000000000" pitchFamily="2" charset="2"/>
              <a:buChar char="v"/>
              <a:defRPr/>
            </a:pPr>
            <a:r>
              <a:rPr lang="en-US" sz="1600" dirty="0">
                <a:solidFill>
                  <a:srgbClr val="000099"/>
                </a:solidFill>
              </a:rPr>
              <a:t> A real transformer model of 50 kVA, 34.5/0.4 kV is studied in this </a:t>
            </a:r>
            <a:r>
              <a:rPr lang="tr-TR" sz="1600" dirty="0" err="1">
                <a:solidFill>
                  <a:srgbClr val="000099"/>
                </a:solidFill>
              </a:rPr>
              <a:t>work</a:t>
            </a:r>
            <a:r>
              <a:rPr lang="en-US" sz="1600" dirty="0">
                <a:solidFill>
                  <a:srgbClr val="000099"/>
                </a:solidFill>
              </a:rPr>
              <a:t>.</a:t>
            </a: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endParaRPr lang="tr-TR" sz="1600" dirty="0">
              <a:solidFill>
                <a:srgbClr val="000099"/>
              </a:solidFill>
            </a:endParaRPr>
          </a:p>
          <a:p>
            <a:pPr algn="just">
              <a:buClr>
                <a:srgbClr val="FF0000"/>
              </a:buClr>
              <a:buSzPct val="130000"/>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r>
              <a:rPr lang="en-US" sz="1600" dirty="0">
                <a:solidFill>
                  <a:srgbClr val="000099"/>
                </a:solidFill>
              </a:rPr>
              <a:t>The design is cylindrical in order to withstand high pressure and to distribute the gas homogeneously.</a:t>
            </a:r>
            <a:endParaRPr lang="tr-TR" sz="1600" dirty="0">
              <a:solidFill>
                <a:srgbClr val="000099"/>
              </a:solidFill>
            </a:endParaRPr>
          </a:p>
          <a:p>
            <a:pPr algn="just">
              <a:buClr>
                <a:srgbClr val="FF0000"/>
              </a:buClr>
              <a:buSzPct val="130000"/>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r>
              <a:rPr lang="en-US" sz="1600" dirty="0">
                <a:solidFill>
                  <a:srgbClr val="000099"/>
                </a:solidFill>
              </a:rPr>
              <a:t>Transformer core and windings are both insulated and cooled with R410A gas.</a:t>
            </a:r>
            <a:endParaRPr lang="tr-TR" sz="1600" dirty="0">
              <a:solidFill>
                <a:srgbClr val="000099"/>
              </a:solidFill>
            </a:endParaRPr>
          </a:p>
          <a:p>
            <a:pPr algn="just">
              <a:buClr>
                <a:srgbClr val="FF0000"/>
              </a:buClr>
              <a:buSzPct val="130000"/>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r>
              <a:rPr lang="en-US" sz="1600" dirty="0">
                <a:solidFill>
                  <a:srgbClr val="000099"/>
                </a:solidFill>
              </a:rPr>
              <a:t>High voltage outputs are made through bushings.</a:t>
            </a:r>
            <a:endParaRPr lang="tr-TR" sz="1600" dirty="0">
              <a:solidFill>
                <a:srgbClr val="000099"/>
              </a:solidFill>
            </a:endParaRPr>
          </a:p>
          <a:p>
            <a:pPr algn="just">
              <a:buClr>
                <a:srgbClr val="FF0000"/>
              </a:buClr>
              <a:buSzPct val="130000"/>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endParaRPr lang="tr-TR" sz="1600" dirty="0">
              <a:solidFill>
                <a:srgbClr val="000099"/>
              </a:solidFill>
            </a:endParaRPr>
          </a:p>
          <a:p>
            <a:pPr marL="285750" indent="-285750" algn="just">
              <a:buClr>
                <a:srgbClr val="FF0000"/>
              </a:buClr>
              <a:buSzPct val="130000"/>
              <a:buFont typeface="Wingdings" panose="05000000000000000000" pitchFamily="2" charset="2"/>
              <a:buChar char="v"/>
              <a:defRPr/>
            </a:pPr>
            <a:r>
              <a:rPr lang="en-US" altLang="en-US" sz="1600" kern="0" dirty="0">
                <a:solidFill>
                  <a:srgbClr val="000099"/>
                </a:solidFill>
              </a:rPr>
              <a:t>The tank is hermetic and safe to the touch. </a:t>
            </a:r>
            <a:endParaRPr lang="tr-TR" altLang="en-US" sz="1600" kern="0" dirty="0">
              <a:solidFill>
                <a:srgbClr val="000099"/>
              </a:solidFill>
            </a:endParaRPr>
          </a:p>
          <a:p>
            <a:pPr algn="just">
              <a:buClr>
                <a:srgbClr val="FF0000"/>
              </a:buClr>
              <a:buSzPct val="130000"/>
              <a:defRPr/>
            </a:pPr>
            <a:endParaRPr lang="tr-TR" altLang="en-US" sz="1600" kern="0" dirty="0">
              <a:solidFill>
                <a:srgbClr val="000099"/>
              </a:solidFill>
            </a:endParaRPr>
          </a:p>
          <a:p>
            <a:pPr marL="285750" indent="-285750" algn="just">
              <a:buClr>
                <a:srgbClr val="FF0000"/>
              </a:buClr>
              <a:buSzPct val="130000"/>
              <a:buFont typeface="Wingdings" panose="05000000000000000000" pitchFamily="2" charset="2"/>
              <a:buChar char="v"/>
              <a:defRPr/>
            </a:pPr>
            <a:r>
              <a:rPr lang="en-US" altLang="en-US" sz="1600" kern="0" dirty="0">
                <a:solidFill>
                  <a:srgbClr val="000099"/>
                </a:solidFill>
              </a:rPr>
              <a:t>If for any reason an R410A gas leak occurs, the hazard is minimized as it is an inert gas and not flammable</a:t>
            </a:r>
            <a:r>
              <a:rPr lang="tr-TR" altLang="en-US" sz="1600" kern="0" dirty="0">
                <a:solidFill>
                  <a:srgbClr val="000099"/>
                </a:solidFill>
              </a:rPr>
              <a:t>.</a:t>
            </a:r>
            <a:endParaRPr lang="tr-TR" dirty="0"/>
          </a:p>
        </p:txBody>
      </p:sp>
      <p:sp>
        <p:nvSpPr>
          <p:cNvPr id="10252" name="Dikdörtgen 5"/>
          <p:cNvSpPr>
            <a:spLocks noChangeArrowheads="1"/>
          </p:cNvSpPr>
          <p:nvPr/>
        </p:nvSpPr>
        <p:spPr bwMode="auto">
          <a:xfrm>
            <a:off x="4451350" y="6311900"/>
            <a:ext cx="449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2. R410A GIT of 50kVA for major details </a:t>
            </a:r>
            <a:endParaRPr lang="tr-TR" altLang="en-US" sz="1400" b="1"/>
          </a:p>
        </p:txBody>
      </p:sp>
      <p:sp>
        <p:nvSpPr>
          <p:cNvPr id="10253" name="Dikdörtgen 13"/>
          <p:cNvSpPr>
            <a:spLocks noChangeArrowheads="1"/>
          </p:cNvSpPr>
          <p:nvPr/>
        </p:nvSpPr>
        <p:spPr bwMode="auto">
          <a:xfrm>
            <a:off x="4397375" y="1352550"/>
            <a:ext cx="4746625" cy="949325"/>
          </a:xfrm>
          <a:prstGeom prst="rect">
            <a:avLst/>
          </a:prstGeom>
          <a:solidFill>
            <a:schemeClr val="bg1"/>
          </a:solidFill>
          <a:ln w="9525" algn="ctr">
            <a:solidFill>
              <a:schemeClr val="bg1"/>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Tree>
  </p:cSld>
  <p:clrMapOvr>
    <a:masterClrMapping/>
  </p:clrMapOvr>
  <p:transition spd="slow">
    <p:cover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585788" y="2370138"/>
            <a:ext cx="7802562" cy="3387725"/>
          </a:xfrm>
          <a:prstGeom prst="rect">
            <a:avLst/>
          </a:prstGeom>
        </p:spPr>
        <p:txBody>
          <a:bodyPr>
            <a:spAutoFit/>
          </a:bodyPr>
          <a:lstStyle/>
          <a:p>
            <a:pPr algn="just">
              <a:lnSpc>
                <a:spcPct val="150000"/>
              </a:lnSpc>
              <a:spcBef>
                <a:spcPct val="30000"/>
              </a:spcBef>
              <a:defRPr/>
            </a:pPr>
            <a:r>
              <a:rPr lang="en-US" altLang="en-US" kern="0" dirty="0">
                <a:solidFill>
                  <a:srgbClr val="000099"/>
                </a:solidFill>
              </a:rPr>
              <a:t>The design of the tank and the cooling element are similar to oil-insulated transformer design. </a:t>
            </a:r>
            <a:endParaRPr lang="tr-TR" altLang="en-US" kern="0" dirty="0">
              <a:solidFill>
                <a:srgbClr val="000099"/>
              </a:solidFill>
            </a:endParaRPr>
          </a:p>
          <a:p>
            <a:pPr algn="just">
              <a:lnSpc>
                <a:spcPct val="150000"/>
              </a:lnSpc>
              <a:spcBef>
                <a:spcPct val="30000"/>
              </a:spcBef>
              <a:defRPr/>
            </a:pPr>
            <a:endParaRPr lang="tr-TR" kern="0" dirty="0">
              <a:solidFill>
                <a:srgbClr val="000099"/>
              </a:solidFill>
            </a:endParaRPr>
          </a:p>
          <a:p>
            <a:pPr algn="just">
              <a:lnSpc>
                <a:spcPct val="150000"/>
              </a:lnSpc>
              <a:spcBef>
                <a:spcPct val="30000"/>
              </a:spcBef>
              <a:defRPr/>
            </a:pPr>
            <a:r>
              <a:rPr lang="tr-TR" dirty="0" err="1">
                <a:solidFill>
                  <a:srgbClr val="000099"/>
                </a:solidFill>
              </a:rPr>
              <a:t>All</a:t>
            </a:r>
            <a:r>
              <a:rPr lang="tr-TR" dirty="0">
                <a:solidFill>
                  <a:srgbClr val="000099"/>
                </a:solidFill>
              </a:rPr>
              <a:t> </a:t>
            </a:r>
            <a:r>
              <a:rPr lang="tr-TR" dirty="0" err="1">
                <a:solidFill>
                  <a:srgbClr val="000099"/>
                </a:solidFill>
              </a:rPr>
              <a:t>the</a:t>
            </a:r>
            <a:r>
              <a:rPr lang="tr-TR" dirty="0">
                <a:solidFill>
                  <a:srgbClr val="000099"/>
                </a:solidFill>
              </a:rPr>
              <a:t> </a:t>
            </a:r>
            <a:r>
              <a:rPr lang="tr-TR" dirty="0" err="1">
                <a:solidFill>
                  <a:srgbClr val="000099"/>
                </a:solidFill>
              </a:rPr>
              <a:t>details</a:t>
            </a:r>
            <a:r>
              <a:rPr lang="tr-TR" dirty="0">
                <a:solidFill>
                  <a:srgbClr val="000099"/>
                </a:solidFill>
              </a:rPr>
              <a:t> </a:t>
            </a:r>
            <a:r>
              <a:rPr lang="tr-TR" dirty="0" err="1">
                <a:solidFill>
                  <a:srgbClr val="000099"/>
                </a:solidFill>
              </a:rPr>
              <a:t>are</a:t>
            </a:r>
            <a:r>
              <a:rPr lang="tr-TR" dirty="0">
                <a:solidFill>
                  <a:srgbClr val="000099"/>
                </a:solidFill>
              </a:rPr>
              <a:t> </a:t>
            </a:r>
            <a:r>
              <a:rPr lang="tr-TR" dirty="0" err="1">
                <a:solidFill>
                  <a:srgbClr val="000099"/>
                </a:solidFill>
              </a:rPr>
              <a:t>included</a:t>
            </a:r>
            <a:r>
              <a:rPr lang="tr-TR" dirty="0">
                <a:solidFill>
                  <a:srgbClr val="000099"/>
                </a:solidFill>
              </a:rPr>
              <a:t> </a:t>
            </a:r>
            <a:r>
              <a:rPr lang="tr-TR" dirty="0" err="1">
                <a:solidFill>
                  <a:srgbClr val="000099"/>
                </a:solidFill>
              </a:rPr>
              <a:t>for</a:t>
            </a:r>
            <a:r>
              <a:rPr lang="tr-TR" dirty="0">
                <a:solidFill>
                  <a:srgbClr val="000099"/>
                </a:solidFill>
              </a:rPr>
              <a:t> </a:t>
            </a:r>
            <a:r>
              <a:rPr lang="tr-TR" dirty="0" err="1">
                <a:solidFill>
                  <a:srgbClr val="000099"/>
                </a:solidFill>
              </a:rPr>
              <a:t>the</a:t>
            </a:r>
            <a:r>
              <a:rPr lang="tr-TR" dirty="0">
                <a:solidFill>
                  <a:srgbClr val="000099"/>
                </a:solidFill>
              </a:rPr>
              <a:t> </a:t>
            </a:r>
            <a:r>
              <a:rPr lang="tr-TR" dirty="0" err="1">
                <a:solidFill>
                  <a:srgbClr val="000099"/>
                </a:solidFill>
              </a:rPr>
              <a:t>model,such</a:t>
            </a:r>
            <a:r>
              <a:rPr lang="tr-TR" dirty="0">
                <a:solidFill>
                  <a:srgbClr val="000099"/>
                </a:solidFill>
              </a:rPr>
              <a:t> as tank, </a:t>
            </a:r>
            <a:r>
              <a:rPr lang="tr-TR" dirty="0" err="1">
                <a:solidFill>
                  <a:srgbClr val="000099"/>
                </a:solidFill>
              </a:rPr>
              <a:t>highvoltage</a:t>
            </a:r>
            <a:r>
              <a:rPr lang="tr-TR" dirty="0">
                <a:solidFill>
                  <a:srgbClr val="000099"/>
                </a:solidFill>
              </a:rPr>
              <a:t> (HV) </a:t>
            </a:r>
            <a:r>
              <a:rPr lang="tr-TR" dirty="0" err="1">
                <a:solidFill>
                  <a:srgbClr val="000099"/>
                </a:solidFill>
              </a:rPr>
              <a:t>and</a:t>
            </a:r>
            <a:r>
              <a:rPr lang="tr-TR" dirty="0">
                <a:solidFill>
                  <a:srgbClr val="000099"/>
                </a:solidFill>
              </a:rPr>
              <a:t> </a:t>
            </a:r>
            <a:r>
              <a:rPr lang="tr-TR" dirty="0" err="1">
                <a:solidFill>
                  <a:srgbClr val="000099"/>
                </a:solidFill>
              </a:rPr>
              <a:t>low</a:t>
            </a:r>
            <a:r>
              <a:rPr lang="tr-TR" dirty="0">
                <a:solidFill>
                  <a:srgbClr val="000099"/>
                </a:solidFill>
              </a:rPr>
              <a:t> </a:t>
            </a:r>
            <a:r>
              <a:rPr lang="tr-TR" dirty="0" err="1">
                <a:solidFill>
                  <a:srgbClr val="000099"/>
                </a:solidFill>
              </a:rPr>
              <a:t>voltage</a:t>
            </a:r>
            <a:r>
              <a:rPr lang="tr-TR" dirty="0">
                <a:solidFill>
                  <a:srgbClr val="000099"/>
                </a:solidFill>
              </a:rPr>
              <a:t>(LV) </a:t>
            </a:r>
            <a:r>
              <a:rPr lang="tr-TR" dirty="0" err="1">
                <a:solidFill>
                  <a:srgbClr val="000099"/>
                </a:solidFill>
              </a:rPr>
              <a:t>bushings</a:t>
            </a:r>
            <a:r>
              <a:rPr lang="tr-TR" dirty="0">
                <a:solidFill>
                  <a:srgbClr val="000099"/>
                </a:solidFill>
              </a:rPr>
              <a:t>, R410A, </a:t>
            </a:r>
            <a:r>
              <a:rPr lang="tr-TR" dirty="0" err="1">
                <a:solidFill>
                  <a:srgbClr val="000099"/>
                </a:solidFill>
              </a:rPr>
              <a:t>yokes</a:t>
            </a:r>
            <a:r>
              <a:rPr lang="tr-TR" dirty="0">
                <a:solidFill>
                  <a:srgbClr val="000099"/>
                </a:solidFill>
              </a:rPr>
              <a:t>, </a:t>
            </a:r>
            <a:r>
              <a:rPr lang="tr-TR" dirty="0" err="1">
                <a:solidFill>
                  <a:srgbClr val="000099"/>
                </a:solidFill>
              </a:rPr>
              <a:t>core</a:t>
            </a:r>
            <a:r>
              <a:rPr lang="tr-TR" dirty="0">
                <a:solidFill>
                  <a:srgbClr val="000099"/>
                </a:solidFill>
              </a:rPr>
              <a:t>, </a:t>
            </a:r>
            <a:r>
              <a:rPr lang="tr-TR" dirty="0" err="1">
                <a:solidFill>
                  <a:srgbClr val="000099"/>
                </a:solidFill>
              </a:rPr>
              <a:t>supporting</a:t>
            </a:r>
            <a:r>
              <a:rPr lang="tr-TR" dirty="0">
                <a:solidFill>
                  <a:srgbClr val="000099"/>
                </a:solidFill>
              </a:rPr>
              <a:t> </a:t>
            </a:r>
            <a:r>
              <a:rPr lang="tr-TR" dirty="0" err="1">
                <a:solidFill>
                  <a:srgbClr val="000099"/>
                </a:solidFill>
              </a:rPr>
              <a:t>woods</a:t>
            </a:r>
            <a:r>
              <a:rPr lang="tr-TR" dirty="0">
                <a:solidFill>
                  <a:srgbClr val="000099"/>
                </a:solidFill>
              </a:rPr>
              <a:t>, </a:t>
            </a:r>
            <a:r>
              <a:rPr lang="tr-TR" dirty="0" err="1">
                <a:solidFill>
                  <a:srgbClr val="000099"/>
                </a:solidFill>
              </a:rPr>
              <a:t>arc</a:t>
            </a:r>
            <a:r>
              <a:rPr lang="tr-TR" dirty="0">
                <a:solidFill>
                  <a:srgbClr val="000099"/>
                </a:solidFill>
              </a:rPr>
              <a:t> </a:t>
            </a:r>
            <a:r>
              <a:rPr lang="tr-TR" dirty="0" err="1">
                <a:solidFill>
                  <a:srgbClr val="000099"/>
                </a:solidFill>
              </a:rPr>
              <a:t>sparking</a:t>
            </a:r>
            <a:r>
              <a:rPr lang="tr-TR" dirty="0">
                <a:solidFill>
                  <a:srgbClr val="000099"/>
                </a:solidFill>
              </a:rPr>
              <a:t> </a:t>
            </a:r>
            <a:r>
              <a:rPr lang="tr-TR" dirty="0" err="1">
                <a:solidFill>
                  <a:srgbClr val="000099"/>
                </a:solidFill>
              </a:rPr>
              <a:t>gap</a:t>
            </a:r>
            <a:r>
              <a:rPr lang="tr-TR" dirty="0">
                <a:solidFill>
                  <a:srgbClr val="000099"/>
                </a:solidFill>
              </a:rPr>
              <a:t>, </a:t>
            </a:r>
            <a:r>
              <a:rPr lang="tr-TR" dirty="0" err="1">
                <a:solidFill>
                  <a:srgbClr val="000099"/>
                </a:solidFill>
              </a:rPr>
              <a:t>and</a:t>
            </a:r>
            <a:r>
              <a:rPr lang="tr-TR" dirty="0">
                <a:solidFill>
                  <a:srgbClr val="000099"/>
                </a:solidFill>
              </a:rPr>
              <a:t> tap </a:t>
            </a:r>
            <a:r>
              <a:rPr lang="tr-TR" dirty="0" err="1">
                <a:solidFill>
                  <a:srgbClr val="000099"/>
                </a:solidFill>
              </a:rPr>
              <a:t>changer</a:t>
            </a:r>
            <a:r>
              <a:rPr lang="tr-TR" dirty="0">
                <a:solidFill>
                  <a:srgbClr val="000099"/>
                </a:solidFill>
              </a:rPr>
              <a:t> on </a:t>
            </a:r>
            <a:r>
              <a:rPr lang="tr-TR" dirty="0" err="1">
                <a:solidFill>
                  <a:srgbClr val="000099"/>
                </a:solidFill>
              </a:rPr>
              <a:t>the</a:t>
            </a:r>
            <a:r>
              <a:rPr lang="tr-TR" dirty="0">
                <a:solidFill>
                  <a:srgbClr val="000099"/>
                </a:solidFill>
              </a:rPr>
              <a:t> HV </a:t>
            </a:r>
            <a:r>
              <a:rPr lang="tr-TR" dirty="0" err="1">
                <a:solidFill>
                  <a:srgbClr val="000099"/>
                </a:solidFill>
              </a:rPr>
              <a:t>side</a:t>
            </a:r>
            <a:r>
              <a:rPr lang="tr-TR" dirty="0">
                <a:solidFill>
                  <a:srgbClr val="000099"/>
                </a:solidFill>
              </a:rPr>
              <a:t>. </a:t>
            </a:r>
          </a:p>
          <a:p>
            <a:pPr algn="just">
              <a:spcBef>
                <a:spcPct val="30000"/>
              </a:spcBef>
              <a:defRPr/>
            </a:pPr>
            <a:endParaRPr lang="tr-TR" altLang="en-US" kern="0" dirty="0">
              <a:solidFill>
                <a:srgbClr val="000099"/>
              </a:solidFill>
            </a:endParaRPr>
          </a:p>
          <a:p>
            <a:pPr algn="just">
              <a:defRPr/>
            </a:pPr>
            <a:endParaRPr lang="tr-TR" dirty="0"/>
          </a:p>
        </p:txBody>
      </p:sp>
    </p:spTree>
  </p:cSld>
  <p:clrMapOvr>
    <a:masterClrMapping/>
  </p:clrMapOvr>
  <p:transition spd="slow">
    <p:cover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00063" y="457200"/>
            <a:ext cx="8131175" cy="712788"/>
          </a:xfrm>
        </p:spPr>
        <p:txBody>
          <a:bodyPr/>
          <a:lstStyle/>
          <a:p>
            <a:pPr algn="ctr"/>
            <a:r>
              <a:rPr lang="en-US" altLang="en-US" sz="3200">
                <a:solidFill>
                  <a:srgbClr val="FF0000"/>
                </a:solidFill>
              </a:rPr>
              <a:t>Electrostatic Analysis of 50 kVA GIT</a:t>
            </a:r>
          </a:p>
        </p:txBody>
      </p:sp>
      <p:sp>
        <p:nvSpPr>
          <p:cNvPr id="13315"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8" name="Rectangle 3"/>
          <p:cNvSpPr txBox="1">
            <a:spLocks noChangeArrowheads="1"/>
          </p:cNvSpPr>
          <p:nvPr/>
        </p:nvSpPr>
        <p:spPr bwMode="auto">
          <a:xfrm>
            <a:off x="566738" y="2090738"/>
            <a:ext cx="7997825" cy="424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eaLnBrk="1" hangingPunct="1">
              <a:lnSpc>
                <a:spcPct val="150000"/>
              </a:lnSpc>
              <a:spcBef>
                <a:spcPts val="0"/>
              </a:spcBef>
              <a:buFont typeface="Wingdings" pitchFamily="2" charset="2"/>
              <a:buNone/>
              <a:defRPr/>
            </a:pPr>
            <a:r>
              <a:rPr lang="en-US" altLang="en-US" sz="1600" kern="0" dirty="0">
                <a:solidFill>
                  <a:srgbClr val="000099"/>
                </a:solidFill>
              </a:rPr>
              <a:t>COMSOL </a:t>
            </a:r>
            <a:r>
              <a:rPr lang="en-US" altLang="en-US" sz="1600" kern="0" dirty="0" err="1">
                <a:solidFill>
                  <a:srgbClr val="000099"/>
                </a:solidFill>
              </a:rPr>
              <a:t>Multiphysics</a:t>
            </a:r>
            <a:r>
              <a:rPr lang="en-US" altLang="en-US" sz="1600" kern="0" dirty="0">
                <a:solidFill>
                  <a:srgbClr val="000099"/>
                </a:solidFill>
              </a:rPr>
              <a:t> 5.2a is used for computer simulations in this </a:t>
            </a:r>
            <a:r>
              <a:rPr lang="tr-TR" altLang="en-US" sz="1600" kern="0" dirty="0" err="1">
                <a:solidFill>
                  <a:srgbClr val="000099"/>
                </a:solidFill>
              </a:rPr>
              <a:t>work</a:t>
            </a:r>
            <a:r>
              <a:rPr lang="en-US" altLang="en-US" sz="1600" kern="0" dirty="0">
                <a:solidFill>
                  <a:srgbClr val="000099"/>
                </a:solidFill>
              </a:rPr>
              <a:t>. </a:t>
            </a:r>
            <a:r>
              <a:rPr lang="en-US" altLang="en-US" sz="1600" b="1" kern="0" dirty="0">
                <a:solidFill>
                  <a:srgbClr val="000099"/>
                </a:solidFill>
              </a:rPr>
              <a:t>F</a:t>
            </a:r>
            <a:r>
              <a:rPr lang="tr-TR" altLang="en-US" sz="1600" b="1" kern="0" dirty="0" err="1">
                <a:solidFill>
                  <a:srgbClr val="000099"/>
                </a:solidFill>
              </a:rPr>
              <a:t>our</a:t>
            </a:r>
            <a:r>
              <a:rPr lang="en-US" altLang="en-US" sz="1600" b="1" kern="0" dirty="0">
                <a:solidFill>
                  <a:srgbClr val="000099"/>
                </a:solidFill>
              </a:rPr>
              <a:t> different materials</a:t>
            </a:r>
            <a:r>
              <a:rPr lang="en-US" altLang="en-US" sz="1600" kern="0" dirty="0">
                <a:solidFill>
                  <a:srgbClr val="000099"/>
                </a:solidFill>
              </a:rPr>
              <a:t> are used to model the </a:t>
            </a:r>
            <a:r>
              <a:rPr lang="tr-TR" altLang="en-US" sz="1600" kern="0" dirty="0">
                <a:solidFill>
                  <a:srgbClr val="000099"/>
                </a:solidFill>
              </a:rPr>
              <a:t>R410A</a:t>
            </a:r>
            <a:r>
              <a:rPr lang="en-US" altLang="en-US" sz="1600" kern="0" dirty="0">
                <a:solidFill>
                  <a:srgbClr val="000099"/>
                </a:solidFill>
              </a:rPr>
              <a:t> GIT in the simulation environment. These are</a:t>
            </a:r>
            <a:r>
              <a:rPr lang="tr-TR" altLang="en-US" sz="1600" kern="0" dirty="0">
                <a:solidFill>
                  <a:srgbClr val="000099"/>
                </a:solidFill>
              </a:rPr>
              <a:t>;</a:t>
            </a:r>
          </a:p>
          <a:p>
            <a:pPr algn="just" eaLnBrk="1" hangingPunct="1">
              <a:lnSpc>
                <a:spcPct val="150000"/>
              </a:lnSpc>
              <a:spcBef>
                <a:spcPts val="0"/>
              </a:spcBef>
              <a:buFont typeface="Wingdings" pitchFamily="2" charset="2"/>
              <a:buChar char="Ø"/>
              <a:defRPr/>
            </a:pPr>
            <a:r>
              <a:rPr lang="en-US" altLang="en-US" sz="1600" b="1" kern="0" dirty="0"/>
              <a:t>wood </a:t>
            </a:r>
            <a:r>
              <a:rPr lang="en-US" altLang="en-US" sz="1600" kern="0" dirty="0">
                <a:solidFill>
                  <a:srgbClr val="000099"/>
                </a:solidFill>
              </a:rPr>
              <a:t>with </a:t>
            </a:r>
            <a:r>
              <a:rPr lang="en-US" altLang="en-US" sz="1600" kern="0" dirty="0" err="1">
                <a:solidFill>
                  <a:srgbClr val="000099"/>
                </a:solidFill>
              </a:rPr>
              <a:t>εr</a:t>
            </a:r>
            <a:r>
              <a:rPr lang="en-US" altLang="en-US" sz="1600" kern="0" dirty="0">
                <a:solidFill>
                  <a:srgbClr val="000099"/>
                </a:solidFill>
              </a:rPr>
              <a:t> 3, </a:t>
            </a:r>
            <a:endParaRPr lang="tr-TR" altLang="en-US" sz="1600" kern="0" dirty="0">
              <a:solidFill>
                <a:srgbClr val="000099"/>
              </a:solidFill>
            </a:endParaRPr>
          </a:p>
          <a:p>
            <a:pPr algn="just" eaLnBrk="1" hangingPunct="1">
              <a:lnSpc>
                <a:spcPct val="150000"/>
              </a:lnSpc>
              <a:spcBef>
                <a:spcPts val="0"/>
              </a:spcBef>
              <a:buFont typeface="Wingdings" pitchFamily="2" charset="2"/>
              <a:buChar char="Ø"/>
              <a:defRPr/>
            </a:pPr>
            <a:r>
              <a:rPr lang="en-US" altLang="en-US" sz="1600" b="1" kern="0" dirty="0"/>
              <a:t>copper</a:t>
            </a:r>
            <a:r>
              <a:rPr lang="en-US" altLang="en-US" sz="1600" kern="0" dirty="0">
                <a:solidFill>
                  <a:srgbClr val="000099"/>
                </a:solidFill>
              </a:rPr>
              <a:t>, </a:t>
            </a:r>
            <a:endParaRPr lang="tr-TR" altLang="en-US" sz="1600" kern="0" dirty="0">
              <a:solidFill>
                <a:srgbClr val="000099"/>
              </a:solidFill>
            </a:endParaRPr>
          </a:p>
          <a:p>
            <a:pPr algn="just" eaLnBrk="1" hangingPunct="1">
              <a:lnSpc>
                <a:spcPct val="150000"/>
              </a:lnSpc>
              <a:spcBef>
                <a:spcPts val="0"/>
              </a:spcBef>
              <a:buFont typeface="Wingdings" pitchFamily="2" charset="2"/>
              <a:buChar char="Ø"/>
              <a:defRPr/>
            </a:pPr>
            <a:r>
              <a:rPr lang="en-US" altLang="en-US" sz="1600" b="1" kern="0" dirty="0"/>
              <a:t>soft iron</a:t>
            </a:r>
            <a:r>
              <a:rPr lang="en-US" altLang="en-US" sz="1600" kern="0" dirty="0">
                <a:solidFill>
                  <a:srgbClr val="000099"/>
                </a:solidFill>
              </a:rPr>
              <a:t>, </a:t>
            </a:r>
            <a:endParaRPr lang="tr-TR" altLang="en-US" sz="1600" kern="0" dirty="0">
              <a:solidFill>
                <a:srgbClr val="000099"/>
              </a:solidFill>
            </a:endParaRPr>
          </a:p>
          <a:p>
            <a:pPr algn="just" eaLnBrk="1" hangingPunct="1">
              <a:lnSpc>
                <a:spcPct val="150000"/>
              </a:lnSpc>
              <a:spcBef>
                <a:spcPts val="0"/>
              </a:spcBef>
              <a:buFont typeface="Wingdings" pitchFamily="2" charset="2"/>
              <a:buChar char="Ø"/>
              <a:defRPr/>
            </a:pPr>
            <a:r>
              <a:rPr lang="tr-TR" altLang="en-US" sz="1600" b="1" kern="0" dirty="0"/>
              <a:t>R410A</a:t>
            </a:r>
            <a:r>
              <a:rPr lang="en-US" altLang="en-US" sz="1600" kern="0" dirty="0">
                <a:solidFill>
                  <a:srgbClr val="000099"/>
                </a:solidFill>
              </a:rPr>
              <a:t> with </a:t>
            </a:r>
            <a:r>
              <a:rPr lang="en-US" altLang="en-US" sz="1600" kern="0" dirty="0" err="1">
                <a:solidFill>
                  <a:srgbClr val="000099"/>
                </a:solidFill>
              </a:rPr>
              <a:t>εr</a:t>
            </a:r>
            <a:r>
              <a:rPr lang="en-US" altLang="en-US" sz="1600" kern="0" dirty="0">
                <a:solidFill>
                  <a:srgbClr val="000099"/>
                </a:solidFill>
              </a:rPr>
              <a:t> </a:t>
            </a:r>
            <a:r>
              <a:rPr lang="tr-TR" altLang="en-US" sz="1600" kern="0" dirty="0">
                <a:solidFill>
                  <a:srgbClr val="000099"/>
                </a:solidFill>
              </a:rPr>
              <a:t>2.0.</a:t>
            </a:r>
          </a:p>
          <a:p>
            <a:pPr marL="0" indent="0" algn="just" eaLnBrk="1" hangingPunct="1">
              <a:lnSpc>
                <a:spcPct val="150000"/>
              </a:lnSpc>
              <a:spcBef>
                <a:spcPts val="0"/>
              </a:spcBef>
              <a:buFont typeface="Wingdings" pitchFamily="2" charset="2"/>
              <a:buNone/>
              <a:defRPr/>
            </a:pPr>
            <a:endParaRPr lang="tr-TR" altLang="en-US" sz="1600" kern="0" dirty="0">
              <a:solidFill>
                <a:srgbClr val="000099"/>
              </a:solidFill>
            </a:endParaRPr>
          </a:p>
          <a:p>
            <a:pPr marL="0" indent="0" algn="just" eaLnBrk="1" hangingPunct="1">
              <a:lnSpc>
                <a:spcPct val="150000"/>
              </a:lnSpc>
              <a:spcBef>
                <a:spcPts val="0"/>
              </a:spcBef>
              <a:buFont typeface="Wingdings" pitchFamily="2" charset="2"/>
              <a:buNone/>
              <a:defRPr/>
            </a:pPr>
            <a:r>
              <a:rPr lang="en-US" altLang="en-US" sz="1600" kern="0" dirty="0">
                <a:solidFill>
                  <a:srgbClr val="000099"/>
                </a:solidFill>
              </a:rPr>
              <a:t>As the </a:t>
            </a:r>
            <a:r>
              <a:rPr lang="en-US" altLang="en-US" sz="1600" b="1" kern="0" dirty="0">
                <a:solidFill>
                  <a:srgbClr val="FF0000"/>
                </a:solidFill>
              </a:rPr>
              <a:t>boundary condition</a:t>
            </a:r>
            <a:r>
              <a:rPr lang="en-US" altLang="en-US" sz="1600" kern="0" dirty="0">
                <a:solidFill>
                  <a:srgbClr val="000099"/>
                </a:solidFill>
              </a:rPr>
              <a:t>, the peak value of the phase-earth voltage to the </a:t>
            </a:r>
            <a:r>
              <a:rPr lang="en-US" altLang="en-US" sz="1600" b="1" kern="0" dirty="0"/>
              <a:t>HV and LV windings</a:t>
            </a:r>
            <a:r>
              <a:rPr lang="en-US" altLang="en-US" sz="1600" kern="0" dirty="0">
                <a:solidFill>
                  <a:srgbClr val="000099"/>
                </a:solidFill>
              </a:rPr>
              <a:t> is defined.</a:t>
            </a:r>
            <a:r>
              <a:rPr lang="tr-TR" altLang="en-US" sz="1600" kern="0" dirty="0">
                <a:solidFill>
                  <a:srgbClr val="000099"/>
                </a:solidFill>
              </a:rPr>
              <a:t> </a:t>
            </a:r>
            <a:r>
              <a:rPr lang="en-US" altLang="en-US" sz="1600" kern="0" dirty="0">
                <a:solidFill>
                  <a:srgbClr val="000099"/>
                </a:solidFill>
              </a:rPr>
              <a:t>Since </a:t>
            </a:r>
            <a:r>
              <a:rPr lang="en-US" altLang="en-US" sz="1600" b="1" kern="0" dirty="0">
                <a:solidFill>
                  <a:srgbClr val="FF0000"/>
                </a:solidFill>
              </a:rPr>
              <a:t>the tank and yoke parts </a:t>
            </a:r>
            <a:r>
              <a:rPr lang="en-US" altLang="en-US" sz="1600" kern="0" dirty="0">
                <a:solidFill>
                  <a:srgbClr val="000099"/>
                </a:solidFill>
              </a:rPr>
              <a:t>of the transformer are at ground potential, the </a:t>
            </a:r>
            <a:r>
              <a:rPr lang="en-US" altLang="en-US" sz="1600" b="1" kern="0" dirty="0"/>
              <a:t>earth boundary condition </a:t>
            </a:r>
            <a:r>
              <a:rPr lang="en-US" altLang="en-US" sz="1600" kern="0" dirty="0">
                <a:solidFill>
                  <a:srgbClr val="000099"/>
                </a:solidFill>
              </a:rPr>
              <a:t>was chosen.</a:t>
            </a:r>
            <a:endParaRPr lang="tr-TR" altLang="en-US" sz="1600" kern="0" dirty="0">
              <a:solidFill>
                <a:srgbClr val="000099"/>
              </a:solidFill>
            </a:endParaRPr>
          </a:p>
          <a:p>
            <a:pPr marL="0" indent="0" algn="just" eaLnBrk="1" hangingPunct="1">
              <a:lnSpc>
                <a:spcPct val="150000"/>
              </a:lnSpc>
              <a:spcBef>
                <a:spcPts val="0"/>
              </a:spcBef>
              <a:buFont typeface="Wingdings" pitchFamily="2" charset="2"/>
              <a:buNone/>
              <a:defRPr/>
            </a:pPr>
            <a:endParaRPr lang="en-US" altLang="en-US" sz="1800" kern="0" dirty="0">
              <a:solidFill>
                <a:srgbClr val="000099"/>
              </a:solidFill>
            </a:endParaRPr>
          </a:p>
        </p:txBody>
      </p:sp>
      <p:sp>
        <p:nvSpPr>
          <p:cNvPr id="5" name="Dikdörtgen 4"/>
          <p:cNvSpPr/>
          <p:nvPr/>
        </p:nvSpPr>
        <p:spPr bwMode="auto">
          <a:xfrm>
            <a:off x="377952" y="341377"/>
            <a:ext cx="8363712" cy="902208"/>
          </a:xfrm>
          <a:prstGeom prst="rect">
            <a:avLst/>
          </a:prstGeom>
          <a:solidFill>
            <a:srgbClr val="000099"/>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13320" name="Metin kutusu 5"/>
          <p:cNvSpPr txBox="1">
            <a:spLocks noChangeArrowheads="1"/>
          </p:cNvSpPr>
          <p:nvPr/>
        </p:nvSpPr>
        <p:spPr bwMode="auto">
          <a:xfrm>
            <a:off x="566738" y="339725"/>
            <a:ext cx="81756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lnSpc>
                <a:spcPct val="150000"/>
              </a:lnSpc>
              <a:spcBef>
                <a:spcPct val="0"/>
              </a:spcBef>
              <a:buClrTx/>
              <a:buSzTx/>
              <a:buFontTx/>
              <a:buNone/>
            </a:pPr>
            <a:r>
              <a:rPr lang="en-US" altLang="tr-TR" sz="2800" b="1">
                <a:solidFill>
                  <a:schemeClr val="bg1"/>
                </a:solidFill>
              </a:rPr>
              <a:t>3D </a:t>
            </a:r>
            <a:r>
              <a:rPr lang="tr-TR" altLang="tr-TR" sz="2800" b="1">
                <a:solidFill>
                  <a:schemeClr val="bg1"/>
                </a:solidFill>
              </a:rPr>
              <a:t>M</a:t>
            </a:r>
            <a:r>
              <a:rPr lang="en-US" altLang="tr-TR" sz="2800" b="1">
                <a:solidFill>
                  <a:schemeClr val="bg1"/>
                </a:solidFill>
              </a:rPr>
              <a:t>odeling of </a:t>
            </a:r>
            <a:r>
              <a:rPr lang="tr-TR" altLang="tr-TR" sz="2800" b="1">
                <a:solidFill>
                  <a:schemeClr val="bg1"/>
                </a:solidFill>
              </a:rPr>
              <a:t>GIT</a:t>
            </a:r>
            <a:r>
              <a:rPr lang="en-US" altLang="tr-TR" sz="2800" b="1">
                <a:solidFill>
                  <a:schemeClr val="bg1"/>
                </a:solidFill>
              </a:rPr>
              <a:t> in AutoCAD </a:t>
            </a:r>
            <a:r>
              <a:rPr lang="tr-TR" altLang="tr-TR" sz="2800" b="1">
                <a:solidFill>
                  <a:schemeClr val="bg1"/>
                </a:solidFill>
              </a:rPr>
              <a:t>E</a:t>
            </a:r>
            <a:r>
              <a:rPr lang="en-US" altLang="tr-TR" sz="2800" b="1">
                <a:solidFill>
                  <a:schemeClr val="bg1"/>
                </a:solidFill>
              </a:rPr>
              <a:t>nvironment</a:t>
            </a:r>
            <a:endParaRPr lang="tr-TR" altLang="tr-TR" sz="2800" b="1">
              <a:solidFill>
                <a:schemeClr val="bg1"/>
              </a:solidFill>
            </a:endParaRPr>
          </a:p>
          <a:p>
            <a:pPr>
              <a:spcBef>
                <a:spcPct val="0"/>
              </a:spcBef>
              <a:buClrTx/>
              <a:buSzTx/>
              <a:buFontTx/>
              <a:buNone/>
            </a:pPr>
            <a:endParaRPr lang="tr-TR" altLang="tr-TR" sz="1800"/>
          </a:p>
        </p:txBody>
      </p:sp>
    </p:spTree>
  </p:cSld>
  <p:clrMapOvr>
    <a:masterClrMapping/>
  </p:clrMapOvr>
  <p:transition spd="slow">
    <p:cover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Resim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0500" y="1963738"/>
            <a:ext cx="3254375" cy="4344987"/>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nvGrpSpPr>
          <p:cNvPr id="11" name="Grup 10"/>
          <p:cNvGrpSpPr/>
          <p:nvPr/>
        </p:nvGrpSpPr>
        <p:grpSpPr>
          <a:xfrm>
            <a:off x="3624943" y="496275"/>
            <a:ext cx="5060128" cy="929754"/>
            <a:chOff x="103489" y="-2413453"/>
            <a:chExt cx="6090046" cy="977126"/>
          </a:xfrm>
          <a:scene3d>
            <a:camera prst="orthographicFront"/>
            <a:lightRig rig="flat" dir="t"/>
          </a:scene3d>
        </p:grpSpPr>
        <p:sp>
          <p:nvSpPr>
            <p:cNvPr id="12" name="Köşeli Çift Ayraç 11"/>
            <p:cNvSpPr/>
            <p:nvPr/>
          </p:nvSpPr>
          <p:spPr>
            <a:xfrm>
              <a:off x="103489" y="-2413453"/>
              <a:ext cx="6090046" cy="878872"/>
            </a:xfrm>
            <a:prstGeom prst="chevron">
              <a:avLst/>
            </a:prstGeom>
            <a:sp3d prstMaterial="plastic">
              <a:bevelT w="120900" h="88900"/>
              <a:bevelB w="88900" h="31750" prst="angle"/>
            </a:sp3d>
          </p:spPr>
          <p:style>
            <a:lnRef idx="0">
              <a:schemeClr val="lt2">
                <a:hueOff val="0"/>
                <a:satOff val="0"/>
                <a:lumOff val="0"/>
                <a:alphaOff val="0"/>
              </a:schemeClr>
            </a:lnRef>
            <a:fillRef idx="3">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13" name="Köşeli Çift Ayraç 4"/>
            <p:cNvSpPr txBox="1"/>
            <p:nvPr/>
          </p:nvSpPr>
          <p:spPr>
            <a:xfrm>
              <a:off x="320538" y="-2315199"/>
              <a:ext cx="5211174" cy="878872"/>
            </a:xfrm>
            <a:prstGeom prst="rect">
              <a:avLst/>
            </a:prstGeom>
            <a:sp3d/>
          </p:spPr>
          <p:style>
            <a:lnRef idx="0">
              <a:scrgbClr r="0" g="0" b="0"/>
            </a:lnRef>
            <a:fillRef idx="0">
              <a:scrgbClr r="0" g="0" b="0"/>
            </a:fillRef>
            <a:effectRef idx="0">
              <a:scrgbClr r="0" g="0" b="0"/>
            </a:effectRef>
            <a:fontRef idx="minor">
              <a:schemeClr val="lt1"/>
            </a:fontRef>
          </p:style>
          <p:txBody>
            <a:bodyPr lIns="212027" tIns="70676" rIns="70676" bIns="70676" spcCol="1270" anchor="ctr"/>
            <a:lstStyle/>
            <a:p>
              <a:pPr algn="ctr" defTabSz="2355850">
                <a:lnSpc>
                  <a:spcPct val="90000"/>
                </a:lnSpc>
                <a:spcAft>
                  <a:spcPct val="35000"/>
                </a:spcAft>
                <a:defRPr/>
              </a:pPr>
              <a:r>
                <a:rPr lang="tr-TR" altLang="en-US" sz="3600" dirty="0" err="1">
                  <a:solidFill>
                    <a:schemeClr val="hlink"/>
                  </a:solidFill>
                </a:rPr>
                <a:t>Simulation</a:t>
              </a:r>
              <a:r>
                <a:rPr lang="tr-TR" altLang="en-US" sz="3600" dirty="0">
                  <a:solidFill>
                    <a:schemeClr val="hlink"/>
                  </a:solidFill>
                </a:rPr>
                <a:t> </a:t>
              </a:r>
              <a:r>
                <a:rPr lang="tr-TR" altLang="en-US" sz="3600" dirty="0" err="1">
                  <a:solidFill>
                    <a:schemeClr val="hlink"/>
                  </a:solidFill>
                </a:rPr>
                <a:t>Results</a:t>
              </a:r>
              <a:endParaRPr lang="tr-TR" sz="3600" dirty="0"/>
            </a:p>
          </p:txBody>
        </p:sp>
      </p:grpSp>
      <p:sp>
        <p:nvSpPr>
          <p:cNvPr id="19" name="Rectangle 3"/>
          <p:cNvSpPr txBox="1">
            <a:spLocks noChangeArrowheads="1"/>
          </p:cNvSpPr>
          <p:nvPr/>
        </p:nvSpPr>
        <p:spPr bwMode="auto">
          <a:xfrm>
            <a:off x="600075" y="2370138"/>
            <a:ext cx="4592638" cy="3532187"/>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eaLnBrk="1" hangingPunct="1">
              <a:lnSpc>
                <a:spcPct val="150000"/>
              </a:lnSpc>
              <a:spcBef>
                <a:spcPct val="0"/>
              </a:spcBef>
              <a:buClr>
                <a:srgbClr val="FF0000"/>
              </a:buClr>
              <a:buSzPct val="150000"/>
              <a:buFont typeface="Wingdings" panose="05000000000000000000" pitchFamily="2" charset="2"/>
              <a:buChar char="v"/>
              <a:defRPr/>
            </a:pPr>
            <a:r>
              <a:rPr lang="en-US" altLang="en-US" sz="1800" kern="0" dirty="0">
                <a:solidFill>
                  <a:srgbClr val="000099"/>
                </a:solidFill>
              </a:rPr>
              <a:t>The </a:t>
            </a:r>
            <a:r>
              <a:rPr lang="en-US" altLang="en-US" sz="1800" b="1" kern="0" dirty="0">
                <a:solidFill>
                  <a:srgbClr val="FF0000"/>
                </a:solidFill>
              </a:rPr>
              <a:t>most important step</a:t>
            </a:r>
            <a:r>
              <a:rPr lang="en-US" altLang="en-US" sz="1800" kern="0" dirty="0">
                <a:solidFill>
                  <a:srgbClr val="000099"/>
                </a:solidFill>
              </a:rPr>
              <a:t> of this project is to </a:t>
            </a:r>
            <a:r>
              <a:rPr lang="en-US" altLang="en-US" sz="1800" b="1" kern="0" dirty="0">
                <a:solidFill>
                  <a:srgbClr val="000000"/>
                </a:solidFill>
              </a:rPr>
              <a:t>obtain</a:t>
            </a:r>
            <a:r>
              <a:rPr lang="tr-TR" altLang="en-US" sz="1800" b="1" kern="0" dirty="0">
                <a:solidFill>
                  <a:srgbClr val="000000"/>
                </a:solidFill>
              </a:rPr>
              <a:t>;</a:t>
            </a:r>
          </a:p>
          <a:p>
            <a:pPr lvl="1" algn="just" eaLnBrk="1" hangingPunct="1">
              <a:lnSpc>
                <a:spcPct val="150000"/>
              </a:lnSpc>
              <a:spcBef>
                <a:spcPct val="0"/>
              </a:spcBef>
              <a:buClrTx/>
              <a:buSzTx/>
              <a:buFont typeface="Wingdings" panose="05000000000000000000" pitchFamily="2" charset="2"/>
              <a:buChar char="v"/>
              <a:defRPr/>
            </a:pPr>
            <a:r>
              <a:rPr lang="en-US" altLang="en-US" sz="1800" b="1" kern="0" dirty="0">
                <a:solidFill>
                  <a:srgbClr val="000000"/>
                </a:solidFill>
              </a:rPr>
              <a:t> tank pressure</a:t>
            </a:r>
            <a:r>
              <a:rPr lang="en-US" altLang="en-US" sz="1800" b="1" kern="0" dirty="0">
                <a:solidFill>
                  <a:srgbClr val="000099"/>
                </a:solidFill>
              </a:rPr>
              <a:t>,</a:t>
            </a:r>
            <a:r>
              <a:rPr lang="en-US" altLang="en-US" sz="1800" kern="0" dirty="0">
                <a:solidFill>
                  <a:srgbClr val="000099"/>
                </a:solidFill>
              </a:rPr>
              <a:t> </a:t>
            </a:r>
            <a:endParaRPr lang="tr-TR" altLang="en-US" sz="1800" kern="0" dirty="0">
              <a:solidFill>
                <a:srgbClr val="000099"/>
              </a:solidFill>
            </a:endParaRPr>
          </a:p>
          <a:p>
            <a:pPr lvl="1" algn="just" eaLnBrk="1" hangingPunct="1">
              <a:lnSpc>
                <a:spcPct val="150000"/>
              </a:lnSpc>
              <a:spcBef>
                <a:spcPct val="0"/>
              </a:spcBef>
              <a:buClrTx/>
              <a:buSzTx/>
              <a:buFont typeface="Wingdings" panose="05000000000000000000" pitchFamily="2" charset="2"/>
              <a:buChar char="v"/>
              <a:defRPr/>
            </a:pPr>
            <a:r>
              <a:rPr lang="en-US" altLang="en-US" sz="1800" b="1" kern="0" dirty="0">
                <a:solidFill>
                  <a:srgbClr val="000000"/>
                </a:solidFill>
              </a:rPr>
              <a:t>heat effects</a:t>
            </a:r>
            <a:r>
              <a:rPr lang="en-US" altLang="en-US" sz="1800" kern="0" dirty="0">
                <a:solidFill>
                  <a:srgbClr val="000000"/>
                </a:solidFill>
              </a:rPr>
              <a:t> </a:t>
            </a:r>
            <a:r>
              <a:rPr lang="tr-TR" altLang="en-US" sz="1800" kern="0" dirty="0">
                <a:solidFill>
                  <a:srgbClr val="000099"/>
                </a:solidFill>
              </a:rPr>
              <a:t>,</a:t>
            </a:r>
            <a:r>
              <a:rPr lang="en-US" altLang="en-US" sz="1800" kern="0" dirty="0">
                <a:solidFill>
                  <a:srgbClr val="000099"/>
                </a:solidFill>
              </a:rPr>
              <a:t> </a:t>
            </a:r>
            <a:endParaRPr lang="tr-TR" altLang="en-US" sz="1800" kern="0" dirty="0">
              <a:solidFill>
                <a:srgbClr val="000099"/>
              </a:solidFill>
            </a:endParaRPr>
          </a:p>
          <a:p>
            <a:pPr lvl="1" algn="just" eaLnBrk="1" hangingPunct="1">
              <a:lnSpc>
                <a:spcPct val="150000"/>
              </a:lnSpc>
              <a:spcBef>
                <a:spcPct val="0"/>
              </a:spcBef>
              <a:buClrTx/>
              <a:buSzTx/>
              <a:buFont typeface="Wingdings" panose="05000000000000000000" pitchFamily="2" charset="2"/>
              <a:buChar char="v"/>
              <a:defRPr/>
            </a:pPr>
            <a:r>
              <a:rPr lang="en-US" altLang="en-US" sz="1800" b="1" kern="0" dirty="0">
                <a:solidFill>
                  <a:srgbClr val="000000"/>
                </a:solidFill>
              </a:rPr>
              <a:t>Breakdown</a:t>
            </a:r>
            <a:r>
              <a:rPr lang="tr-TR" altLang="en-US" sz="1800" b="1" kern="0" dirty="0">
                <a:solidFill>
                  <a:srgbClr val="000000"/>
                </a:solidFill>
              </a:rPr>
              <a:t> </a:t>
            </a:r>
            <a:r>
              <a:rPr lang="en-US" altLang="en-US" sz="1800" b="1" kern="0" dirty="0">
                <a:solidFill>
                  <a:srgbClr val="000000"/>
                </a:solidFill>
              </a:rPr>
              <a:t>curves</a:t>
            </a:r>
            <a:r>
              <a:rPr lang="tr-TR" altLang="en-US" sz="1800" b="1" kern="0" dirty="0">
                <a:solidFill>
                  <a:srgbClr val="000000"/>
                </a:solidFill>
              </a:rPr>
              <a:t> </a:t>
            </a:r>
          </a:p>
          <a:p>
            <a:pPr marL="457200" lvl="1" indent="0" algn="just" eaLnBrk="1" hangingPunct="1">
              <a:lnSpc>
                <a:spcPct val="150000"/>
              </a:lnSpc>
              <a:spcBef>
                <a:spcPct val="0"/>
              </a:spcBef>
              <a:buClrTx/>
              <a:buSzTx/>
              <a:buFont typeface="Wingdings" panose="05000000000000000000" pitchFamily="2" charset="2"/>
              <a:buNone/>
              <a:defRPr/>
            </a:pPr>
            <a:r>
              <a:rPr lang="en-US" altLang="en-US" sz="1800" kern="0" dirty="0">
                <a:solidFill>
                  <a:srgbClr val="000099"/>
                </a:solidFill>
              </a:rPr>
              <a:t>at homogeneous and</a:t>
            </a:r>
            <a:r>
              <a:rPr lang="tr-TR" altLang="en-US" sz="1800" kern="0" dirty="0">
                <a:solidFill>
                  <a:srgbClr val="000099"/>
                </a:solidFill>
              </a:rPr>
              <a:t> </a:t>
            </a:r>
            <a:r>
              <a:rPr lang="en-US" altLang="en-US" sz="1800" kern="0" dirty="0">
                <a:solidFill>
                  <a:srgbClr val="000099"/>
                </a:solidFill>
              </a:rPr>
              <a:t>inhomogeneous electric fields on complex 3-D transformer models.</a:t>
            </a:r>
            <a:r>
              <a:rPr lang="tr-TR" altLang="en-US" sz="1800" kern="0" dirty="0">
                <a:solidFill>
                  <a:srgbClr val="000099"/>
                </a:solidFill>
              </a:rPr>
              <a:t> </a:t>
            </a:r>
            <a:endParaRPr lang="tr-TR" altLang="en-US" sz="1600" kern="0" dirty="0">
              <a:solidFill>
                <a:srgbClr val="000099"/>
              </a:solidFill>
            </a:endParaRPr>
          </a:p>
        </p:txBody>
      </p:sp>
    </p:spTree>
  </p:cSld>
  <p:clrMapOvr>
    <a:masterClrMapping/>
  </p:clrMapOvr>
  <p:transition spd="slow">
    <p:cover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ikdörtgen 9"/>
          <p:cNvSpPr>
            <a:spLocks noChangeArrowheads="1"/>
          </p:cNvSpPr>
          <p:nvPr/>
        </p:nvSpPr>
        <p:spPr bwMode="auto">
          <a:xfrm>
            <a:off x="0" y="898525"/>
            <a:ext cx="4645025" cy="5659438"/>
          </a:xfrm>
          <a:prstGeom prst="rect">
            <a:avLst/>
          </a:prstGeom>
          <a:solidFill>
            <a:schemeClr val="bg1"/>
          </a:solidFill>
          <a:ln w="28575"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15363" name="TextBox 5"/>
          <p:cNvSpPr txBox="1">
            <a:spLocks noChangeArrowheads="1"/>
          </p:cNvSpPr>
          <p:nvPr/>
        </p:nvSpPr>
        <p:spPr bwMode="auto">
          <a:xfrm>
            <a:off x="760413" y="2974975"/>
            <a:ext cx="457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endParaRPr lang="en-US" altLang="en-US" sz="1800">
              <a:solidFill>
                <a:srgbClr val="000099"/>
              </a:solidFill>
            </a:endParaRPr>
          </a:p>
        </p:txBody>
      </p:sp>
      <p:sp>
        <p:nvSpPr>
          <p:cNvPr id="15364" name="Dikdörtgen 5"/>
          <p:cNvSpPr>
            <a:spLocks noChangeArrowheads="1"/>
          </p:cNvSpPr>
          <p:nvPr/>
        </p:nvSpPr>
        <p:spPr bwMode="auto">
          <a:xfrm>
            <a:off x="420688" y="5526088"/>
            <a:ext cx="44259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400" b="1">
                <a:solidFill>
                  <a:srgbClr val="FF0000"/>
                </a:solidFill>
              </a:rPr>
              <a:t> </a:t>
            </a:r>
            <a:r>
              <a:rPr lang="en-US" altLang="en-US" sz="1400" b="1"/>
              <a:t>Figure </a:t>
            </a:r>
            <a:r>
              <a:rPr lang="tr-TR" altLang="en-US" sz="1400" b="1"/>
              <a:t>3</a:t>
            </a:r>
            <a:r>
              <a:rPr lang="en-US" altLang="en-US" sz="1400" b="1"/>
              <a:t>. The lines (1,2 and 3) under electrostatic analysis.</a:t>
            </a:r>
            <a:endParaRPr lang="tr-TR" altLang="en-US" sz="1400" b="1"/>
          </a:p>
        </p:txBody>
      </p:sp>
      <p:sp>
        <p:nvSpPr>
          <p:cNvPr id="2" name="Dikdörtgen 1"/>
          <p:cNvSpPr/>
          <p:nvPr/>
        </p:nvSpPr>
        <p:spPr bwMode="auto">
          <a:xfrm>
            <a:off x="0" y="0"/>
            <a:ext cx="9144000" cy="902208"/>
          </a:xfrm>
          <a:prstGeom prst="rect">
            <a:avLst/>
          </a:prstGeom>
          <a:solidFill>
            <a:srgbClr val="000099"/>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chor="b"/>
          <a:lstStyle/>
          <a:p>
            <a:pPr>
              <a:defRPr/>
            </a:pPr>
            <a:endParaRPr lang="tr-TR" altLang="en-US" sz="2800" b="1" dirty="0">
              <a:solidFill>
                <a:schemeClr val="bg1"/>
              </a:solidFill>
            </a:endParaRPr>
          </a:p>
          <a:p>
            <a:pPr>
              <a:defRPr/>
            </a:pPr>
            <a:endParaRPr lang="tr-TR" sz="2800" b="1" dirty="0">
              <a:solidFill>
                <a:schemeClr val="bg1"/>
              </a:solidFill>
            </a:endParaRPr>
          </a:p>
        </p:txBody>
      </p:sp>
      <p:sp>
        <p:nvSpPr>
          <p:cNvPr id="9" name="Metin kutusu 8"/>
          <p:cNvSpPr txBox="1"/>
          <p:nvPr/>
        </p:nvSpPr>
        <p:spPr>
          <a:xfrm>
            <a:off x="0" y="96838"/>
            <a:ext cx="9144000" cy="801687"/>
          </a:xfrm>
          <a:prstGeom prst="rect">
            <a:avLst/>
          </a:prstGeom>
          <a:noFill/>
        </p:spPr>
        <p:txBody>
          <a:bodyPr>
            <a:spAutoFit/>
          </a:bodyPr>
          <a:lstStyle/>
          <a:p>
            <a:pPr marL="216000" algn="ctr">
              <a:spcBef>
                <a:spcPts val="1200"/>
              </a:spcBef>
              <a:defRPr/>
            </a:pPr>
            <a:r>
              <a:rPr lang="en-US" altLang="en-US" sz="2800" b="1" dirty="0">
                <a:solidFill>
                  <a:srgbClr val="FFFFFF"/>
                </a:solidFill>
              </a:rPr>
              <a:t>Electrostatic Analysis of 50 kVA GIT</a:t>
            </a:r>
            <a:endParaRPr lang="tr-TR" altLang="en-US" sz="2800" b="1" dirty="0">
              <a:solidFill>
                <a:srgbClr val="FFFFFF"/>
              </a:solidFill>
            </a:endParaRPr>
          </a:p>
          <a:p>
            <a:pPr>
              <a:defRPr/>
            </a:pPr>
            <a:endParaRPr lang="tr-TR" dirty="0"/>
          </a:p>
        </p:txBody>
      </p:sp>
      <p:sp>
        <p:nvSpPr>
          <p:cNvPr id="15369" name="Dikdörtgen 17"/>
          <p:cNvSpPr>
            <a:spLocks noChangeArrowheads="1"/>
          </p:cNvSpPr>
          <p:nvPr/>
        </p:nvSpPr>
        <p:spPr bwMode="auto">
          <a:xfrm>
            <a:off x="4645025" y="898525"/>
            <a:ext cx="4498975" cy="5659438"/>
          </a:xfrm>
          <a:prstGeom prst="rect">
            <a:avLst/>
          </a:prstGeom>
          <a:solidFill>
            <a:schemeClr val="bg1"/>
          </a:solidFill>
          <a:ln w="28575" algn="ctr">
            <a:solidFill>
              <a:srgbClr val="000099"/>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tr-TR" altLang="tr-TR" sz="1800"/>
          </a:p>
        </p:txBody>
      </p:sp>
      <p:sp>
        <p:nvSpPr>
          <p:cNvPr id="15370" name="Metin kutusu 19"/>
          <p:cNvSpPr txBox="1">
            <a:spLocks noChangeArrowheads="1"/>
          </p:cNvSpPr>
          <p:nvPr/>
        </p:nvSpPr>
        <p:spPr bwMode="auto">
          <a:xfrm>
            <a:off x="4770438" y="1335088"/>
            <a:ext cx="3833812" cy="4441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just">
              <a:spcBef>
                <a:spcPct val="0"/>
              </a:spcBef>
              <a:buClrTx/>
              <a:buSzTx/>
              <a:buFontTx/>
              <a:buNone/>
            </a:pPr>
            <a:endParaRPr lang="tr-TR" altLang="tr-TR" sz="1600" b="1">
              <a:solidFill>
                <a:srgbClr val="FF0000"/>
              </a:solidFill>
              <a:latin typeface="Times New Roman" panose="02020603050405020304" pitchFamily="18" charset="0"/>
              <a:cs typeface="Times New Roman" panose="02020603050405020304" pitchFamily="18" charset="0"/>
            </a:endParaRPr>
          </a:p>
          <a:p>
            <a:pPr algn="just">
              <a:lnSpc>
                <a:spcPct val="150000"/>
              </a:lnSpc>
              <a:spcBef>
                <a:spcPct val="0"/>
              </a:spcBef>
              <a:buClrTx/>
              <a:buSzTx/>
              <a:buFontTx/>
              <a:buNone/>
            </a:pPr>
            <a:r>
              <a:rPr lang="tr-TR" altLang="tr-TR" sz="1800" b="1">
                <a:solidFill>
                  <a:srgbClr val="FF0000"/>
                </a:solidFill>
                <a:latin typeface="Times New Roman" panose="02020603050405020304" pitchFamily="18" charset="0"/>
                <a:cs typeface="Times New Roman" panose="02020603050405020304" pitchFamily="18" charset="0"/>
              </a:rPr>
              <a:t>Line 1: </a:t>
            </a:r>
            <a:r>
              <a:rPr lang="en-US" altLang="tr-TR" sz="1800" b="1">
                <a:solidFill>
                  <a:srgbClr val="000099"/>
                </a:solidFill>
                <a:latin typeface="Times New Roman" panose="02020603050405020304" pitchFamily="18" charset="0"/>
                <a:cs typeface="Times New Roman" panose="02020603050405020304" pitchFamily="18" charset="0"/>
              </a:rPr>
              <a:t>Between the outer corner of the LV winding and the inner corner of the HV coil</a:t>
            </a:r>
            <a:endParaRPr lang="tr-TR" altLang="tr-TR" sz="1800" b="1">
              <a:solidFill>
                <a:srgbClr val="000099"/>
              </a:solidFill>
              <a:latin typeface="Times New Roman" panose="02020603050405020304" pitchFamily="18" charset="0"/>
              <a:cs typeface="Times New Roman" panose="02020603050405020304" pitchFamily="18" charset="0"/>
            </a:endParaRPr>
          </a:p>
          <a:p>
            <a:pPr algn="just">
              <a:lnSpc>
                <a:spcPct val="150000"/>
              </a:lnSpc>
              <a:spcBef>
                <a:spcPct val="0"/>
              </a:spcBef>
              <a:buClrTx/>
              <a:buSzTx/>
              <a:buFontTx/>
              <a:buNone/>
            </a:pPr>
            <a:endParaRPr lang="tr-TR" altLang="tr-TR" sz="1800" b="1">
              <a:latin typeface="Times New Roman" panose="02020603050405020304" pitchFamily="18" charset="0"/>
              <a:cs typeface="Times New Roman" panose="02020603050405020304" pitchFamily="18" charset="0"/>
            </a:endParaRPr>
          </a:p>
          <a:p>
            <a:pPr algn="just">
              <a:lnSpc>
                <a:spcPct val="150000"/>
              </a:lnSpc>
              <a:spcBef>
                <a:spcPct val="0"/>
              </a:spcBef>
              <a:buClrTx/>
              <a:buSzTx/>
              <a:buFontTx/>
              <a:buNone/>
            </a:pPr>
            <a:r>
              <a:rPr lang="tr-TR" altLang="tr-TR" sz="1800" b="1">
                <a:solidFill>
                  <a:srgbClr val="FF0000"/>
                </a:solidFill>
                <a:latin typeface="Times New Roman" panose="02020603050405020304" pitchFamily="18" charset="0"/>
                <a:cs typeface="Times New Roman" panose="02020603050405020304" pitchFamily="18" charset="0"/>
              </a:rPr>
              <a:t>Line 2: </a:t>
            </a:r>
            <a:r>
              <a:rPr lang="en-US" altLang="tr-TR" sz="1800" b="1">
                <a:solidFill>
                  <a:srgbClr val="000099"/>
                </a:solidFill>
                <a:latin typeface="Times New Roman" panose="02020603050405020304" pitchFamily="18" charset="0"/>
                <a:cs typeface="Times New Roman" panose="02020603050405020304" pitchFamily="18" charset="0"/>
              </a:rPr>
              <a:t>Between the HV coil and the closest corner of the dielectric barrier</a:t>
            </a:r>
            <a:endParaRPr lang="tr-TR" altLang="tr-TR" sz="1800" b="1">
              <a:solidFill>
                <a:srgbClr val="000099"/>
              </a:solidFill>
              <a:latin typeface="Times New Roman" panose="02020603050405020304" pitchFamily="18" charset="0"/>
              <a:cs typeface="Times New Roman" panose="02020603050405020304" pitchFamily="18" charset="0"/>
            </a:endParaRPr>
          </a:p>
          <a:p>
            <a:pPr algn="just">
              <a:lnSpc>
                <a:spcPct val="150000"/>
              </a:lnSpc>
              <a:spcBef>
                <a:spcPct val="0"/>
              </a:spcBef>
              <a:buClrTx/>
              <a:buSzTx/>
              <a:buFontTx/>
              <a:buNone/>
            </a:pPr>
            <a:endParaRPr lang="tr-TR" altLang="tr-TR" sz="1800" b="1">
              <a:latin typeface="Times New Roman" panose="02020603050405020304" pitchFamily="18" charset="0"/>
              <a:cs typeface="Times New Roman" panose="02020603050405020304" pitchFamily="18" charset="0"/>
            </a:endParaRPr>
          </a:p>
          <a:p>
            <a:pPr algn="just">
              <a:lnSpc>
                <a:spcPct val="150000"/>
              </a:lnSpc>
              <a:spcBef>
                <a:spcPct val="0"/>
              </a:spcBef>
              <a:buClrTx/>
              <a:buSzTx/>
              <a:buFontTx/>
              <a:buNone/>
            </a:pPr>
            <a:r>
              <a:rPr lang="tr-TR" altLang="tr-TR" sz="1800" b="1">
                <a:solidFill>
                  <a:srgbClr val="FF0000"/>
                </a:solidFill>
                <a:latin typeface="Times New Roman" panose="02020603050405020304" pitchFamily="18" charset="0"/>
                <a:cs typeface="Times New Roman" panose="02020603050405020304" pitchFamily="18" charset="0"/>
              </a:rPr>
              <a:t>Line 3: </a:t>
            </a:r>
            <a:r>
              <a:rPr lang="en-US" altLang="tr-TR" sz="1800" b="1">
                <a:solidFill>
                  <a:srgbClr val="000099"/>
                </a:solidFill>
                <a:latin typeface="Times New Roman" panose="02020603050405020304" pitchFamily="18" charset="0"/>
                <a:cs typeface="Times New Roman" panose="02020603050405020304" pitchFamily="18" charset="0"/>
              </a:rPr>
              <a:t>Between the HV coil and the closest corner of the yoke</a:t>
            </a:r>
            <a:endParaRPr lang="tr-TR" altLang="tr-TR" sz="1800"/>
          </a:p>
        </p:txBody>
      </p:sp>
      <p:grpSp>
        <p:nvGrpSpPr>
          <p:cNvPr id="15371" name="Grup 35"/>
          <p:cNvGrpSpPr>
            <a:grpSpLocks/>
          </p:cNvGrpSpPr>
          <p:nvPr/>
        </p:nvGrpSpPr>
        <p:grpSpPr bwMode="auto">
          <a:xfrm>
            <a:off x="569913" y="1793875"/>
            <a:ext cx="3660775" cy="3187700"/>
            <a:chOff x="730102" y="2286317"/>
            <a:chExt cx="3660628" cy="3187573"/>
          </a:xfrm>
        </p:grpSpPr>
        <p:pic>
          <p:nvPicPr>
            <p:cNvPr id="15372" name="Resim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102" y="2286317"/>
              <a:ext cx="3660628" cy="3187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373" name="Düz Bağlayıcı 21"/>
            <p:cNvCxnSpPr>
              <a:cxnSpLocks noChangeShapeType="1"/>
            </p:cNvCxnSpPr>
            <p:nvPr/>
          </p:nvCxnSpPr>
          <p:spPr bwMode="auto">
            <a:xfrm>
              <a:off x="842682" y="3236259"/>
              <a:ext cx="340659" cy="179294"/>
            </a:xfrm>
            <a:prstGeom prst="line">
              <a:avLst/>
            </a:prstGeom>
            <a:noFill/>
            <a:ln w="2857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74" name="Düz Bağlayıcı 23"/>
            <p:cNvCxnSpPr>
              <a:cxnSpLocks noChangeShapeType="1"/>
            </p:cNvCxnSpPr>
            <p:nvPr/>
          </p:nvCxnSpPr>
          <p:spPr bwMode="auto">
            <a:xfrm>
              <a:off x="3747247" y="3325906"/>
              <a:ext cx="107577" cy="224118"/>
            </a:xfrm>
            <a:prstGeom prst="line">
              <a:avLst/>
            </a:prstGeom>
            <a:noFill/>
            <a:ln w="2857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75" name="Düz Bağlayıcı 30"/>
            <p:cNvCxnSpPr>
              <a:cxnSpLocks noChangeShapeType="1"/>
            </p:cNvCxnSpPr>
            <p:nvPr/>
          </p:nvCxnSpPr>
          <p:spPr bwMode="auto">
            <a:xfrm flipH="1">
              <a:off x="2017295" y="3387745"/>
              <a:ext cx="48126" cy="62524"/>
            </a:xfrm>
            <a:prstGeom prst="line">
              <a:avLst/>
            </a:prstGeom>
            <a:noFill/>
            <a:ln w="2857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cSld>
  <p:clrMapOvr>
    <a:masterClrMapping/>
  </p:clrMapOvr>
  <p:transition spd="slow">
    <p:cover dir="u"/>
  </p:transition>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19557</TotalTime>
  <Words>2189</Words>
  <Application>Microsoft Office PowerPoint</Application>
  <PresentationFormat>Ekran Gösterisi (4:3)</PresentationFormat>
  <Paragraphs>188</Paragraphs>
  <Slides>23</Slides>
  <Notes>11</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23</vt:i4>
      </vt:variant>
    </vt:vector>
  </HeadingPairs>
  <TitlesOfParts>
    <vt:vector size="29" baseType="lpstr">
      <vt:lpstr>Arial Black</vt:lpstr>
      <vt:lpstr>Blackadder ITC</vt:lpstr>
      <vt:lpstr>Tahoma</vt:lpstr>
      <vt:lpstr>Times New Roman</vt:lpstr>
      <vt:lpstr>Wingdings</vt:lpstr>
      <vt:lpstr>Blends</vt:lpstr>
      <vt:lpstr>COMSOL Conference 2020  14 - 16 Oct 2020  Grenoble, France</vt:lpstr>
      <vt:lpstr>PowerPoint Sunusu</vt:lpstr>
      <vt:lpstr>PowerPoint Sunusu</vt:lpstr>
      <vt:lpstr>What is R410A ?</vt:lpstr>
      <vt:lpstr>PowerPoint Sunusu</vt:lpstr>
      <vt:lpstr>PowerPoint Sunusu</vt:lpstr>
      <vt:lpstr>Electrostatic Analysis of 50 kVA GIT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Slater Technologies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F. Slater, III</dc:creator>
  <cp:lastModifiedBy>ASUS3</cp:lastModifiedBy>
  <cp:revision>357</cp:revision>
  <dcterms:created xsi:type="dcterms:W3CDTF">2002-09-01T14:15:11Z</dcterms:created>
  <dcterms:modified xsi:type="dcterms:W3CDTF">2020-09-24T14:24:51Z</dcterms:modified>
</cp:coreProperties>
</file>