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6858000" cy="9906000" type="A4"/>
  <p:notesSz cx="6858000" cy="9144000"/>
  <p:defaultTextStyle>
    <a:defPPr>
      <a:defRPr lang="en-US"/>
    </a:defPPr>
    <a:lvl1pPr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77925" indent="-378184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56543" indent="-757061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435508" indent="-1136285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914126" indent="-1515162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49870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59844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698187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797928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1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3" autoAdjust="0"/>
    <p:restoredTop sz="94711" autoAdjust="0"/>
  </p:normalViewPr>
  <p:slideViewPr>
    <p:cSldViewPr>
      <p:cViewPr>
        <p:scale>
          <a:sx n="150" d="100"/>
          <a:sy n="150" d="100"/>
        </p:scale>
        <p:origin x="234" y="-324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9/22/2020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99395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9913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9887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398617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498636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6pPr>
    <a:lvl7pPr marL="598364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7pPr>
    <a:lvl8pPr marL="698091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8pPr>
    <a:lvl9pPr marL="797818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241550" y="685800"/>
            <a:ext cx="23749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9857" y="2538414"/>
            <a:ext cx="5554266" cy="540954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679" y="2538414"/>
            <a:ext cx="16550878" cy="540954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1" indent="0">
              <a:buNone/>
              <a:defRPr sz="1791">
                <a:solidFill>
                  <a:schemeClr val="tx1">
                    <a:tint val="75000"/>
                  </a:schemeClr>
                </a:solidFill>
              </a:defRPr>
            </a:lvl2pPr>
            <a:lvl3pPr marL="914181" indent="0">
              <a:buNone/>
              <a:defRPr sz="1604">
                <a:solidFill>
                  <a:schemeClr val="tx1">
                    <a:tint val="75000"/>
                  </a:schemeClr>
                </a:solidFill>
              </a:defRPr>
            </a:lvl3pPr>
            <a:lvl4pPr marL="137127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82836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228545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74254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319963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65672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679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1551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6"/>
            <a:ext cx="3031332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7"/>
          </a:xfrm>
        </p:spPr>
        <p:txBody>
          <a:bodyPr/>
          <a:lstStyle>
            <a:lvl1pPr>
              <a:defRPr sz="3208"/>
            </a:lvl1pPr>
            <a:lvl2pPr>
              <a:defRPr sz="2812"/>
            </a:lvl2pPr>
            <a:lvl3pPr>
              <a:defRPr sz="2396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8"/>
            </a:lvl1pPr>
            <a:lvl2pPr marL="457091" indent="0">
              <a:buNone/>
              <a:defRPr sz="2812"/>
            </a:lvl2pPr>
            <a:lvl3pPr marL="914181" indent="0">
              <a:buNone/>
              <a:defRPr sz="2396"/>
            </a:lvl3pPr>
            <a:lvl4pPr marL="1371272" indent="0">
              <a:buNone/>
              <a:defRPr sz="2000"/>
            </a:lvl4pPr>
            <a:lvl5pPr marL="1828362" indent="0">
              <a:buNone/>
              <a:defRPr sz="2000"/>
            </a:lvl5pPr>
            <a:lvl6pPr marL="2285453" indent="0">
              <a:buNone/>
              <a:defRPr sz="2000"/>
            </a:lvl6pPr>
            <a:lvl7pPr marL="2742543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66" y="396627"/>
            <a:ext cx="6172068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216" y="9181538"/>
            <a:ext cx="21715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8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381" rtl="0" eaLnBrk="0" fontAlgn="base" hangingPunct="0">
        <a:spcBef>
          <a:spcPct val="0"/>
        </a:spcBef>
        <a:spcAft>
          <a:spcPct val="0"/>
        </a:spcAft>
        <a:defRPr sz="4395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95227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6pPr>
      <a:lvl7pPr marL="190455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7pPr>
      <a:lvl8pPr marL="285682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8pPr>
      <a:lvl9pPr marL="380909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9pPr>
    </p:titleStyle>
    <p:bodyStyle>
      <a:lvl1pPr marL="342270" indent="-34227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8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080" indent="-28539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12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553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957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626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399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9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0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1pPr>
      <a:lvl2pPr marL="45709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.png"/><Relationship Id="rId3" Type="http://schemas.openxmlformats.org/officeDocument/2006/relationships/image" Target="../media/image1.png"/><Relationship Id="rId12" Type="http://schemas.openxmlformats.org/officeDocument/2006/relationships/image" Target="../media/image10.png"/><Relationship Id="rId1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15" Type="http://schemas.openxmlformats.org/officeDocument/2006/relationships/image" Target="../media/image6.png"/><Relationship Id="rId4" Type="http://schemas.openxmlformats.org/officeDocument/2006/relationships/image" Target="../media/image2.png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308985" y="1357219"/>
            <a:ext cx="3173530" cy="1373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b="1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INTRODUCTION: </a:t>
            </a:r>
            <a:r>
              <a:rPr lang="en-US" altLang="en-US" sz="11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In 2016 the group of experimentalists in the Institute of High Current Electronics has been discovered a new phenomenon: an extended stable plasma jet developing perpendicular to the bending point of the arc discharge channel (“apokamp”).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This phenomenon is of great interest as a novel object of theoretical investigation including the frameworks of deterministic modeling with uncertainties as well.</a:t>
            </a: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296930" y="5107768"/>
            <a:ext cx="3173531" cy="696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b="1" dirty="0">
                <a:latin typeface="Calibri" panose="020F0502020204030204" pitchFamily="34" charset="0"/>
                <a:cs typeface="Arial" panose="020B0604020202020204" pitchFamily="34" charset="0"/>
              </a:rPr>
              <a:t>COMPUTATIONAL METHODS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: The Plasma Module represents the hydrodynamic description of non-equilibrium gas discharges using the two-moment and drift-diffusion approaches: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428909" y="4773359"/>
            <a:ext cx="3168000" cy="1034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marL="88900"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b="1" dirty="0">
                <a:latin typeface="Calibri" panose="020F0502020204030204" pitchFamily="34" charset="0"/>
                <a:cs typeface="Arial" panose="020B0604020202020204" pitchFamily="34" charset="0"/>
              </a:rPr>
              <a:t>RESULTS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: Time-dependent numerical study is showed that the number of apokamp channels is determined by the applied voltage value</a:t>
            </a:r>
            <a:r>
              <a:rPr lang="ru-RU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The arc channel bend ensures a local field enhancement, which determines the initial orientation of the growing streamer channels. </a:t>
            </a: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3418456" y="8144605"/>
            <a:ext cx="3213434" cy="865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marL="88900" algn="just" eaLnBrk="1" hangingPunct="1">
              <a:spcBef>
                <a:spcPct val="0"/>
              </a:spcBef>
              <a:buNone/>
              <a:defRPr/>
            </a:pPr>
            <a:r>
              <a:rPr lang="en-US" altLang="en-US" sz="1100" b="1" dirty="0">
                <a:latin typeface="Calibri" panose="020F0502020204030204" pitchFamily="34" charset="0"/>
                <a:cs typeface="Arial" panose="020B0604020202020204" pitchFamily="34" charset="0"/>
              </a:rPr>
              <a:t>CONCLUSIONS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: The theoretical model of apokamp discharge was developed. The model allows to explore the appearance and development of multiple apokamps in atmospheric-pressure chlorine at the wide range of applied voltage.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18903" y="9071290"/>
            <a:ext cx="3276000" cy="542454"/>
          </a:xfrm>
          <a:prstGeom prst="rect">
            <a:avLst/>
          </a:prstGeom>
          <a:noFill/>
        </p:spPr>
        <p:txBody>
          <a:bodyPr wrap="square" lIns="19047" tIns="9524" rIns="19047" bIns="9524">
            <a:spAutoFit/>
          </a:bodyPr>
          <a:lstStyle/>
          <a:p>
            <a:pPr indent="88900" defTabSz="914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REFERENCES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6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Bourdon et al., “Efficient models for photoionization …”, Plas. So. Sci. and Tech., 16, 656–678, (2007)</a:t>
            </a: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6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Hagelaar et al., “Solving the Boltzmann equation …” </a:t>
            </a:r>
            <a:r>
              <a:rPr lang="en-US" sz="600" dirty="0">
                <a:latin typeface="Calibri" panose="020F0502020204030204" pitchFamily="34" charset="0"/>
                <a:cs typeface="Arial" panose="020B0604020202020204" pitchFamily="34" charset="0"/>
              </a:rPr>
              <a:t>Plas. So. Sci. and Tech., 14</a:t>
            </a:r>
            <a:r>
              <a:rPr lang="en-US" sz="6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722–733, (2005)</a:t>
            </a: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6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Sosnin et al., “Apokampic discharge: Formation …” Russian Physics Journal, 62, 1289-1297, (2019)</a:t>
            </a: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6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Sosnin et al., “Phenomenon of apokamp discharge”, JETP Letters, 103, 761-764, (2016)</a:t>
            </a:r>
          </a:p>
        </p:txBody>
      </p:sp>
      <p:sp>
        <p:nvSpPr>
          <p:cNvPr id="4135" name="TextBox 24"/>
          <p:cNvSpPr txBox="1">
            <a:spLocks noChangeArrowheads="1"/>
          </p:cNvSpPr>
          <p:nvPr/>
        </p:nvSpPr>
        <p:spPr bwMode="auto">
          <a:xfrm>
            <a:off x="1310363" y="4939490"/>
            <a:ext cx="1335296" cy="142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>
                <a:cs typeface="Arial" panose="020B0604020202020204" pitchFamily="34" charset="0"/>
              </a:rPr>
              <a:t>Figure 1</a:t>
            </a:r>
            <a:r>
              <a:rPr lang="en-US" altLang="en-US" sz="800" dirty="0">
                <a:cs typeface="Arial" panose="020B0604020202020204" pitchFamily="34" charset="0"/>
              </a:rPr>
              <a:t>. Domain configuration</a:t>
            </a:r>
          </a:p>
        </p:txBody>
      </p:sp>
      <p:sp>
        <p:nvSpPr>
          <p:cNvPr id="4136" name="TextBox 25"/>
          <p:cNvSpPr txBox="1">
            <a:spLocks noChangeArrowheads="1"/>
          </p:cNvSpPr>
          <p:nvPr/>
        </p:nvSpPr>
        <p:spPr bwMode="auto">
          <a:xfrm>
            <a:off x="4352927" y="7940072"/>
            <a:ext cx="1469948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2</a:t>
            </a:r>
            <a:r>
              <a:rPr lang="en-US" altLang="en-US" sz="750" dirty="0">
                <a:cs typeface="Arial" panose="020B0604020202020204" pitchFamily="34" charset="0"/>
              </a:rPr>
              <a:t>. Plasma density distribution</a:t>
            </a: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162916" y="330728"/>
            <a:ext cx="6531987" cy="88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18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The Numerical Simulation of Apokamp: A Novel Source</a:t>
            </a:r>
            <a:br>
              <a:rPr lang="en-US" sz="18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br>
            <a:r>
              <a:rPr lang="en-US" sz="18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of an Atmospheric-Pressure Plasma Jet</a:t>
            </a:r>
          </a:p>
          <a:p>
            <a:pPr algn="ctr" defTabSz="913916" eaLnBrk="1" hangingPunct="1">
              <a:defRPr/>
            </a:pPr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V. Yu. Kozhevnikov, A.V, Kozyrev, </a:t>
            </a:r>
            <a:r>
              <a:rPr 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. S. </a:t>
            </a:r>
            <a:r>
              <a:rPr lang="en-US" sz="1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Semeniuk</a:t>
            </a:r>
            <a:r>
              <a:rPr 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A. O. </a:t>
            </a:r>
            <a:r>
              <a:rPr 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Kokovin</a:t>
            </a:r>
            <a:r>
              <a:rPr 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, and A.G. </a:t>
            </a:r>
            <a:r>
              <a:rPr lang="en-US" sz="1000" smtClean="0">
                <a:latin typeface="Calibri" panose="020F0502020204030204" pitchFamily="34" charset="0"/>
                <a:cs typeface="Arial" panose="020B0604020202020204" pitchFamily="34" charset="0"/>
              </a:rPr>
              <a:t>Sitnikov</a:t>
            </a:r>
            <a:endParaRPr lang="en-US" sz="1000" baseline="30000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Laboratory of Theoretical Physics, 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Institute of High Current Electronics SB RAS, Tomsk, Russia</a:t>
            </a: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163096" y="268100"/>
            <a:ext cx="6531987" cy="93698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04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500" y="1295400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6049" y="9636905"/>
            <a:ext cx="4458451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33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2020 COMSOL Conference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="" xmlns:a16="http://schemas.microsoft.com/office/drawing/2014/main" id="{1B93ED32-01FC-416F-A699-AD01F51E8586}"/>
                  </a:ext>
                </a:extLst>
              </p:cNvPr>
              <p:cNvSpPr txBox="1"/>
              <p:nvPr/>
            </p:nvSpPr>
            <p:spPr>
              <a:xfrm>
                <a:off x="1047985" y="5846064"/>
                <a:ext cx="1633460" cy="13745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11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110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100" i="1" smtClean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11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100" i="1" smtClean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sz="11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100" b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𝚪</m:t>
                                      </m:r>
                                    </m:e>
                                    <m:sub>
                                      <m:r>
                                        <a:rPr lang="en-US" sz="11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𝒆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  <m:e>
                              <m:f>
                                <m:fPr>
                                  <m:ctrlP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11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1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sz="11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100" b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𝚪</m:t>
                                      </m:r>
                                    </m:e>
                                    <m:sub>
                                      <m:r>
                                        <a:rPr lang="en-US" sz="11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𝜺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sz="11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1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</m:acc>
                              <m:r>
                                <a:rPr lang="en-US" sz="11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sz="11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100" b="1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𝚪</m:t>
                                      </m:r>
                                    </m:e>
                                    <m:sub>
                                      <m:r>
                                        <a:rPr lang="en-US" sz="11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𝒆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1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sub>
                              </m:sSub>
                            </m:e>
                            <m:e>
                              <m:r>
                                <a:rPr lang="ru-RU" sz="110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sz="11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</m:acc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100" b="0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1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e>
                              <m:r>
                                <a:rPr lang="ru-RU" sz="11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f>
                                <m:fPr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1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11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1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  <m:sSub>
                                    <m:sSubPr>
                                      <m:ctrlP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acc>
                                    <m:accPr>
                                      <m:chr m:val="⃗"/>
                                      <m:ctrlP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sz="1100" b="1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100" b="1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𝑽</m:t>
                                          </m:r>
                                        </m:e>
                                        <m:sub>
                                          <m:r>
                                            <a:rPr lang="en-US" sz="1100" b="1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𝒌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d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ru-RU" sz="11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B93ED32-01FC-416F-A699-AD01F51E85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985" y="5846064"/>
                <a:ext cx="1633460" cy="13745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7">
            <a:extLst>
              <a:ext uri="{FF2B5EF4-FFF2-40B4-BE49-F238E27FC236}">
                <a16:creationId xmlns="" xmlns:a16="http://schemas.microsoft.com/office/drawing/2014/main" id="{879FC5BA-3318-49B5-A103-B34CFEC690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8" y="7246540"/>
            <a:ext cx="3173531" cy="1034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where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altLang="en-US" sz="1100" i="1" baseline="-25000" dirty="0">
                <a:latin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l-GR" altLang="en-US" sz="1100" i="1" baseline="-25000" dirty="0">
                <a:latin typeface="Calibri" panose="020F0502020204030204" pitchFamily="34" charset="0"/>
                <a:cs typeface="Arial" panose="020B0604020202020204" pitchFamily="34" charset="0"/>
              </a:rPr>
              <a:t>ε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are the electron density and energy density respectively, </a:t>
            </a:r>
            <a:r>
              <a:rPr lang="el-GR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ρ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is the mixture density,</a:t>
            </a:r>
            <a:r>
              <a:rPr lang="el-GR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 ω</a:t>
            </a:r>
            <a:r>
              <a:rPr lang="en-US" altLang="en-US" sz="1100" i="1" baseline="-25000" dirty="0">
                <a:latin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is the mass fraction of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-th species,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altLang="en-US" sz="1100" i="1" baseline="-25000" dirty="0">
                <a:latin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is either a source or a sink of electrons,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l-GR" altLang="en-US" sz="1100" i="1" baseline="-25000" dirty="0">
                <a:latin typeface="Calibri" panose="020F0502020204030204" pitchFamily="34" charset="0"/>
                <a:cs typeface="Arial" panose="020B0604020202020204" pitchFamily="34" charset="0"/>
              </a:rPr>
              <a:t>ε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is the energy loss or gain due to inelastic collisions,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altLang="en-US" sz="1100" i="1" baseline="-25000" dirty="0">
                <a:latin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is the rate expression of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-th species computed using the BOLSIG+ code.</a:t>
            </a: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="" xmlns:a16="http://schemas.microsoft.com/office/drawing/2014/main" id="{2AC691F6-D186-4D35-88AE-C456D4357D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660002"/>
              </p:ext>
            </p:extLst>
          </p:nvPr>
        </p:nvGraphicFramePr>
        <p:xfrm>
          <a:off x="3508903" y="1381307"/>
          <a:ext cx="3096000" cy="22047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36000">
                  <a:extLst>
                    <a:ext uri="{9D8B030D-6E8A-4147-A177-3AD203B41FA5}">
                      <a16:colId xmlns="" xmlns:a16="http://schemas.microsoft.com/office/drawing/2014/main" val="3512039318"/>
                    </a:ext>
                  </a:extLst>
                </a:gridCol>
                <a:gridCol w="972000">
                  <a:extLst>
                    <a:ext uri="{9D8B030D-6E8A-4147-A177-3AD203B41FA5}">
                      <a16:colId xmlns="" xmlns:a16="http://schemas.microsoft.com/office/drawing/2014/main" val="1237881986"/>
                    </a:ext>
                  </a:extLst>
                </a:gridCol>
                <a:gridCol w="1188000">
                  <a:extLst>
                    <a:ext uri="{9D8B030D-6E8A-4147-A177-3AD203B41FA5}">
                      <a16:colId xmlns="" xmlns:a16="http://schemas.microsoft.com/office/drawing/2014/main" val="2274975841"/>
                    </a:ext>
                  </a:extLst>
                </a:gridCol>
              </a:tblGrid>
              <a:tr h="287879">
                <a:tc>
                  <a:txBody>
                    <a:bodyPr/>
                    <a:lstStyle/>
                    <a:p>
                      <a:pPr algn="l"/>
                      <a:r>
                        <a:rPr lang="en-US" sz="800" dirty="0"/>
                        <a:t>Type of reaction</a:t>
                      </a:r>
                      <a:endParaRPr lang="ru-RU" sz="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/>
                        <a:t>Reaction</a:t>
                      </a:r>
                      <a:endParaRPr lang="ru-RU" sz="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Rate expression</a:t>
                      </a:r>
                      <a:endParaRPr lang="ru-RU" sz="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724620510"/>
                  </a:ext>
                </a:extLst>
              </a:tr>
              <a:tr h="287879">
                <a:tc>
                  <a:txBody>
                    <a:bodyPr/>
                    <a:lstStyle/>
                    <a:p>
                      <a:pPr algn="just"/>
                      <a:r>
                        <a:rPr lang="en-US" sz="800" dirty="0"/>
                        <a:t>Photoionization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1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h</a:t>
                      </a:r>
                      <a:r>
                        <a:rPr lang="el-GR" sz="800" dirty="0"/>
                        <a:t>ν</a:t>
                      </a:r>
                      <a:r>
                        <a:rPr lang="en-US" sz="800" dirty="0"/>
                        <a:t> + Cl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→ e + Cl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baseline="30000" dirty="0"/>
                        <a:t>+</a:t>
                      </a:r>
                      <a:endParaRPr lang="ru-RU" sz="800" baseline="30000" dirty="0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R</a:t>
                      </a:r>
                      <a:r>
                        <a:rPr lang="en-US" sz="800" baseline="-25000" dirty="0"/>
                        <a:t>ph</a:t>
                      </a:r>
                      <a:r>
                        <a:rPr lang="en-US" sz="800" dirty="0"/>
                        <a:t> = S</a:t>
                      </a:r>
                      <a:r>
                        <a:rPr lang="en-US" sz="800" baseline="-25000" dirty="0"/>
                        <a:t>1</a:t>
                      </a:r>
                      <a:r>
                        <a:rPr lang="en-US" sz="800" dirty="0"/>
                        <a:t> + S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+ S</a:t>
                      </a:r>
                      <a:r>
                        <a:rPr lang="en-US" sz="800" baseline="-25000" dirty="0"/>
                        <a:t>3</a:t>
                      </a:r>
                      <a:endParaRPr lang="ru-RU" sz="800" baseline="-250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462951076"/>
                  </a:ext>
                </a:extLst>
              </a:tr>
              <a:tr h="287879">
                <a:tc>
                  <a:txBody>
                    <a:bodyPr/>
                    <a:lstStyle/>
                    <a:p>
                      <a:pPr algn="just"/>
                      <a:r>
                        <a:rPr lang="en-US" sz="800" dirty="0"/>
                        <a:t>Impact ionization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1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e + Cl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→ 2e + Cl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baseline="30000" dirty="0"/>
                        <a:t>+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800" dirty="0"/>
                        <a:t>5.12∙10</a:t>
                      </a:r>
                      <a:r>
                        <a:rPr lang="nl-NL" sz="800" baseline="30000" dirty="0"/>
                        <a:t>–8</a:t>
                      </a:r>
                      <a:r>
                        <a:rPr lang="nl-NL" sz="800" baseline="0" dirty="0"/>
                        <a:t>∙</a:t>
                      </a:r>
                      <a:r>
                        <a:rPr lang="nl-NL" sz="800" dirty="0"/>
                        <a:t>T</a:t>
                      </a:r>
                      <a:r>
                        <a:rPr lang="nl-NL" sz="800" baseline="-25000" dirty="0"/>
                        <a:t>e</a:t>
                      </a:r>
                      <a:r>
                        <a:rPr lang="nl-NL" sz="800" baseline="30000" dirty="0"/>
                        <a:t>0.48</a:t>
                      </a:r>
                      <a:r>
                        <a:rPr lang="nl-NL" sz="800" dirty="0"/>
                        <a:t>∙</a:t>
                      </a:r>
                      <a:br>
                        <a:rPr lang="nl-NL" sz="800" dirty="0"/>
                      </a:br>
                      <a:r>
                        <a:rPr lang="nl-NL" sz="800" dirty="0"/>
                        <a:t>exp(</a:t>
                      </a:r>
                      <a:r>
                        <a:rPr lang="en-US" altLang="en-US" sz="800" baseline="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–</a:t>
                      </a:r>
                      <a:r>
                        <a:rPr lang="nl-NL" sz="800" dirty="0"/>
                        <a:t>12.34/T</a:t>
                      </a:r>
                      <a:r>
                        <a:rPr lang="nl-NL" sz="800" baseline="-25000" dirty="0"/>
                        <a:t>e</a:t>
                      </a:r>
                      <a:r>
                        <a:rPr lang="nl-NL" sz="800" dirty="0"/>
                        <a:t>)</a:t>
                      </a:r>
                      <a:endParaRPr lang="ru-RU" sz="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485066225"/>
                  </a:ext>
                </a:extLst>
              </a:tr>
              <a:tr h="287879">
                <a:tc>
                  <a:txBody>
                    <a:bodyPr/>
                    <a:lstStyle/>
                    <a:p>
                      <a:pPr algn="just"/>
                      <a:r>
                        <a:rPr lang="en-US" sz="800" dirty="0"/>
                        <a:t>Dissociative attachment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1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e + Cl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→ Cl + Cl</a:t>
                      </a:r>
                      <a:r>
                        <a:rPr lang="en-US" altLang="en-US" sz="800" baseline="3000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–</a:t>
                      </a:r>
                      <a:endParaRPr lang="ru-RU" sz="800" baseline="30000" dirty="0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Cross section was taken using the BOLSIG+ code</a:t>
                      </a:r>
                      <a:endParaRPr lang="ru-RU" sz="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068011319"/>
                  </a:ext>
                </a:extLst>
              </a:tr>
              <a:tr h="287879">
                <a:tc>
                  <a:txBody>
                    <a:bodyPr/>
                    <a:lstStyle/>
                    <a:p>
                      <a:pPr algn="just"/>
                      <a:r>
                        <a:rPr lang="en-US" sz="800" dirty="0"/>
                        <a:t>Detachment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1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e + Cl</a:t>
                      </a:r>
                      <a:r>
                        <a:rPr lang="en-US" altLang="en-US" sz="800" baseline="3000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–</a:t>
                      </a:r>
                      <a:r>
                        <a:rPr lang="en-US" sz="800" baseline="30000" dirty="0"/>
                        <a:t> </a:t>
                      </a:r>
                      <a:r>
                        <a:rPr lang="en-US" sz="800" dirty="0"/>
                        <a:t>→ 2e + Cl</a:t>
                      </a:r>
                      <a:endParaRPr lang="ru-RU" sz="800" baseline="30000" dirty="0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2.63∙10</a:t>
                      </a:r>
                      <a:r>
                        <a:rPr lang="en-US" altLang="en-US" sz="800" baseline="3000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–8</a:t>
                      </a:r>
                      <a:r>
                        <a:rPr lang="nl-NL" sz="800" dirty="0"/>
                        <a:t>exp(</a:t>
                      </a:r>
                      <a:r>
                        <a:rPr lang="en-US" altLang="en-US" sz="800" baseline="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–</a:t>
                      </a:r>
                      <a:r>
                        <a:rPr lang="nl-NL" sz="800" dirty="0"/>
                        <a:t>5.37/T</a:t>
                      </a:r>
                      <a:r>
                        <a:rPr lang="nl-NL" sz="800" baseline="-25000" dirty="0"/>
                        <a:t>e</a:t>
                      </a:r>
                      <a:r>
                        <a:rPr lang="nl-NL" sz="800" dirty="0"/>
                        <a:t>)</a:t>
                      </a:r>
                      <a:endParaRPr lang="ru-RU" sz="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134672558"/>
                  </a:ext>
                </a:extLst>
              </a:tr>
              <a:tr h="287879">
                <a:tc>
                  <a:txBody>
                    <a:bodyPr/>
                    <a:lstStyle/>
                    <a:p>
                      <a:pPr algn="just"/>
                      <a:r>
                        <a:rPr lang="en-US" sz="800" dirty="0"/>
                        <a:t>Recombination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800" dirty="0"/>
                        <a:t>Cl</a:t>
                      </a:r>
                      <a:r>
                        <a:rPr lang="en-US" altLang="en-US" sz="800" baseline="3000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–</a:t>
                      </a:r>
                      <a:r>
                        <a:rPr lang="en-US" sz="800" dirty="0"/>
                        <a:t> + Cl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baseline="30000" dirty="0"/>
                        <a:t>+</a:t>
                      </a:r>
                      <a:r>
                        <a:rPr lang="en-US" sz="800" dirty="0"/>
                        <a:t> → Cl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+ Cl</a:t>
                      </a:r>
                    </a:p>
                    <a:p>
                      <a:pPr algn="just"/>
                      <a:r>
                        <a:rPr lang="en-US" sz="800" baseline="0" dirty="0"/>
                        <a:t>e + Cl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baseline="30000" dirty="0"/>
                        <a:t>+</a:t>
                      </a:r>
                      <a:r>
                        <a:rPr lang="en-US" sz="800" baseline="0" dirty="0"/>
                        <a:t> → Cl + Cl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5∙10</a:t>
                      </a:r>
                      <a:r>
                        <a:rPr lang="en-US" altLang="en-US" sz="800" baseline="3000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–8</a:t>
                      </a:r>
                    </a:p>
                    <a:p>
                      <a:pPr algn="ctr"/>
                      <a:r>
                        <a:rPr lang="en-US" sz="800" dirty="0"/>
                        <a:t>9∙10</a:t>
                      </a:r>
                      <a:r>
                        <a:rPr lang="en-US" altLang="en-US" sz="800" baseline="3000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–8</a:t>
                      </a:r>
                      <a:r>
                        <a:rPr lang="en-US" altLang="en-US" sz="800" baseline="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∙</a:t>
                      </a:r>
                      <a:r>
                        <a:rPr lang="nl-NL" sz="800" dirty="0"/>
                        <a:t>T</a:t>
                      </a:r>
                      <a:r>
                        <a:rPr lang="nl-NL" sz="800" baseline="-25000" dirty="0"/>
                        <a:t>e</a:t>
                      </a:r>
                      <a:r>
                        <a:rPr lang="en-US" altLang="en-US" sz="800" baseline="3000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–</a:t>
                      </a:r>
                      <a:r>
                        <a:rPr lang="nl-NL" sz="800" baseline="30000" dirty="0"/>
                        <a:t>0.5</a:t>
                      </a:r>
                      <a:endParaRPr lang="ru-RU" sz="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634328690"/>
                  </a:ext>
                </a:extLst>
              </a:tr>
              <a:tr h="287879">
                <a:tc>
                  <a:txBody>
                    <a:bodyPr/>
                    <a:lstStyle/>
                    <a:p>
                      <a:pPr algn="just"/>
                      <a:r>
                        <a:rPr lang="en-US" sz="800" dirty="0"/>
                        <a:t>Impact dissociation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1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e + Cl</a:t>
                      </a:r>
                      <a:r>
                        <a:rPr lang="en-US" sz="800" baseline="-25000" dirty="0"/>
                        <a:t>2</a:t>
                      </a:r>
                      <a:r>
                        <a:rPr lang="en-US" sz="800" dirty="0"/>
                        <a:t> → e + 2Cl</a:t>
                      </a:r>
                      <a:endParaRPr lang="ru-RU" sz="800" dirty="0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1.04∙10</a:t>
                      </a:r>
                      <a:r>
                        <a:rPr lang="en-US" altLang="en-US" sz="800" baseline="3000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–7</a:t>
                      </a:r>
                      <a:r>
                        <a:rPr lang="en-US" altLang="en-US" sz="800" baseline="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∙</a:t>
                      </a:r>
                      <a:r>
                        <a:rPr lang="nl-NL" sz="800" dirty="0"/>
                        <a:t>T</a:t>
                      </a:r>
                      <a:r>
                        <a:rPr lang="nl-NL" sz="800" baseline="-25000" dirty="0"/>
                        <a:t>e</a:t>
                      </a:r>
                      <a:r>
                        <a:rPr lang="en-US" altLang="en-US" sz="800" baseline="3000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–</a:t>
                      </a:r>
                      <a:r>
                        <a:rPr lang="nl-NL" sz="800" baseline="30000" dirty="0"/>
                        <a:t>0.29</a:t>
                      </a:r>
                      <a:r>
                        <a:rPr lang="nl-NL" sz="800" baseline="0" dirty="0"/>
                        <a:t>∙</a:t>
                      </a:r>
                      <a:br>
                        <a:rPr lang="nl-NL" sz="800" baseline="0" dirty="0"/>
                      </a:br>
                      <a:r>
                        <a:rPr lang="en-US" altLang="en-US" sz="800" baseline="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exp(–8.84/</a:t>
                      </a:r>
                      <a:r>
                        <a:rPr lang="en-US" sz="800" dirty="0"/>
                        <a:t>T</a:t>
                      </a:r>
                      <a:r>
                        <a:rPr lang="en-US" sz="800" baseline="-25000" dirty="0"/>
                        <a:t>e</a:t>
                      </a:r>
                      <a:r>
                        <a:rPr lang="en-US" altLang="en-US" sz="800" baseline="0" dirty="0"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ru-RU" sz="800" baseline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341298258"/>
                  </a:ext>
                </a:extLst>
              </a:tr>
            </a:tbl>
          </a:graphicData>
        </a:graphic>
      </p:graphicFrame>
      <p:sp>
        <p:nvSpPr>
          <p:cNvPr id="222" name="TextBox 27">
            <a:extLst>
              <a:ext uri="{FF2B5EF4-FFF2-40B4-BE49-F238E27FC236}">
                <a16:creationId xmlns="" xmlns:a16="http://schemas.microsoft.com/office/drawing/2014/main" id="{021F6B71-629B-42B7-A440-8168DE19AE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5903" y="3629923"/>
            <a:ext cx="2096722" cy="26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800" b="1" dirty="0">
                <a:latin typeface="Calibri" panose="020F0502020204030204" pitchFamily="34" charset="0"/>
                <a:cs typeface="Arial" panose="020B0604020202020204" pitchFamily="34" charset="0"/>
              </a:rPr>
              <a:t>Table 1</a:t>
            </a:r>
            <a:r>
              <a:rPr lang="en-US" altLang="en-US" sz="800" dirty="0">
                <a:latin typeface="Calibri" panose="020F0502020204030204" pitchFamily="34" charset="0"/>
                <a:cs typeface="Arial" panose="020B0604020202020204" pitchFamily="34" charset="0"/>
              </a:rPr>
              <a:t>. Reactions set in chlorine (rates in cm</a:t>
            </a:r>
            <a:r>
              <a:rPr lang="en-US" altLang="en-US" sz="800" baseline="30000" dirty="0">
                <a:latin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altLang="en-US" sz="800" dirty="0">
                <a:latin typeface="Calibri" panose="020F0502020204030204" pitchFamily="34" charset="0"/>
                <a:cs typeface="Arial" panose="020B0604020202020204" pitchFamily="34" charset="0"/>
              </a:rPr>
              <a:t>/s).</a:t>
            </a:r>
            <a:br>
              <a:rPr lang="en-US" altLang="en-US" sz="800" dirty="0"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en-US" altLang="en-US" sz="800" dirty="0">
                <a:latin typeface="Calibri" panose="020F0502020204030204" pitchFamily="34" charset="0"/>
                <a:cs typeface="Arial" panose="020B0604020202020204" pitchFamily="34" charset="0"/>
              </a:rPr>
              <a:t>Electron temperature </a:t>
            </a:r>
            <a:r>
              <a:rPr lang="en-US" sz="800" dirty="0"/>
              <a:t>T</a:t>
            </a:r>
            <a:r>
              <a:rPr lang="en-US" sz="800" baseline="-25000" dirty="0"/>
              <a:t>e</a:t>
            </a:r>
            <a:r>
              <a:rPr lang="en-US" sz="800" dirty="0"/>
              <a:t> given in eV.</a:t>
            </a:r>
            <a:r>
              <a:rPr lang="en-US" altLang="en-US" sz="800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23" name="TextBox 7">
            <a:extLst>
              <a:ext uri="{FF2B5EF4-FFF2-40B4-BE49-F238E27FC236}">
                <a16:creationId xmlns="" xmlns:a16="http://schemas.microsoft.com/office/drawing/2014/main" id="{D6034850-05A5-4F86-BB5B-A6B140F2FD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132" y="8293018"/>
            <a:ext cx="3173531" cy="52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Photoionization process is described by three linear Helmholtz equations </a:t>
            </a:r>
            <a:r>
              <a:rPr lang="en-US" sz="1100" dirty="0"/>
              <a:t>using the Coefficient Form PDE Interface of Mathematics Module:</a:t>
            </a: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="" xmlns:a16="http://schemas.microsoft.com/office/drawing/2014/main" id="{891115A2-34F1-485A-A6AB-95D93304C2A9}"/>
                  </a:ext>
                </a:extLst>
              </p:cNvPr>
              <p:cNvSpPr txBox="1"/>
              <p:nvPr/>
            </p:nvSpPr>
            <p:spPr>
              <a:xfrm>
                <a:off x="702531" y="8856063"/>
                <a:ext cx="2285497" cy="3693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1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ru-RU" sz="11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sz="11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𝑂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sz="11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sSup>
                        <m:sSupPr>
                          <m:ctrlP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</m:sSub>
                        </m:e>
                        <m:sup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0.1</m:t>
                          </m:r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sub>
                          </m:sSub>
                        </m:num>
                        <m:den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ru-RU" sz="11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91115A2-34F1-485A-A6AB-95D93304C2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531" y="8856063"/>
                <a:ext cx="2285497" cy="369397"/>
              </a:xfrm>
              <a:prstGeom prst="rect">
                <a:avLst/>
              </a:prstGeom>
              <a:blipFill>
                <a:blip r:embed="rId4"/>
                <a:stretch>
                  <a:fillRect l="-800" b="-1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5" name="TextBox 7">
            <a:extLst>
              <a:ext uri="{FF2B5EF4-FFF2-40B4-BE49-F238E27FC236}">
                <a16:creationId xmlns="" xmlns:a16="http://schemas.microsoft.com/office/drawing/2014/main" id="{B5FEFCE7-AE72-4866-9543-AEAB4B57C1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696" y="9225460"/>
            <a:ext cx="3091168" cy="35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where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 j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= 1,2,3, </a:t>
            </a:r>
            <a:r>
              <a:rPr lang="el-GR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λ</a:t>
            </a:r>
            <a:r>
              <a:rPr lang="en-US" altLang="en-US" sz="1100" i="1" baseline="-25000" dirty="0">
                <a:latin typeface="Calibri" panose="020F0502020204030204" pitchFamily="34" charset="0"/>
                <a:cs typeface="Arial" panose="020B0604020202020204" pitchFamily="34" charset="0"/>
              </a:rPr>
              <a:t>j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altLang="en-US" sz="1100" i="1" baseline="-25000" dirty="0">
                <a:latin typeface="Calibri" panose="020F0502020204030204" pitchFamily="34" charset="0"/>
                <a:cs typeface="Arial" panose="020B0604020202020204" pitchFamily="34" charset="0"/>
              </a:rPr>
              <a:t>j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altLang="en-US" sz="1100" i="1" baseline="-25000" dirty="0">
                <a:latin typeface="Calibri" panose="020F0502020204030204" pitchFamily="34" charset="0"/>
                <a:cs typeface="Arial" panose="020B0604020202020204" pitchFamily="34" charset="0"/>
              </a:rPr>
              <a:t>q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are constants defined in [1],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altLang="en-US" sz="1100" i="1" baseline="-25000" dirty="0">
                <a:latin typeface="Calibri" panose="020F0502020204030204" pitchFamily="34" charset="0"/>
                <a:cs typeface="Arial" panose="020B0604020202020204" pitchFamily="34" charset="0"/>
              </a:rPr>
              <a:t>O2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is the partial pressure of molecular oxygen. </a:t>
            </a:r>
          </a:p>
        </p:txBody>
      </p:sp>
      <p:grpSp>
        <p:nvGrpSpPr>
          <p:cNvPr id="408" name="Группа 407">
            <a:extLst>
              <a:ext uri="{FF2B5EF4-FFF2-40B4-BE49-F238E27FC236}">
                <a16:creationId xmlns="" xmlns:a16="http://schemas.microsoft.com/office/drawing/2014/main" id="{496F9E24-6D93-41F3-924E-48832C97E7F5}"/>
              </a:ext>
            </a:extLst>
          </p:cNvPr>
          <p:cNvGrpSpPr/>
          <p:nvPr/>
        </p:nvGrpSpPr>
        <p:grpSpPr>
          <a:xfrm>
            <a:off x="384350" y="2754786"/>
            <a:ext cx="3099399" cy="2103058"/>
            <a:chOff x="-38698" y="17564"/>
            <a:chExt cx="3099399" cy="2103058"/>
          </a:xfrm>
        </p:grpSpPr>
        <p:sp>
          <p:nvSpPr>
            <p:cNvPr id="409" name="Прямоугольник 408">
              <a:extLst>
                <a:ext uri="{FF2B5EF4-FFF2-40B4-BE49-F238E27FC236}">
                  <a16:creationId xmlns="" xmlns:a16="http://schemas.microsoft.com/office/drawing/2014/main" id="{AF72CD77-47AD-4D99-8426-59E7D4E22D16}"/>
                </a:ext>
              </a:extLst>
            </p:cNvPr>
            <p:cNvSpPr/>
            <p:nvPr/>
          </p:nvSpPr>
          <p:spPr>
            <a:xfrm>
              <a:off x="884342" y="26755"/>
              <a:ext cx="1355780" cy="2093866"/>
            </a:xfrm>
            <a:prstGeom prst="rect">
              <a:avLst/>
            </a:prstGeom>
            <a:solidFill>
              <a:sysClr val="windowText" lastClr="000000"/>
            </a:solidFill>
            <a:ln w="285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410" name="Рисунок 1">
              <a:extLst>
                <a:ext uri="{FF2B5EF4-FFF2-40B4-BE49-F238E27FC236}">
                  <a16:creationId xmlns="" xmlns:a16="http://schemas.microsoft.com/office/drawing/2014/main" id="{0FAFB7CF-34EF-40A4-AF17-B949E73B288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08" b="2779"/>
            <a:stretch/>
          </p:blipFill>
          <p:spPr bwMode="auto">
            <a:xfrm>
              <a:off x="1022262" y="69904"/>
              <a:ext cx="1120653" cy="2030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1" name="Группа 410">
              <a:extLst>
                <a:ext uri="{FF2B5EF4-FFF2-40B4-BE49-F238E27FC236}">
                  <a16:creationId xmlns="" xmlns:a16="http://schemas.microsoft.com/office/drawing/2014/main" id="{64F12124-C0C3-4CFF-96F5-00AC7D852F2D}"/>
                </a:ext>
              </a:extLst>
            </p:cNvPr>
            <p:cNvGrpSpPr/>
            <p:nvPr/>
          </p:nvGrpSpPr>
          <p:grpSpPr>
            <a:xfrm rot="3900000">
              <a:off x="991844" y="1687482"/>
              <a:ext cx="108285" cy="721833"/>
              <a:chOff x="569581" y="1145882"/>
              <a:chExt cx="108285" cy="721833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437" name="Прямоугольник 3">
                <a:extLst>
                  <a:ext uri="{FF2B5EF4-FFF2-40B4-BE49-F238E27FC236}">
                    <a16:creationId xmlns="" xmlns:a16="http://schemas.microsoft.com/office/drawing/2014/main" id="{1019AD2E-528F-434C-B003-5000E5D8EE64}"/>
                  </a:ext>
                </a:extLst>
              </p:cNvPr>
              <p:cNvSpPr/>
              <p:nvPr/>
            </p:nvSpPr>
            <p:spPr>
              <a:xfrm>
                <a:off x="569581" y="1318063"/>
                <a:ext cx="108284" cy="549652"/>
              </a:xfrm>
              <a:custGeom>
                <a:avLst/>
                <a:gdLst>
                  <a:gd name="connsiteX0" fmla="*/ 0 w 108000"/>
                  <a:gd name="connsiteY0" fmla="*/ 0 h 573936"/>
                  <a:gd name="connsiteX1" fmla="*/ 108000 w 108000"/>
                  <a:gd name="connsiteY1" fmla="*/ 0 h 573936"/>
                  <a:gd name="connsiteX2" fmla="*/ 108000 w 108000"/>
                  <a:gd name="connsiteY2" fmla="*/ 573936 h 573936"/>
                  <a:gd name="connsiteX3" fmla="*/ 0 w 108000"/>
                  <a:gd name="connsiteY3" fmla="*/ 573936 h 573936"/>
                  <a:gd name="connsiteX4" fmla="*/ 0 w 108000"/>
                  <a:gd name="connsiteY4" fmla="*/ 0 h 573936"/>
                  <a:gd name="connsiteX0" fmla="*/ 0 w 108000"/>
                  <a:gd name="connsiteY0" fmla="*/ 0 h 573936"/>
                  <a:gd name="connsiteX1" fmla="*/ 108000 w 108000"/>
                  <a:gd name="connsiteY1" fmla="*/ 0 h 573936"/>
                  <a:gd name="connsiteX2" fmla="*/ 105113 w 108000"/>
                  <a:gd name="connsiteY2" fmla="*/ 343479 h 573936"/>
                  <a:gd name="connsiteX3" fmla="*/ 0 w 108000"/>
                  <a:gd name="connsiteY3" fmla="*/ 573936 h 573936"/>
                  <a:gd name="connsiteX4" fmla="*/ 0 w 108000"/>
                  <a:gd name="connsiteY4" fmla="*/ 0 h 573936"/>
                  <a:gd name="connsiteX0" fmla="*/ 0 w 108000"/>
                  <a:gd name="connsiteY0" fmla="*/ 0 h 567951"/>
                  <a:gd name="connsiteX1" fmla="*/ 108000 w 108000"/>
                  <a:gd name="connsiteY1" fmla="*/ 0 h 567951"/>
                  <a:gd name="connsiteX2" fmla="*/ 105113 w 108000"/>
                  <a:gd name="connsiteY2" fmla="*/ 343479 h 567951"/>
                  <a:gd name="connsiteX3" fmla="*/ 689 w 108000"/>
                  <a:gd name="connsiteY3" fmla="*/ 567951 h 567951"/>
                  <a:gd name="connsiteX4" fmla="*/ 0 w 108000"/>
                  <a:gd name="connsiteY4" fmla="*/ 0 h 567951"/>
                  <a:gd name="connsiteX0" fmla="*/ 0 w 108000"/>
                  <a:gd name="connsiteY0" fmla="*/ 0 h 567951"/>
                  <a:gd name="connsiteX1" fmla="*/ 108000 w 108000"/>
                  <a:gd name="connsiteY1" fmla="*/ 0 h 567951"/>
                  <a:gd name="connsiteX2" fmla="*/ 105225 w 108000"/>
                  <a:gd name="connsiteY2" fmla="*/ 331970 h 567951"/>
                  <a:gd name="connsiteX3" fmla="*/ 689 w 108000"/>
                  <a:gd name="connsiteY3" fmla="*/ 567951 h 567951"/>
                  <a:gd name="connsiteX4" fmla="*/ 0 w 108000"/>
                  <a:gd name="connsiteY4" fmla="*/ 0 h 567951"/>
                  <a:gd name="connsiteX0" fmla="*/ 284 w 108284"/>
                  <a:gd name="connsiteY0" fmla="*/ 0 h 549652"/>
                  <a:gd name="connsiteX1" fmla="*/ 108284 w 108284"/>
                  <a:gd name="connsiteY1" fmla="*/ 0 h 549652"/>
                  <a:gd name="connsiteX2" fmla="*/ 105509 w 108284"/>
                  <a:gd name="connsiteY2" fmla="*/ 331970 h 549652"/>
                  <a:gd name="connsiteX3" fmla="*/ 47 w 108284"/>
                  <a:gd name="connsiteY3" fmla="*/ 549652 h 549652"/>
                  <a:gd name="connsiteX4" fmla="*/ 284 w 108284"/>
                  <a:gd name="connsiteY4" fmla="*/ 0 h 549652"/>
                  <a:gd name="connsiteX0" fmla="*/ 284 w 108284"/>
                  <a:gd name="connsiteY0" fmla="*/ 0 h 549652"/>
                  <a:gd name="connsiteX1" fmla="*/ 108284 w 108284"/>
                  <a:gd name="connsiteY1" fmla="*/ 0 h 549652"/>
                  <a:gd name="connsiteX2" fmla="*/ 107867 w 108284"/>
                  <a:gd name="connsiteY2" fmla="*/ 324662 h 549652"/>
                  <a:gd name="connsiteX3" fmla="*/ 47 w 108284"/>
                  <a:gd name="connsiteY3" fmla="*/ 549652 h 549652"/>
                  <a:gd name="connsiteX4" fmla="*/ 284 w 108284"/>
                  <a:gd name="connsiteY4" fmla="*/ 0 h 549652"/>
                  <a:gd name="connsiteX0" fmla="*/ 284 w 108284"/>
                  <a:gd name="connsiteY0" fmla="*/ 0 h 549652"/>
                  <a:gd name="connsiteX1" fmla="*/ 108284 w 108284"/>
                  <a:gd name="connsiteY1" fmla="*/ 0 h 549652"/>
                  <a:gd name="connsiteX2" fmla="*/ 107004 w 108284"/>
                  <a:gd name="connsiteY2" fmla="*/ 324259 h 549652"/>
                  <a:gd name="connsiteX3" fmla="*/ 47 w 108284"/>
                  <a:gd name="connsiteY3" fmla="*/ 549652 h 549652"/>
                  <a:gd name="connsiteX4" fmla="*/ 284 w 108284"/>
                  <a:gd name="connsiteY4" fmla="*/ 0 h 549652"/>
                  <a:gd name="connsiteX0" fmla="*/ 284 w 108284"/>
                  <a:gd name="connsiteY0" fmla="*/ 0 h 549652"/>
                  <a:gd name="connsiteX1" fmla="*/ 108284 w 108284"/>
                  <a:gd name="connsiteY1" fmla="*/ 0 h 549652"/>
                  <a:gd name="connsiteX2" fmla="*/ 105622 w 108284"/>
                  <a:gd name="connsiteY2" fmla="*/ 320461 h 549652"/>
                  <a:gd name="connsiteX3" fmla="*/ 47 w 108284"/>
                  <a:gd name="connsiteY3" fmla="*/ 549652 h 549652"/>
                  <a:gd name="connsiteX4" fmla="*/ 284 w 108284"/>
                  <a:gd name="connsiteY4" fmla="*/ 0 h 54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284" h="549652">
                    <a:moveTo>
                      <a:pt x="284" y="0"/>
                    </a:moveTo>
                    <a:lnTo>
                      <a:pt x="108284" y="0"/>
                    </a:lnTo>
                    <a:cubicBezTo>
                      <a:pt x="107322" y="114493"/>
                      <a:pt x="106584" y="205968"/>
                      <a:pt x="105622" y="320461"/>
                    </a:cubicBezTo>
                    <a:lnTo>
                      <a:pt x="47" y="549652"/>
                    </a:lnTo>
                    <a:cubicBezTo>
                      <a:pt x="-183" y="360335"/>
                      <a:pt x="514" y="189317"/>
                      <a:pt x="284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91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8" name="Часть круга 437">
                <a:extLst>
                  <a:ext uri="{FF2B5EF4-FFF2-40B4-BE49-F238E27FC236}">
                    <a16:creationId xmlns="" xmlns:a16="http://schemas.microsoft.com/office/drawing/2014/main" id="{32832274-7605-4669-BCF3-C58EBC3B7097}"/>
                  </a:ext>
                </a:extLst>
              </p:cNvPr>
              <p:cNvSpPr/>
              <p:nvPr/>
            </p:nvSpPr>
            <p:spPr>
              <a:xfrm>
                <a:off x="569866" y="1145882"/>
                <a:ext cx="108000" cy="344362"/>
              </a:xfrm>
              <a:prstGeom prst="pie">
                <a:avLst>
                  <a:gd name="adj1" fmla="val 10860961"/>
                  <a:gd name="adj2" fmla="val 21599483"/>
                </a:avLst>
              </a:prstGeom>
              <a:grpFill/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913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12" name="Группа 411">
              <a:extLst>
                <a:ext uri="{FF2B5EF4-FFF2-40B4-BE49-F238E27FC236}">
                  <a16:creationId xmlns="" xmlns:a16="http://schemas.microsoft.com/office/drawing/2014/main" id="{674F8A72-CB3B-4BA0-9A59-A39E55685B58}"/>
                </a:ext>
              </a:extLst>
            </p:cNvPr>
            <p:cNvGrpSpPr/>
            <p:nvPr/>
          </p:nvGrpSpPr>
          <p:grpSpPr>
            <a:xfrm rot="17700000">
              <a:off x="2045625" y="1719351"/>
              <a:ext cx="109843" cy="678932"/>
              <a:chOff x="569863" y="1145886"/>
              <a:chExt cx="109843" cy="635437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435" name="Прямоугольник 3">
                <a:extLst>
                  <a:ext uri="{FF2B5EF4-FFF2-40B4-BE49-F238E27FC236}">
                    <a16:creationId xmlns="" xmlns:a16="http://schemas.microsoft.com/office/drawing/2014/main" id="{81962BAD-B686-4F74-AC44-3405AC26D248}"/>
                  </a:ext>
                </a:extLst>
              </p:cNvPr>
              <p:cNvSpPr/>
              <p:nvPr/>
            </p:nvSpPr>
            <p:spPr>
              <a:xfrm>
                <a:off x="569863" y="1318062"/>
                <a:ext cx="109843" cy="463261"/>
              </a:xfrm>
              <a:custGeom>
                <a:avLst/>
                <a:gdLst>
                  <a:gd name="connsiteX0" fmla="*/ 0 w 108000"/>
                  <a:gd name="connsiteY0" fmla="*/ 0 h 500035"/>
                  <a:gd name="connsiteX1" fmla="*/ 108000 w 108000"/>
                  <a:gd name="connsiteY1" fmla="*/ 0 h 500035"/>
                  <a:gd name="connsiteX2" fmla="*/ 108000 w 108000"/>
                  <a:gd name="connsiteY2" fmla="*/ 500035 h 500035"/>
                  <a:gd name="connsiteX3" fmla="*/ 0 w 108000"/>
                  <a:gd name="connsiteY3" fmla="*/ 500035 h 500035"/>
                  <a:gd name="connsiteX4" fmla="*/ 0 w 108000"/>
                  <a:gd name="connsiteY4" fmla="*/ 0 h 500035"/>
                  <a:gd name="connsiteX0" fmla="*/ 453 w 108453"/>
                  <a:gd name="connsiteY0" fmla="*/ 0 h 500035"/>
                  <a:gd name="connsiteX1" fmla="*/ 108453 w 108453"/>
                  <a:gd name="connsiteY1" fmla="*/ 0 h 500035"/>
                  <a:gd name="connsiteX2" fmla="*/ 108453 w 108453"/>
                  <a:gd name="connsiteY2" fmla="*/ 500035 h 500035"/>
                  <a:gd name="connsiteX3" fmla="*/ 0 w 108453"/>
                  <a:gd name="connsiteY3" fmla="*/ 282697 h 500035"/>
                  <a:gd name="connsiteX4" fmla="*/ 453 w 108453"/>
                  <a:gd name="connsiteY4" fmla="*/ 0 h 500035"/>
                  <a:gd name="connsiteX0" fmla="*/ 0 w 108000"/>
                  <a:gd name="connsiteY0" fmla="*/ 0 h 500035"/>
                  <a:gd name="connsiteX1" fmla="*/ 108000 w 108000"/>
                  <a:gd name="connsiteY1" fmla="*/ 0 h 500035"/>
                  <a:gd name="connsiteX2" fmla="*/ 108000 w 108000"/>
                  <a:gd name="connsiteY2" fmla="*/ 500035 h 500035"/>
                  <a:gd name="connsiteX3" fmla="*/ 4557 w 108000"/>
                  <a:gd name="connsiteY3" fmla="*/ 270902 h 500035"/>
                  <a:gd name="connsiteX4" fmla="*/ 0 w 108000"/>
                  <a:gd name="connsiteY4" fmla="*/ 0 h 500035"/>
                  <a:gd name="connsiteX0" fmla="*/ 0 w 109843"/>
                  <a:gd name="connsiteY0" fmla="*/ 0 h 494972"/>
                  <a:gd name="connsiteX1" fmla="*/ 108000 w 109843"/>
                  <a:gd name="connsiteY1" fmla="*/ 0 h 494972"/>
                  <a:gd name="connsiteX2" fmla="*/ 109843 w 109843"/>
                  <a:gd name="connsiteY2" fmla="*/ 494972 h 494972"/>
                  <a:gd name="connsiteX3" fmla="*/ 4557 w 109843"/>
                  <a:gd name="connsiteY3" fmla="*/ 270902 h 494972"/>
                  <a:gd name="connsiteX4" fmla="*/ 0 w 109843"/>
                  <a:gd name="connsiteY4" fmla="*/ 0 h 494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843" h="494972">
                    <a:moveTo>
                      <a:pt x="0" y="0"/>
                    </a:moveTo>
                    <a:lnTo>
                      <a:pt x="108000" y="0"/>
                    </a:lnTo>
                    <a:cubicBezTo>
                      <a:pt x="108614" y="164991"/>
                      <a:pt x="109229" y="329981"/>
                      <a:pt x="109843" y="494972"/>
                    </a:cubicBezTo>
                    <a:lnTo>
                      <a:pt x="4557" y="27090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91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6" name="Часть круга 435">
                <a:extLst>
                  <a:ext uri="{FF2B5EF4-FFF2-40B4-BE49-F238E27FC236}">
                    <a16:creationId xmlns="" xmlns:a16="http://schemas.microsoft.com/office/drawing/2014/main" id="{FADB5338-E42F-49EA-8E9E-F21EA445800E}"/>
                  </a:ext>
                </a:extLst>
              </p:cNvPr>
              <p:cNvSpPr/>
              <p:nvPr/>
            </p:nvSpPr>
            <p:spPr>
              <a:xfrm>
                <a:off x="569866" y="1145886"/>
                <a:ext cx="108000" cy="344362"/>
              </a:xfrm>
              <a:prstGeom prst="pie">
                <a:avLst>
                  <a:gd name="adj1" fmla="val 10860961"/>
                  <a:gd name="adj2" fmla="val 21599483"/>
                </a:avLst>
              </a:prstGeom>
              <a:grpFill/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913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413" name="Прямоугольник 412">
              <a:extLst>
                <a:ext uri="{FF2B5EF4-FFF2-40B4-BE49-F238E27FC236}">
                  <a16:creationId xmlns="" xmlns:a16="http://schemas.microsoft.com/office/drawing/2014/main" id="{8808EA1B-3538-440D-A56E-CED18B4AFAA1}"/>
                </a:ext>
              </a:extLst>
            </p:cNvPr>
            <p:cNvSpPr/>
            <p:nvPr/>
          </p:nvSpPr>
          <p:spPr>
            <a:xfrm>
              <a:off x="1512570" y="933450"/>
              <a:ext cx="108585" cy="116205"/>
            </a:xfrm>
            <a:prstGeom prst="rect">
              <a:avLst/>
            </a:prstGeom>
            <a:solidFill>
              <a:srgbClr val="0A090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4" name="Прямоугольник 413">
              <a:extLst>
                <a:ext uri="{FF2B5EF4-FFF2-40B4-BE49-F238E27FC236}">
                  <a16:creationId xmlns="" xmlns:a16="http://schemas.microsoft.com/office/drawing/2014/main" id="{F758765E-81C4-41DE-8D99-6AF338207F2B}"/>
                </a:ext>
              </a:extLst>
            </p:cNvPr>
            <p:cNvSpPr/>
            <p:nvPr/>
          </p:nvSpPr>
          <p:spPr>
            <a:xfrm>
              <a:off x="1140627" y="1517145"/>
              <a:ext cx="99294" cy="96502"/>
            </a:xfrm>
            <a:prstGeom prst="rect">
              <a:avLst/>
            </a:prstGeom>
            <a:solidFill>
              <a:srgbClr val="0A090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5" name="Прямоугольник 414">
              <a:extLst>
                <a:ext uri="{FF2B5EF4-FFF2-40B4-BE49-F238E27FC236}">
                  <a16:creationId xmlns="" xmlns:a16="http://schemas.microsoft.com/office/drawing/2014/main" id="{BA74A83C-B061-4B23-8AA3-69AB494F12D9}"/>
                </a:ext>
              </a:extLst>
            </p:cNvPr>
            <p:cNvSpPr/>
            <p:nvPr/>
          </p:nvSpPr>
          <p:spPr>
            <a:xfrm>
              <a:off x="-38698" y="1514971"/>
              <a:ext cx="938860" cy="60565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triangle" w="sm" len="sm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High-voltage electrode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</a:t>
              </a:r>
              <a:r>
                <a:rPr kumimoji="0" lang="en-US" sz="10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1/2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= 2.5 </a:t>
              </a:r>
              <a:r>
                <a:rPr kumimoji="0" lang="el-G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μ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</a:t>
              </a:r>
              <a:endPara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</a:t>
              </a:r>
              <a:r>
                <a:rPr kumimoji="0" lang="en-US" sz="10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= 10–50 kV</a:t>
              </a:r>
              <a:endPara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16" name="Прямая со стрелкой 415">
              <a:extLst>
                <a:ext uri="{FF2B5EF4-FFF2-40B4-BE49-F238E27FC236}">
                  <a16:creationId xmlns="" xmlns:a16="http://schemas.microsoft.com/office/drawing/2014/main" id="{6760B477-0231-43FE-AC8D-E07CE3263907}"/>
                </a:ext>
              </a:extLst>
            </p:cNvPr>
            <p:cNvCxnSpPr>
              <a:cxnSpLocks/>
            </p:cNvCxnSpPr>
            <p:nvPr/>
          </p:nvCxnSpPr>
          <p:spPr>
            <a:xfrm>
              <a:off x="692091" y="1135212"/>
              <a:ext cx="774759" cy="678348"/>
            </a:xfrm>
            <a:prstGeom prst="straightConnector1">
              <a:avLst/>
            </a:prstGeom>
            <a:noFill/>
            <a:ln w="9525" cap="flat" cmpd="sng" algn="ctr">
              <a:solidFill>
                <a:srgbClr val="5B9BD5"/>
              </a:solidFill>
              <a:prstDash val="solid"/>
              <a:miter lim="800000"/>
              <a:tailEnd type="triangle" w="med" len="lg"/>
            </a:ln>
            <a:effectLst/>
          </p:spPr>
        </p:cxnSp>
        <p:sp>
          <p:nvSpPr>
            <p:cNvPr id="417" name="Прямоугольник 416">
              <a:extLst>
                <a:ext uri="{FF2B5EF4-FFF2-40B4-BE49-F238E27FC236}">
                  <a16:creationId xmlns="" xmlns:a16="http://schemas.microsoft.com/office/drawing/2014/main" id="{88F65FF6-16F5-424C-B9EA-9E0B79CFFC26}"/>
                </a:ext>
              </a:extLst>
            </p:cNvPr>
            <p:cNvSpPr/>
            <p:nvPr/>
          </p:nvSpPr>
          <p:spPr>
            <a:xfrm>
              <a:off x="-38698" y="933450"/>
              <a:ext cx="900826" cy="3157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Arc discharge channel</a:t>
              </a:r>
              <a:endPara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8" name="Прямоугольник 417">
              <a:extLst>
                <a:ext uri="{FF2B5EF4-FFF2-40B4-BE49-F238E27FC236}">
                  <a16:creationId xmlns="" xmlns:a16="http://schemas.microsoft.com/office/drawing/2014/main" id="{3B938992-AE15-407D-A793-7E83B60F121F}"/>
                </a:ext>
              </a:extLst>
            </p:cNvPr>
            <p:cNvSpPr/>
            <p:nvPr/>
          </p:nvSpPr>
          <p:spPr>
            <a:xfrm>
              <a:off x="2328557" y="1659684"/>
              <a:ext cx="679363" cy="43800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triangle" w="sm" len="sm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Floating potential electrode</a:t>
              </a:r>
            </a:p>
          </p:txBody>
        </p:sp>
        <p:sp>
          <p:nvSpPr>
            <p:cNvPr id="419" name="Прямоугольник 418">
              <a:extLst>
                <a:ext uri="{FF2B5EF4-FFF2-40B4-BE49-F238E27FC236}">
                  <a16:creationId xmlns="" xmlns:a16="http://schemas.microsoft.com/office/drawing/2014/main" id="{F4B117CA-1933-4775-8680-ADEBA65E46A0}"/>
                </a:ext>
              </a:extLst>
            </p:cNvPr>
            <p:cNvSpPr/>
            <p:nvPr/>
          </p:nvSpPr>
          <p:spPr>
            <a:xfrm>
              <a:off x="1959228" y="1365368"/>
              <a:ext cx="75233" cy="99570"/>
            </a:xfrm>
            <a:prstGeom prst="rect">
              <a:avLst/>
            </a:prstGeom>
            <a:solidFill>
              <a:srgbClr val="08080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20" name="Прямая со стрелкой 419">
              <a:extLst>
                <a:ext uri="{FF2B5EF4-FFF2-40B4-BE49-F238E27FC236}">
                  <a16:creationId xmlns="" xmlns:a16="http://schemas.microsoft.com/office/drawing/2014/main" id="{D039FD89-A490-4D1F-8906-B4BAD431ED17}"/>
                </a:ext>
              </a:extLst>
            </p:cNvPr>
            <p:cNvCxnSpPr>
              <a:cxnSpLocks/>
              <a:stCxn id="421" idx="1"/>
            </p:cNvCxnSpPr>
            <p:nvPr/>
          </p:nvCxnSpPr>
          <p:spPr>
            <a:xfrm flipH="1">
              <a:off x="1587319" y="1219346"/>
              <a:ext cx="752136" cy="449434"/>
            </a:xfrm>
            <a:prstGeom prst="straightConnector1">
              <a:avLst/>
            </a:prstGeom>
            <a:noFill/>
            <a:ln w="12700" cap="flat" cmpd="sng" algn="ctr">
              <a:solidFill>
                <a:srgbClr val="5B9BD5"/>
              </a:solidFill>
              <a:prstDash val="solid"/>
              <a:miter lim="800000"/>
              <a:tailEnd type="triangle" w="med" len="lg"/>
            </a:ln>
            <a:effectLst/>
          </p:spPr>
        </p:cxnSp>
        <p:sp>
          <p:nvSpPr>
            <p:cNvPr id="421" name="Прямоугольник 420">
              <a:extLst>
                <a:ext uri="{FF2B5EF4-FFF2-40B4-BE49-F238E27FC236}">
                  <a16:creationId xmlns="" xmlns:a16="http://schemas.microsoft.com/office/drawing/2014/main" id="{08744EBC-ACE8-4695-986F-8565FCCBA2E5}"/>
                </a:ext>
              </a:extLst>
            </p:cNvPr>
            <p:cNvSpPr/>
            <p:nvPr/>
          </p:nvSpPr>
          <p:spPr>
            <a:xfrm>
              <a:off x="2339455" y="1117927"/>
              <a:ext cx="577584" cy="202837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Bright process</a:t>
              </a:r>
              <a:endPara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2" name="TextBox 421">
                  <a:extLst>
                    <a:ext uri="{FF2B5EF4-FFF2-40B4-BE49-F238E27FC236}">
                      <a16:creationId xmlns="" xmlns:a16="http://schemas.microsoft.com/office/drawing/2014/main" id="{9C2932CD-1EDB-48DE-A5C1-0F1CCB1B72C5}"/>
                    </a:ext>
                  </a:extLst>
                </p:cNvPr>
                <p:cNvSpPr txBox="1"/>
                <p:nvPr/>
              </p:nvSpPr>
              <p:spPr>
                <a:xfrm>
                  <a:off x="2176581" y="55108"/>
                  <a:ext cx="884120" cy="5607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5B9BD5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</a:rPr>
                    <a:t>BCs:</a:t>
                  </a:r>
                </a:p>
                <a:p>
                  <a:pPr marL="0" marR="0" lvl="0" indent="0" algn="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kumimoji="0" lang="en-US" sz="10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5B9BD5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  <m:t>−</m:t>
                        </m:r>
                        <m:r>
                          <a:rPr kumimoji="0" lang="en-US" sz="1000" b="1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5B9BD5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  <m:t>𝐧</m:t>
                        </m:r>
                        <m:r>
                          <a:rPr kumimoji="0" lang="en-US" sz="1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5B9BD5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kumimoji="0" lang="en-US" sz="1000" b="1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5B9BD5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𝐃</m:t>
                        </m:r>
                        <m:r>
                          <a:rPr kumimoji="0" lang="en-US" sz="1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5B9BD5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  <m:t>=0</m:t>
                        </m:r>
                      </m:oMath>
                    </m:oMathPara>
                  </a14:m>
                  <a:endParaRPr kumimoji="0" lang="ru-RU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  <a:p>
                  <a:pPr marL="0" marR="0" lvl="0" indent="0" algn="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kumimoji="0" lang="en-US" sz="10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5B9BD5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  <m:t>−</m:t>
                        </m:r>
                        <m:r>
                          <a:rPr kumimoji="0" lang="en-US" sz="1000" b="1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5B9BD5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  <m:t>𝐧</m:t>
                        </m:r>
                        <m:r>
                          <a:rPr kumimoji="0" lang="en-US" sz="1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5B9BD5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kumimoji="0" lang="en-US" sz="1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5B9BD5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l-GR" sz="1000" b="1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5B9BD5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𝚪</m:t>
                            </m:r>
                          </m:e>
                          <m:sub>
                            <m:r>
                              <a:rPr kumimoji="0" lang="en-US" sz="1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5B9BD5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  <m:r>
                              <a:rPr kumimoji="0" lang="en-US" sz="1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5B9BD5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kumimoji="0" lang="en-US" sz="1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5B9BD5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sub>
                        </m:sSub>
                        <m:r>
                          <a:rPr kumimoji="0" lang="en-US" sz="1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5B9BD5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  <m:t>=0</m:t>
                        </m:r>
                      </m:oMath>
                    </m:oMathPara>
                  </a14:m>
                  <a:endParaRPr kumimoji="0" lang="ru-RU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422" name="TextBox 421">
                  <a:extLst>
                    <a:ext uri="{FF2B5EF4-FFF2-40B4-BE49-F238E27FC236}">
                      <a16:creationId xmlns:a16="http://schemas.microsoft.com/office/drawing/2014/main" id="{9C2932CD-1EDB-48DE-A5C1-0F1CCB1B72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76581" y="55108"/>
                  <a:ext cx="884120" cy="560795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23" name="TextBox 422">
              <a:extLst>
                <a:ext uri="{FF2B5EF4-FFF2-40B4-BE49-F238E27FC236}">
                  <a16:creationId xmlns="" xmlns:a16="http://schemas.microsoft.com/office/drawing/2014/main" id="{4C12579C-9AFC-40C0-B32F-E7F812389DBE}"/>
                </a:ext>
              </a:extLst>
            </p:cNvPr>
            <p:cNvSpPr txBox="1"/>
            <p:nvPr/>
          </p:nvSpPr>
          <p:spPr>
            <a:xfrm>
              <a:off x="830339" y="42601"/>
              <a:ext cx="10521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2D computation domain</a:t>
              </a:r>
              <a:endPara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grpSp>
          <p:nvGrpSpPr>
            <p:cNvPr id="424" name="Группа 423">
              <a:extLst>
                <a:ext uri="{FF2B5EF4-FFF2-40B4-BE49-F238E27FC236}">
                  <a16:creationId xmlns="" xmlns:a16="http://schemas.microsoft.com/office/drawing/2014/main" id="{62EFCE42-64AD-41A7-886D-6DAA4E87E65F}"/>
                </a:ext>
              </a:extLst>
            </p:cNvPr>
            <p:cNvGrpSpPr/>
            <p:nvPr/>
          </p:nvGrpSpPr>
          <p:grpSpPr>
            <a:xfrm>
              <a:off x="897013" y="1562970"/>
              <a:ext cx="314295" cy="355038"/>
              <a:chOff x="737712" y="939499"/>
              <a:chExt cx="295711" cy="334045"/>
            </a:xfrm>
          </p:grpSpPr>
          <p:cxnSp>
            <p:nvCxnSpPr>
              <p:cNvPr id="431" name="Прямая со стрелкой 430">
                <a:extLst>
                  <a:ext uri="{FF2B5EF4-FFF2-40B4-BE49-F238E27FC236}">
                    <a16:creationId xmlns="" xmlns:a16="http://schemas.microsoft.com/office/drawing/2014/main" id="{DD6592D5-7143-44D7-8EC3-084C39407989}"/>
                  </a:ext>
                </a:extLst>
              </p:cNvPr>
              <p:cNvCxnSpPr/>
              <p:nvPr/>
            </p:nvCxnSpPr>
            <p:spPr>
              <a:xfrm>
                <a:off x="781437" y="1238719"/>
                <a:ext cx="169357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miter lim="800000"/>
                <a:tailEnd type="triangle" w="sm" len="sm"/>
              </a:ln>
              <a:effectLst/>
            </p:spPr>
          </p:cxnSp>
          <p:cxnSp>
            <p:nvCxnSpPr>
              <p:cNvPr id="432" name="Прямая со стрелкой 431">
                <a:extLst>
                  <a:ext uri="{FF2B5EF4-FFF2-40B4-BE49-F238E27FC236}">
                    <a16:creationId xmlns="" xmlns:a16="http://schemas.microsoft.com/office/drawing/2014/main" id="{5952E196-6815-4C53-A4CC-5BD20246E5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1437" y="1063924"/>
                <a:ext cx="0" cy="169357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00B050"/>
                </a:solidFill>
                <a:prstDash val="solid"/>
                <a:miter lim="800000"/>
                <a:tailEnd type="triangle" w="sm" len="sm"/>
              </a:ln>
              <a:effectLst/>
            </p:spPr>
          </p:cxnSp>
          <p:sp>
            <p:nvSpPr>
              <p:cNvPr id="433" name="TextBox 432">
                <a:extLst>
                  <a:ext uri="{FF2B5EF4-FFF2-40B4-BE49-F238E27FC236}">
                    <a16:creationId xmlns="" xmlns:a16="http://schemas.microsoft.com/office/drawing/2014/main" id="{47386105-71E3-431E-934D-C877BFA3633F}"/>
                  </a:ext>
                </a:extLst>
              </p:cNvPr>
              <p:cNvSpPr txBox="1"/>
              <p:nvPr/>
            </p:nvSpPr>
            <p:spPr>
              <a:xfrm>
                <a:off x="823881" y="1032771"/>
                <a:ext cx="209542" cy="240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x</a:t>
                </a:r>
                <a:endParaRPr kumimoji="0" lang="ru-RU" sz="1000" b="0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434" name="TextBox 433">
                <a:extLst>
                  <a:ext uri="{FF2B5EF4-FFF2-40B4-BE49-F238E27FC236}">
                    <a16:creationId xmlns="" xmlns:a16="http://schemas.microsoft.com/office/drawing/2014/main" id="{5CAD2D5A-FF5C-4C1D-AA93-166E836A5E1F}"/>
                  </a:ext>
                </a:extLst>
              </p:cNvPr>
              <p:cNvSpPr txBox="1"/>
              <p:nvPr/>
            </p:nvSpPr>
            <p:spPr>
              <a:xfrm>
                <a:off x="737712" y="939499"/>
                <a:ext cx="209542" cy="240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y</a:t>
                </a:r>
                <a:endParaRPr kumimoji="0" lang="ru-RU" sz="1000" b="0" i="1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</p:grpSp>
        <p:sp>
          <p:nvSpPr>
            <p:cNvPr id="425" name="TextBox 424">
              <a:extLst>
                <a:ext uri="{FF2B5EF4-FFF2-40B4-BE49-F238E27FC236}">
                  <a16:creationId xmlns="" xmlns:a16="http://schemas.microsoft.com/office/drawing/2014/main" id="{0537CCD7-79B8-4609-AF26-E832D9D2D1F7}"/>
                </a:ext>
              </a:extLst>
            </p:cNvPr>
            <p:cNvSpPr txBox="1"/>
            <p:nvPr/>
          </p:nvSpPr>
          <p:spPr>
            <a:xfrm>
              <a:off x="75741" y="258218"/>
              <a:ext cx="574458" cy="246221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Ground</a:t>
              </a:r>
              <a:endPara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cxnSp>
          <p:nvCxnSpPr>
            <p:cNvPr id="426" name="Прямая соединительная линия 425">
              <a:extLst>
                <a:ext uri="{FF2B5EF4-FFF2-40B4-BE49-F238E27FC236}">
                  <a16:creationId xmlns="" xmlns:a16="http://schemas.microsoft.com/office/drawing/2014/main" id="{0C43CF99-768F-4B43-B6DB-19F31501EDD4}"/>
                </a:ext>
              </a:extLst>
            </p:cNvPr>
            <p:cNvCxnSpPr>
              <a:cxnSpLocks/>
            </p:cNvCxnSpPr>
            <p:nvPr/>
          </p:nvCxnSpPr>
          <p:spPr>
            <a:xfrm>
              <a:off x="84495" y="33083"/>
              <a:ext cx="2880000" cy="0"/>
            </a:xfrm>
            <a:prstGeom prst="line">
              <a:avLst/>
            </a:prstGeom>
            <a:noFill/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27" name="Прямая соединительная линия 426">
              <a:extLst>
                <a:ext uri="{FF2B5EF4-FFF2-40B4-BE49-F238E27FC236}">
                  <a16:creationId xmlns="" xmlns:a16="http://schemas.microsoft.com/office/drawing/2014/main" id="{61E53D65-244B-4498-8613-63361F87AE04}"/>
                </a:ext>
              </a:extLst>
            </p:cNvPr>
            <p:cNvCxnSpPr/>
            <p:nvPr/>
          </p:nvCxnSpPr>
          <p:spPr>
            <a:xfrm>
              <a:off x="362970" y="17564"/>
              <a:ext cx="0" cy="15851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28" name="Прямая соединительная линия 427">
              <a:extLst>
                <a:ext uri="{FF2B5EF4-FFF2-40B4-BE49-F238E27FC236}">
                  <a16:creationId xmlns="" xmlns:a16="http://schemas.microsoft.com/office/drawing/2014/main" id="{7DB431A7-1891-4F24-96F4-BE41192B9D3B}"/>
                </a:ext>
              </a:extLst>
            </p:cNvPr>
            <p:cNvCxnSpPr/>
            <p:nvPr/>
          </p:nvCxnSpPr>
          <p:spPr>
            <a:xfrm>
              <a:off x="294238" y="180561"/>
              <a:ext cx="1440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29" name="Прямая соединительная линия 428">
              <a:extLst>
                <a:ext uri="{FF2B5EF4-FFF2-40B4-BE49-F238E27FC236}">
                  <a16:creationId xmlns="" xmlns:a16="http://schemas.microsoft.com/office/drawing/2014/main" id="{B11F4387-CA22-49BF-96EE-5B952F63440C}"/>
                </a:ext>
              </a:extLst>
            </p:cNvPr>
            <p:cNvCxnSpPr/>
            <p:nvPr/>
          </p:nvCxnSpPr>
          <p:spPr>
            <a:xfrm>
              <a:off x="308970" y="207418"/>
              <a:ext cx="1080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30" name="Прямая соединительная линия 429">
              <a:extLst>
                <a:ext uri="{FF2B5EF4-FFF2-40B4-BE49-F238E27FC236}">
                  <a16:creationId xmlns="" xmlns:a16="http://schemas.microsoft.com/office/drawing/2014/main" id="{DC9A2F9F-B3EA-44E3-96C2-1929D43A5412}"/>
                </a:ext>
              </a:extLst>
            </p:cNvPr>
            <p:cNvCxnSpPr/>
            <p:nvPr/>
          </p:nvCxnSpPr>
          <p:spPr>
            <a:xfrm>
              <a:off x="326970" y="232818"/>
              <a:ext cx="720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140" name="TextBox 15">
            <a:extLst>
              <a:ext uri="{FF2B5EF4-FFF2-40B4-BE49-F238E27FC236}">
                <a16:creationId xmlns="" xmlns:a16="http://schemas.microsoft.com/office/drawing/2014/main" id="{74914813-5336-49E5-8995-E466D8A708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1173" y="3903271"/>
            <a:ext cx="3168000" cy="865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marL="88900"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The building of user-controlled mesh in the area of apokamp channels is</a:t>
            </a:r>
            <a:r>
              <a:rPr lang="ru-RU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difficult due to the small channels width and their bend. Using the 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Adaptive Mesh Refinement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option</a:t>
            </a:r>
            <a:r>
              <a:rPr lang="en-US" altLang="en-US" sz="1100" i="1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100" dirty="0">
                <a:latin typeface="Calibri" panose="020F0502020204030204" pitchFamily="34" charset="0"/>
                <a:cs typeface="Arial" panose="020B0604020202020204" pitchFamily="34" charset="0"/>
              </a:rPr>
              <a:t>allows each apokamp channels to be resolved.</a:t>
            </a:r>
          </a:p>
        </p:txBody>
      </p:sp>
      <p:grpSp>
        <p:nvGrpSpPr>
          <p:cNvPr id="107" name="Группа 106">
            <a:extLst>
              <a:ext uri="{FF2B5EF4-FFF2-40B4-BE49-F238E27FC236}">
                <a16:creationId xmlns="" xmlns:a16="http://schemas.microsoft.com/office/drawing/2014/main" id="{759097FE-5354-4BCD-9761-72F5606F4DE8}"/>
              </a:ext>
            </a:extLst>
          </p:cNvPr>
          <p:cNvGrpSpPr/>
          <p:nvPr/>
        </p:nvGrpSpPr>
        <p:grpSpPr>
          <a:xfrm>
            <a:off x="3518888" y="5740832"/>
            <a:ext cx="3148612" cy="2160000"/>
            <a:chOff x="-15643" y="582"/>
            <a:chExt cx="3148612" cy="2160000"/>
          </a:xfrm>
        </p:grpSpPr>
        <p:grpSp>
          <p:nvGrpSpPr>
            <p:cNvPr id="108" name="Группа 107">
              <a:extLst>
                <a:ext uri="{FF2B5EF4-FFF2-40B4-BE49-F238E27FC236}">
                  <a16:creationId xmlns="" xmlns:a16="http://schemas.microsoft.com/office/drawing/2014/main" id="{A5A038D1-6D85-4554-8251-CC540BDE28DE}"/>
                </a:ext>
              </a:extLst>
            </p:cNvPr>
            <p:cNvGrpSpPr/>
            <p:nvPr/>
          </p:nvGrpSpPr>
          <p:grpSpPr>
            <a:xfrm>
              <a:off x="118202" y="1956662"/>
              <a:ext cx="742488" cy="175301"/>
              <a:chOff x="119083" y="1942938"/>
              <a:chExt cx="742488" cy="175301"/>
            </a:xfrm>
          </p:grpSpPr>
          <p:grpSp>
            <p:nvGrpSpPr>
              <p:cNvPr id="166" name="Группа 165">
                <a:extLst>
                  <a:ext uri="{FF2B5EF4-FFF2-40B4-BE49-F238E27FC236}">
                    <a16:creationId xmlns="" xmlns:a16="http://schemas.microsoft.com/office/drawing/2014/main" id="{9A98758A-323F-4C3D-9454-BC9C1AB65868}"/>
                  </a:ext>
                </a:extLst>
              </p:cNvPr>
              <p:cNvGrpSpPr/>
              <p:nvPr/>
            </p:nvGrpSpPr>
            <p:grpSpPr>
              <a:xfrm>
                <a:off x="127006" y="1942938"/>
                <a:ext cx="658236" cy="109425"/>
                <a:chOff x="862489" y="1264324"/>
                <a:chExt cx="703925" cy="107585"/>
              </a:xfrm>
            </p:grpSpPr>
            <p:sp>
              <p:nvSpPr>
                <p:cNvPr id="168" name="Прямоугольник 167">
                  <a:extLst>
                    <a:ext uri="{FF2B5EF4-FFF2-40B4-BE49-F238E27FC236}">
                      <a16:creationId xmlns="" xmlns:a16="http://schemas.microsoft.com/office/drawing/2014/main" id="{FA96ADA9-77C0-4386-A5B7-65DF253EDFAC}"/>
                    </a:ext>
                  </a:extLst>
                </p:cNvPr>
                <p:cNvSpPr/>
                <p:nvPr/>
              </p:nvSpPr>
              <p:spPr>
                <a:xfrm>
                  <a:off x="862489" y="1266704"/>
                  <a:ext cx="265778" cy="1052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dirty="0">
                      <a:solidFill>
                        <a:schemeClr val="tx1"/>
                      </a:solidFill>
                      <a:latin typeface="+mj-lt"/>
                    </a:rPr>
                    <a:t>-4</a:t>
                  </a:r>
                  <a:endParaRPr lang="ru-RU" sz="6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169" name="Прямоугольник 168">
                  <a:extLst>
                    <a:ext uri="{FF2B5EF4-FFF2-40B4-BE49-F238E27FC236}">
                      <a16:creationId xmlns="" xmlns:a16="http://schemas.microsoft.com/office/drawing/2014/main" id="{ED480083-6C35-48D4-825D-44B414B5BAA3}"/>
                    </a:ext>
                  </a:extLst>
                </p:cNvPr>
                <p:cNvSpPr/>
                <p:nvPr/>
              </p:nvSpPr>
              <p:spPr>
                <a:xfrm>
                  <a:off x="994830" y="1266704"/>
                  <a:ext cx="267399" cy="1052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dirty="0">
                      <a:solidFill>
                        <a:schemeClr val="tx1"/>
                      </a:solidFill>
                      <a:latin typeface="+mj-lt"/>
                    </a:rPr>
                    <a:t>-2</a:t>
                  </a:r>
                  <a:endParaRPr lang="ru-RU" sz="6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170" name="Прямоугольник 169">
                  <a:extLst>
                    <a:ext uri="{FF2B5EF4-FFF2-40B4-BE49-F238E27FC236}">
                      <a16:creationId xmlns="" xmlns:a16="http://schemas.microsoft.com/office/drawing/2014/main" id="{CE888571-2F2C-4C64-8055-AF1DD0FE56A4}"/>
                    </a:ext>
                  </a:extLst>
                </p:cNvPr>
                <p:cNvSpPr/>
                <p:nvPr/>
              </p:nvSpPr>
              <p:spPr>
                <a:xfrm>
                  <a:off x="1129367" y="1266704"/>
                  <a:ext cx="265777" cy="1052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dirty="0">
                      <a:solidFill>
                        <a:schemeClr val="tx1"/>
                      </a:solidFill>
                      <a:latin typeface="+mj-lt"/>
                    </a:rPr>
                    <a:t>0</a:t>
                  </a:r>
                  <a:endParaRPr lang="ru-RU" sz="6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171" name="Прямоугольник 170">
                  <a:extLst>
                    <a:ext uri="{FF2B5EF4-FFF2-40B4-BE49-F238E27FC236}">
                      <a16:creationId xmlns="" xmlns:a16="http://schemas.microsoft.com/office/drawing/2014/main" id="{5642F192-6EE6-48E5-B423-67480185883C}"/>
                    </a:ext>
                  </a:extLst>
                </p:cNvPr>
                <p:cNvSpPr/>
                <p:nvPr/>
              </p:nvSpPr>
              <p:spPr>
                <a:xfrm>
                  <a:off x="1260968" y="1266702"/>
                  <a:ext cx="265777" cy="1052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dirty="0">
                      <a:solidFill>
                        <a:schemeClr val="tx1"/>
                      </a:solidFill>
                      <a:latin typeface="+mj-lt"/>
                    </a:rPr>
                    <a:t>2</a:t>
                  </a:r>
                  <a:endParaRPr lang="ru-RU" sz="6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172" name="Прямоугольник 171">
                  <a:extLst>
                    <a:ext uri="{FF2B5EF4-FFF2-40B4-BE49-F238E27FC236}">
                      <a16:creationId xmlns="" xmlns:a16="http://schemas.microsoft.com/office/drawing/2014/main" id="{BFAFDA8A-2A1F-4C71-908A-EC9B1F4614A8}"/>
                    </a:ext>
                  </a:extLst>
                </p:cNvPr>
                <p:cNvSpPr/>
                <p:nvPr/>
              </p:nvSpPr>
              <p:spPr>
                <a:xfrm>
                  <a:off x="1493714" y="1264324"/>
                  <a:ext cx="72700" cy="1052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dirty="0">
                      <a:solidFill>
                        <a:schemeClr val="tx1"/>
                      </a:solidFill>
                      <a:latin typeface="+mj-lt"/>
                    </a:rPr>
                    <a:t>4</a:t>
                  </a:r>
                  <a:endParaRPr lang="ru-RU" sz="6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p:grpSp>
          <p:sp>
            <p:nvSpPr>
              <p:cNvPr id="167" name="Прямоугольник 166">
                <a:extLst>
                  <a:ext uri="{FF2B5EF4-FFF2-40B4-BE49-F238E27FC236}">
                    <a16:creationId xmlns="" xmlns:a16="http://schemas.microsoft.com/office/drawing/2014/main" id="{54F638D2-EA78-472B-82FE-C8EAD1C89A58}"/>
                  </a:ext>
                </a:extLst>
              </p:cNvPr>
              <p:cNvSpPr/>
              <p:nvPr/>
            </p:nvSpPr>
            <p:spPr>
              <a:xfrm>
                <a:off x="119083" y="2072520"/>
                <a:ext cx="742488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dirty="0">
                    <a:solidFill>
                      <a:schemeClr val="tx1"/>
                    </a:solidFill>
                    <a:latin typeface="+mj-lt"/>
                  </a:rPr>
                  <a:t>x-coordinate, mm</a:t>
                </a:r>
                <a:endParaRPr lang="ru-RU" sz="600" dirty="0">
                  <a:solidFill>
                    <a:schemeClr val="tx1"/>
                  </a:solidFill>
                  <a:latin typeface="+mj-lt"/>
                </a:endParaRPr>
              </a:p>
            </p:txBody>
          </p:sp>
        </p:grpSp>
        <p:grpSp>
          <p:nvGrpSpPr>
            <p:cNvPr id="109" name="Группа 108">
              <a:extLst>
                <a:ext uri="{FF2B5EF4-FFF2-40B4-BE49-F238E27FC236}">
                  <a16:creationId xmlns="" xmlns:a16="http://schemas.microsoft.com/office/drawing/2014/main" id="{C08CB273-0676-4C1B-831A-65FFDA7430EE}"/>
                </a:ext>
              </a:extLst>
            </p:cNvPr>
            <p:cNvGrpSpPr/>
            <p:nvPr/>
          </p:nvGrpSpPr>
          <p:grpSpPr>
            <a:xfrm>
              <a:off x="-15643" y="27226"/>
              <a:ext cx="275122" cy="1964404"/>
              <a:chOff x="939566" y="21003"/>
              <a:chExt cx="275122" cy="1344075"/>
            </a:xfrm>
          </p:grpSpPr>
          <p:sp>
            <p:nvSpPr>
              <p:cNvPr id="155" name="Прямоугольник 154">
                <a:extLst>
                  <a:ext uri="{FF2B5EF4-FFF2-40B4-BE49-F238E27FC236}">
                    <a16:creationId xmlns="" xmlns:a16="http://schemas.microsoft.com/office/drawing/2014/main" id="{4DB46886-4116-4886-BD4C-B5D94B35EB3C}"/>
                  </a:ext>
                </a:extLst>
              </p:cNvPr>
              <p:cNvSpPr/>
              <p:nvPr/>
            </p:nvSpPr>
            <p:spPr>
              <a:xfrm>
                <a:off x="950372" y="21003"/>
                <a:ext cx="264316" cy="10780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US" sz="600" dirty="0">
                    <a:solidFill>
                      <a:schemeClr val="tx1"/>
                    </a:solidFill>
                    <a:latin typeface="+mj-lt"/>
                  </a:rPr>
                  <a:t>14</a:t>
                </a:r>
              </a:p>
            </p:txBody>
          </p:sp>
          <p:sp>
            <p:nvSpPr>
              <p:cNvPr id="156" name="Прямоугольник 155">
                <a:extLst>
                  <a:ext uri="{FF2B5EF4-FFF2-40B4-BE49-F238E27FC236}">
                    <a16:creationId xmlns="" xmlns:a16="http://schemas.microsoft.com/office/drawing/2014/main" id="{E557363D-C50E-4BBD-BE08-9495CBD9DD25}"/>
                  </a:ext>
                </a:extLst>
              </p:cNvPr>
              <p:cNvSpPr/>
              <p:nvPr/>
            </p:nvSpPr>
            <p:spPr>
              <a:xfrm>
                <a:off x="943551" y="155626"/>
                <a:ext cx="265930" cy="10780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US" sz="600" dirty="0">
                    <a:solidFill>
                      <a:schemeClr val="tx1"/>
                    </a:solidFill>
                    <a:latin typeface="+mj-lt"/>
                  </a:rPr>
                  <a:t>12</a:t>
                </a:r>
              </a:p>
            </p:txBody>
          </p:sp>
          <p:sp>
            <p:nvSpPr>
              <p:cNvPr id="157" name="Прямоугольник 156">
                <a:extLst>
                  <a:ext uri="{FF2B5EF4-FFF2-40B4-BE49-F238E27FC236}">
                    <a16:creationId xmlns="" xmlns:a16="http://schemas.microsoft.com/office/drawing/2014/main" id="{0F39D606-1074-4124-9845-C558B5E9DC4B}"/>
                  </a:ext>
                </a:extLst>
              </p:cNvPr>
              <p:cNvSpPr/>
              <p:nvPr/>
            </p:nvSpPr>
            <p:spPr>
              <a:xfrm>
                <a:off x="939566" y="296079"/>
                <a:ext cx="265930" cy="10780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US" sz="600" dirty="0">
                    <a:solidFill>
                      <a:schemeClr val="tx1"/>
                    </a:solidFill>
                    <a:latin typeface="+mj-lt"/>
                  </a:rPr>
                  <a:t>10</a:t>
                </a:r>
              </a:p>
            </p:txBody>
          </p:sp>
          <p:sp>
            <p:nvSpPr>
              <p:cNvPr id="158" name="Прямоугольник 157">
                <a:extLst>
                  <a:ext uri="{FF2B5EF4-FFF2-40B4-BE49-F238E27FC236}">
                    <a16:creationId xmlns="" xmlns:a16="http://schemas.microsoft.com/office/drawing/2014/main" id="{D6542030-A5E5-45CB-A1E3-928419D7E7D5}"/>
                  </a:ext>
                </a:extLst>
              </p:cNvPr>
              <p:cNvSpPr/>
              <p:nvPr/>
            </p:nvSpPr>
            <p:spPr>
              <a:xfrm>
                <a:off x="996823" y="430120"/>
                <a:ext cx="186267" cy="10780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dirty="0">
                    <a:solidFill>
                      <a:schemeClr val="tx1"/>
                    </a:solidFill>
                    <a:latin typeface="+mj-lt"/>
                  </a:rPr>
                  <a:t>8</a:t>
                </a:r>
              </a:p>
            </p:txBody>
          </p:sp>
          <p:sp>
            <p:nvSpPr>
              <p:cNvPr id="159" name="Прямоугольник 158">
                <a:extLst>
                  <a:ext uri="{FF2B5EF4-FFF2-40B4-BE49-F238E27FC236}">
                    <a16:creationId xmlns="" xmlns:a16="http://schemas.microsoft.com/office/drawing/2014/main" id="{33C04A1C-E2A0-4D8F-A555-15CAEDE5F36E}"/>
                  </a:ext>
                </a:extLst>
              </p:cNvPr>
              <p:cNvSpPr/>
              <p:nvPr/>
            </p:nvSpPr>
            <p:spPr>
              <a:xfrm>
                <a:off x="999916" y="571649"/>
                <a:ext cx="186267" cy="10780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dirty="0">
                    <a:solidFill>
                      <a:schemeClr val="tx1"/>
                    </a:solidFill>
                    <a:latin typeface="+mj-lt"/>
                  </a:rPr>
                  <a:t>6</a:t>
                </a:r>
              </a:p>
            </p:txBody>
          </p:sp>
          <p:sp>
            <p:nvSpPr>
              <p:cNvPr id="160" name="Прямоугольник 159">
                <a:extLst>
                  <a:ext uri="{FF2B5EF4-FFF2-40B4-BE49-F238E27FC236}">
                    <a16:creationId xmlns="" xmlns:a16="http://schemas.microsoft.com/office/drawing/2014/main" id="{01292B93-A63F-43F0-A665-12A035DED67B}"/>
                  </a:ext>
                </a:extLst>
              </p:cNvPr>
              <p:cNvSpPr/>
              <p:nvPr/>
            </p:nvSpPr>
            <p:spPr>
              <a:xfrm>
                <a:off x="999557" y="710076"/>
                <a:ext cx="186267" cy="10780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dirty="0">
                    <a:solidFill>
                      <a:schemeClr val="tx1"/>
                    </a:solidFill>
                    <a:latin typeface="+mj-lt"/>
                  </a:rPr>
                  <a:t>4</a:t>
                </a:r>
              </a:p>
            </p:txBody>
          </p:sp>
          <p:sp>
            <p:nvSpPr>
              <p:cNvPr id="161" name="Прямоугольник 160">
                <a:extLst>
                  <a:ext uri="{FF2B5EF4-FFF2-40B4-BE49-F238E27FC236}">
                    <a16:creationId xmlns="" xmlns:a16="http://schemas.microsoft.com/office/drawing/2014/main" id="{D70E49DD-B9B8-4CCF-86A7-CB11C458E980}"/>
                  </a:ext>
                </a:extLst>
              </p:cNvPr>
              <p:cNvSpPr/>
              <p:nvPr/>
            </p:nvSpPr>
            <p:spPr>
              <a:xfrm>
                <a:off x="999557" y="847838"/>
                <a:ext cx="186267" cy="10780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dirty="0">
                    <a:solidFill>
                      <a:schemeClr val="tx1"/>
                    </a:solidFill>
                    <a:latin typeface="+mj-lt"/>
                  </a:rPr>
                  <a:t>2</a:t>
                </a:r>
              </a:p>
            </p:txBody>
          </p:sp>
          <p:sp>
            <p:nvSpPr>
              <p:cNvPr id="162" name="Прямоугольник 161">
                <a:extLst>
                  <a:ext uri="{FF2B5EF4-FFF2-40B4-BE49-F238E27FC236}">
                    <a16:creationId xmlns="" xmlns:a16="http://schemas.microsoft.com/office/drawing/2014/main" id="{BAA67678-421C-48E7-AC9E-0C4CAC6D0663}"/>
                  </a:ext>
                </a:extLst>
              </p:cNvPr>
              <p:cNvSpPr/>
              <p:nvPr/>
            </p:nvSpPr>
            <p:spPr>
              <a:xfrm>
                <a:off x="999360" y="986902"/>
                <a:ext cx="186267" cy="10780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dirty="0">
                    <a:solidFill>
                      <a:schemeClr val="tx1"/>
                    </a:solidFill>
                    <a:latin typeface="+mj-lt"/>
                  </a:rPr>
                  <a:t>0</a:t>
                </a:r>
              </a:p>
            </p:txBody>
          </p:sp>
          <p:sp>
            <p:nvSpPr>
              <p:cNvPr id="163" name="Прямоугольник 162">
                <a:extLst>
                  <a:ext uri="{FF2B5EF4-FFF2-40B4-BE49-F238E27FC236}">
                    <a16:creationId xmlns="" xmlns:a16="http://schemas.microsoft.com/office/drawing/2014/main" id="{0FEFF004-65CD-4596-B675-705E4D135E61}"/>
                  </a:ext>
                </a:extLst>
              </p:cNvPr>
              <p:cNvSpPr/>
              <p:nvPr/>
            </p:nvSpPr>
            <p:spPr>
              <a:xfrm>
                <a:off x="950373" y="1123230"/>
                <a:ext cx="264315" cy="10780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dirty="0">
                    <a:solidFill>
                      <a:schemeClr val="tx1"/>
                    </a:solidFill>
                    <a:latin typeface="+mj-lt"/>
                  </a:rPr>
                  <a:t>-2</a:t>
                </a:r>
              </a:p>
            </p:txBody>
          </p:sp>
          <p:sp>
            <p:nvSpPr>
              <p:cNvPr id="164" name="Прямоугольник 163">
                <a:extLst>
                  <a:ext uri="{FF2B5EF4-FFF2-40B4-BE49-F238E27FC236}">
                    <a16:creationId xmlns="" xmlns:a16="http://schemas.microsoft.com/office/drawing/2014/main" id="{17843C82-6C6E-4127-BF87-58065C7EF47C}"/>
                  </a:ext>
                </a:extLst>
              </p:cNvPr>
              <p:cNvSpPr/>
              <p:nvPr/>
            </p:nvSpPr>
            <p:spPr>
              <a:xfrm>
                <a:off x="957507" y="1257271"/>
                <a:ext cx="250045" cy="10780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dirty="0">
                    <a:solidFill>
                      <a:schemeClr val="tx1"/>
                    </a:solidFill>
                    <a:latin typeface="+mj-lt"/>
                  </a:rPr>
                  <a:t>-4</a:t>
                </a:r>
              </a:p>
            </p:txBody>
          </p:sp>
          <p:sp>
            <p:nvSpPr>
              <p:cNvPr id="165" name="Прямоугольник 164">
                <a:extLst>
                  <a:ext uri="{FF2B5EF4-FFF2-40B4-BE49-F238E27FC236}">
                    <a16:creationId xmlns="" xmlns:a16="http://schemas.microsoft.com/office/drawing/2014/main" id="{C038ADE9-94F1-4C15-B93D-047AED65602D}"/>
                  </a:ext>
                </a:extLst>
              </p:cNvPr>
              <p:cNvSpPr/>
              <p:nvPr/>
            </p:nvSpPr>
            <p:spPr>
              <a:xfrm rot="16200000">
                <a:off x="623242" y="672324"/>
                <a:ext cx="76008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dirty="0">
                    <a:solidFill>
                      <a:schemeClr val="tx1"/>
                    </a:solidFill>
                    <a:latin typeface="+mj-lt"/>
                  </a:rPr>
                  <a:t>y-coordinate, mm</a:t>
                </a:r>
                <a:endParaRPr lang="ru-RU" sz="600" dirty="0">
                  <a:solidFill>
                    <a:schemeClr val="tx1"/>
                  </a:solidFill>
                  <a:latin typeface="+mj-lt"/>
                </a:endParaRPr>
              </a:p>
            </p:txBody>
          </p:sp>
        </p:grpSp>
        <p:pic>
          <p:nvPicPr>
            <p:cNvPr id="110" name="Рисунок 109">
              <a:extLst>
                <a:ext uri="{FF2B5EF4-FFF2-40B4-BE49-F238E27FC236}">
                  <a16:creationId xmlns="" xmlns:a16="http://schemas.microsoft.com/office/drawing/2014/main" id="{F7A33220-DB69-452B-BB47-70436685CA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65630"/>
            <a:stretch/>
          </p:blipFill>
          <p:spPr>
            <a:xfrm>
              <a:off x="2786656" y="582"/>
              <a:ext cx="346313" cy="2160000"/>
            </a:xfrm>
            <a:prstGeom prst="rect">
              <a:avLst/>
            </a:prstGeom>
          </p:spPr>
        </p:pic>
        <p:grpSp>
          <p:nvGrpSpPr>
            <p:cNvPr id="111" name="Группа 110">
              <a:extLst>
                <a:ext uri="{FF2B5EF4-FFF2-40B4-BE49-F238E27FC236}">
                  <a16:creationId xmlns="" xmlns:a16="http://schemas.microsoft.com/office/drawing/2014/main" id="{978AD5FD-F27B-4B40-87A9-E2D5C2315F8B}"/>
                </a:ext>
              </a:extLst>
            </p:cNvPr>
            <p:cNvGrpSpPr/>
            <p:nvPr/>
          </p:nvGrpSpPr>
          <p:grpSpPr>
            <a:xfrm>
              <a:off x="170857" y="45942"/>
              <a:ext cx="2645611" cy="1931355"/>
              <a:chOff x="530700" y="36790"/>
              <a:chExt cx="2392015" cy="1315170"/>
            </a:xfrm>
          </p:grpSpPr>
          <p:sp>
            <p:nvSpPr>
              <p:cNvPr id="147" name="Прямоугольник 146">
                <a:extLst>
                  <a:ext uri="{FF2B5EF4-FFF2-40B4-BE49-F238E27FC236}">
                    <a16:creationId xmlns="" xmlns:a16="http://schemas.microsoft.com/office/drawing/2014/main" id="{884E4838-CE23-473A-9740-D08230A00B6F}"/>
                  </a:ext>
                </a:extLst>
              </p:cNvPr>
              <p:cNvSpPr/>
              <p:nvPr/>
            </p:nvSpPr>
            <p:spPr>
              <a:xfrm>
                <a:off x="545877" y="1160959"/>
                <a:ext cx="2338032" cy="162341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48" name="Рисунок 147">
                <a:extLst>
                  <a:ext uri="{FF2B5EF4-FFF2-40B4-BE49-F238E27FC236}">
                    <a16:creationId xmlns="" xmlns:a16="http://schemas.microsoft.com/office/drawing/2014/main" id="{D0CA3680-3D3B-4D09-B201-E353B2BAAD9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/>
              <a:srcRect l="28634" b="10500"/>
              <a:stretch/>
            </p:blipFill>
            <p:spPr>
              <a:xfrm>
                <a:off x="1118018" y="36790"/>
                <a:ext cx="609789" cy="1312186"/>
              </a:xfrm>
              <a:prstGeom prst="rect">
                <a:avLst/>
              </a:prstGeom>
            </p:spPr>
          </p:pic>
          <p:pic>
            <p:nvPicPr>
              <p:cNvPr id="149" name="Рисунок 148">
                <a:extLst>
                  <a:ext uri="{FF2B5EF4-FFF2-40B4-BE49-F238E27FC236}">
                    <a16:creationId xmlns="" xmlns:a16="http://schemas.microsoft.com/office/drawing/2014/main" id="{953B740B-C392-498A-A9F5-72221B5CB60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/>
              <a:srcRect l="27686" b="10408"/>
              <a:stretch/>
            </p:blipFill>
            <p:spPr>
              <a:xfrm>
                <a:off x="1701381" y="37358"/>
                <a:ext cx="617252" cy="1312186"/>
              </a:xfrm>
              <a:prstGeom prst="rect">
                <a:avLst/>
              </a:prstGeom>
            </p:spPr>
          </p:pic>
          <p:pic>
            <p:nvPicPr>
              <p:cNvPr id="150" name="Рисунок 149">
                <a:extLst>
                  <a:ext uri="{FF2B5EF4-FFF2-40B4-BE49-F238E27FC236}">
                    <a16:creationId xmlns="" xmlns:a16="http://schemas.microsoft.com/office/drawing/2014/main" id="{C735BEE4-26B6-4C52-B345-EBDC1109B4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/>
              <a:srcRect l="27760" b="10335"/>
              <a:stretch/>
            </p:blipFill>
            <p:spPr>
              <a:xfrm>
                <a:off x="2291679" y="37358"/>
                <a:ext cx="617251" cy="1314602"/>
              </a:xfrm>
              <a:prstGeom prst="rect">
                <a:avLst/>
              </a:prstGeom>
            </p:spPr>
          </p:pic>
          <p:sp>
            <p:nvSpPr>
              <p:cNvPr id="151" name="Прямоугольник 150">
                <a:extLst>
                  <a:ext uri="{FF2B5EF4-FFF2-40B4-BE49-F238E27FC236}">
                    <a16:creationId xmlns="" xmlns:a16="http://schemas.microsoft.com/office/drawing/2014/main" id="{A34515CC-DF00-488C-91CA-2DCB3774D458}"/>
                  </a:ext>
                </a:extLst>
              </p:cNvPr>
              <p:cNvSpPr/>
              <p:nvPr/>
            </p:nvSpPr>
            <p:spPr>
              <a:xfrm>
                <a:off x="2275760" y="96507"/>
                <a:ext cx="646955" cy="11516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i="1" dirty="0">
                    <a:solidFill>
                      <a:schemeClr val="tx1"/>
                    </a:solidFill>
                    <a:highlight>
                      <a:srgbClr val="FEFFFF"/>
                    </a:highlight>
                  </a:rPr>
                  <a:t>U</a:t>
                </a:r>
                <a:r>
                  <a:rPr lang="en-US" sz="1000" baseline="-25000" dirty="0">
                    <a:solidFill>
                      <a:schemeClr val="tx1"/>
                    </a:solidFill>
                    <a:highlight>
                      <a:srgbClr val="FEFFFF"/>
                    </a:highlight>
                  </a:rPr>
                  <a:t>0</a:t>
                </a:r>
                <a:r>
                  <a:rPr lang="en-US" sz="1000" dirty="0">
                    <a:solidFill>
                      <a:schemeClr val="tx1"/>
                    </a:solidFill>
                    <a:highlight>
                      <a:srgbClr val="FEFFFF"/>
                    </a:highlight>
                  </a:rPr>
                  <a:t> = 50 kV</a:t>
                </a:r>
                <a:endParaRPr lang="ru-RU" sz="1000" dirty="0">
                  <a:solidFill>
                    <a:schemeClr val="tx1"/>
                  </a:solidFill>
                  <a:highlight>
                    <a:srgbClr val="FEFFFF"/>
                  </a:highlight>
                </a:endParaRPr>
              </a:p>
            </p:txBody>
          </p:sp>
          <p:sp>
            <p:nvSpPr>
              <p:cNvPr id="152" name="Прямоугольник 151">
                <a:extLst>
                  <a:ext uri="{FF2B5EF4-FFF2-40B4-BE49-F238E27FC236}">
                    <a16:creationId xmlns="" xmlns:a16="http://schemas.microsoft.com/office/drawing/2014/main" id="{177A632F-85DA-4532-83DA-B2814BAD9F05}"/>
                  </a:ext>
                </a:extLst>
              </p:cNvPr>
              <p:cNvSpPr/>
              <p:nvPr/>
            </p:nvSpPr>
            <p:spPr>
              <a:xfrm>
                <a:off x="1682356" y="96507"/>
                <a:ext cx="655302" cy="11516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i="1" dirty="0">
                    <a:solidFill>
                      <a:schemeClr val="tx1"/>
                    </a:solidFill>
                  </a:rPr>
                  <a:t>U</a:t>
                </a:r>
                <a:r>
                  <a:rPr lang="en-US" sz="1000" baseline="-25000" dirty="0">
                    <a:solidFill>
                      <a:schemeClr val="tx1"/>
                    </a:solidFill>
                  </a:rPr>
                  <a:t>0</a:t>
                </a:r>
                <a:r>
                  <a:rPr lang="en-US" sz="1000" dirty="0">
                    <a:solidFill>
                      <a:schemeClr val="tx1"/>
                    </a:solidFill>
                  </a:rPr>
                  <a:t> = 25 kV</a:t>
                </a:r>
                <a:endParaRPr lang="ru-RU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Прямоугольник 152">
                <a:extLst>
                  <a:ext uri="{FF2B5EF4-FFF2-40B4-BE49-F238E27FC236}">
                    <a16:creationId xmlns="" xmlns:a16="http://schemas.microsoft.com/office/drawing/2014/main" id="{AE4E82DA-073D-42D3-AA52-E432068BC0FC}"/>
                  </a:ext>
                </a:extLst>
              </p:cNvPr>
              <p:cNvSpPr/>
              <p:nvPr/>
            </p:nvSpPr>
            <p:spPr>
              <a:xfrm>
                <a:off x="1083000" y="100443"/>
                <a:ext cx="652034" cy="11516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i="1" dirty="0">
                    <a:solidFill>
                      <a:schemeClr val="tx1"/>
                    </a:solidFill>
                  </a:rPr>
                  <a:t>U</a:t>
                </a:r>
                <a:r>
                  <a:rPr lang="en-US" sz="1000" baseline="-25000" dirty="0">
                    <a:solidFill>
                      <a:schemeClr val="tx1"/>
                    </a:solidFill>
                  </a:rPr>
                  <a:t>0</a:t>
                </a:r>
                <a:r>
                  <a:rPr lang="en-US" sz="1000" dirty="0">
                    <a:solidFill>
                      <a:schemeClr val="tx1"/>
                    </a:solidFill>
                  </a:rPr>
                  <a:t> = 10 kV</a:t>
                </a:r>
                <a:endParaRPr lang="ru-RU" sz="1000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154" name="Рисунок 153">
                <a:extLst>
                  <a:ext uri="{FF2B5EF4-FFF2-40B4-BE49-F238E27FC236}">
                    <a16:creationId xmlns="" xmlns:a16="http://schemas.microsoft.com/office/drawing/2014/main" id="{EABC654D-EC8E-4186-B743-29B4C75AA6A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/>
              <a:srcRect l="27479" r="-1" b="10460"/>
              <a:stretch/>
            </p:blipFill>
            <p:spPr>
              <a:xfrm>
                <a:off x="530700" y="36790"/>
                <a:ext cx="606478" cy="1312186"/>
              </a:xfrm>
              <a:prstGeom prst="rect">
                <a:avLst/>
              </a:prstGeom>
            </p:spPr>
          </p:pic>
        </p:grpSp>
        <p:grpSp>
          <p:nvGrpSpPr>
            <p:cNvPr id="112" name="Группа 111">
              <a:extLst>
                <a:ext uri="{FF2B5EF4-FFF2-40B4-BE49-F238E27FC236}">
                  <a16:creationId xmlns="" xmlns:a16="http://schemas.microsoft.com/office/drawing/2014/main" id="{04EB002D-15DD-4802-95A3-988088D6E15A}"/>
                </a:ext>
              </a:extLst>
            </p:cNvPr>
            <p:cNvGrpSpPr/>
            <p:nvPr/>
          </p:nvGrpSpPr>
          <p:grpSpPr>
            <a:xfrm>
              <a:off x="763599" y="1956662"/>
              <a:ext cx="742488" cy="175301"/>
              <a:chOff x="119083" y="1942938"/>
              <a:chExt cx="742488" cy="175301"/>
            </a:xfrm>
          </p:grpSpPr>
          <p:grpSp>
            <p:nvGrpSpPr>
              <p:cNvPr id="139" name="Группа 138">
                <a:extLst>
                  <a:ext uri="{FF2B5EF4-FFF2-40B4-BE49-F238E27FC236}">
                    <a16:creationId xmlns="" xmlns:a16="http://schemas.microsoft.com/office/drawing/2014/main" id="{B4222B48-B15A-4D82-9100-188C4C0264CB}"/>
                  </a:ext>
                </a:extLst>
              </p:cNvPr>
              <p:cNvGrpSpPr/>
              <p:nvPr/>
            </p:nvGrpSpPr>
            <p:grpSpPr>
              <a:xfrm>
                <a:off x="127006" y="1942938"/>
                <a:ext cx="658236" cy="109425"/>
                <a:chOff x="862489" y="1264324"/>
                <a:chExt cx="703925" cy="107585"/>
              </a:xfrm>
            </p:grpSpPr>
            <p:sp>
              <p:nvSpPr>
                <p:cNvPr id="142" name="Прямоугольник 141">
                  <a:extLst>
                    <a:ext uri="{FF2B5EF4-FFF2-40B4-BE49-F238E27FC236}">
                      <a16:creationId xmlns="" xmlns:a16="http://schemas.microsoft.com/office/drawing/2014/main" id="{A4E59001-5149-413E-9227-FB735F3F426D}"/>
                    </a:ext>
                  </a:extLst>
                </p:cNvPr>
                <p:cNvSpPr/>
                <p:nvPr/>
              </p:nvSpPr>
              <p:spPr>
                <a:xfrm>
                  <a:off x="862489" y="1266704"/>
                  <a:ext cx="265778" cy="1052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dirty="0">
                      <a:solidFill>
                        <a:schemeClr val="tx1"/>
                      </a:solidFill>
                      <a:latin typeface="+mj-lt"/>
                    </a:rPr>
                    <a:t>-4</a:t>
                  </a:r>
                  <a:endParaRPr lang="ru-RU" sz="6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143" name="Прямоугольник 142">
                  <a:extLst>
                    <a:ext uri="{FF2B5EF4-FFF2-40B4-BE49-F238E27FC236}">
                      <a16:creationId xmlns="" xmlns:a16="http://schemas.microsoft.com/office/drawing/2014/main" id="{2450BA55-86F1-4589-96A1-AE0E5E4D9C04}"/>
                    </a:ext>
                  </a:extLst>
                </p:cNvPr>
                <p:cNvSpPr/>
                <p:nvPr/>
              </p:nvSpPr>
              <p:spPr>
                <a:xfrm>
                  <a:off x="994830" y="1266704"/>
                  <a:ext cx="267399" cy="1052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dirty="0">
                      <a:solidFill>
                        <a:schemeClr val="tx1"/>
                      </a:solidFill>
                      <a:latin typeface="+mj-lt"/>
                    </a:rPr>
                    <a:t>-2</a:t>
                  </a:r>
                  <a:endParaRPr lang="ru-RU" sz="6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144" name="Прямоугольник 143">
                  <a:extLst>
                    <a:ext uri="{FF2B5EF4-FFF2-40B4-BE49-F238E27FC236}">
                      <a16:creationId xmlns="" xmlns:a16="http://schemas.microsoft.com/office/drawing/2014/main" id="{79220EA7-D9A5-4635-8DC6-3B2CA47CF51D}"/>
                    </a:ext>
                  </a:extLst>
                </p:cNvPr>
                <p:cNvSpPr/>
                <p:nvPr/>
              </p:nvSpPr>
              <p:spPr>
                <a:xfrm>
                  <a:off x="1129367" y="1266704"/>
                  <a:ext cx="265777" cy="1052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dirty="0">
                      <a:solidFill>
                        <a:schemeClr val="tx1"/>
                      </a:solidFill>
                      <a:latin typeface="+mj-lt"/>
                    </a:rPr>
                    <a:t>0</a:t>
                  </a:r>
                  <a:endParaRPr lang="ru-RU" sz="6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145" name="Прямоугольник 144">
                  <a:extLst>
                    <a:ext uri="{FF2B5EF4-FFF2-40B4-BE49-F238E27FC236}">
                      <a16:creationId xmlns="" xmlns:a16="http://schemas.microsoft.com/office/drawing/2014/main" id="{B9F4FCF2-F641-4F6D-B243-FFD9E3FD555E}"/>
                    </a:ext>
                  </a:extLst>
                </p:cNvPr>
                <p:cNvSpPr/>
                <p:nvPr/>
              </p:nvSpPr>
              <p:spPr>
                <a:xfrm>
                  <a:off x="1260968" y="1266702"/>
                  <a:ext cx="265777" cy="1052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dirty="0">
                      <a:solidFill>
                        <a:schemeClr val="tx1"/>
                      </a:solidFill>
                      <a:latin typeface="+mj-lt"/>
                    </a:rPr>
                    <a:t>2</a:t>
                  </a:r>
                  <a:endParaRPr lang="ru-RU" sz="6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146" name="Прямоугольник 145">
                  <a:extLst>
                    <a:ext uri="{FF2B5EF4-FFF2-40B4-BE49-F238E27FC236}">
                      <a16:creationId xmlns="" xmlns:a16="http://schemas.microsoft.com/office/drawing/2014/main" id="{99FBCAE6-DCA5-4752-A2F1-DA1151D94463}"/>
                    </a:ext>
                  </a:extLst>
                </p:cNvPr>
                <p:cNvSpPr/>
                <p:nvPr/>
              </p:nvSpPr>
              <p:spPr>
                <a:xfrm>
                  <a:off x="1493714" y="1264324"/>
                  <a:ext cx="72700" cy="1052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dirty="0">
                      <a:solidFill>
                        <a:schemeClr val="tx1"/>
                      </a:solidFill>
                      <a:latin typeface="+mj-lt"/>
                    </a:rPr>
                    <a:t>4</a:t>
                  </a:r>
                  <a:endParaRPr lang="ru-RU" sz="6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p:grpSp>
          <p:sp>
            <p:nvSpPr>
              <p:cNvPr id="141" name="Прямоугольник 140">
                <a:extLst>
                  <a:ext uri="{FF2B5EF4-FFF2-40B4-BE49-F238E27FC236}">
                    <a16:creationId xmlns="" xmlns:a16="http://schemas.microsoft.com/office/drawing/2014/main" id="{8C9A95A8-84EC-47D1-A106-03E6AB8A1984}"/>
                  </a:ext>
                </a:extLst>
              </p:cNvPr>
              <p:cNvSpPr/>
              <p:nvPr/>
            </p:nvSpPr>
            <p:spPr>
              <a:xfrm>
                <a:off x="119083" y="2072520"/>
                <a:ext cx="742488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dirty="0">
                    <a:solidFill>
                      <a:schemeClr val="tx1"/>
                    </a:solidFill>
                    <a:latin typeface="+mj-lt"/>
                  </a:rPr>
                  <a:t>x-coordinate, mm</a:t>
                </a:r>
                <a:endParaRPr lang="ru-RU" sz="600" dirty="0">
                  <a:solidFill>
                    <a:schemeClr val="tx1"/>
                  </a:solidFill>
                  <a:latin typeface="+mj-lt"/>
                </a:endParaRPr>
              </a:p>
            </p:txBody>
          </p:sp>
        </p:grpSp>
        <p:grpSp>
          <p:nvGrpSpPr>
            <p:cNvPr id="113" name="Группа 112">
              <a:extLst>
                <a:ext uri="{FF2B5EF4-FFF2-40B4-BE49-F238E27FC236}">
                  <a16:creationId xmlns="" xmlns:a16="http://schemas.microsoft.com/office/drawing/2014/main" id="{FEA46B43-7272-4843-864C-B3AF8EC5F65E}"/>
                </a:ext>
              </a:extLst>
            </p:cNvPr>
            <p:cNvGrpSpPr/>
            <p:nvPr/>
          </p:nvGrpSpPr>
          <p:grpSpPr>
            <a:xfrm>
              <a:off x="1419854" y="1956662"/>
              <a:ext cx="742488" cy="175301"/>
              <a:chOff x="119083" y="1942938"/>
              <a:chExt cx="742488" cy="175301"/>
            </a:xfrm>
          </p:grpSpPr>
          <p:grpSp>
            <p:nvGrpSpPr>
              <p:cNvPr id="123" name="Группа 122">
                <a:extLst>
                  <a:ext uri="{FF2B5EF4-FFF2-40B4-BE49-F238E27FC236}">
                    <a16:creationId xmlns="" xmlns:a16="http://schemas.microsoft.com/office/drawing/2014/main" id="{532223FF-8A3D-43CA-9C71-77B7049AA9D8}"/>
                  </a:ext>
                </a:extLst>
              </p:cNvPr>
              <p:cNvGrpSpPr/>
              <p:nvPr/>
            </p:nvGrpSpPr>
            <p:grpSpPr>
              <a:xfrm>
                <a:off x="127006" y="1942938"/>
                <a:ext cx="658236" cy="109425"/>
                <a:chOff x="862489" y="1264324"/>
                <a:chExt cx="703925" cy="107585"/>
              </a:xfrm>
            </p:grpSpPr>
            <p:sp>
              <p:nvSpPr>
                <p:cNvPr id="125" name="Прямоугольник 124">
                  <a:extLst>
                    <a:ext uri="{FF2B5EF4-FFF2-40B4-BE49-F238E27FC236}">
                      <a16:creationId xmlns="" xmlns:a16="http://schemas.microsoft.com/office/drawing/2014/main" id="{155AB330-7043-4632-9BB0-A355BF00B75F}"/>
                    </a:ext>
                  </a:extLst>
                </p:cNvPr>
                <p:cNvSpPr/>
                <p:nvPr/>
              </p:nvSpPr>
              <p:spPr>
                <a:xfrm>
                  <a:off x="862489" y="1266704"/>
                  <a:ext cx="265778" cy="1052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dirty="0">
                      <a:solidFill>
                        <a:schemeClr val="tx1"/>
                      </a:solidFill>
                      <a:latin typeface="+mj-lt"/>
                    </a:rPr>
                    <a:t>-4</a:t>
                  </a:r>
                  <a:endParaRPr lang="ru-RU" sz="6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126" name="Прямоугольник 125">
                  <a:extLst>
                    <a:ext uri="{FF2B5EF4-FFF2-40B4-BE49-F238E27FC236}">
                      <a16:creationId xmlns="" xmlns:a16="http://schemas.microsoft.com/office/drawing/2014/main" id="{B859B4D9-EE50-4546-904C-408B006DB7B5}"/>
                    </a:ext>
                  </a:extLst>
                </p:cNvPr>
                <p:cNvSpPr/>
                <p:nvPr/>
              </p:nvSpPr>
              <p:spPr>
                <a:xfrm>
                  <a:off x="994830" y="1266704"/>
                  <a:ext cx="267399" cy="1052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dirty="0">
                      <a:solidFill>
                        <a:schemeClr val="tx1"/>
                      </a:solidFill>
                      <a:latin typeface="+mj-lt"/>
                    </a:rPr>
                    <a:t>-2</a:t>
                  </a:r>
                  <a:endParaRPr lang="ru-RU" sz="6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127" name="Прямоугольник 126">
                  <a:extLst>
                    <a:ext uri="{FF2B5EF4-FFF2-40B4-BE49-F238E27FC236}">
                      <a16:creationId xmlns="" xmlns:a16="http://schemas.microsoft.com/office/drawing/2014/main" id="{D51C563D-9D16-49B9-9FE1-29B9751B1488}"/>
                    </a:ext>
                  </a:extLst>
                </p:cNvPr>
                <p:cNvSpPr/>
                <p:nvPr/>
              </p:nvSpPr>
              <p:spPr>
                <a:xfrm>
                  <a:off x="1129367" y="1266704"/>
                  <a:ext cx="265777" cy="1052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dirty="0">
                      <a:solidFill>
                        <a:schemeClr val="tx1"/>
                      </a:solidFill>
                      <a:latin typeface="+mj-lt"/>
                    </a:rPr>
                    <a:t>0</a:t>
                  </a:r>
                  <a:endParaRPr lang="ru-RU" sz="6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128" name="Прямоугольник 127">
                  <a:extLst>
                    <a:ext uri="{FF2B5EF4-FFF2-40B4-BE49-F238E27FC236}">
                      <a16:creationId xmlns="" xmlns:a16="http://schemas.microsoft.com/office/drawing/2014/main" id="{9559FC7E-19FC-4E19-88EB-4A2DB1E7E5BC}"/>
                    </a:ext>
                  </a:extLst>
                </p:cNvPr>
                <p:cNvSpPr/>
                <p:nvPr/>
              </p:nvSpPr>
              <p:spPr>
                <a:xfrm>
                  <a:off x="1260968" y="1266702"/>
                  <a:ext cx="265777" cy="1052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dirty="0">
                      <a:solidFill>
                        <a:schemeClr val="tx1"/>
                      </a:solidFill>
                      <a:latin typeface="+mj-lt"/>
                    </a:rPr>
                    <a:t>2</a:t>
                  </a:r>
                  <a:endParaRPr lang="ru-RU" sz="6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129" name="Прямоугольник 128">
                  <a:extLst>
                    <a:ext uri="{FF2B5EF4-FFF2-40B4-BE49-F238E27FC236}">
                      <a16:creationId xmlns="" xmlns:a16="http://schemas.microsoft.com/office/drawing/2014/main" id="{681F901B-3EDC-4624-B2CE-C231606B228B}"/>
                    </a:ext>
                  </a:extLst>
                </p:cNvPr>
                <p:cNvSpPr/>
                <p:nvPr/>
              </p:nvSpPr>
              <p:spPr>
                <a:xfrm>
                  <a:off x="1493714" y="1264324"/>
                  <a:ext cx="72700" cy="1052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dirty="0">
                      <a:solidFill>
                        <a:schemeClr val="tx1"/>
                      </a:solidFill>
                      <a:latin typeface="+mj-lt"/>
                    </a:rPr>
                    <a:t>4</a:t>
                  </a:r>
                  <a:endParaRPr lang="ru-RU" sz="6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p:grpSp>
          <p:sp>
            <p:nvSpPr>
              <p:cNvPr id="124" name="Прямоугольник 123">
                <a:extLst>
                  <a:ext uri="{FF2B5EF4-FFF2-40B4-BE49-F238E27FC236}">
                    <a16:creationId xmlns="" xmlns:a16="http://schemas.microsoft.com/office/drawing/2014/main" id="{721CC0EF-97AD-4EC8-B1E2-0688323B002D}"/>
                  </a:ext>
                </a:extLst>
              </p:cNvPr>
              <p:cNvSpPr/>
              <p:nvPr/>
            </p:nvSpPr>
            <p:spPr>
              <a:xfrm>
                <a:off x="119083" y="2072520"/>
                <a:ext cx="742488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dirty="0">
                    <a:solidFill>
                      <a:schemeClr val="tx1"/>
                    </a:solidFill>
                    <a:latin typeface="+mj-lt"/>
                  </a:rPr>
                  <a:t>x-coordinate, mm</a:t>
                </a:r>
                <a:endParaRPr lang="ru-RU" sz="600" dirty="0">
                  <a:solidFill>
                    <a:schemeClr val="tx1"/>
                  </a:solidFill>
                  <a:latin typeface="+mj-lt"/>
                </a:endParaRPr>
              </a:p>
            </p:txBody>
          </p:sp>
        </p:grpSp>
        <p:grpSp>
          <p:nvGrpSpPr>
            <p:cNvPr id="114" name="Группа 113">
              <a:extLst>
                <a:ext uri="{FF2B5EF4-FFF2-40B4-BE49-F238E27FC236}">
                  <a16:creationId xmlns="" xmlns:a16="http://schemas.microsoft.com/office/drawing/2014/main" id="{602AB012-F98E-44BF-A58F-45054AA07B99}"/>
                </a:ext>
              </a:extLst>
            </p:cNvPr>
            <p:cNvGrpSpPr/>
            <p:nvPr/>
          </p:nvGrpSpPr>
          <p:grpSpPr>
            <a:xfrm>
              <a:off x="2065850" y="1956662"/>
              <a:ext cx="742488" cy="175301"/>
              <a:chOff x="119083" y="1942938"/>
              <a:chExt cx="742488" cy="175301"/>
            </a:xfrm>
          </p:grpSpPr>
          <p:grpSp>
            <p:nvGrpSpPr>
              <p:cNvPr id="116" name="Группа 115">
                <a:extLst>
                  <a:ext uri="{FF2B5EF4-FFF2-40B4-BE49-F238E27FC236}">
                    <a16:creationId xmlns="" xmlns:a16="http://schemas.microsoft.com/office/drawing/2014/main" id="{B41B8B65-3D3E-47E0-A16B-25CD5F600917}"/>
                  </a:ext>
                </a:extLst>
              </p:cNvPr>
              <p:cNvGrpSpPr/>
              <p:nvPr/>
            </p:nvGrpSpPr>
            <p:grpSpPr>
              <a:xfrm>
                <a:off x="127006" y="1942938"/>
                <a:ext cx="658236" cy="109425"/>
                <a:chOff x="862489" y="1264324"/>
                <a:chExt cx="703925" cy="107585"/>
              </a:xfrm>
            </p:grpSpPr>
            <p:sp>
              <p:nvSpPr>
                <p:cNvPr id="118" name="Прямоугольник 117">
                  <a:extLst>
                    <a:ext uri="{FF2B5EF4-FFF2-40B4-BE49-F238E27FC236}">
                      <a16:creationId xmlns="" xmlns:a16="http://schemas.microsoft.com/office/drawing/2014/main" id="{3D1B6CB8-AE2E-4AD4-B4BB-4672B0ABCEE4}"/>
                    </a:ext>
                  </a:extLst>
                </p:cNvPr>
                <p:cNvSpPr/>
                <p:nvPr/>
              </p:nvSpPr>
              <p:spPr>
                <a:xfrm>
                  <a:off x="862489" y="1266704"/>
                  <a:ext cx="265778" cy="1052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dirty="0">
                      <a:solidFill>
                        <a:schemeClr val="tx1"/>
                      </a:solidFill>
                      <a:latin typeface="+mj-lt"/>
                    </a:rPr>
                    <a:t>-4</a:t>
                  </a:r>
                  <a:endParaRPr lang="ru-RU" sz="6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119" name="Прямоугольник 118">
                  <a:extLst>
                    <a:ext uri="{FF2B5EF4-FFF2-40B4-BE49-F238E27FC236}">
                      <a16:creationId xmlns="" xmlns:a16="http://schemas.microsoft.com/office/drawing/2014/main" id="{86A5B24D-29AC-4C9E-B3E7-F03EE7F6617D}"/>
                    </a:ext>
                  </a:extLst>
                </p:cNvPr>
                <p:cNvSpPr/>
                <p:nvPr/>
              </p:nvSpPr>
              <p:spPr>
                <a:xfrm>
                  <a:off x="994830" y="1266704"/>
                  <a:ext cx="267399" cy="1052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dirty="0">
                      <a:solidFill>
                        <a:schemeClr val="tx1"/>
                      </a:solidFill>
                      <a:latin typeface="+mj-lt"/>
                    </a:rPr>
                    <a:t>-2</a:t>
                  </a:r>
                  <a:endParaRPr lang="ru-RU" sz="6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120" name="Прямоугольник 119">
                  <a:extLst>
                    <a:ext uri="{FF2B5EF4-FFF2-40B4-BE49-F238E27FC236}">
                      <a16:creationId xmlns="" xmlns:a16="http://schemas.microsoft.com/office/drawing/2014/main" id="{69281D25-A808-432E-B3CB-903D28287831}"/>
                    </a:ext>
                  </a:extLst>
                </p:cNvPr>
                <p:cNvSpPr/>
                <p:nvPr/>
              </p:nvSpPr>
              <p:spPr>
                <a:xfrm>
                  <a:off x="1129367" y="1266704"/>
                  <a:ext cx="265777" cy="1052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dirty="0">
                      <a:solidFill>
                        <a:schemeClr val="tx1"/>
                      </a:solidFill>
                      <a:latin typeface="+mj-lt"/>
                    </a:rPr>
                    <a:t>0</a:t>
                  </a:r>
                  <a:endParaRPr lang="ru-RU" sz="6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121" name="Прямоугольник 120">
                  <a:extLst>
                    <a:ext uri="{FF2B5EF4-FFF2-40B4-BE49-F238E27FC236}">
                      <a16:creationId xmlns="" xmlns:a16="http://schemas.microsoft.com/office/drawing/2014/main" id="{5A4B8AD5-5A0B-4A50-9BA0-C269D06B166D}"/>
                    </a:ext>
                  </a:extLst>
                </p:cNvPr>
                <p:cNvSpPr/>
                <p:nvPr/>
              </p:nvSpPr>
              <p:spPr>
                <a:xfrm>
                  <a:off x="1260968" y="1266702"/>
                  <a:ext cx="265777" cy="1052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dirty="0">
                      <a:solidFill>
                        <a:schemeClr val="tx1"/>
                      </a:solidFill>
                      <a:latin typeface="+mj-lt"/>
                    </a:rPr>
                    <a:t>2</a:t>
                  </a:r>
                  <a:endParaRPr lang="ru-RU" sz="6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122" name="Прямоугольник 121">
                  <a:extLst>
                    <a:ext uri="{FF2B5EF4-FFF2-40B4-BE49-F238E27FC236}">
                      <a16:creationId xmlns="" xmlns:a16="http://schemas.microsoft.com/office/drawing/2014/main" id="{3ACE6006-9FFD-48F6-89A6-062AAEC83837}"/>
                    </a:ext>
                  </a:extLst>
                </p:cNvPr>
                <p:cNvSpPr/>
                <p:nvPr/>
              </p:nvSpPr>
              <p:spPr>
                <a:xfrm>
                  <a:off x="1493714" y="1264324"/>
                  <a:ext cx="72700" cy="10520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dirty="0">
                      <a:solidFill>
                        <a:schemeClr val="tx1"/>
                      </a:solidFill>
                      <a:latin typeface="+mj-lt"/>
                    </a:rPr>
                    <a:t>4</a:t>
                  </a:r>
                  <a:endParaRPr lang="ru-RU" sz="6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p:grpSp>
          <p:sp>
            <p:nvSpPr>
              <p:cNvPr id="117" name="Прямоугольник 116">
                <a:extLst>
                  <a:ext uri="{FF2B5EF4-FFF2-40B4-BE49-F238E27FC236}">
                    <a16:creationId xmlns="" xmlns:a16="http://schemas.microsoft.com/office/drawing/2014/main" id="{FEAC6359-4CE2-41E6-AE8C-169961670014}"/>
                  </a:ext>
                </a:extLst>
              </p:cNvPr>
              <p:cNvSpPr/>
              <p:nvPr/>
            </p:nvSpPr>
            <p:spPr>
              <a:xfrm>
                <a:off x="119083" y="2072520"/>
                <a:ext cx="742488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dirty="0">
                    <a:solidFill>
                      <a:schemeClr val="tx1"/>
                    </a:solidFill>
                    <a:latin typeface="+mj-lt"/>
                  </a:rPr>
                  <a:t>x-coordinate, mm</a:t>
                </a:r>
                <a:endParaRPr lang="ru-RU" sz="600" dirty="0">
                  <a:solidFill>
                    <a:schemeClr val="tx1"/>
                  </a:solidFill>
                  <a:latin typeface="+mj-lt"/>
                </a:endParaRPr>
              </a:p>
            </p:txBody>
          </p:sp>
        </p:grpSp>
        <p:sp>
          <p:nvSpPr>
            <p:cNvPr id="115" name="Прямоугольник 114">
              <a:extLst>
                <a:ext uri="{FF2B5EF4-FFF2-40B4-BE49-F238E27FC236}">
                  <a16:creationId xmlns="" xmlns:a16="http://schemas.microsoft.com/office/drawing/2014/main" id="{220D8B22-86E9-49A2-A517-384BD8F2BFFF}"/>
                </a:ext>
              </a:extLst>
            </p:cNvPr>
            <p:cNvSpPr/>
            <p:nvPr/>
          </p:nvSpPr>
          <p:spPr>
            <a:xfrm>
              <a:off x="126126" y="143534"/>
              <a:ext cx="746880" cy="1691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i="1" dirty="0">
                  <a:solidFill>
                    <a:schemeClr val="tx1"/>
                  </a:solidFill>
                </a:rPr>
                <a:t>No ground</a:t>
              </a:r>
              <a:endParaRPr lang="ru-RU" sz="10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677</Words>
  <Application>Microsoft Office PowerPoint</Application>
  <PresentationFormat>Лист A4 (210x297 мм)</PresentationFormat>
  <Paragraphs>99</Paragraphs>
  <Slides>1</Slides>
  <Notes>1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Cambria</vt:lpstr>
      <vt:lpstr>Cambria Math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2020-09-22T04:20:02Z</dcterms:modified>
</cp:coreProperties>
</file>