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5" r:id="rId5"/>
  </p:sldMasterIdLst>
  <p:notesMasterIdLst>
    <p:notesMasterId r:id="rId24"/>
  </p:notesMasterIdLst>
  <p:sldIdLst>
    <p:sldId id="395" r:id="rId6"/>
    <p:sldId id="396" r:id="rId7"/>
    <p:sldId id="268" r:id="rId8"/>
    <p:sldId id="392" r:id="rId9"/>
    <p:sldId id="280" r:id="rId10"/>
    <p:sldId id="346" r:id="rId11"/>
    <p:sldId id="397" r:id="rId12"/>
    <p:sldId id="322" r:id="rId13"/>
    <p:sldId id="398" r:id="rId14"/>
    <p:sldId id="400" r:id="rId15"/>
    <p:sldId id="399" r:id="rId16"/>
    <p:sldId id="401" r:id="rId17"/>
    <p:sldId id="402" r:id="rId18"/>
    <p:sldId id="403" r:id="rId19"/>
    <p:sldId id="404" r:id="rId20"/>
    <p:sldId id="405" r:id="rId21"/>
    <p:sldId id="406" r:id="rId22"/>
    <p:sldId id="407" r:id="rId2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14" userDrawn="1">
          <p15:clr>
            <a:srgbClr val="A4A3A4"/>
          </p15:clr>
        </p15:guide>
        <p15:guide id="2" pos="39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0000"/>
    <a:srgbClr val="367BFF"/>
    <a:srgbClr val="FF7900"/>
    <a:srgbClr val="FBB900"/>
    <a:srgbClr val="FB7600"/>
    <a:srgbClr val="387AFF"/>
    <a:srgbClr val="969696"/>
    <a:srgbClr val="CE8950"/>
    <a:srgbClr val="F7F7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6D9631-B592-4749-ABC7-B7CD13788286}" v="585" dt="2020-09-17T07:56:31.589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Stile con tema 1 - Color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2956" autoAdjust="0"/>
  </p:normalViewPr>
  <p:slideViewPr>
    <p:cSldViewPr snapToGrid="0" showGuides="1">
      <p:cViewPr>
        <p:scale>
          <a:sx n="66" d="100"/>
          <a:sy n="66" d="100"/>
        </p:scale>
        <p:origin x="1406" y="278"/>
      </p:cViewPr>
      <p:guideLst>
        <p:guide orient="horz" pos="2614"/>
        <p:guide pos="39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E6504-BA42-4C20-AE94-D341D755D0F4}" type="datetimeFigureOut">
              <a:rPr lang="it-IT" smtClean="0"/>
              <a:t>18/09/2020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C7EA6-14EE-42A7-BB0C-B545C7E541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0155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5C7EA6-14EE-42A7-BB0C-B545C7E5415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46701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7EA6-14EE-42A7-BB0C-B545C7E5415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28221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7EA6-14EE-42A7-BB0C-B545C7E5415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89025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7EA6-14EE-42A7-BB0C-B545C7E5415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5559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7EA6-14EE-42A7-BB0C-B545C7E5415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0171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7EA6-14EE-42A7-BB0C-B545C7E5415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2873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7EA6-14EE-42A7-BB0C-B545C7E5415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5368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7EA6-14EE-42A7-BB0C-B545C7E5415B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29430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7EA6-14EE-42A7-BB0C-B545C7E5415B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60981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5C7EA6-14EE-42A7-BB0C-B545C7E5415B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9011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1DC24E-4D7E-4BB0-A00A-89D7C5E05CFC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1755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1DC24E-4D7E-4BB0-A00A-89D7C5E05CFC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7302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1DC24E-4D7E-4BB0-A00A-89D7C5E05CFC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26063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1DC24E-4D7E-4BB0-A00A-89D7C5E05CFC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4730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1DC24E-4D7E-4BB0-A00A-89D7C5E05CFC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6637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1DC24E-4D7E-4BB0-A00A-89D7C5E05CFC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8418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7EA6-14EE-42A7-BB0C-B545C7E5415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68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7EA6-14EE-42A7-BB0C-B545C7E5415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3455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084249" y="126983"/>
            <a:ext cx="6558902" cy="258264"/>
          </a:xfrm>
          <a:ln>
            <a:noFill/>
          </a:ln>
        </p:spPr>
        <p:txBody>
          <a:bodyPr/>
          <a:lstStyle>
            <a:lvl1pPr>
              <a:defRPr sz="1800"/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cxnSp>
        <p:nvCxnSpPr>
          <p:cNvPr id="5" name="Connettore 1 23"/>
          <p:cNvCxnSpPr/>
          <p:nvPr userDrawn="1"/>
        </p:nvCxnSpPr>
        <p:spPr>
          <a:xfrm rot="16200000" flipH="1">
            <a:off x="-1784462" y="3242469"/>
            <a:ext cx="651668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Connettore 1 30"/>
          <p:cNvCxnSpPr>
            <a:cxnSpLocks/>
          </p:cNvCxnSpPr>
          <p:nvPr userDrawn="1"/>
        </p:nvCxnSpPr>
        <p:spPr>
          <a:xfrm>
            <a:off x="1473879" y="385247"/>
            <a:ext cx="1036713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CasellaDiTesto 15"/>
          <p:cNvSpPr txBox="1">
            <a:spLocks noChangeArrowheads="1"/>
          </p:cNvSpPr>
          <p:nvPr userDrawn="1"/>
        </p:nvSpPr>
        <p:spPr bwMode="auto">
          <a:xfrm>
            <a:off x="20620" y="2340335"/>
            <a:ext cx="140947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 startAt="3"/>
            </a:pPr>
            <a:r>
              <a:rPr lang="en-US" sz="800" b="1" dirty="0">
                <a:solidFill>
                  <a:schemeClr val="tx1"/>
                </a:solidFill>
                <a:latin typeface="+mj-lt"/>
              </a:rPr>
              <a:t>ACTIONS AND EFFECTS ON THE CONSTRUCTION OF THE DIFFERENT VOLCANIC PHENOMENOLOGIES</a:t>
            </a:r>
            <a:endParaRPr lang="it-IT" sz="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CasellaDiTesto 17"/>
          <p:cNvSpPr txBox="1">
            <a:spLocks noChangeArrowheads="1"/>
          </p:cNvSpPr>
          <p:nvPr userDrawn="1"/>
        </p:nvSpPr>
        <p:spPr bwMode="auto">
          <a:xfrm>
            <a:off x="0" y="3421964"/>
            <a:ext cx="14738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 startAt="4"/>
            </a:pPr>
            <a:r>
              <a:rPr lang="en-US" sz="800" b="1" dirty="0">
                <a:solidFill>
                  <a:schemeClr val="tx1"/>
                </a:solidFill>
                <a:latin typeface="+mj-lt"/>
              </a:rPr>
              <a:t>EXPOSURE ASSESSMENT OF THE RED AND YELLOW AREAS OF THE PHLEGRAEAN AND VESUVIUS FIELDS</a:t>
            </a:r>
            <a:endParaRPr lang="it-IT" sz="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CasellaDiTesto 24"/>
          <p:cNvSpPr txBox="1">
            <a:spLocks noChangeArrowheads="1"/>
          </p:cNvSpPr>
          <p:nvPr userDrawn="1"/>
        </p:nvSpPr>
        <p:spPr bwMode="auto">
          <a:xfrm>
            <a:off x="23144" y="4639211"/>
            <a:ext cx="14532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 startAt="5"/>
            </a:pPr>
            <a:r>
              <a:rPr lang="en-US" sz="800" b="1" dirty="0">
                <a:solidFill>
                  <a:schemeClr val="tx1"/>
                </a:solidFill>
                <a:latin typeface="+mj-lt"/>
              </a:rPr>
              <a:t>VULNERABILITY ASSESSMENT</a:t>
            </a:r>
            <a:endParaRPr lang="it-IT" sz="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CasellaDiTesto 25"/>
          <p:cNvSpPr txBox="1">
            <a:spLocks noChangeArrowheads="1"/>
          </p:cNvSpPr>
          <p:nvPr userDrawn="1"/>
        </p:nvSpPr>
        <p:spPr bwMode="auto">
          <a:xfrm>
            <a:off x="80759" y="5368400"/>
            <a:ext cx="140947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 startAt="6"/>
            </a:pPr>
            <a:r>
              <a:rPr lang="it-IT" sz="800" b="1" dirty="0">
                <a:solidFill>
                  <a:schemeClr val="tx1"/>
                </a:solidFill>
                <a:latin typeface="+mj-lt"/>
              </a:rPr>
              <a:t>MITIGATION STRATEGY</a:t>
            </a:r>
          </a:p>
        </p:txBody>
      </p:sp>
      <p:sp>
        <p:nvSpPr>
          <p:cNvPr id="14" name="CasellaDiTesto 27"/>
          <p:cNvSpPr txBox="1">
            <a:spLocks noChangeArrowheads="1"/>
          </p:cNvSpPr>
          <p:nvPr userDrawn="1"/>
        </p:nvSpPr>
        <p:spPr bwMode="auto">
          <a:xfrm>
            <a:off x="20619" y="6049211"/>
            <a:ext cx="140947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 startAt="7"/>
            </a:pPr>
            <a:r>
              <a:rPr lang="it-IT" sz="800" b="1" dirty="0">
                <a:solidFill>
                  <a:schemeClr val="tx1"/>
                </a:solidFill>
                <a:latin typeface="+mj-lt"/>
              </a:rPr>
              <a:t>CONCLUSION</a:t>
            </a:r>
          </a:p>
        </p:txBody>
      </p:sp>
      <p:sp>
        <p:nvSpPr>
          <p:cNvPr id="16" name="CasellaDiTesto 15"/>
          <p:cNvSpPr txBox="1">
            <a:spLocks noChangeArrowheads="1"/>
          </p:cNvSpPr>
          <p:nvPr userDrawn="1"/>
        </p:nvSpPr>
        <p:spPr bwMode="auto">
          <a:xfrm>
            <a:off x="58379" y="950309"/>
            <a:ext cx="1183679" cy="2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800" b="1" dirty="0">
                <a:solidFill>
                  <a:schemeClr val="tx1"/>
                </a:solidFill>
                <a:latin typeface="+mj-lt"/>
              </a:rPr>
              <a:t>VOLCANIC RISK</a:t>
            </a:r>
            <a:endParaRPr lang="it-IT" sz="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8FFCD4A-1687-444E-B7A6-89439074E90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2024" y="1503337"/>
            <a:ext cx="14155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lang="en-US" sz="800" b="1" dirty="0">
                <a:solidFill>
                  <a:schemeClr val="tx1"/>
                </a:solidFill>
                <a:latin typeface="+mj-lt"/>
              </a:rPr>
              <a:t>VOLCANIC RISK IN THE NEAPOLITAN AREA</a:t>
            </a:r>
            <a:endParaRPr lang="it-IT" sz="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Segnaposto numero diapositiva 28">
            <a:extLst>
              <a:ext uri="{FF2B5EF4-FFF2-40B4-BE49-F238E27FC236}">
                <a16:creationId xmlns:a16="http://schemas.microsoft.com/office/drawing/2014/main" id="{8935C9DC-ED48-491D-8535-38D36983B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4546" y="6580476"/>
            <a:ext cx="1067512" cy="167146"/>
          </a:xfrm>
        </p:spPr>
        <p:txBody>
          <a:bodyPr/>
          <a:lstStyle>
            <a:lvl1pPr algn="l"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fld id="{4837DDAB-4FB3-4048-91BA-D8EAEFBE8C79}" type="slidenum">
              <a:rPr lang="it-IT" smtClean="0"/>
              <a:pPr>
                <a:defRPr/>
              </a:pPr>
              <a:t>‹N›</a:t>
            </a:fld>
            <a:r>
              <a:rPr lang="it-IT" dirty="0"/>
              <a:t>/17</a:t>
            </a:r>
          </a:p>
        </p:txBody>
      </p:sp>
      <p:pic>
        <p:nvPicPr>
          <p:cNvPr id="13" name="Immagine 12" descr="Immagine che contiene segnale, disegnando, piatto&#10;&#10;Descrizione generata automaticamente">
            <a:extLst>
              <a:ext uri="{FF2B5EF4-FFF2-40B4-BE49-F238E27FC236}">
                <a16:creationId xmlns:a16="http://schemas.microsoft.com/office/drawing/2014/main" id="{54088976-870C-41EA-BFAC-A3A8A077E2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37" y="92298"/>
            <a:ext cx="1312747" cy="53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290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1F7CA-3A57-4048-8E40-9752CE25FE5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980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5BD71-CCD8-4D01-8E99-4BDC3A65F83F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67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olo, testo e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grafico 3"/>
          <p:cNvSpPr>
            <a:spLocks noGrp="1"/>
          </p:cNvSpPr>
          <p:nvPr>
            <p:ph type="chart"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071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22400" y="304801"/>
            <a:ext cx="10058400" cy="14319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1422400" y="1981200"/>
            <a:ext cx="10058400" cy="4114800"/>
          </a:xfrm>
        </p:spPr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1422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9408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E73385AB-5CCB-5A4C-ABE1-D34FA043EAD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581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307-A3E2-4036-B233-C93417234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1269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307-A3E2-4036-B233-C93417234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9536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307-A3E2-4036-B233-C93417234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86693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307-A3E2-4036-B233-C93417234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44399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307-A3E2-4036-B233-C93417234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83762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307-A3E2-4036-B233-C93417234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1655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F41CE-4379-44CD-AE13-539F5E5A2F0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8748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307-A3E2-4036-B233-C93417234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09151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307-A3E2-4036-B233-C93417234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70749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307-A3E2-4036-B233-C93417234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19667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307-A3E2-4036-B233-C93417234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74288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307-A3E2-4036-B233-C93417234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3394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CDF36-54F8-4C50-92D7-60E29893162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302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8F732-2B5E-465D-AF7E-2F748BB23AFF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094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26E3D-6CDC-4FAD-9738-8E95C6E916FE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087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CC94D-0901-40C7-9A26-DD4980D94A8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387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55DAA-3719-4DB0-9E7E-CA834ACEA33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911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33D82-463C-464A-918D-786BDE7D000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866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A3836-A831-47E6-82E7-314A7621035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539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egnaposto titolo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3075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37DDAB-4FB3-4048-91BA-D8EAEFBE8C7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751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B4307-A3E2-4036-B233-C93417234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1943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7" Type="http://schemas.openxmlformats.org/officeDocument/2006/relationships/image" Target="../media/image20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80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0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0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 descr="Immagine che contiene esterni, montagna, pecora, roccioso&#10;&#10;Descrizione generata automaticamente">
            <a:extLst>
              <a:ext uri="{FF2B5EF4-FFF2-40B4-BE49-F238E27FC236}">
                <a16:creationId xmlns:a16="http://schemas.microsoft.com/office/drawing/2014/main" id="{9714F677-092C-43C6-8EBC-7552BCB66F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80" b="125"/>
          <a:stretch/>
        </p:blipFill>
        <p:spPr>
          <a:xfrm>
            <a:off x="129122" y="2396534"/>
            <a:ext cx="11846573" cy="4362394"/>
          </a:xfrm>
          <a:prstGeom prst="rect">
            <a:avLst/>
          </a:prstGeom>
        </p:spPr>
      </p:pic>
      <p:graphicFrame>
        <p:nvGraphicFramePr>
          <p:cNvPr id="6" name="Tableau 3">
            <a:extLst>
              <a:ext uri="{FF2B5EF4-FFF2-40B4-BE49-F238E27FC236}">
                <a16:creationId xmlns:a16="http://schemas.microsoft.com/office/drawing/2014/main" id="{4668BA87-DF7A-4656-9066-0E56E29D0C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365307"/>
              </p:ext>
            </p:extLst>
          </p:nvPr>
        </p:nvGraphicFramePr>
        <p:xfrm>
          <a:off x="1312008" y="1247802"/>
          <a:ext cx="10279462" cy="5422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79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2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Development of Simulation Model for Pyroclastic Flows using </a:t>
                      </a:r>
                      <a:r>
                        <a:rPr lang="it-IT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COMSOL </a:t>
                      </a:r>
                      <a:r>
                        <a:rPr lang="it-IT" sz="20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Multiphysics</a:t>
                      </a:r>
                      <a:r>
                        <a:rPr lang="it-IT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®</a:t>
                      </a:r>
                    </a:p>
                  </a:txBody>
                  <a:tcPr marL="118745" marR="118745" marT="118745" marB="11874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:a16="http://schemas.microsoft.com/office/drawing/2014/main" id="{F4BE4194-4F06-4085-AFCC-EE24335C2A3A}"/>
              </a:ext>
            </a:extLst>
          </p:cNvPr>
          <p:cNvSpPr/>
          <p:nvPr/>
        </p:nvSpPr>
        <p:spPr>
          <a:xfrm>
            <a:off x="2399168" y="1790092"/>
            <a:ext cx="77841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it-IT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Mauro Iacuaniello, Andrea Montanino, Daniela De Gregorio, Giulio Zuccaro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" name="Immagine 10" descr="Immagine che contiene segnale, disegnando, piatto&#10;&#10;Descrizione generata automaticamente">
            <a:extLst>
              <a:ext uri="{FF2B5EF4-FFF2-40B4-BE49-F238E27FC236}">
                <a16:creationId xmlns:a16="http://schemas.microsoft.com/office/drawing/2014/main" id="{5F2A293D-498B-4352-9FBF-F8D91288821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23" y="99072"/>
            <a:ext cx="2270045" cy="925859"/>
          </a:xfrm>
          <a:prstGeom prst="rect">
            <a:avLst/>
          </a:prstGeom>
        </p:spPr>
      </p:pic>
      <p:pic>
        <p:nvPicPr>
          <p:cNvPr id="20" name="Immagine 19" descr="Immagine che contiene cibo&#10;&#10;Descrizione generata automaticamente">
            <a:extLst>
              <a:ext uri="{FF2B5EF4-FFF2-40B4-BE49-F238E27FC236}">
                <a16:creationId xmlns:a16="http://schemas.microsoft.com/office/drawing/2014/main" id="{0806DB5C-B90C-4F9E-A9D8-FC322EE1BF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821" y="-56168"/>
            <a:ext cx="2816358" cy="1371603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4C6E9CCA-167F-43FD-AB25-E2DE40FF31D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23" b="26674"/>
          <a:stretch/>
        </p:blipFill>
        <p:spPr>
          <a:xfrm>
            <a:off x="10078758" y="94999"/>
            <a:ext cx="1788346" cy="1092722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05A05CE-DE54-46AC-844E-E09D3E243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F41CE-4379-44CD-AE13-539F5E5A2F0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06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33"/>
    </mc:Choice>
    <mc:Fallback xmlns="">
      <p:transition spd="slow" advTm="1693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8504EA04-46CD-40C1-BB5E-7AFD1EDB96DE}"/>
              </a:ext>
            </a:extLst>
          </p:cNvPr>
          <p:cNvSpPr txBox="1"/>
          <p:nvPr/>
        </p:nvSpPr>
        <p:spPr>
          <a:xfrm>
            <a:off x="2186421" y="456552"/>
            <a:ext cx="430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latin typeface="+mj-lt"/>
              </a:rPr>
              <a:t>2. Thermal Stress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ttangolo 38">
                <a:extLst>
                  <a:ext uri="{FF2B5EF4-FFF2-40B4-BE49-F238E27FC236}">
                    <a16:creationId xmlns:a16="http://schemas.microsoft.com/office/drawing/2014/main" id="{3DCDEB1F-C4CB-479E-97E7-B2053AE2717A}"/>
                  </a:ext>
                </a:extLst>
              </p:cNvPr>
              <p:cNvSpPr/>
              <p:nvPr/>
            </p:nvSpPr>
            <p:spPr>
              <a:xfrm>
                <a:off x="1734870" y="1371482"/>
                <a:ext cx="5899215" cy="4993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  <a:tabLst>
                    <a:tab pos="228600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z</m:t>
                        </m:r>
                      </m:sub>
                    </m:sSub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ρ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p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T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t</m:t>
                        </m:r>
                      </m:den>
                    </m:f>
                    <m: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 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z</m:t>
                        </m:r>
                      </m:sub>
                    </m:sSub>
                    <m:r>
                      <m:rPr>
                        <m:sty m:val="p"/>
                      </m:rP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ρ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p</m:t>
                        </m:r>
                      </m:sub>
                    </m:sSub>
                    <m: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𝐮</m:t>
                    </m:r>
                    <m: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∙ </m:t>
                    </m:r>
                    <m:r>
                      <m:rPr>
                        <m:sty m:val="p"/>
                      </m:rP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∇T</m:t>
                    </m:r>
                    <m: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 </m:t>
                    </m:r>
                    <m:r>
                      <m:rPr>
                        <m:sty m:val="p"/>
                      </m:rP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∇</m:t>
                    </m:r>
                    <m: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∙</m:t>
                    </m:r>
                    <m: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𝐪</m:t>
                    </m:r>
                    <m:r>
                      <a:rPr lang="it-IT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</m:t>
                    </m:r>
                    <m:r>
                      <a:rPr lang="it-IT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z</m:t>
                        </m:r>
                      </m:sub>
                    </m:sSub>
                    <m:r>
                      <m:rPr>
                        <m:sty m:val="p"/>
                      </m:rP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Q</m:t>
                    </m:r>
                    <m: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 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 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z</m:t>
                        </m:r>
                      </m:sub>
                    </m:sSub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ted</m:t>
                        </m:r>
                      </m:sub>
                    </m:sSub>
                  </m:oMath>
                </a14:m>
                <a:r>
                  <a:rPr lang="en-GB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 </a:t>
                </a:r>
                <a:endParaRPr lang="it-IT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</p:txBody>
          </p:sp>
        </mc:Choice>
        <mc:Fallback xmlns="">
          <p:sp>
            <p:nvSpPr>
              <p:cNvPr id="39" name="Rettangolo 38">
                <a:extLst>
                  <a:ext uri="{FF2B5EF4-FFF2-40B4-BE49-F238E27FC236}">
                    <a16:creationId xmlns:a16="http://schemas.microsoft.com/office/drawing/2014/main" id="{3DCDEB1F-C4CB-479E-97E7-B2053AE271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4870" y="1371482"/>
                <a:ext cx="5899215" cy="499304"/>
              </a:xfrm>
              <a:prstGeom prst="rect">
                <a:avLst/>
              </a:prstGeom>
              <a:blipFill>
                <a:blip r:embed="rId4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26366BBA-C05C-42DA-BF76-292E0EA3E277}"/>
              </a:ext>
            </a:extLst>
          </p:cNvPr>
          <p:cNvSpPr txBox="1"/>
          <p:nvPr/>
        </p:nvSpPr>
        <p:spPr>
          <a:xfrm>
            <a:off x="2393947" y="3289219"/>
            <a:ext cx="430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prstClr val="black"/>
                </a:solidFill>
                <a:latin typeface="Century Gothic" panose="020B0502020202020204"/>
              </a:rPr>
              <a:t>Applied </a:t>
            </a:r>
            <a:r>
              <a:rPr lang="en-GB" b="1" dirty="0">
                <a:latin typeface="+mj-lt"/>
              </a:rPr>
              <a:t>temperature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85BCA6CB-6319-4E50-AD42-89A025B89201}"/>
                  </a:ext>
                </a:extLst>
              </p:cNvPr>
              <p:cNvSpPr/>
              <p:nvPr/>
            </p:nvSpPr>
            <p:spPr>
              <a:xfrm>
                <a:off x="3255100" y="3708137"/>
                <a:ext cx="28375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+ 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𝑠𝑖𝑛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 ∗ 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∗ 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𝑃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85BCA6CB-6319-4E50-AD42-89A025B892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5100" y="3708137"/>
                <a:ext cx="2837508" cy="369332"/>
              </a:xfrm>
              <a:prstGeom prst="rect">
                <a:avLst/>
              </a:prstGeom>
              <a:blipFill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Immagine 32">
            <a:extLst>
              <a:ext uri="{FF2B5EF4-FFF2-40B4-BE49-F238E27FC236}">
                <a16:creationId xmlns:a16="http://schemas.microsoft.com/office/drawing/2014/main" id="{E9478F26-D7C4-4EF8-9D02-2B2C8106832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64" t="3083" r="1783" b="1350"/>
          <a:stretch/>
        </p:blipFill>
        <p:spPr>
          <a:xfrm>
            <a:off x="2125853" y="4103013"/>
            <a:ext cx="4652043" cy="2449080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ttangolo 1">
                <a:extLst>
                  <a:ext uri="{FF2B5EF4-FFF2-40B4-BE49-F238E27FC236}">
                    <a16:creationId xmlns:a16="http://schemas.microsoft.com/office/drawing/2014/main" id="{56FDBBEE-245A-48D3-A2FC-F7D8CBCA329D}"/>
                  </a:ext>
                </a:extLst>
              </p:cNvPr>
              <p:cNvSpPr/>
              <p:nvPr/>
            </p:nvSpPr>
            <p:spPr>
              <a:xfrm>
                <a:off x="1937998" y="2429299"/>
                <a:ext cx="5239835" cy="7584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𝑡h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𝛼</m:t>
                    </m:r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𝑇</m:t>
                        </m:r>
                      </m:e>
                    </m:d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𝑇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𝑟𝑒𝑓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</a:t>
                </a:r>
              </a:p>
              <a:p>
                <a:pPr algn="ctr">
                  <a:spcAft>
                    <a:spcPts val="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it-IT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it-IT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𝑖𝑛𝑒𝑙</m:t>
                            </m:r>
                          </m:sub>
                        </m:sSub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→ </m:t>
                    </m:r>
                    <m:sSup>
                      <m:sSupPr>
                        <m:ctrlPr>
                          <a:rPr lang="it-IT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it-IT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it-IT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it-IT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𝑡h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𝑖𝑛𝑒𝑙</m:t>
                            </m:r>
                          </m:sub>
                        </m:sSub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,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𝑡h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𝐼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+ </m:t>
                    </m:r>
                    <m:sSub>
                      <m:sSubPr>
                        <m:ctrlPr>
                          <a:rPr lang="it-IT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𝑡h</m:t>
                        </m:r>
                      </m:sub>
                    </m:sSub>
                  </m:oMath>
                </a14:m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" name="Rettangolo 1">
                <a:extLst>
                  <a:ext uri="{FF2B5EF4-FFF2-40B4-BE49-F238E27FC236}">
                    <a16:creationId xmlns:a16="http://schemas.microsoft.com/office/drawing/2014/main" id="{56FDBBEE-245A-48D3-A2FC-F7D8CBCA32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7998" y="2429299"/>
                <a:ext cx="5239835" cy="758477"/>
              </a:xfrm>
              <a:prstGeom prst="rect">
                <a:avLst/>
              </a:prstGeom>
              <a:blipFill>
                <a:blip r:embed="rId7"/>
                <a:stretch>
                  <a:fillRect b="-8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63DD471-5B38-49BF-82CD-2A2F6FC22AC5}"/>
              </a:ext>
            </a:extLst>
          </p:cNvPr>
          <p:cNvSpPr txBox="1"/>
          <p:nvPr/>
        </p:nvSpPr>
        <p:spPr>
          <a:xfrm>
            <a:off x="3133480" y="963365"/>
            <a:ext cx="2636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+mj-lt"/>
              </a:rPr>
              <a:t>Heat transfer in solid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CE27E98-3FDE-42D4-8FCF-A4A8E3356E73}"/>
              </a:ext>
            </a:extLst>
          </p:cNvPr>
          <p:cNvSpPr txBox="1"/>
          <p:nvPr/>
        </p:nvSpPr>
        <p:spPr>
          <a:xfrm>
            <a:off x="3029229" y="1969613"/>
            <a:ext cx="2845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+mj-lt"/>
              </a:rPr>
              <a:t>Thermal expansion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8E3B9EBE-D8B5-469A-BBB0-192BC620CE86}"/>
              </a:ext>
            </a:extLst>
          </p:cNvPr>
          <p:cNvSpPr txBox="1"/>
          <p:nvPr/>
        </p:nvSpPr>
        <p:spPr>
          <a:xfrm>
            <a:off x="7923963" y="6002184"/>
            <a:ext cx="38085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+mj-lt"/>
              </a:rPr>
              <a:t>Geometrical model :</a:t>
            </a:r>
          </a:p>
          <a:p>
            <a:pPr marL="342900" indent="-342900">
              <a:buAutoNum type="alphaUcParenR"/>
            </a:pPr>
            <a:r>
              <a:rPr lang="en-GB" sz="1400" dirty="0">
                <a:latin typeface="+mj-lt"/>
              </a:rPr>
              <a:t>Fixed Constraint, B) External Front,</a:t>
            </a:r>
          </a:p>
          <a:p>
            <a:r>
              <a:rPr lang="en-GB" sz="1400" dirty="0">
                <a:latin typeface="+mj-lt"/>
              </a:rPr>
              <a:t>C) Symmetry condition</a:t>
            </a:r>
          </a:p>
          <a:p>
            <a:endParaRPr lang="en-GB" sz="1400" dirty="0">
              <a:latin typeface="+mj-lt"/>
            </a:endParaRPr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71256E56-9CB6-49EB-9F02-3BA7999CA419}"/>
              </a:ext>
            </a:extLst>
          </p:cNvPr>
          <p:cNvSpPr/>
          <p:nvPr/>
        </p:nvSpPr>
        <p:spPr>
          <a:xfrm>
            <a:off x="45720" y="4648687"/>
            <a:ext cx="1285876" cy="286811"/>
          </a:xfrm>
          <a:prstGeom prst="rect">
            <a:avLst/>
          </a:prstGeom>
          <a:solidFill>
            <a:srgbClr val="CE895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8" name="CasellaDiTesto 36">
            <a:extLst>
              <a:ext uri="{FF2B5EF4-FFF2-40B4-BE49-F238E27FC236}">
                <a16:creationId xmlns:a16="http://schemas.microsoft.com/office/drawing/2014/main" id="{AB2AB467-F647-4F10-BC0D-C77785D55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7253" y="62714"/>
            <a:ext cx="30546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latin typeface="Century Gothic" panose="020B0502020202020204" pitchFamily="34" charset="0"/>
                <a:cs typeface="Arial" pitchFamily="34" charset="0"/>
              </a:rPr>
              <a:t>THERMAL ASSESSMENT</a:t>
            </a:r>
          </a:p>
        </p:txBody>
      </p: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F3DF017A-27E9-4EEB-8AEA-9D69B69252EA}"/>
              </a:ext>
            </a:extLst>
          </p:cNvPr>
          <p:cNvGrpSpPr/>
          <p:nvPr/>
        </p:nvGrpSpPr>
        <p:grpSpPr>
          <a:xfrm>
            <a:off x="7861194" y="497217"/>
            <a:ext cx="3871278" cy="5426063"/>
            <a:chOff x="1365214" y="7637993"/>
            <a:chExt cx="1301773" cy="1685286"/>
          </a:xfrm>
        </p:grpSpPr>
        <p:pic>
          <p:nvPicPr>
            <p:cNvPr id="31" name="Immagine 30" descr="Immagine che contiene screenshot&#10;&#10;Descrizione generata automaticamente">
              <a:extLst>
                <a:ext uri="{FF2B5EF4-FFF2-40B4-BE49-F238E27FC236}">
                  <a16:creationId xmlns:a16="http://schemas.microsoft.com/office/drawing/2014/main" id="{E58500A4-5576-4171-9D42-3A03C8328F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941" t="5318" r="22510" b="6896"/>
            <a:stretch/>
          </p:blipFill>
          <p:spPr>
            <a:xfrm>
              <a:off x="1365214" y="7637993"/>
              <a:ext cx="1301773" cy="168528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34" name="Connettore 2 33">
              <a:extLst>
                <a:ext uri="{FF2B5EF4-FFF2-40B4-BE49-F238E27FC236}">
                  <a16:creationId xmlns:a16="http://schemas.microsoft.com/office/drawing/2014/main" id="{144B8A7F-B76C-4C19-814C-4EF1D0CE23D6}"/>
                </a:ext>
              </a:extLst>
            </p:cNvPr>
            <p:cNvCxnSpPr/>
            <p:nvPr/>
          </p:nvCxnSpPr>
          <p:spPr>
            <a:xfrm>
              <a:off x="1600200" y="8240135"/>
              <a:ext cx="222494" cy="3704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2 34">
              <a:extLst>
                <a:ext uri="{FF2B5EF4-FFF2-40B4-BE49-F238E27FC236}">
                  <a16:creationId xmlns:a16="http://schemas.microsoft.com/office/drawing/2014/main" id="{92DCF52C-134F-4781-8B93-FDB1ACADA1E7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907652" y="7673107"/>
              <a:ext cx="222494" cy="3704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2 36">
              <a:extLst>
                <a:ext uri="{FF2B5EF4-FFF2-40B4-BE49-F238E27FC236}">
                  <a16:creationId xmlns:a16="http://schemas.microsoft.com/office/drawing/2014/main" id="{81B1A284-8BB6-4DF9-9980-0E661C52EAB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11652" y="8984607"/>
              <a:ext cx="222494" cy="3704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8DB62F5B-ACFA-4D95-ADEC-1898AB5EFAFA}"/>
                </a:ext>
              </a:extLst>
            </p:cNvPr>
            <p:cNvSpPr txBox="1"/>
            <p:nvPr/>
          </p:nvSpPr>
          <p:spPr>
            <a:xfrm>
              <a:off x="2432127" y="8931013"/>
              <a:ext cx="138402" cy="77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>
                <a:defRPr sz="1200"/>
              </a:lvl1pPr>
            </a:lstStyle>
            <a:p>
              <a:r>
                <a:rPr lang="en-GB" dirty="0"/>
                <a:t>(A)</a:t>
              </a:r>
            </a:p>
          </p:txBody>
        </p: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92ECFA87-8342-432D-B803-3BDDC82EBCB5}"/>
                </a:ext>
              </a:extLst>
            </p:cNvPr>
            <p:cNvSpPr txBox="1"/>
            <p:nvPr/>
          </p:nvSpPr>
          <p:spPr>
            <a:xfrm>
              <a:off x="1533889" y="8162827"/>
              <a:ext cx="132621" cy="77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(B)</a:t>
              </a:r>
            </a:p>
          </p:txBody>
        </p:sp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777D7340-CD8A-4C1D-8570-CAF538A0BA38}"/>
                </a:ext>
              </a:extLst>
            </p:cNvPr>
            <p:cNvSpPr txBox="1"/>
            <p:nvPr/>
          </p:nvSpPr>
          <p:spPr>
            <a:xfrm>
              <a:off x="2130146" y="7966264"/>
              <a:ext cx="139362" cy="87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(C)</a:t>
              </a:r>
            </a:p>
          </p:txBody>
        </p:sp>
      </p:grp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54C9B7E-35EE-41D9-AF67-91630D0F6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7DDAB-4FB3-4048-91BA-D8EAEFBE8C79}" type="slidenum">
              <a:rPr lang="it-IT" smtClean="0"/>
              <a:pPr>
                <a:defRPr/>
              </a:pPr>
              <a:t>10</a:t>
            </a:fld>
            <a:r>
              <a:rPr lang="it-IT"/>
              <a:t>/17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80022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22" descr="Immagine che contiene screenshot&#10;&#10;Descrizione generata automaticamente">
            <a:extLst>
              <a:ext uri="{FF2B5EF4-FFF2-40B4-BE49-F238E27FC236}">
                <a16:creationId xmlns:a16="http://schemas.microsoft.com/office/drawing/2014/main" id="{7E599B15-4FB9-4ABD-B155-9CF001C421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107" y="2379179"/>
            <a:ext cx="4720173" cy="28203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18F0D6D8-34E1-4D2F-B9EF-B06EC68BD4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7885" y="725952"/>
            <a:ext cx="5515367" cy="2703048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5EF1CDDC-B41D-4B82-9290-7EABEECF7031}"/>
              </a:ext>
            </a:extLst>
          </p:cNvPr>
          <p:cNvSpPr/>
          <p:nvPr/>
        </p:nvSpPr>
        <p:spPr>
          <a:xfrm>
            <a:off x="45720" y="4648687"/>
            <a:ext cx="1285876" cy="286811"/>
          </a:xfrm>
          <a:prstGeom prst="rect">
            <a:avLst/>
          </a:prstGeom>
          <a:solidFill>
            <a:srgbClr val="CE895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118C21E-4DBC-4880-9947-018D283BA4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8052" y="3789331"/>
            <a:ext cx="5515200" cy="2874718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3F1BA3B7-6293-4932-AED6-AE1477D71CCC}"/>
              </a:ext>
            </a:extLst>
          </p:cNvPr>
          <p:cNvSpPr/>
          <p:nvPr/>
        </p:nvSpPr>
        <p:spPr>
          <a:xfrm>
            <a:off x="2315596" y="418175"/>
            <a:ext cx="43220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Maximum temperature of polyamide and EPDM</a:t>
            </a:r>
            <a:endParaRPr lang="en-GB" sz="1400" u="sng" dirty="0">
              <a:latin typeface="+mj-lt"/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AE9625F5-8EDB-48C3-9142-5BC5DE92132D}"/>
              </a:ext>
            </a:extLst>
          </p:cNvPr>
          <p:cNvSpPr/>
          <p:nvPr/>
        </p:nvSpPr>
        <p:spPr>
          <a:xfrm>
            <a:off x="2568870" y="3481553"/>
            <a:ext cx="38154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Maximum temperature of soda-lime glass</a:t>
            </a:r>
            <a:endParaRPr lang="en-GB" sz="1400" u="sng" dirty="0">
              <a:latin typeface="+mj-lt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0D4F4144-4D47-4A41-84B0-BB7AB62A3626}"/>
              </a:ext>
            </a:extLst>
          </p:cNvPr>
          <p:cNvSpPr/>
          <p:nvPr/>
        </p:nvSpPr>
        <p:spPr>
          <a:xfrm>
            <a:off x="8999760" y="2058821"/>
            <a:ext cx="15728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Von Mises stress</a:t>
            </a:r>
            <a:endParaRPr lang="en-GB" sz="1400" u="sng" dirty="0">
              <a:latin typeface="+mj-lt"/>
            </a:endParaRPr>
          </a:p>
        </p:txBody>
      </p:sp>
      <p:sp>
        <p:nvSpPr>
          <p:cNvPr id="13" name="CasellaDiTesto 36">
            <a:extLst>
              <a:ext uri="{FF2B5EF4-FFF2-40B4-BE49-F238E27FC236}">
                <a16:creationId xmlns:a16="http://schemas.microsoft.com/office/drawing/2014/main" id="{CDF6AD49-2C43-4E97-BD9F-8D5356596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7253" y="62714"/>
            <a:ext cx="30546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latin typeface="Century Gothic" panose="020B0502020202020204" pitchFamily="34" charset="0"/>
                <a:cs typeface="Arial" pitchFamily="34" charset="0"/>
              </a:rPr>
              <a:t>THERMAL ASSESSMENT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4218CD1-B1A0-435E-A26A-F4F6339E2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7DDAB-4FB3-4048-91BA-D8EAEFBE8C79}" type="slidenum">
              <a:rPr lang="it-IT" smtClean="0"/>
              <a:pPr>
                <a:defRPr/>
              </a:pPr>
              <a:t>11</a:t>
            </a:fld>
            <a:r>
              <a:rPr lang="it-IT"/>
              <a:t>/17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90913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54642969-214D-4185-B52C-F68E5106F1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4" t="1835" r="34784" b="6667"/>
          <a:stretch/>
        </p:blipFill>
        <p:spPr>
          <a:xfrm>
            <a:off x="8081811" y="963364"/>
            <a:ext cx="3860504" cy="52565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719552E6-8CC5-4F86-A8C5-7EEBF81E5455}"/>
              </a:ext>
            </a:extLst>
          </p:cNvPr>
          <p:cNvSpPr txBox="1"/>
          <p:nvPr/>
        </p:nvSpPr>
        <p:spPr>
          <a:xfrm>
            <a:off x="2186421" y="570655"/>
            <a:ext cx="430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latin typeface="+mj-lt"/>
              </a:rPr>
              <a:t>1. Thermal Stress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784EE91-828E-431F-AAD4-6107626F343A}"/>
              </a:ext>
            </a:extLst>
          </p:cNvPr>
          <p:cNvSpPr txBox="1"/>
          <p:nvPr/>
        </p:nvSpPr>
        <p:spPr>
          <a:xfrm>
            <a:off x="2186421" y="4365939"/>
            <a:ext cx="430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latin typeface="+mj-lt"/>
              </a:rPr>
              <a:t>2. Solid Mechanics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ttangolo 18">
                <a:extLst>
                  <a:ext uri="{FF2B5EF4-FFF2-40B4-BE49-F238E27FC236}">
                    <a16:creationId xmlns:a16="http://schemas.microsoft.com/office/drawing/2014/main" id="{BEC41E52-CD87-40B2-BDF4-7A73BAEEEEB9}"/>
                  </a:ext>
                </a:extLst>
              </p:cNvPr>
              <p:cNvSpPr/>
              <p:nvPr/>
            </p:nvSpPr>
            <p:spPr>
              <a:xfrm>
                <a:off x="1734870" y="1371482"/>
                <a:ext cx="5899215" cy="4993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  <a:tabLst>
                    <a:tab pos="228600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z</m:t>
                        </m:r>
                      </m:sub>
                    </m:sSub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ρ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p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T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t</m:t>
                        </m:r>
                      </m:den>
                    </m:f>
                    <m: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 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z</m:t>
                        </m:r>
                      </m:sub>
                    </m:sSub>
                    <m:r>
                      <m:rPr>
                        <m:sty m:val="p"/>
                      </m:rP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ρ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p</m:t>
                        </m:r>
                      </m:sub>
                    </m:sSub>
                    <m: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𝐮</m:t>
                    </m:r>
                    <m: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∙ </m:t>
                    </m:r>
                    <m:r>
                      <m:rPr>
                        <m:sty m:val="p"/>
                      </m:rP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∇T</m:t>
                    </m:r>
                    <m: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 </m:t>
                    </m:r>
                    <m:r>
                      <m:rPr>
                        <m:sty m:val="p"/>
                      </m:rP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∇</m:t>
                    </m:r>
                    <m: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∙</m:t>
                    </m:r>
                    <m: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𝐪</m:t>
                    </m:r>
                    <m:r>
                      <a:rPr lang="it-IT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</m:t>
                    </m:r>
                    <m:r>
                      <a:rPr lang="it-IT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z</m:t>
                        </m:r>
                      </m:sub>
                    </m:sSub>
                    <m:r>
                      <m:rPr>
                        <m:sty m:val="p"/>
                      </m:rP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Q</m:t>
                    </m:r>
                    <m: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 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it-IT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+ 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z</m:t>
                        </m:r>
                      </m:sub>
                    </m:sSub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ted</m:t>
                        </m:r>
                      </m:sub>
                    </m:sSub>
                  </m:oMath>
                </a14:m>
                <a:r>
                  <a:rPr lang="en-GB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 </a:t>
                </a:r>
                <a:endParaRPr lang="it-IT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</p:txBody>
          </p:sp>
        </mc:Choice>
        <mc:Fallback xmlns="">
          <p:sp>
            <p:nvSpPr>
              <p:cNvPr id="19" name="Rettangolo 18">
                <a:extLst>
                  <a:ext uri="{FF2B5EF4-FFF2-40B4-BE49-F238E27FC236}">
                    <a16:creationId xmlns:a16="http://schemas.microsoft.com/office/drawing/2014/main" id="{BEC41E52-CD87-40B2-BDF4-7A73BAEEEE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4870" y="1371482"/>
                <a:ext cx="5899215" cy="499304"/>
              </a:xfrm>
              <a:prstGeom prst="rect">
                <a:avLst/>
              </a:prstGeom>
              <a:blipFill>
                <a:blip r:embed="rId4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446E4315-6F37-4023-951E-7C32EFE39448}"/>
              </a:ext>
            </a:extLst>
          </p:cNvPr>
          <p:cNvSpPr txBox="1"/>
          <p:nvPr/>
        </p:nvSpPr>
        <p:spPr>
          <a:xfrm>
            <a:off x="2393947" y="3242046"/>
            <a:ext cx="430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prstClr val="black"/>
                </a:solidFill>
                <a:latin typeface="Century Gothic" panose="020B0502020202020204"/>
              </a:rPr>
              <a:t>Applied </a:t>
            </a:r>
            <a:r>
              <a:rPr lang="en-GB" b="1" dirty="0">
                <a:latin typeface="+mj-lt"/>
              </a:rPr>
              <a:t>temperature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ttangolo 20">
                <a:extLst>
                  <a:ext uri="{FF2B5EF4-FFF2-40B4-BE49-F238E27FC236}">
                    <a16:creationId xmlns:a16="http://schemas.microsoft.com/office/drawing/2014/main" id="{4E8FEDD8-05F5-4577-9ED8-2B046C314B72}"/>
                  </a:ext>
                </a:extLst>
              </p:cNvPr>
              <p:cNvSpPr/>
              <p:nvPr/>
            </p:nvSpPr>
            <p:spPr>
              <a:xfrm>
                <a:off x="3255100" y="3660964"/>
                <a:ext cx="28375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+ 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𝑠𝑖𝑛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 ∗ 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∗ 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𝑃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1" name="Rettangolo 20">
                <a:extLst>
                  <a:ext uri="{FF2B5EF4-FFF2-40B4-BE49-F238E27FC236}">
                    <a16:creationId xmlns:a16="http://schemas.microsoft.com/office/drawing/2014/main" id="{4E8FEDD8-05F5-4577-9ED8-2B046C314B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5100" y="3660964"/>
                <a:ext cx="2837508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ttangolo 21">
                <a:extLst>
                  <a:ext uri="{FF2B5EF4-FFF2-40B4-BE49-F238E27FC236}">
                    <a16:creationId xmlns:a16="http://schemas.microsoft.com/office/drawing/2014/main" id="{4B87A4C0-A273-4A31-8530-9BC93E01D67C}"/>
                  </a:ext>
                </a:extLst>
              </p:cNvPr>
              <p:cNvSpPr/>
              <p:nvPr/>
            </p:nvSpPr>
            <p:spPr>
              <a:xfrm>
                <a:off x="1937998" y="2346017"/>
                <a:ext cx="5239835" cy="7584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𝑡h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𝛼</m:t>
                    </m:r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𝑇</m:t>
                        </m:r>
                      </m:e>
                    </m:d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𝑇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𝑟𝑒𝑓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</a:t>
                </a:r>
              </a:p>
              <a:p>
                <a:pPr algn="ctr">
                  <a:spcAft>
                    <a:spcPts val="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it-IT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it-IT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𝑖𝑛𝑒𝑙</m:t>
                            </m:r>
                          </m:sub>
                        </m:sSub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→ </m:t>
                    </m:r>
                    <m:sSup>
                      <m:sSupPr>
                        <m:ctrlPr>
                          <a:rPr lang="it-IT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it-IT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it-IT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it-IT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𝑡h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𝑖𝑛𝑒𝑙</m:t>
                            </m:r>
                          </m:sub>
                        </m:sSub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,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𝑡h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𝐼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+ </m:t>
                    </m:r>
                    <m:sSub>
                      <m:sSubPr>
                        <m:ctrlPr>
                          <a:rPr lang="it-IT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𝑡h</m:t>
                        </m:r>
                      </m:sub>
                    </m:sSub>
                  </m:oMath>
                </a14:m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2" name="Rettangolo 21">
                <a:extLst>
                  <a:ext uri="{FF2B5EF4-FFF2-40B4-BE49-F238E27FC236}">
                    <a16:creationId xmlns:a16="http://schemas.microsoft.com/office/drawing/2014/main" id="{4B87A4C0-A273-4A31-8530-9BC93E01D6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7998" y="2346017"/>
                <a:ext cx="5239835" cy="758477"/>
              </a:xfrm>
              <a:prstGeom prst="rect">
                <a:avLst/>
              </a:prstGeom>
              <a:blipFill>
                <a:blip r:embed="rId6"/>
                <a:stretch>
                  <a:fillRect b="-8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AB24AA65-7FAA-41CF-B2FB-43BD69533BA7}"/>
              </a:ext>
            </a:extLst>
          </p:cNvPr>
          <p:cNvSpPr txBox="1"/>
          <p:nvPr/>
        </p:nvSpPr>
        <p:spPr>
          <a:xfrm>
            <a:off x="3133480" y="963365"/>
            <a:ext cx="2636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+mj-lt"/>
              </a:rPr>
              <a:t>Heat transfer in solid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50FFA74A-ECDD-4479-BECC-6B9F9ACBE5FF}"/>
              </a:ext>
            </a:extLst>
          </p:cNvPr>
          <p:cNvSpPr txBox="1"/>
          <p:nvPr/>
        </p:nvSpPr>
        <p:spPr>
          <a:xfrm>
            <a:off x="3029229" y="1969613"/>
            <a:ext cx="2845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+mj-lt"/>
              </a:rPr>
              <a:t>Thermal expansion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ttangolo 31">
                <a:extLst>
                  <a:ext uri="{FF2B5EF4-FFF2-40B4-BE49-F238E27FC236}">
                    <a16:creationId xmlns:a16="http://schemas.microsoft.com/office/drawing/2014/main" id="{073F3A63-A432-4251-86AA-9C8904596BDD}"/>
                  </a:ext>
                </a:extLst>
              </p:cNvPr>
              <p:cNvSpPr/>
              <p:nvPr/>
            </p:nvSpPr>
            <p:spPr>
              <a:xfrm>
                <a:off x="1380627" y="5154189"/>
                <a:ext cx="266104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∙ </m:t>
                      </m:r>
                      <m:r>
                        <a:rPr lang="it-IT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𝒏</m:t>
                      </m:r>
                      <m:r>
                        <a:rPr lang="it-IT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</m:t>
                      </m:r>
                      <m:r>
                        <a:rPr lang="it-IT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𝐹𝐴</m:t>
                      </m:r>
                      <m:r>
                        <a:rPr lang="it-IT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2" name="Rettangolo 31">
                <a:extLst>
                  <a:ext uri="{FF2B5EF4-FFF2-40B4-BE49-F238E27FC236}">
                    <a16:creationId xmlns:a16="http://schemas.microsoft.com/office/drawing/2014/main" id="{073F3A63-A432-4251-86AA-9C8904596B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0627" y="5154189"/>
                <a:ext cx="2661043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ttangolo 32">
            <a:extLst>
              <a:ext uri="{FF2B5EF4-FFF2-40B4-BE49-F238E27FC236}">
                <a16:creationId xmlns:a16="http://schemas.microsoft.com/office/drawing/2014/main" id="{2B9DECC3-4ABB-494D-94E4-7162E0D0FEDC}"/>
              </a:ext>
            </a:extLst>
          </p:cNvPr>
          <p:cNvSpPr/>
          <p:nvPr/>
        </p:nvSpPr>
        <p:spPr>
          <a:xfrm>
            <a:off x="5107886" y="5642246"/>
            <a:ext cx="2419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para = range (0,0.1,10)</a:t>
            </a: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9AA3D123-3848-4843-AC3A-5DED2D52CC49}"/>
              </a:ext>
            </a:extLst>
          </p:cNvPr>
          <p:cNvSpPr/>
          <p:nvPr/>
        </p:nvSpPr>
        <p:spPr>
          <a:xfrm>
            <a:off x="1622619" y="5642997"/>
            <a:ext cx="2137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r>
              <a:rPr lang="it-IT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it-IT" baseline="-25000" dirty="0"/>
              <a:t> </a:t>
            </a:r>
            <a:r>
              <a:rPr lang="it-IT" dirty="0"/>
              <a:t>= 1[</a:t>
            </a:r>
            <a:r>
              <a:rPr lang="it-IT" dirty="0" err="1"/>
              <a:t>kN</a:t>
            </a:r>
            <a:r>
              <a:rPr lang="it-IT" dirty="0"/>
              <a:t>/m] * 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ttangolo 34">
                <a:extLst>
                  <a:ext uri="{FF2B5EF4-FFF2-40B4-BE49-F238E27FC236}">
                    <a16:creationId xmlns:a16="http://schemas.microsoft.com/office/drawing/2014/main" id="{1806EF80-4B8B-4008-8FB7-46D468E3B20E}"/>
                  </a:ext>
                </a:extLst>
              </p:cNvPr>
              <p:cNvSpPr/>
              <p:nvPr/>
            </p:nvSpPr>
            <p:spPr>
              <a:xfrm>
                <a:off x="5421101" y="5040255"/>
                <a:ext cx="1102225" cy="6108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it-IT" i="1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it-IT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it-IT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it-IT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it-IT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5" name="Rettangolo 34">
                <a:extLst>
                  <a:ext uri="{FF2B5EF4-FFF2-40B4-BE49-F238E27FC236}">
                    <a16:creationId xmlns:a16="http://schemas.microsoft.com/office/drawing/2014/main" id="{1806EF80-4B8B-4008-8FB7-46D468E3B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1101" y="5040255"/>
                <a:ext cx="1102225" cy="61087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A455B8C6-1157-4DD4-B80B-49D15B6C593C}"/>
              </a:ext>
            </a:extLst>
          </p:cNvPr>
          <p:cNvSpPr txBox="1"/>
          <p:nvPr/>
        </p:nvSpPr>
        <p:spPr>
          <a:xfrm>
            <a:off x="2266808" y="4735271"/>
            <a:ext cx="430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prstClr val="black"/>
                </a:solidFill>
                <a:latin typeface="Century Gothic" panose="020B0502020202020204"/>
              </a:rPr>
              <a:t>Applied </a:t>
            </a:r>
            <a:r>
              <a:rPr lang="en-GB" b="1" dirty="0">
                <a:latin typeface="+mj-lt"/>
              </a:rPr>
              <a:t>load</a:t>
            </a:r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E2A79EBA-FED1-4DFB-8C2E-27191C42A42D}"/>
              </a:ext>
            </a:extLst>
          </p:cNvPr>
          <p:cNvSpPr/>
          <p:nvPr/>
        </p:nvSpPr>
        <p:spPr>
          <a:xfrm>
            <a:off x="2968127" y="6466761"/>
            <a:ext cx="3026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comp1.StressMax &gt; 180[MPa]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0361F8D5-8297-4336-8BF5-6C1B698A7B53}"/>
              </a:ext>
            </a:extLst>
          </p:cNvPr>
          <p:cNvSpPr txBox="1"/>
          <p:nvPr/>
        </p:nvSpPr>
        <p:spPr>
          <a:xfrm>
            <a:off x="2266808" y="6079991"/>
            <a:ext cx="430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prstClr val="black"/>
                </a:solidFill>
                <a:latin typeface="Century Gothic" panose="020B0502020202020204"/>
              </a:rPr>
              <a:t>Stop Condition</a:t>
            </a:r>
            <a:endParaRPr lang="en-GB" b="1" dirty="0">
              <a:latin typeface="+mj-lt"/>
            </a:endParaRP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038F949A-3705-4C9B-A151-682959D36B88}"/>
              </a:ext>
            </a:extLst>
          </p:cNvPr>
          <p:cNvSpPr/>
          <p:nvPr/>
        </p:nvSpPr>
        <p:spPr>
          <a:xfrm>
            <a:off x="45720" y="4648687"/>
            <a:ext cx="1285876" cy="286811"/>
          </a:xfrm>
          <a:prstGeom prst="rect">
            <a:avLst/>
          </a:prstGeom>
          <a:solidFill>
            <a:srgbClr val="CE895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5" name="CasellaDiTesto 36">
            <a:extLst>
              <a:ext uri="{FF2B5EF4-FFF2-40B4-BE49-F238E27FC236}">
                <a16:creationId xmlns:a16="http://schemas.microsoft.com/office/drawing/2014/main" id="{5B96B183-C081-4015-B663-C3BDD1E4AC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7253" y="62714"/>
            <a:ext cx="54562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latin typeface="Century Gothic" panose="020B0502020202020204" pitchFamily="34" charset="0"/>
                <a:cs typeface="Arial" pitchFamily="34" charset="0"/>
              </a:rPr>
              <a:t>MECHANICAL AND THERMAL ASSESSMENT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71D4344-63F8-4F9A-8D61-6E9116A9A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7DDAB-4FB3-4048-91BA-D8EAEFBE8C79}" type="slidenum">
              <a:rPr lang="it-IT" smtClean="0"/>
              <a:pPr>
                <a:defRPr/>
              </a:pPr>
              <a:t>12</a:t>
            </a:fld>
            <a:r>
              <a:rPr lang="it-IT"/>
              <a:t>/17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26864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0D31C837-C840-422A-BF06-50A3DE87E9C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1"/>
          <a:stretch/>
        </p:blipFill>
        <p:spPr>
          <a:xfrm>
            <a:off x="1613155" y="786558"/>
            <a:ext cx="5696189" cy="2994004"/>
          </a:xfrm>
          <a:prstGeom prst="rect">
            <a:avLst/>
          </a:prstGeom>
        </p:spPr>
      </p:pic>
      <p:pic>
        <p:nvPicPr>
          <p:cNvPr id="5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A9A3879B-E364-4527-8578-B5A0FCD250E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1"/>
          <a:stretch/>
        </p:blipFill>
        <p:spPr>
          <a:xfrm>
            <a:off x="1613156" y="4000292"/>
            <a:ext cx="5696189" cy="2857708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5C3BD945-6C1A-4C23-8941-962FFB5D59A2}"/>
              </a:ext>
            </a:extLst>
          </p:cNvPr>
          <p:cNvSpPr/>
          <p:nvPr/>
        </p:nvSpPr>
        <p:spPr>
          <a:xfrm>
            <a:off x="45720" y="4648687"/>
            <a:ext cx="1285876" cy="286811"/>
          </a:xfrm>
          <a:prstGeom prst="rect">
            <a:avLst/>
          </a:prstGeom>
          <a:solidFill>
            <a:srgbClr val="CE895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5ADFBF3F-EB8E-4E7E-AAC8-19B40471903E}"/>
              </a:ext>
            </a:extLst>
          </p:cNvPr>
          <p:cNvSpPr/>
          <p:nvPr/>
        </p:nvSpPr>
        <p:spPr>
          <a:xfrm>
            <a:off x="2006271" y="478781"/>
            <a:ext cx="38427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Thermal stress for 4- and 6-millimeter glass</a:t>
            </a:r>
            <a:endParaRPr lang="en-GB" sz="1400" u="sng" dirty="0">
              <a:latin typeface="+mj-lt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1E1002D8-EB43-4D84-BF50-EC4668B3A408}"/>
              </a:ext>
            </a:extLst>
          </p:cNvPr>
          <p:cNvSpPr/>
          <p:nvPr/>
        </p:nvSpPr>
        <p:spPr>
          <a:xfrm>
            <a:off x="2006271" y="3728560"/>
            <a:ext cx="42691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Break load for 4- and 6-millimeter heated glass</a:t>
            </a:r>
            <a:endParaRPr lang="en-GB" sz="1400" u="sng" dirty="0">
              <a:latin typeface="+mj-lt"/>
            </a:endParaRPr>
          </a:p>
        </p:txBody>
      </p:sp>
      <p:sp>
        <p:nvSpPr>
          <p:cNvPr id="8" name="CasellaDiTesto 36">
            <a:extLst>
              <a:ext uri="{FF2B5EF4-FFF2-40B4-BE49-F238E27FC236}">
                <a16:creationId xmlns:a16="http://schemas.microsoft.com/office/drawing/2014/main" id="{B5C41C7E-9F6E-4F84-BB2A-48FE0BDE1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7253" y="62714"/>
            <a:ext cx="54562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latin typeface="Century Gothic" panose="020B0502020202020204" pitchFamily="34" charset="0"/>
                <a:cs typeface="Arial" pitchFamily="34" charset="0"/>
              </a:rPr>
              <a:t>MECHANICAL AND THERMAL ASSESSMENT</a:t>
            </a:r>
          </a:p>
        </p:txBody>
      </p:sp>
      <p:pic>
        <p:nvPicPr>
          <p:cNvPr id="10" name="Immagine 9" descr="Immagine che contiene testo&#10;&#10;Descrizione generata automaticamente">
            <a:extLst>
              <a:ext uri="{FF2B5EF4-FFF2-40B4-BE49-F238E27FC236}">
                <a16:creationId xmlns:a16="http://schemas.microsoft.com/office/drawing/2014/main" id="{740CECAF-9EED-4351-818B-374E2868C9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508" y="2539335"/>
            <a:ext cx="4589715" cy="2994004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5E65CEAF-96A5-4400-908D-1D02B3C3C33B}"/>
              </a:ext>
            </a:extLst>
          </p:cNvPr>
          <p:cNvSpPr/>
          <p:nvPr/>
        </p:nvSpPr>
        <p:spPr>
          <a:xfrm>
            <a:off x="8150043" y="2283560"/>
            <a:ext cx="33970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Maximum temperature of polyamide</a:t>
            </a:r>
            <a:endParaRPr lang="en-GB" sz="1400" u="sng" dirty="0">
              <a:latin typeface="+mj-lt"/>
            </a:endParaRPr>
          </a:p>
        </p:txBody>
      </p:sp>
      <p:sp>
        <p:nvSpPr>
          <p:cNvPr id="12" name="Segnaposto numero diapositiva 11">
            <a:extLst>
              <a:ext uri="{FF2B5EF4-FFF2-40B4-BE49-F238E27FC236}">
                <a16:creationId xmlns:a16="http://schemas.microsoft.com/office/drawing/2014/main" id="{FF5EC284-D3CC-4995-B318-36C789C32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7DDAB-4FB3-4048-91BA-D8EAEFBE8C79}" type="slidenum">
              <a:rPr lang="it-IT" smtClean="0"/>
              <a:pPr>
                <a:defRPr/>
              </a:pPr>
              <a:t>13</a:t>
            </a:fld>
            <a:r>
              <a:rPr lang="it-IT"/>
              <a:t>/17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6114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1050AB6-DBBE-4380-BC45-D59F79EC2A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9" t="7845" r="4925" b="10324"/>
          <a:stretch/>
        </p:blipFill>
        <p:spPr>
          <a:xfrm>
            <a:off x="3165231" y="743577"/>
            <a:ext cx="6491236" cy="3315957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2BDB6053-1860-4808-86F6-98AC83BAE224}"/>
              </a:ext>
            </a:extLst>
          </p:cNvPr>
          <p:cNvSpPr/>
          <p:nvPr/>
        </p:nvSpPr>
        <p:spPr>
          <a:xfrm>
            <a:off x="65364" y="5404730"/>
            <a:ext cx="1285876" cy="286811"/>
          </a:xfrm>
          <a:prstGeom prst="rect">
            <a:avLst/>
          </a:prstGeom>
          <a:solidFill>
            <a:srgbClr val="CE895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C337B308-A00F-44B1-8D1A-330034947733}"/>
                  </a:ext>
                </a:extLst>
              </p:cNvPr>
              <p:cNvSpPr/>
              <p:nvPr/>
            </p:nvSpPr>
            <p:spPr>
              <a:xfrm>
                <a:off x="3550288" y="4724238"/>
                <a:ext cx="5808975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ρ</m:t>
                    </m:r>
                    <m:r>
                      <a:rPr lang="en-GB" sz="16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it-IT" sz="1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</m:ctrlPr>
                      </m:sSubPr>
                      <m:e>
                        <m:r>
                          <a:rPr lang="en-GB" sz="1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𝐮</m:t>
                        </m:r>
                      </m:e>
                      <m:sub>
                        <m:r>
                          <a:rPr lang="en-GB" sz="1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𝐟𝐥𝐮𝐢𝐝</m:t>
                        </m:r>
                      </m:sub>
                    </m:sSub>
                    <m:r>
                      <a:rPr lang="en-GB" sz="16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 ∙ </m:t>
                    </m:r>
                    <m:r>
                      <m:rPr>
                        <m:sty m:val="p"/>
                      </m:rPr>
                      <a:rPr lang="en-GB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∇</m:t>
                    </m:r>
                    <m:r>
                      <a:rPr lang="en-GB" sz="16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)</m:t>
                    </m:r>
                    <m:sSub>
                      <m:sSubPr>
                        <m:ctrlPr>
                          <a:rPr lang="it-IT" sz="1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</m:ctrlPr>
                      </m:sSubPr>
                      <m:e>
                        <m:r>
                          <a:rPr lang="en-GB" sz="1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𝐮</m:t>
                        </m:r>
                      </m:e>
                      <m:sub>
                        <m:r>
                          <a:rPr lang="en-GB" sz="1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𝐟𝐥𝐮𝐢𝐝</m:t>
                        </m:r>
                      </m:sub>
                    </m:sSub>
                  </m:oMath>
                </a14:m>
                <a:r>
                  <a:rPr lang="en-GB" sz="1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rPr>
                  <a:t> </a:t>
                </a:r>
                <a:r>
                  <a:rPr lang="en-GB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rPr>
                  <a:t>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∇</m:t>
                    </m:r>
                    <m:r>
                      <a:rPr lang="en-GB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∙[</m:t>
                    </m:r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GB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p</m:t>
                    </m:r>
                    <m:r>
                      <a:rPr lang="it-IT" sz="16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𝐈</m:t>
                    </m:r>
                  </m:oMath>
                </a14:m>
                <a:r>
                  <a:rPr lang="it-IT" sz="1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rPr>
                  <a:t> </a:t>
                </a:r>
                <a:r>
                  <a:rPr lang="en-GB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rPr>
                  <a:t>+ </a:t>
                </a:r>
                <a:r>
                  <a:rPr lang="en-GB" sz="1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rPr>
                  <a:t>K</a:t>
                </a:r>
                <a:r>
                  <a:rPr lang="en-GB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rPr>
                  <a:t>] + </a:t>
                </a:r>
                <a:r>
                  <a:rPr lang="en-GB" sz="1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rPr>
                  <a:t>F  </a:t>
                </a:r>
                <a:r>
                  <a:rPr lang="en-GB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rPr>
                  <a:t>(4.1)</a:t>
                </a:r>
                <a:endParaRPr lang="en-GB" sz="1600" dirty="0"/>
              </a:p>
            </p:txBody>
          </p:sp>
        </mc:Choice>
        <mc:Fallback xmlns=""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C337B308-A00F-44B1-8D1A-3300349477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0288" y="4724238"/>
                <a:ext cx="5808975" cy="338554"/>
              </a:xfrm>
              <a:prstGeom prst="rect">
                <a:avLst/>
              </a:prstGeom>
              <a:blipFill>
                <a:blip r:embed="rId4"/>
                <a:stretch>
                  <a:fillRect t="-7143" b="-196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F3932EE0-850A-446E-AAD5-1F901CBD73C0}"/>
                  </a:ext>
                </a:extLst>
              </p:cNvPr>
              <p:cNvSpPr/>
              <p:nvPr/>
            </p:nvSpPr>
            <p:spPr>
              <a:xfrm>
                <a:off x="5506080" y="5171483"/>
                <a:ext cx="162570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p</m:t>
                    </m:r>
                    <m:r>
                      <m:rPr>
                        <m:sty m:val="p"/>
                      </m:rPr>
                      <a:rPr lang="en-GB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∇</m:t>
                    </m:r>
                    <m:r>
                      <a:rPr lang="en-GB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∙</m:t>
                    </m:r>
                    <m:r>
                      <a:rPr lang="en-GB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it-IT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</m:ctrlPr>
                      </m:sSubPr>
                      <m:e>
                        <m:r>
                          <a:rPr lang="it-IT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𝐮</m:t>
                        </m:r>
                      </m:e>
                      <m:sub>
                        <m:r>
                          <a:rPr lang="it-IT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𝐟𝐥𝐮𝐢𝐝</m:t>
                        </m:r>
                      </m:sub>
                    </m:sSub>
                  </m:oMath>
                </a14:m>
                <a:r>
                  <a:rPr lang="it-IT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rPr>
                  <a:t> </a:t>
                </a:r>
                <a:r>
                  <a:rPr lang="en-GB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rPr>
                  <a:t>= 0 </a:t>
                </a:r>
                <a:endParaRPr lang="en-GB" dirty="0"/>
              </a:p>
            </p:txBody>
          </p:sp>
        </mc:Choice>
        <mc:Fallback xmlns=""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F3932EE0-850A-446E-AAD5-1F901CBD73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6080" y="5171483"/>
                <a:ext cx="1625701" cy="369332"/>
              </a:xfrm>
              <a:prstGeom prst="rect">
                <a:avLst/>
              </a:prstGeom>
              <a:blipFill>
                <a:blip r:embed="rId5"/>
                <a:stretch>
                  <a:fillRect t="-9836" r="-2247" b="-229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D8F883BE-E9A7-46E2-BC4B-DE1B61792D65}"/>
              </a:ext>
            </a:extLst>
          </p:cNvPr>
          <p:cNvCxnSpPr>
            <a:cxnSpLocks/>
          </p:cNvCxnSpPr>
          <p:nvPr/>
        </p:nvCxnSpPr>
        <p:spPr>
          <a:xfrm>
            <a:off x="2535533" y="1899138"/>
            <a:ext cx="448827" cy="0"/>
          </a:xfrm>
          <a:prstGeom prst="straightConnector1">
            <a:avLst/>
          </a:prstGeom>
          <a:noFill/>
          <a:ln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76BC4A3-B8EE-4EBF-838A-A6A3D748A2A5}"/>
              </a:ext>
            </a:extLst>
          </p:cNvPr>
          <p:cNvSpPr txBox="1"/>
          <p:nvPr/>
        </p:nvSpPr>
        <p:spPr>
          <a:xfrm>
            <a:off x="1518690" y="1714472"/>
            <a:ext cx="1104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prstClr val="black"/>
                </a:solidFill>
                <a:latin typeface="Century Gothic" panose="020B0502020202020204"/>
              </a:rPr>
              <a:t>Inlet</a:t>
            </a:r>
            <a:endParaRPr lang="en-GB" dirty="0">
              <a:latin typeface="+mj-lt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6217EE2-4516-4DB6-BB3A-F984B5C3304F}"/>
              </a:ext>
            </a:extLst>
          </p:cNvPr>
          <p:cNvSpPr txBox="1"/>
          <p:nvPr/>
        </p:nvSpPr>
        <p:spPr>
          <a:xfrm>
            <a:off x="10376596" y="1642014"/>
            <a:ext cx="1104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prstClr val="black"/>
                </a:solidFill>
                <a:latin typeface="Century Gothic" panose="020B0502020202020204"/>
              </a:rPr>
              <a:t>Outlet</a:t>
            </a:r>
            <a:endParaRPr lang="en-GB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ttangolo 17">
                <a:extLst>
                  <a:ext uri="{FF2B5EF4-FFF2-40B4-BE49-F238E27FC236}">
                    <a16:creationId xmlns:a16="http://schemas.microsoft.com/office/drawing/2014/main" id="{6DB678DC-B699-4E3A-8F33-ED145B2B3FC8}"/>
                  </a:ext>
                </a:extLst>
              </p:cNvPr>
              <p:cNvSpPr/>
              <p:nvPr/>
            </p:nvSpPr>
            <p:spPr>
              <a:xfrm>
                <a:off x="1662139" y="2268470"/>
                <a:ext cx="132222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4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</m:ctrlPr>
                      </m:sSubPr>
                      <m:e>
                        <m:r>
                          <a:rPr lang="it-IT" sz="1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𝐮</m:t>
                        </m:r>
                      </m:e>
                      <m:sub>
                        <m:r>
                          <a:rPr lang="it-IT" sz="1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𝐟𝐥𝐮𝐢𝐝</m:t>
                        </m:r>
                      </m:sub>
                    </m:sSub>
                  </m:oMath>
                </a14:m>
                <a:r>
                  <a:rPr lang="it-IT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rPr>
                  <a:t> </a:t>
                </a:r>
                <a:r>
                  <a:rPr lang="en-GB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rPr>
                  <a:t>= 25 m/s </a:t>
                </a:r>
                <a:endParaRPr lang="en-GB" sz="1400" dirty="0"/>
              </a:p>
            </p:txBody>
          </p:sp>
        </mc:Choice>
        <mc:Fallback xmlns="">
          <p:sp>
            <p:nvSpPr>
              <p:cNvPr id="18" name="Rettangolo 17">
                <a:extLst>
                  <a:ext uri="{FF2B5EF4-FFF2-40B4-BE49-F238E27FC236}">
                    <a16:creationId xmlns:a16="http://schemas.microsoft.com/office/drawing/2014/main" id="{6DB678DC-B699-4E3A-8F33-ED145B2B3F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139" y="2268470"/>
                <a:ext cx="1322221" cy="307777"/>
              </a:xfrm>
              <a:prstGeom prst="rect">
                <a:avLst/>
              </a:prstGeom>
              <a:blipFill>
                <a:blip r:embed="rId6"/>
                <a:stretch>
                  <a:fillRect t="-5882" r="-461" b="-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92348FA2-53F9-4D83-9661-C476C790D50B}"/>
              </a:ext>
            </a:extLst>
          </p:cNvPr>
          <p:cNvCxnSpPr>
            <a:cxnSpLocks/>
          </p:cNvCxnSpPr>
          <p:nvPr/>
        </p:nvCxnSpPr>
        <p:spPr>
          <a:xfrm flipH="1">
            <a:off x="9792118" y="1930957"/>
            <a:ext cx="448827" cy="0"/>
          </a:xfrm>
          <a:prstGeom prst="straightConnector1">
            <a:avLst/>
          </a:prstGeom>
          <a:noFill/>
          <a:ln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41FB95A5-6B78-4DEC-951A-68999006E2F5}"/>
              </a:ext>
            </a:extLst>
          </p:cNvPr>
          <p:cNvSpPr txBox="1"/>
          <p:nvPr/>
        </p:nvSpPr>
        <p:spPr>
          <a:xfrm>
            <a:off x="4121273" y="4232170"/>
            <a:ext cx="430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latin typeface="+mj-lt"/>
              </a:rPr>
              <a:t>1. </a:t>
            </a:r>
            <a:r>
              <a:rPr lang="en-GB" b="1" u="sng" dirty="0" err="1">
                <a:latin typeface="+mj-lt"/>
              </a:rPr>
              <a:t>Turbolent</a:t>
            </a:r>
            <a:r>
              <a:rPr lang="en-GB" b="1" u="sng" dirty="0">
                <a:latin typeface="+mj-lt"/>
              </a:rPr>
              <a:t> Flow (k-</a:t>
            </a:r>
            <a:r>
              <a:rPr lang="en-GB" b="1" u="sng" dirty="0">
                <a:latin typeface="+mj-lt"/>
                <a:sym typeface="Symbol" panose="05050102010706020507" pitchFamily="18" charset="2"/>
              </a:rPr>
              <a:t>)</a:t>
            </a:r>
            <a:endParaRPr lang="en-GB" b="1" u="sng" dirty="0">
              <a:latin typeface="+mj-lt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2EEAEA80-A967-4087-8374-A9AE882DC99E}"/>
              </a:ext>
            </a:extLst>
          </p:cNvPr>
          <p:cNvSpPr txBox="1"/>
          <p:nvPr/>
        </p:nvSpPr>
        <p:spPr>
          <a:xfrm>
            <a:off x="4193286" y="5749854"/>
            <a:ext cx="430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>
                <a:latin typeface="+mj-lt"/>
              </a:rPr>
              <a:t>2. Nonisothermal Flow </a:t>
            </a:r>
            <a:endParaRPr lang="en-GB" b="1" u="sng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ttangolo 1">
                <a:extLst>
                  <a:ext uri="{FF2B5EF4-FFF2-40B4-BE49-F238E27FC236}">
                    <a16:creationId xmlns:a16="http://schemas.microsoft.com/office/drawing/2014/main" id="{6CAD4304-25E3-4405-AAEE-716C1462442B}"/>
                  </a:ext>
                </a:extLst>
              </p:cNvPr>
              <p:cNvSpPr/>
              <p:nvPr/>
            </p:nvSpPr>
            <p:spPr>
              <a:xfrm>
                <a:off x="4923836" y="6054972"/>
                <a:ext cx="2790187" cy="6090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𝐧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 ∙ 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𝐪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en-GB" b="0" i="0">
                          <a:latin typeface="Cambria Math" panose="02040503050406030204" pitchFamily="18" charset="0"/>
                        </a:rPr>
                        <m:t>ρ</m:t>
                      </m:r>
                      <m:sSub>
                        <m:sSubPr>
                          <m:ctrlPr>
                            <a:rPr lang="en-GB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sSub>
                        <m:sSubPr>
                          <m:ctrlPr>
                            <a:rPr lang="en-GB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>
                              <a:latin typeface="Cambria Math" panose="02040503050406030204" pitchFamily="18" charset="0"/>
                            </a:rPr>
                            <m:t>u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>
                              <a:latin typeface="Cambria Math" panose="02040503050406030204" pitchFamily="18" charset="0"/>
                            </a:rPr>
                            <m:t>τ</m:t>
                          </m:r>
                        </m:sub>
                      </m:sSub>
                      <m:f>
                        <m:fPr>
                          <m:ctrlPr>
                            <a:rPr lang="en-GB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b="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 i="0"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sub>
                          </m:sSub>
                          <m:r>
                            <a:rPr lang="en-GB" b="0" i="0">
                              <a:latin typeface="Cambria Math" panose="02040503050406030204" pitchFamily="18" charset="0"/>
                            </a:rPr>
                            <m:t> − </m:t>
                          </m:r>
                          <m:r>
                            <m:rPr>
                              <m:sty m:val="p"/>
                            </m:rPr>
                            <a:rPr lang="en-GB" b="0" i="0">
                              <a:latin typeface="Cambria Math" panose="02040503050406030204" pitchFamily="18" charset="0"/>
                            </a:rPr>
                            <m:t>T</m:t>
                          </m:r>
                        </m:num>
                        <m:den>
                          <m:sSup>
                            <m:sSupPr>
                              <m:ctrlPr>
                                <a:rPr lang="en-GB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b="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p>
                              <m:r>
                                <a:rPr lang="en-GB" b="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ttangolo 1">
                <a:extLst>
                  <a:ext uri="{FF2B5EF4-FFF2-40B4-BE49-F238E27FC236}">
                    <a16:creationId xmlns:a16="http://schemas.microsoft.com/office/drawing/2014/main" id="{6CAD4304-25E3-4405-AAEE-716C146244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3836" y="6054972"/>
                <a:ext cx="2790187" cy="6090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asellaDiTesto 36">
            <a:extLst>
              <a:ext uri="{FF2B5EF4-FFF2-40B4-BE49-F238E27FC236}">
                <a16:creationId xmlns:a16="http://schemas.microsoft.com/office/drawing/2014/main" id="{E886A730-C0CA-417B-AA37-439E8ABE48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7253" y="62714"/>
            <a:ext cx="54562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latin typeface="Century Gothic" panose="020B0502020202020204" pitchFamily="34" charset="0"/>
                <a:cs typeface="Arial" pitchFamily="34" charset="0"/>
              </a:rPr>
              <a:t>FLUID DYNAMICS ASSESSMENT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31ABD8-D557-431B-9F75-7D8A8F03B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7DDAB-4FB3-4048-91BA-D8EAEFBE8C79}" type="slidenum">
              <a:rPr lang="it-IT" smtClean="0"/>
              <a:pPr>
                <a:defRPr/>
              </a:pPr>
              <a:t>14</a:t>
            </a:fld>
            <a:r>
              <a:rPr lang="it-IT"/>
              <a:t>/17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68233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screenshot&#10;&#10;Descrizione generata automaticamente">
            <a:extLst>
              <a:ext uri="{FF2B5EF4-FFF2-40B4-BE49-F238E27FC236}">
                <a16:creationId xmlns:a16="http://schemas.microsoft.com/office/drawing/2014/main" id="{475EED14-CF27-4A6F-82BB-8B2239F6A8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7"/>
          <a:stretch/>
        </p:blipFill>
        <p:spPr>
          <a:xfrm>
            <a:off x="1528096" y="3579564"/>
            <a:ext cx="6571643" cy="3224784"/>
          </a:xfrm>
          <a:prstGeom prst="rect">
            <a:avLst/>
          </a:prstGeom>
        </p:spPr>
      </p:pic>
      <p:pic>
        <p:nvPicPr>
          <p:cNvPr id="3" name="Immagine 2" descr="Immagine che contiene screenshot, computer&#10;&#10;Descrizione generata automaticamente">
            <a:extLst>
              <a:ext uri="{FF2B5EF4-FFF2-40B4-BE49-F238E27FC236}">
                <a16:creationId xmlns:a16="http://schemas.microsoft.com/office/drawing/2014/main" id="{5082EBD0-4B21-416E-A3CB-326CEF29C18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6"/>
          <a:stretch/>
        </p:blipFill>
        <p:spPr>
          <a:xfrm>
            <a:off x="1571768" y="420624"/>
            <a:ext cx="6527972" cy="3158940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7039A40F-AE96-4A46-B9E0-D1D313781DD4}"/>
              </a:ext>
            </a:extLst>
          </p:cNvPr>
          <p:cNvSpPr/>
          <p:nvPr/>
        </p:nvSpPr>
        <p:spPr>
          <a:xfrm>
            <a:off x="65364" y="5382217"/>
            <a:ext cx="1285876" cy="286811"/>
          </a:xfrm>
          <a:prstGeom prst="rect">
            <a:avLst/>
          </a:prstGeom>
          <a:solidFill>
            <a:srgbClr val="CE895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6956815-2D8A-446B-9B5A-82605F68F4CE}"/>
              </a:ext>
            </a:extLst>
          </p:cNvPr>
          <p:cNvSpPr/>
          <p:nvPr/>
        </p:nvSpPr>
        <p:spPr>
          <a:xfrm>
            <a:off x="8208922" y="3194988"/>
            <a:ext cx="9012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Velocity</a:t>
            </a:r>
            <a:endParaRPr lang="en-GB" sz="1400" u="sng" dirty="0">
              <a:latin typeface="+mj-lt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9BAC49EE-F492-474A-BF96-0BA9CAEB912D}"/>
              </a:ext>
            </a:extLst>
          </p:cNvPr>
          <p:cNvSpPr/>
          <p:nvPr/>
        </p:nvSpPr>
        <p:spPr>
          <a:xfrm>
            <a:off x="8208922" y="6356272"/>
            <a:ext cx="12891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Temperature</a:t>
            </a:r>
            <a:endParaRPr lang="en-GB" sz="1400" u="sng" dirty="0">
              <a:latin typeface="+mj-lt"/>
            </a:endParaRPr>
          </a:p>
        </p:txBody>
      </p:sp>
      <p:sp>
        <p:nvSpPr>
          <p:cNvPr id="10" name="CasellaDiTesto 36">
            <a:extLst>
              <a:ext uri="{FF2B5EF4-FFF2-40B4-BE49-F238E27FC236}">
                <a16:creationId xmlns:a16="http://schemas.microsoft.com/office/drawing/2014/main" id="{A496E1ED-3161-45AA-A9BD-6AC2761E17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7253" y="62714"/>
            <a:ext cx="54562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latin typeface="Century Gothic" panose="020B0502020202020204" pitchFamily="34" charset="0"/>
                <a:cs typeface="Arial" pitchFamily="34" charset="0"/>
              </a:rPr>
              <a:t>FLUID DYNAMICS ASSESSMENT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780A2A-9835-44C8-8BEA-B253B0F10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7DDAB-4FB3-4048-91BA-D8EAEFBE8C79}" type="slidenum">
              <a:rPr lang="it-IT" smtClean="0"/>
              <a:pPr>
                <a:defRPr/>
              </a:pPr>
              <a:t>15</a:t>
            </a:fld>
            <a:r>
              <a:rPr lang="it-IT"/>
              <a:t>/17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8229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EEED2D44-4DC0-4723-A1E2-5E98E087A4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0982" y="733684"/>
            <a:ext cx="10197347" cy="6013938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15FF466D-2AF0-4421-A55F-67009239C1C9}"/>
              </a:ext>
            </a:extLst>
          </p:cNvPr>
          <p:cNvSpPr/>
          <p:nvPr/>
        </p:nvSpPr>
        <p:spPr>
          <a:xfrm>
            <a:off x="65364" y="5392265"/>
            <a:ext cx="1285876" cy="286811"/>
          </a:xfrm>
          <a:prstGeom prst="rect">
            <a:avLst/>
          </a:prstGeom>
          <a:solidFill>
            <a:srgbClr val="CE895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05C82DFA-6BE6-419F-A844-D015AA946576}"/>
              </a:ext>
            </a:extLst>
          </p:cNvPr>
          <p:cNvSpPr/>
          <p:nvPr/>
        </p:nvSpPr>
        <p:spPr>
          <a:xfrm>
            <a:off x="4561358" y="425907"/>
            <a:ext cx="48606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Maximum temperature of polyamide and EPDM (CFD)</a:t>
            </a:r>
            <a:endParaRPr lang="en-GB" sz="1400" u="sng" dirty="0">
              <a:latin typeface="+mj-lt"/>
            </a:endParaRPr>
          </a:p>
        </p:txBody>
      </p:sp>
      <p:sp>
        <p:nvSpPr>
          <p:cNvPr id="7" name="CasellaDiTesto 36">
            <a:extLst>
              <a:ext uri="{FF2B5EF4-FFF2-40B4-BE49-F238E27FC236}">
                <a16:creationId xmlns:a16="http://schemas.microsoft.com/office/drawing/2014/main" id="{1BC57774-F2A1-417E-9B8C-FEE0378AA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7253" y="62714"/>
            <a:ext cx="54562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latin typeface="Century Gothic" panose="020B0502020202020204" pitchFamily="34" charset="0"/>
                <a:cs typeface="Arial" pitchFamily="34" charset="0"/>
              </a:rPr>
              <a:t>FLUID DYNAMICS ASSESSMENT</a:t>
            </a:r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88268B72-4B16-4DBC-AAC4-49FC99F0E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7DDAB-4FB3-4048-91BA-D8EAEFBE8C79}" type="slidenum">
              <a:rPr lang="it-IT" smtClean="0"/>
              <a:pPr>
                <a:defRPr/>
              </a:pPr>
              <a:t>16</a:t>
            </a:fld>
            <a:r>
              <a:rPr lang="it-IT"/>
              <a:t>/17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023759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76562B90-898D-42CD-8B5A-83EFF56080A4}"/>
              </a:ext>
            </a:extLst>
          </p:cNvPr>
          <p:cNvSpPr/>
          <p:nvPr/>
        </p:nvSpPr>
        <p:spPr>
          <a:xfrm>
            <a:off x="30145" y="6031509"/>
            <a:ext cx="1285876" cy="286811"/>
          </a:xfrm>
          <a:prstGeom prst="rect">
            <a:avLst/>
          </a:prstGeom>
          <a:solidFill>
            <a:srgbClr val="CE895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4" name="Immagine 3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C55A7658-186D-44A9-A6C4-F1D86AF70B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547" y="606471"/>
            <a:ext cx="6531346" cy="3543254"/>
          </a:xfrm>
          <a:prstGeom prst="rect">
            <a:avLst/>
          </a:prstGeom>
        </p:spPr>
      </p:pic>
      <p:pic>
        <p:nvPicPr>
          <p:cNvPr id="5" name="Immagine 4" descr="Immagine che contiene sedendo, tavolo, inpiedi&#10;&#10;Descrizione generata automaticamente">
            <a:extLst>
              <a:ext uri="{FF2B5EF4-FFF2-40B4-BE49-F238E27FC236}">
                <a16:creationId xmlns:a16="http://schemas.microsoft.com/office/drawing/2014/main" id="{63713529-5980-43B9-8C47-91EBA21502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279" y="628964"/>
            <a:ext cx="6919882" cy="3754035"/>
          </a:xfrm>
          <a:prstGeom prst="rect">
            <a:avLst/>
          </a:prstGeom>
        </p:spPr>
      </p:pic>
      <p:pic>
        <p:nvPicPr>
          <p:cNvPr id="6" name="Immagine 5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BF930E7D-405C-4D3F-B291-6DF5964DBC5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3" t="1659" r="10503" b="2026"/>
          <a:stretch/>
        </p:blipFill>
        <p:spPr>
          <a:xfrm>
            <a:off x="6865271" y="495161"/>
            <a:ext cx="3606048" cy="62805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magine 6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64FEC17A-D183-4BB9-B4E4-A7B28E1846D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2" t="14304" r="8432" b="13641"/>
          <a:stretch/>
        </p:blipFill>
        <p:spPr>
          <a:xfrm>
            <a:off x="1701082" y="495161"/>
            <a:ext cx="5050972" cy="62524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asellaDiTesto 36">
            <a:extLst>
              <a:ext uri="{FF2B5EF4-FFF2-40B4-BE49-F238E27FC236}">
                <a16:creationId xmlns:a16="http://schemas.microsoft.com/office/drawing/2014/main" id="{700B7552-07D0-46F3-A2D3-090F2FEF78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7253" y="62714"/>
            <a:ext cx="54562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latin typeface="Century Gothic" panose="020B0502020202020204" pitchFamily="34" charset="0"/>
                <a:cs typeface="Arial" pitchFamily="34" charset="0"/>
              </a:rPr>
              <a:t>PERSPECTIVES</a:t>
            </a:r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D219EB85-A78C-4963-97E6-DCF122944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7DDAB-4FB3-4048-91BA-D8EAEFBE8C79}" type="slidenum">
              <a:rPr lang="it-IT" smtClean="0"/>
              <a:pPr>
                <a:defRPr/>
              </a:pPr>
              <a:t>17</a:t>
            </a:fld>
            <a:r>
              <a:rPr lang="it-IT"/>
              <a:t>/17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01755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 descr="Immagine che contiene esterni, montagna, pecora, roccioso&#10;&#10;Descrizione generata automaticamente">
            <a:extLst>
              <a:ext uri="{FF2B5EF4-FFF2-40B4-BE49-F238E27FC236}">
                <a16:creationId xmlns:a16="http://schemas.microsoft.com/office/drawing/2014/main" id="{9714F677-092C-43C6-8EBC-7552BCB66F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80" b="125"/>
          <a:stretch/>
        </p:blipFill>
        <p:spPr>
          <a:xfrm>
            <a:off x="129122" y="2396534"/>
            <a:ext cx="11846573" cy="4362394"/>
          </a:xfrm>
          <a:prstGeom prst="rect">
            <a:avLst/>
          </a:prstGeom>
        </p:spPr>
      </p:pic>
      <p:graphicFrame>
        <p:nvGraphicFramePr>
          <p:cNvPr id="6" name="Tableau 3">
            <a:extLst>
              <a:ext uri="{FF2B5EF4-FFF2-40B4-BE49-F238E27FC236}">
                <a16:creationId xmlns:a16="http://schemas.microsoft.com/office/drawing/2014/main" id="{4668BA87-DF7A-4656-9066-0E56E29D0C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777007"/>
              </p:ext>
            </p:extLst>
          </p:nvPr>
        </p:nvGraphicFramePr>
        <p:xfrm>
          <a:off x="693469" y="1520982"/>
          <a:ext cx="10279462" cy="603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79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2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THANK YOU FOR YOUR KIND ATTENTION</a:t>
                      </a:r>
                    </a:p>
                  </a:txBody>
                  <a:tcPr marL="118745" marR="118745" marT="118745" marB="11874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1" name="Immagine 10" descr="Immagine che contiene segnale, disegnando, piatto&#10;&#10;Descrizione generata automaticamente">
            <a:extLst>
              <a:ext uri="{FF2B5EF4-FFF2-40B4-BE49-F238E27FC236}">
                <a16:creationId xmlns:a16="http://schemas.microsoft.com/office/drawing/2014/main" id="{5F2A293D-498B-4352-9FBF-F8D91288821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23" y="99072"/>
            <a:ext cx="2270045" cy="925859"/>
          </a:xfrm>
          <a:prstGeom prst="rect">
            <a:avLst/>
          </a:prstGeom>
        </p:spPr>
      </p:pic>
      <p:pic>
        <p:nvPicPr>
          <p:cNvPr id="20" name="Immagine 19" descr="Immagine che contiene cibo&#10;&#10;Descrizione generata automaticamente">
            <a:extLst>
              <a:ext uri="{FF2B5EF4-FFF2-40B4-BE49-F238E27FC236}">
                <a16:creationId xmlns:a16="http://schemas.microsoft.com/office/drawing/2014/main" id="{0806DB5C-B90C-4F9E-A9D8-FC322EE1BF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821" y="-56168"/>
            <a:ext cx="2816358" cy="1371603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4C6E9CCA-167F-43FD-AB25-E2DE40FF31D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23" b="26674"/>
          <a:stretch/>
        </p:blipFill>
        <p:spPr>
          <a:xfrm>
            <a:off x="10078758" y="94999"/>
            <a:ext cx="1788346" cy="1092722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F283F47B-227C-4C64-8800-360E00969704}"/>
              </a:ext>
            </a:extLst>
          </p:cNvPr>
          <p:cNvSpPr txBox="1"/>
          <p:nvPr/>
        </p:nvSpPr>
        <p:spPr>
          <a:xfrm>
            <a:off x="8435423" y="6477574"/>
            <a:ext cx="3627455" cy="281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1"/>
                </a:solidFill>
              </a:rPr>
              <a:t>© Stromboli online · J. </a:t>
            </a:r>
            <a:r>
              <a:rPr lang="it-IT" sz="1200" dirty="0" err="1">
                <a:solidFill>
                  <a:schemeClr val="bg1"/>
                </a:solidFill>
              </a:rPr>
              <a:t>Alean</a:t>
            </a:r>
            <a:r>
              <a:rPr lang="it-IT" sz="1200" dirty="0">
                <a:solidFill>
                  <a:schemeClr val="bg1"/>
                </a:solidFill>
              </a:rPr>
              <a:t> · R. Carniel · M. </a:t>
            </a:r>
            <a:r>
              <a:rPr lang="it-IT" sz="1200" dirty="0" err="1">
                <a:solidFill>
                  <a:schemeClr val="bg1"/>
                </a:solidFill>
              </a:rPr>
              <a:t>Fulle</a:t>
            </a:r>
            <a:r>
              <a:rPr lang="it-IT" sz="1200" dirty="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98FAF06-3C82-4783-BE2B-2D26B1533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F41CE-4379-44CD-AE13-539F5E5A2F0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27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ttore diritto 9"/>
          <p:cNvCxnSpPr/>
          <p:nvPr/>
        </p:nvCxnSpPr>
        <p:spPr>
          <a:xfrm>
            <a:off x="1485030" y="0"/>
            <a:ext cx="0" cy="6432547"/>
          </a:xfrm>
          <a:prstGeom prst="lin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Connettore diritto 10"/>
          <p:cNvCxnSpPr/>
          <p:nvPr/>
        </p:nvCxnSpPr>
        <p:spPr>
          <a:xfrm>
            <a:off x="1485030" y="568960"/>
            <a:ext cx="10432650" cy="0"/>
          </a:xfrm>
          <a:prstGeom prst="lin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" name="Titolo 1">
            <a:extLst>
              <a:ext uri="{FF2B5EF4-FFF2-40B4-BE49-F238E27FC236}">
                <a16:creationId xmlns:a16="http://schemas.microsoft.com/office/drawing/2014/main" id="{F931A6E9-FACC-4F34-BC18-ED9B63B7690A}"/>
              </a:ext>
            </a:extLst>
          </p:cNvPr>
          <p:cNvSpPr txBox="1">
            <a:spLocks/>
          </p:cNvSpPr>
          <p:nvPr/>
        </p:nvSpPr>
        <p:spPr bwMode="white">
          <a:xfrm>
            <a:off x="1485030" y="172105"/>
            <a:ext cx="1502230" cy="3566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latin typeface="Century Gothic" panose="020B0502020202020204" pitchFamily="34" charset="0"/>
              </a:rPr>
              <a:t>CONTENTS</a:t>
            </a: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E6A7CF7-C1A3-4254-85D3-E6C199CA1BF2}"/>
              </a:ext>
            </a:extLst>
          </p:cNvPr>
          <p:cNvSpPr txBox="1">
            <a:spLocks/>
          </p:cNvSpPr>
          <p:nvPr/>
        </p:nvSpPr>
        <p:spPr>
          <a:xfrm>
            <a:off x="1633820" y="840106"/>
            <a:ext cx="10186219" cy="525589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dk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Volcanic risk,</a:t>
            </a:r>
          </a:p>
          <a:p>
            <a:pPr marL="457200" indent="-457200" algn="l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Volcanic risk in the Neapolitan area,</a:t>
            </a:r>
          </a:p>
          <a:p>
            <a:pPr marL="457200" indent="-457200" algn="l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Actions and effects on the buildings of the different volcanic phenomena,</a:t>
            </a:r>
          </a:p>
          <a:p>
            <a:pPr marL="457200" indent="-457200" algn="l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Exposure assessment of the red and yellow areas of the </a:t>
            </a:r>
            <a:r>
              <a:rPr lang="en-US" sz="2000" dirty="0" err="1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Campi</a:t>
            </a:r>
            <a:r>
              <a:rPr lang="en-US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Flegrei</a:t>
            </a:r>
            <a:r>
              <a:rPr lang="en-US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 and Vesuvius,</a:t>
            </a:r>
          </a:p>
          <a:p>
            <a:pPr marL="457200" indent="-457200" algn="l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Vulnerability assessment,</a:t>
            </a:r>
          </a:p>
          <a:p>
            <a:pPr marL="457200" indent="-457200" algn="l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Mitigation strategies,</a:t>
            </a:r>
          </a:p>
          <a:p>
            <a:pPr marL="457200" indent="-457200" algn="l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Conclusions and perspectives</a:t>
            </a:r>
            <a:endParaRPr lang="it-IT" sz="2000" b="1" dirty="0"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pic>
        <p:nvPicPr>
          <p:cNvPr id="9" name="Immagine 8" descr="Immagine che contiene segnale, disegnando, piatto&#10;&#10;Descrizione generata automaticamente">
            <a:extLst>
              <a:ext uri="{FF2B5EF4-FFF2-40B4-BE49-F238E27FC236}">
                <a16:creationId xmlns:a16="http://schemas.microsoft.com/office/drawing/2014/main" id="{0D0EDB41-05B9-4087-BD8E-A8CE63C637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24" y="99073"/>
            <a:ext cx="1312747" cy="535416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FF0E3F8-F89B-4765-91AE-6D5ADB448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F41CE-4379-44CD-AE13-539F5E5A2F0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98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85"/>
    </mc:Choice>
    <mc:Fallback xmlns="">
      <p:transition spd="slow" advTm="3918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36"/>
          <p:cNvSpPr txBox="1">
            <a:spLocks noChangeArrowheads="1"/>
          </p:cNvSpPr>
          <p:nvPr/>
        </p:nvSpPr>
        <p:spPr bwMode="auto">
          <a:xfrm>
            <a:off x="1600512" y="76201"/>
            <a:ext cx="678469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it-IT" sz="2000" b="1" dirty="0">
                <a:latin typeface="+mj-lt"/>
              </a:rPr>
              <a:t>INTRODUCTION TO THE VOLCANIC RISK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05758" y="932723"/>
            <a:ext cx="1285876" cy="286811"/>
          </a:xfrm>
          <a:prstGeom prst="rect">
            <a:avLst/>
          </a:prstGeom>
          <a:solidFill>
            <a:srgbClr val="CE895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0949FE78-0E9F-4C67-BC60-E997C617B254}"/>
              </a:ext>
            </a:extLst>
          </p:cNvPr>
          <p:cNvSpPr/>
          <p:nvPr/>
        </p:nvSpPr>
        <p:spPr>
          <a:xfrm>
            <a:off x="3444771" y="1116321"/>
            <a:ext cx="74223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Century Gothic" panose="020B0502020202020204" pitchFamily="34" charset="0"/>
              </a:rPr>
              <a:t>RISK </a:t>
            </a:r>
            <a:r>
              <a:rPr lang="en-US" sz="2400" dirty="0">
                <a:latin typeface="Century Gothic" panose="020B0502020202020204" pitchFamily="34" charset="0"/>
              </a:rPr>
              <a:t>= </a:t>
            </a:r>
            <a:r>
              <a:rPr lang="en-US" sz="2400" b="1" dirty="0">
                <a:latin typeface="Century Gothic" panose="020B0502020202020204" pitchFamily="34" charset="0"/>
              </a:rPr>
              <a:t>HAZARD </a:t>
            </a:r>
            <a:r>
              <a:rPr lang="en-US" sz="2400" dirty="0">
                <a:latin typeface="Century Gothic" panose="020B0502020202020204" pitchFamily="34" charset="0"/>
              </a:rPr>
              <a:t>x </a:t>
            </a:r>
            <a:r>
              <a:rPr lang="en-US" sz="2400" b="1" dirty="0">
                <a:latin typeface="Century Gothic" panose="020B0502020202020204" pitchFamily="34" charset="0"/>
              </a:rPr>
              <a:t>EXPOSURE </a:t>
            </a:r>
            <a:r>
              <a:rPr lang="en-US" sz="2400" dirty="0">
                <a:latin typeface="Century Gothic" panose="020B0502020202020204" pitchFamily="34" charset="0"/>
              </a:rPr>
              <a:t>x </a:t>
            </a:r>
            <a:r>
              <a:rPr lang="en-US" sz="2400" b="1" dirty="0">
                <a:latin typeface="Century Gothic" panose="020B0502020202020204" pitchFamily="34" charset="0"/>
              </a:rPr>
              <a:t>VULNERABILITY 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6CEE7BE5-F5D7-44CA-B812-FFB0FF18F292}"/>
              </a:ext>
            </a:extLst>
          </p:cNvPr>
          <p:cNvSpPr/>
          <p:nvPr/>
        </p:nvSpPr>
        <p:spPr>
          <a:xfrm>
            <a:off x="1748413" y="2417692"/>
            <a:ext cx="1034980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entury Gothic" panose="020B0502020202020204" pitchFamily="34" charset="0"/>
              </a:rPr>
              <a:t>HAZARD</a:t>
            </a:r>
            <a:r>
              <a:rPr lang="en-US" dirty="0">
                <a:latin typeface="Century Gothic" panose="020B0502020202020204" pitchFamily="34" charset="0"/>
              </a:rPr>
              <a:t> is the probability that, in a specific area, a specific event occurs during a specific time.</a:t>
            </a:r>
          </a:p>
          <a:p>
            <a:endParaRPr lang="en-US" dirty="0">
              <a:latin typeface="Century Gothic" panose="020B0502020202020204" pitchFamily="34" charset="0"/>
            </a:endParaRPr>
          </a:p>
          <a:p>
            <a:r>
              <a:rPr lang="en-US" b="1" dirty="0">
                <a:latin typeface="Century Gothic" panose="020B0502020202020204" pitchFamily="34" charset="0"/>
              </a:rPr>
              <a:t>EXPOSURE</a:t>
            </a:r>
            <a:r>
              <a:rPr lang="en-US" dirty="0">
                <a:latin typeface="Century Gothic" panose="020B0502020202020204" pitchFamily="34" charset="0"/>
              </a:rPr>
              <a:t> is the extension, the quantity and the quality of different anthropic elements which characterize the examined area (population, buildings, facilities, etc.), whose conditions and/or functioning can be damaged, altered or destroyed by a volcanic event.</a:t>
            </a:r>
          </a:p>
          <a:p>
            <a:endParaRPr lang="en-US" dirty="0">
              <a:latin typeface="Century Gothic" panose="020B0502020202020204" pitchFamily="34" charset="0"/>
            </a:endParaRPr>
          </a:p>
          <a:p>
            <a:endParaRPr lang="en-US" dirty="0">
              <a:latin typeface="Century Gothic" panose="020B0502020202020204" pitchFamily="34" charset="0"/>
            </a:endParaRPr>
          </a:p>
          <a:p>
            <a:r>
              <a:rPr lang="en-US" b="1" dirty="0">
                <a:latin typeface="Century Gothic" panose="020B0502020202020204" pitchFamily="34" charset="0"/>
              </a:rPr>
              <a:t>VULNERABILITY</a:t>
            </a:r>
            <a:r>
              <a:rPr lang="en-US" dirty="0">
                <a:latin typeface="Century Gothic" panose="020B0502020202020204" pitchFamily="34" charset="0"/>
              </a:rPr>
              <a:t> is the tendency of people, buildings, activities and property to show damage or changes under effect of volcanic events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9804562-B85B-4ADA-BB2D-4DDA58057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7DDAB-4FB3-4048-91BA-D8EAEFBE8C79}" type="slidenum">
              <a:rPr lang="it-IT" smtClean="0"/>
              <a:pPr>
                <a:defRPr/>
              </a:pPr>
              <a:t>3</a:t>
            </a:fld>
            <a:r>
              <a:rPr lang="it-IT"/>
              <a:t>/17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6566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893"/>
    </mc:Choice>
    <mc:Fallback xmlns="">
      <p:transition spd="slow" advTm="1289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" t="418" r="19970" b="991"/>
          <a:stretch/>
        </p:blipFill>
        <p:spPr>
          <a:xfrm>
            <a:off x="2117990" y="1156921"/>
            <a:ext cx="3978010" cy="3499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CasellaDiTesto 14"/>
          <p:cNvSpPr txBox="1"/>
          <p:nvPr/>
        </p:nvSpPr>
        <p:spPr>
          <a:xfrm>
            <a:off x="1957198" y="648967"/>
            <a:ext cx="40676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latin typeface="Century Gothic" panose="020B0502020202020204" pitchFamily="34" charset="0"/>
              </a:rPr>
              <a:t>SOURCE</a:t>
            </a:r>
            <a:r>
              <a:rPr lang="it-IT" sz="1100" dirty="0">
                <a:latin typeface="Century Gothic" panose="020B0502020202020204" pitchFamily="34" charset="0"/>
              </a:rPr>
              <a:t>: Department of </a:t>
            </a:r>
            <a:r>
              <a:rPr lang="it-IT" sz="1100" dirty="0" err="1">
                <a:latin typeface="Century Gothic" panose="020B0502020202020204" pitchFamily="34" charset="0"/>
              </a:rPr>
              <a:t>Civil</a:t>
            </a:r>
            <a:r>
              <a:rPr lang="it-IT" sz="1100" dirty="0">
                <a:latin typeface="Century Gothic" panose="020B0502020202020204" pitchFamily="34" charset="0"/>
              </a:rPr>
              <a:t> </a:t>
            </a:r>
            <a:r>
              <a:rPr lang="it-IT" sz="1100" dirty="0" err="1">
                <a:latin typeface="Century Gothic" panose="020B0502020202020204" pitchFamily="34" charset="0"/>
              </a:rPr>
              <a:t>Protection</a:t>
            </a:r>
            <a:r>
              <a:rPr lang="it-IT" sz="1100" dirty="0">
                <a:latin typeface="Century Gothic" panose="020B0502020202020204" pitchFamily="34" charset="0"/>
              </a:rPr>
              <a:t> </a:t>
            </a:r>
          </a:p>
          <a:p>
            <a:r>
              <a:rPr lang="it-IT" sz="1100" dirty="0">
                <a:latin typeface="Century Gothic" panose="020B0502020202020204" pitchFamily="34" charset="0"/>
              </a:rPr>
              <a:t>«Scenari Eruttivi e Livelli di Allerta per il Vesuvio» (2010)</a:t>
            </a:r>
          </a:p>
        </p:txBody>
      </p:sp>
      <p:sp>
        <p:nvSpPr>
          <p:cNvPr id="11" name="CasellaDiTesto 36"/>
          <p:cNvSpPr txBox="1">
            <a:spLocks noChangeArrowheads="1"/>
          </p:cNvSpPr>
          <p:nvPr/>
        </p:nvSpPr>
        <p:spPr bwMode="auto">
          <a:xfrm>
            <a:off x="1957369" y="76200"/>
            <a:ext cx="67746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it-IT" sz="2000" b="1" dirty="0">
                <a:latin typeface="Century Gothic" panose="020B0502020202020204" pitchFamily="34" charset="0"/>
                <a:cs typeface="Arial" pitchFamily="34" charset="0"/>
              </a:rPr>
              <a:t>REFERENCE SCENARIO: VESUVIUS AND CAMPI FLEGREI</a:t>
            </a:r>
          </a:p>
        </p:txBody>
      </p:sp>
      <p:sp>
        <p:nvSpPr>
          <p:cNvPr id="10" name="Rettangolo 9"/>
          <p:cNvSpPr/>
          <p:nvPr/>
        </p:nvSpPr>
        <p:spPr>
          <a:xfrm>
            <a:off x="80556" y="1497204"/>
            <a:ext cx="1285876" cy="501478"/>
          </a:xfrm>
          <a:prstGeom prst="rect">
            <a:avLst/>
          </a:prstGeom>
          <a:solidFill>
            <a:srgbClr val="CE895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112DDB88-D9C4-40C7-84FA-2E1643A71ED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99"/>
          <a:stretch/>
        </p:blipFill>
        <p:spPr>
          <a:xfrm>
            <a:off x="7599117" y="1156921"/>
            <a:ext cx="4279134" cy="35003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8A6231E-9D2A-45CD-81E6-5BDCBE036C6C}"/>
              </a:ext>
            </a:extLst>
          </p:cNvPr>
          <p:cNvSpPr txBox="1"/>
          <p:nvPr/>
        </p:nvSpPr>
        <p:spPr>
          <a:xfrm>
            <a:off x="7507677" y="648967"/>
            <a:ext cx="43705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latin typeface="Century Gothic" panose="020B0502020202020204" pitchFamily="34" charset="0"/>
              </a:rPr>
              <a:t>SOURCE</a:t>
            </a:r>
            <a:r>
              <a:rPr lang="it-IT" sz="1100" dirty="0">
                <a:latin typeface="Century Gothic" panose="020B0502020202020204" pitchFamily="34" charset="0"/>
              </a:rPr>
              <a:t>: Department of </a:t>
            </a:r>
            <a:r>
              <a:rPr lang="it-IT" sz="1100" dirty="0" err="1">
                <a:latin typeface="Century Gothic" panose="020B0502020202020204" pitchFamily="34" charset="0"/>
              </a:rPr>
              <a:t>Civil</a:t>
            </a:r>
            <a:r>
              <a:rPr lang="it-IT" sz="1100" dirty="0">
                <a:latin typeface="Century Gothic" panose="020B0502020202020204" pitchFamily="34" charset="0"/>
              </a:rPr>
              <a:t> </a:t>
            </a:r>
            <a:r>
              <a:rPr lang="it-IT" sz="1100" dirty="0" err="1">
                <a:latin typeface="Century Gothic" panose="020B0502020202020204" pitchFamily="34" charset="0"/>
              </a:rPr>
              <a:t>Protection</a:t>
            </a:r>
            <a:r>
              <a:rPr lang="it-IT" sz="1100" dirty="0">
                <a:latin typeface="Century Gothic" panose="020B0502020202020204" pitchFamily="34" charset="0"/>
              </a:rPr>
              <a:t> </a:t>
            </a:r>
          </a:p>
          <a:p>
            <a:r>
              <a:rPr lang="it-IT" sz="1100" dirty="0">
                <a:latin typeface="Century Gothic" panose="020B0502020202020204" pitchFamily="34" charset="0"/>
              </a:rPr>
              <a:t>«Scenari Eruttivi e Livelli di Allerta per Campi Flegrei» (2012)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2C4C5A6-A410-4BCC-9C24-EE0ADE67482D}"/>
              </a:ext>
            </a:extLst>
          </p:cNvPr>
          <p:cNvSpPr txBox="1"/>
          <p:nvPr/>
        </p:nvSpPr>
        <p:spPr>
          <a:xfrm>
            <a:off x="7507677" y="4734342"/>
            <a:ext cx="43705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entury Gothic" panose="020B0502020202020204" pitchFamily="34" charset="0"/>
              </a:rPr>
              <a:t>the formation of a sustained </a:t>
            </a:r>
            <a:r>
              <a:rPr lang="en-US" sz="1200" b="1" dirty="0">
                <a:latin typeface="Century Gothic" panose="020B0502020202020204" pitchFamily="34" charset="0"/>
              </a:rPr>
              <a:t>eruptive column </a:t>
            </a:r>
            <a:r>
              <a:rPr lang="en-US" sz="1200" dirty="0">
                <a:latin typeface="Century Gothic" panose="020B0502020202020204" pitchFamily="34" charset="0"/>
              </a:rPr>
              <a:t>12 km high and with a total erupted mass of 1,2 e</a:t>
            </a:r>
            <a:r>
              <a:rPr lang="en-US" sz="1200" baseline="30000" dirty="0">
                <a:latin typeface="Century Gothic" panose="020B0502020202020204" pitchFamily="34" charset="0"/>
              </a:rPr>
              <a:t>11</a:t>
            </a:r>
            <a:r>
              <a:rPr lang="en-US" sz="1200" dirty="0">
                <a:latin typeface="Century Gothic" panose="020B0502020202020204" pitchFamily="34" charset="0"/>
              </a:rPr>
              <a:t> kg;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entury Gothic" panose="020B0502020202020204" pitchFamily="34" charset="0"/>
              </a:rPr>
              <a:t> the fall of </a:t>
            </a:r>
            <a:r>
              <a:rPr lang="en-US" sz="1200" b="1" dirty="0">
                <a:latin typeface="Century Gothic" panose="020B0502020202020204" pitchFamily="34" charset="0"/>
              </a:rPr>
              <a:t>volcanic bombs </a:t>
            </a:r>
            <a:r>
              <a:rPr lang="en-US" sz="1200" dirty="0">
                <a:latin typeface="Century Gothic" panose="020B0502020202020204" pitchFamily="34" charset="0"/>
              </a:rPr>
              <a:t>and </a:t>
            </a:r>
            <a:r>
              <a:rPr lang="en-US" sz="1200" b="1" dirty="0">
                <a:latin typeface="Century Gothic" panose="020B0502020202020204" pitchFamily="34" charset="0"/>
              </a:rPr>
              <a:t>blocks</a:t>
            </a:r>
            <a:r>
              <a:rPr lang="en-US" sz="1200" dirty="0">
                <a:latin typeface="Century Gothic" panose="020B0502020202020204" pitchFamily="34" charset="0"/>
              </a:rPr>
              <a:t> in the immediate vicinity of the crater and smaller particles (ash and lapilli) even several tens of </a:t>
            </a:r>
            <a:r>
              <a:rPr lang="en-US" sz="1200" dirty="0" err="1">
                <a:latin typeface="Century Gothic" panose="020B0502020202020204" pitchFamily="34" charset="0"/>
              </a:rPr>
              <a:t>kilometres</a:t>
            </a:r>
            <a:r>
              <a:rPr lang="en-US" sz="1200" dirty="0">
                <a:latin typeface="Century Gothic" panose="020B0502020202020204" pitchFamily="34" charset="0"/>
              </a:rPr>
              <a:t> away;</a:t>
            </a:r>
          </a:p>
          <a:p>
            <a:endParaRPr lang="en-US" sz="12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entury Gothic" panose="020B0502020202020204" pitchFamily="34" charset="0"/>
              </a:rPr>
              <a:t> the formation of </a:t>
            </a:r>
            <a:r>
              <a:rPr lang="en-US" sz="1200" b="1" dirty="0">
                <a:latin typeface="Century Gothic" panose="020B0502020202020204" pitchFamily="34" charset="0"/>
              </a:rPr>
              <a:t>pyroclastic flows </a:t>
            </a:r>
            <a:r>
              <a:rPr lang="en-US" sz="1200" dirty="0">
                <a:latin typeface="Century Gothic" panose="020B0502020202020204" pitchFamily="34" charset="0"/>
              </a:rPr>
              <a:t>that would flow along the slopes of the volcano for several </a:t>
            </a:r>
            <a:r>
              <a:rPr lang="en-US" sz="1200" dirty="0" err="1">
                <a:latin typeface="Century Gothic" panose="020B0502020202020204" pitchFamily="34" charset="0"/>
              </a:rPr>
              <a:t>kilometres</a:t>
            </a:r>
            <a:r>
              <a:rPr lang="en-US" sz="1200" dirty="0">
                <a:latin typeface="Century Gothic" panose="020B0502020202020204" pitchFamily="34" charset="0"/>
              </a:rPr>
              <a:t>.</a:t>
            </a:r>
            <a:endParaRPr lang="it-IT" sz="1400" dirty="0">
              <a:latin typeface="Century Gothic" panose="020B0502020202020204" pitchFamily="34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BFDB4A7-0425-42B9-8429-FEB74D23738D}"/>
              </a:ext>
            </a:extLst>
          </p:cNvPr>
          <p:cNvSpPr txBox="1"/>
          <p:nvPr/>
        </p:nvSpPr>
        <p:spPr>
          <a:xfrm>
            <a:off x="1929644" y="4679807"/>
            <a:ext cx="435470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entury Gothic" panose="020B0502020202020204" pitchFamily="34" charset="0"/>
              </a:rPr>
              <a:t>the formation of a sustained </a:t>
            </a:r>
            <a:r>
              <a:rPr lang="en-US" sz="1200" b="1" dirty="0">
                <a:latin typeface="Century Gothic" panose="020B0502020202020204" pitchFamily="34" charset="0"/>
              </a:rPr>
              <a:t>eruptive column </a:t>
            </a:r>
            <a:r>
              <a:rPr lang="en-US" sz="1200" dirty="0">
                <a:latin typeface="Century Gothic" panose="020B0502020202020204" pitchFamily="34" charset="0"/>
              </a:rPr>
              <a:t>18 km high and with a total erupted mass of 5.0 e</a:t>
            </a:r>
            <a:r>
              <a:rPr lang="en-US" sz="1200" baseline="30000" dirty="0">
                <a:latin typeface="Century Gothic" panose="020B0502020202020204" pitchFamily="34" charset="0"/>
              </a:rPr>
              <a:t>11</a:t>
            </a:r>
            <a:r>
              <a:rPr lang="en-US" sz="1200" dirty="0">
                <a:latin typeface="Century Gothic" panose="020B0502020202020204" pitchFamily="34" charset="0"/>
              </a:rPr>
              <a:t> kg;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entury Gothic" panose="020B0502020202020204" pitchFamily="34" charset="0"/>
              </a:rPr>
              <a:t> the fall of </a:t>
            </a:r>
            <a:r>
              <a:rPr lang="en-US" sz="1200" b="1" dirty="0">
                <a:latin typeface="Century Gothic" panose="020B0502020202020204" pitchFamily="34" charset="0"/>
              </a:rPr>
              <a:t>volcanic bombs </a:t>
            </a:r>
            <a:r>
              <a:rPr lang="en-US" sz="1200" dirty="0">
                <a:latin typeface="Century Gothic" panose="020B0502020202020204" pitchFamily="34" charset="0"/>
              </a:rPr>
              <a:t>and </a:t>
            </a:r>
            <a:r>
              <a:rPr lang="en-US" sz="1200" b="1" dirty="0">
                <a:latin typeface="Century Gothic" panose="020B0502020202020204" pitchFamily="34" charset="0"/>
              </a:rPr>
              <a:t>blocks</a:t>
            </a:r>
            <a:r>
              <a:rPr lang="en-US" sz="1200" dirty="0">
                <a:latin typeface="Century Gothic" panose="020B0502020202020204" pitchFamily="34" charset="0"/>
              </a:rPr>
              <a:t> in the immediate vicinity of the crater and smaller particles (ash and lapilli) even several tens of </a:t>
            </a:r>
            <a:r>
              <a:rPr lang="en-US" sz="1200" dirty="0" err="1">
                <a:latin typeface="Century Gothic" panose="020B0502020202020204" pitchFamily="34" charset="0"/>
              </a:rPr>
              <a:t>kilometres</a:t>
            </a:r>
            <a:r>
              <a:rPr lang="en-US" sz="1200" dirty="0">
                <a:latin typeface="Century Gothic" panose="020B0502020202020204" pitchFamily="34" charset="0"/>
              </a:rPr>
              <a:t> away;</a:t>
            </a:r>
          </a:p>
          <a:p>
            <a:endParaRPr lang="en-US" sz="12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entury Gothic" panose="020B0502020202020204" pitchFamily="34" charset="0"/>
              </a:rPr>
              <a:t> the formation of </a:t>
            </a:r>
            <a:r>
              <a:rPr lang="en-US" sz="1200" b="1" dirty="0">
                <a:latin typeface="Century Gothic" panose="020B0502020202020204" pitchFamily="34" charset="0"/>
              </a:rPr>
              <a:t>pyroclastic flows </a:t>
            </a:r>
            <a:r>
              <a:rPr lang="en-US" sz="1200" dirty="0">
                <a:latin typeface="Century Gothic" panose="020B0502020202020204" pitchFamily="34" charset="0"/>
              </a:rPr>
              <a:t>that would flow along the slopes of the volcano for several </a:t>
            </a:r>
            <a:r>
              <a:rPr lang="en-US" sz="1200" dirty="0" err="1">
                <a:latin typeface="Century Gothic" panose="020B0502020202020204" pitchFamily="34" charset="0"/>
              </a:rPr>
              <a:t>kilometres</a:t>
            </a:r>
            <a:r>
              <a:rPr lang="en-US" sz="1200" dirty="0">
                <a:latin typeface="Century Gothic" panose="020B0502020202020204" pitchFamily="34" charset="0"/>
              </a:rPr>
              <a:t>.</a:t>
            </a:r>
            <a:endParaRPr lang="it-IT" sz="1400" dirty="0">
              <a:latin typeface="Century Gothic" panose="020B0502020202020204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11E43FA-9040-4143-BEFE-62577D078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7DDAB-4FB3-4048-91BA-D8EAEFBE8C79}" type="slidenum">
              <a:rPr lang="it-IT" smtClean="0"/>
              <a:pPr>
                <a:defRPr/>
              </a:pPr>
              <a:t>4</a:t>
            </a:fld>
            <a:r>
              <a:rPr lang="it-IT"/>
              <a:t>/17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1816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21"/>
    </mc:Choice>
    <mc:Fallback xmlns="">
      <p:transition spd="slow" advTm="3602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3" name="CasellaDiTesto 36"/>
          <p:cNvSpPr txBox="1">
            <a:spLocks noChangeArrowheads="1"/>
          </p:cNvSpPr>
          <p:nvPr/>
        </p:nvSpPr>
        <p:spPr bwMode="auto">
          <a:xfrm>
            <a:off x="1896314" y="87956"/>
            <a:ext cx="33790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it-IT" sz="2000" b="1" dirty="0">
                <a:latin typeface="Century Gothic" panose="020B0502020202020204" pitchFamily="34" charset="0"/>
                <a:cs typeface="Arial" pitchFamily="34" charset="0"/>
              </a:rPr>
              <a:t>ACTIONS AND EFFECTS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1636130" y="6548633"/>
            <a:ext cx="116364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it-IT" sz="900" b="1" dirty="0">
                <a:latin typeface="+mj-lt"/>
              </a:rPr>
              <a:t>SOURCE</a:t>
            </a:r>
            <a:r>
              <a:rPr lang="it-IT" sz="900" dirty="0">
                <a:latin typeface="+mj-lt"/>
              </a:rPr>
              <a:t>: </a:t>
            </a:r>
            <a:r>
              <a:rPr lang="it-IT" sz="900" dirty="0" err="1">
                <a:latin typeface="+mj-lt"/>
                <a:ea typeface="Times New Roman" panose="02020603050405020304" pitchFamily="18" charset="0"/>
              </a:rPr>
              <a:t>Spence</a:t>
            </a:r>
            <a:r>
              <a:rPr lang="it-IT" sz="900" dirty="0">
                <a:latin typeface="+mj-lt"/>
                <a:ea typeface="Times New Roman" panose="02020603050405020304" pitchFamily="18" charset="0"/>
              </a:rPr>
              <a:t> R., Zuccaro G., Petrazzuoli S., Baxter P.J., (2004b). </a:t>
            </a:r>
            <a:r>
              <a:rPr lang="en-GB" sz="900" dirty="0">
                <a:latin typeface="+mj-lt"/>
                <a:ea typeface="Times New Roman" panose="02020603050405020304" pitchFamily="18" charset="0"/>
              </a:rPr>
              <a:t>The resistance of buildings to pyroclastic </a:t>
            </a:r>
            <a:r>
              <a:rPr lang="it-IT" sz="900" dirty="0">
                <a:latin typeface="+mj-lt"/>
                <a:ea typeface="Times New Roman" panose="02020603050405020304" pitchFamily="18" charset="0"/>
              </a:rPr>
              <a:t>ﬂ</a:t>
            </a:r>
            <a:r>
              <a:rPr lang="en-GB" sz="900" dirty="0" err="1">
                <a:latin typeface="+mj-lt"/>
                <a:ea typeface="Times New Roman" panose="02020603050405020304" pitchFamily="18" charset="0"/>
              </a:rPr>
              <a:t>ows</a:t>
            </a:r>
            <a:r>
              <a:rPr lang="en-GB" sz="900" dirty="0">
                <a:latin typeface="+mj-lt"/>
                <a:ea typeface="Times New Roman" panose="02020603050405020304" pitchFamily="18" charset="0"/>
              </a:rPr>
              <a:t>: theoretical and experimental studies in relation to Vesuvius.</a:t>
            </a:r>
            <a:endParaRPr lang="it-IT" sz="900" dirty="0">
              <a:latin typeface="+mj-lt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139AA970-1363-493E-B6D7-D9DA5B231FFC}"/>
              </a:ext>
            </a:extLst>
          </p:cNvPr>
          <p:cNvSpPr/>
          <p:nvPr/>
        </p:nvSpPr>
        <p:spPr>
          <a:xfrm>
            <a:off x="1597192" y="2358537"/>
            <a:ext cx="7119325" cy="10295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9DF41112-239D-48BB-A50F-A17004AFA8B3}"/>
              </a:ext>
            </a:extLst>
          </p:cNvPr>
          <p:cNvGrpSpPr/>
          <p:nvPr/>
        </p:nvGrpSpPr>
        <p:grpSpPr>
          <a:xfrm>
            <a:off x="1597192" y="819122"/>
            <a:ext cx="10704769" cy="5621624"/>
            <a:chOff x="1372304" y="753304"/>
            <a:chExt cx="10704769" cy="5621624"/>
          </a:xfrm>
        </p:grpSpPr>
        <p:sp>
          <p:nvSpPr>
            <p:cNvPr id="29" name="CasellaDiTesto 36">
              <a:extLst>
                <a:ext uri="{FF2B5EF4-FFF2-40B4-BE49-F238E27FC236}">
                  <a16:creationId xmlns:a16="http://schemas.microsoft.com/office/drawing/2014/main" id="{C623909A-2B9C-491D-A46D-556D754922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1242" y="765605"/>
              <a:ext cx="1779827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28600" indent="-2286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b="1" dirty="0">
                  <a:solidFill>
                    <a:prstClr val="black"/>
                  </a:solidFill>
                  <a:latin typeface="Century Gothic" panose="020B0502020202020204" pitchFamily="34" charset="0"/>
                  <a:cs typeface="Arial" pitchFamily="34" charset="0"/>
                </a:rPr>
                <a:t>EARTHQUAKES (EQ)</a:t>
              </a:r>
            </a:p>
          </p:txBody>
        </p:sp>
        <p:sp>
          <p:nvSpPr>
            <p:cNvPr id="34" name="CasellaDiTesto 36">
              <a:extLst>
                <a:ext uri="{FF2B5EF4-FFF2-40B4-BE49-F238E27FC236}">
                  <a16:creationId xmlns:a16="http://schemas.microsoft.com/office/drawing/2014/main" id="{707A7769-37CA-4D96-9A7C-C73BEA3989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2304" y="2528940"/>
              <a:ext cx="2176257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28600" indent="-2286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b="1" dirty="0">
                  <a:solidFill>
                    <a:prstClr val="black"/>
                  </a:solidFill>
                  <a:latin typeface="Century Gothic" panose="020B0502020202020204" pitchFamily="34" charset="0"/>
                  <a:cs typeface="Arial" pitchFamily="34" charset="0"/>
                </a:rPr>
                <a:t>PYROCLASTIC FLOWS (PF)</a:t>
              </a:r>
            </a:p>
          </p:txBody>
        </p:sp>
        <p:sp>
          <p:nvSpPr>
            <p:cNvPr id="38" name="CasellaDiTesto 36">
              <a:extLst>
                <a:ext uri="{FF2B5EF4-FFF2-40B4-BE49-F238E27FC236}">
                  <a16:creationId xmlns:a16="http://schemas.microsoft.com/office/drawing/2014/main" id="{460375DC-E00D-4ABF-8F8C-E8806577EC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5621" y="4176757"/>
              <a:ext cx="150712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28600" indent="-2286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b="1" dirty="0">
                  <a:solidFill>
                    <a:prstClr val="black"/>
                  </a:solidFill>
                  <a:latin typeface="Century Gothic" panose="020B0502020202020204" pitchFamily="34" charset="0"/>
                  <a:cs typeface="Arial" pitchFamily="34" charset="0"/>
                </a:rPr>
                <a:t>ASH FALL (AF)</a:t>
              </a:r>
            </a:p>
          </p:txBody>
        </p:sp>
        <p:sp>
          <p:nvSpPr>
            <p:cNvPr id="39" name="CasellaDiTesto 36">
              <a:extLst>
                <a:ext uri="{FF2B5EF4-FFF2-40B4-BE49-F238E27FC236}">
                  <a16:creationId xmlns:a16="http://schemas.microsoft.com/office/drawing/2014/main" id="{0E478C2F-7FC0-42C1-82D8-D4DA1AC114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0319" y="5577164"/>
              <a:ext cx="150532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28600" indent="-2286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b="1" dirty="0">
                  <a:solidFill>
                    <a:prstClr val="black"/>
                  </a:solidFill>
                  <a:latin typeface="Century Gothic" panose="020B0502020202020204" pitchFamily="34" charset="0"/>
                  <a:cs typeface="Arial" pitchFamily="34" charset="0"/>
                </a:rPr>
                <a:t>LAHAR (LH)</a:t>
              </a:r>
            </a:p>
          </p:txBody>
        </p:sp>
        <p:sp>
          <p:nvSpPr>
            <p:cNvPr id="40" name="Freccia a destra 39">
              <a:extLst>
                <a:ext uri="{FF2B5EF4-FFF2-40B4-BE49-F238E27FC236}">
                  <a16:creationId xmlns:a16="http://schemas.microsoft.com/office/drawing/2014/main" id="{F7213853-4653-45A1-A40F-8196C257BAF1}"/>
                </a:ext>
              </a:extLst>
            </p:cNvPr>
            <p:cNvSpPr/>
            <p:nvPr/>
          </p:nvSpPr>
          <p:spPr>
            <a:xfrm>
              <a:off x="3774645" y="928139"/>
              <a:ext cx="573024" cy="203884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endParaRPr>
            </a:p>
          </p:txBody>
        </p:sp>
        <p:sp>
          <p:nvSpPr>
            <p:cNvPr id="41" name="CasellaDiTesto 36">
              <a:extLst>
                <a:ext uri="{FF2B5EF4-FFF2-40B4-BE49-F238E27FC236}">
                  <a16:creationId xmlns:a16="http://schemas.microsoft.com/office/drawing/2014/main" id="{7AFA362F-3CBA-47AC-BBFF-ECCEBBF95B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5847" y="753304"/>
              <a:ext cx="3914024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b="1" dirty="0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Horizontal and vertical cyclic action proportional to masses</a:t>
              </a:r>
            </a:p>
          </p:txBody>
        </p:sp>
        <p:sp>
          <p:nvSpPr>
            <p:cNvPr id="42" name="Freccia a destra 41">
              <a:extLst>
                <a:ext uri="{FF2B5EF4-FFF2-40B4-BE49-F238E27FC236}">
                  <a16:creationId xmlns:a16="http://schemas.microsoft.com/office/drawing/2014/main" id="{164EB7DA-3A14-443B-8F87-6612DE63714D}"/>
                </a:ext>
              </a:extLst>
            </p:cNvPr>
            <p:cNvSpPr/>
            <p:nvPr/>
          </p:nvSpPr>
          <p:spPr>
            <a:xfrm>
              <a:off x="8570495" y="928139"/>
              <a:ext cx="573024" cy="203884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endParaRPr>
            </a:p>
          </p:txBody>
        </p:sp>
        <p:sp>
          <p:nvSpPr>
            <p:cNvPr id="43" name="Rettangolo 42">
              <a:extLst>
                <a:ext uri="{FF2B5EF4-FFF2-40B4-BE49-F238E27FC236}">
                  <a16:creationId xmlns:a16="http://schemas.microsoft.com/office/drawing/2014/main" id="{714D6075-F00C-496F-BF52-31AFBFCA52FA}"/>
                </a:ext>
              </a:extLst>
            </p:cNvPr>
            <p:cNvSpPr/>
            <p:nvPr/>
          </p:nvSpPr>
          <p:spPr>
            <a:xfrm>
              <a:off x="9344143" y="779893"/>
              <a:ext cx="262296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prstClr val="black"/>
                  </a:solidFill>
                  <a:latin typeface="Century Gothic" panose="020B0502020202020204" pitchFamily="34" charset="0"/>
                  <a:cs typeface="Calibri" panose="020F0502020204030204" pitchFamily="34" charset="0"/>
                </a:rPr>
                <a:t>Damage to structures and/or non-structural elements</a:t>
              </a:r>
              <a:endParaRPr lang="it-IT" sz="1600" dirty="0">
                <a:solidFill>
                  <a:prstClr val="black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4" name="Freccia a destra 43">
              <a:extLst>
                <a:ext uri="{FF2B5EF4-FFF2-40B4-BE49-F238E27FC236}">
                  <a16:creationId xmlns:a16="http://schemas.microsoft.com/office/drawing/2014/main" id="{72490860-6DEC-4111-82B4-C642F9B4296C}"/>
                </a:ext>
              </a:extLst>
            </p:cNvPr>
            <p:cNvSpPr/>
            <p:nvPr/>
          </p:nvSpPr>
          <p:spPr>
            <a:xfrm>
              <a:off x="3785862" y="2731918"/>
              <a:ext cx="573024" cy="185349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endParaRPr>
            </a:p>
          </p:txBody>
        </p:sp>
        <p:sp>
          <p:nvSpPr>
            <p:cNvPr id="45" name="Rettangolo 44">
              <a:extLst>
                <a:ext uri="{FF2B5EF4-FFF2-40B4-BE49-F238E27FC236}">
                  <a16:creationId xmlns:a16="http://schemas.microsoft.com/office/drawing/2014/main" id="{16A4CEAB-39FE-422E-BEDD-727279FF96E0}"/>
                </a:ext>
              </a:extLst>
            </p:cNvPr>
            <p:cNvSpPr/>
            <p:nvPr/>
          </p:nvSpPr>
          <p:spPr>
            <a:xfrm>
              <a:off x="4358235" y="2422546"/>
              <a:ext cx="417623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sz="1600" b="1" dirty="0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Non-</a:t>
              </a:r>
              <a:r>
                <a:rPr lang="it-IT" sz="1600" b="1" dirty="0" err="1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cyclical</a:t>
              </a:r>
              <a:r>
                <a:rPr lang="it-IT" sz="1600" b="1" dirty="0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impact </a:t>
              </a:r>
              <a:r>
                <a:rPr lang="it-IT" sz="1600" dirty="0" err="1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surface</a:t>
              </a:r>
              <a:r>
                <a:rPr lang="it-IT" sz="1600" dirty="0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action </a:t>
              </a:r>
              <a:r>
                <a:rPr lang="it-IT" sz="1600" b="1" dirty="0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(0.5-17 </a:t>
              </a:r>
              <a:r>
                <a:rPr lang="it-IT" sz="1600" b="1" dirty="0" err="1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kPa</a:t>
              </a:r>
              <a:r>
                <a:rPr lang="it-IT" sz="1600" b="1" dirty="0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),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sz="1600" b="1" dirty="0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Thermal stress (150/400 °C).</a:t>
              </a:r>
              <a:endParaRPr lang="it-IT" sz="1600" dirty="0">
                <a:solidFill>
                  <a:prstClr val="black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ttangolo 45">
              <a:extLst>
                <a:ext uri="{FF2B5EF4-FFF2-40B4-BE49-F238E27FC236}">
                  <a16:creationId xmlns:a16="http://schemas.microsoft.com/office/drawing/2014/main" id="{802EB496-015E-4A77-AB3D-161FEB83BE12}"/>
                </a:ext>
              </a:extLst>
            </p:cNvPr>
            <p:cNvSpPr/>
            <p:nvPr/>
          </p:nvSpPr>
          <p:spPr>
            <a:xfrm>
              <a:off x="9344142" y="2130685"/>
              <a:ext cx="2556295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prstClr val="black"/>
                  </a:solidFill>
                  <a:latin typeface="Century Gothic" panose="020B0502020202020204" pitchFamily="34" charset="0"/>
                </a:rPr>
                <a:t>Damage to structures and/or non-structural elements,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prstClr val="black"/>
                  </a:solidFill>
                  <a:latin typeface="Century Gothic" panose="020B0502020202020204" pitchFamily="34" charset="0"/>
                </a:rPr>
                <a:t>Opening up,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prstClr val="black"/>
                  </a:solidFill>
                  <a:latin typeface="Century Gothic" panose="020B0502020202020204" pitchFamily="34" charset="0"/>
                </a:rPr>
                <a:t>Fire damage inside.</a:t>
              </a:r>
            </a:p>
          </p:txBody>
        </p:sp>
        <p:sp>
          <p:nvSpPr>
            <p:cNvPr id="47" name="Freccia a destra 46">
              <a:extLst>
                <a:ext uri="{FF2B5EF4-FFF2-40B4-BE49-F238E27FC236}">
                  <a16:creationId xmlns:a16="http://schemas.microsoft.com/office/drawing/2014/main" id="{3B068B14-52FE-4902-A54B-6488BA2730B4}"/>
                </a:ext>
              </a:extLst>
            </p:cNvPr>
            <p:cNvSpPr/>
            <p:nvPr/>
          </p:nvSpPr>
          <p:spPr>
            <a:xfrm>
              <a:off x="3779510" y="4416516"/>
              <a:ext cx="573024" cy="185349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endParaRPr>
            </a:p>
          </p:txBody>
        </p:sp>
        <p:sp>
          <p:nvSpPr>
            <p:cNvPr id="48" name="Rettangolo 47">
              <a:extLst>
                <a:ext uri="{FF2B5EF4-FFF2-40B4-BE49-F238E27FC236}">
                  <a16:creationId xmlns:a16="http://schemas.microsoft.com/office/drawing/2014/main" id="{0783560D-C137-4D0D-A31E-C072A58C8F83}"/>
                </a:ext>
              </a:extLst>
            </p:cNvPr>
            <p:cNvSpPr/>
            <p:nvPr/>
          </p:nvSpPr>
          <p:spPr>
            <a:xfrm>
              <a:off x="4574020" y="4315403"/>
              <a:ext cx="3505749" cy="6192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07000"/>
                </a:lnSpc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en-US" sz="1600" b="1" dirty="0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Uniform vertical static pressure on roofs</a:t>
              </a:r>
            </a:p>
          </p:txBody>
        </p:sp>
        <p:sp>
          <p:nvSpPr>
            <p:cNvPr id="49" name="Rettangolo 48">
              <a:extLst>
                <a:ext uri="{FF2B5EF4-FFF2-40B4-BE49-F238E27FC236}">
                  <a16:creationId xmlns:a16="http://schemas.microsoft.com/office/drawing/2014/main" id="{61ED91DA-D7F4-4AC2-A05B-0A8175CA1B73}"/>
                </a:ext>
              </a:extLst>
            </p:cNvPr>
            <p:cNvSpPr/>
            <p:nvPr/>
          </p:nvSpPr>
          <p:spPr>
            <a:xfrm>
              <a:off x="9496941" y="4238313"/>
              <a:ext cx="258013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prstClr val="black"/>
                  </a:solidFill>
                  <a:latin typeface="Century Gothic" panose="020B0502020202020204" pitchFamily="34" charset="0"/>
                  <a:cs typeface="Calibri" panose="020F0502020204030204" pitchFamily="34" charset="0"/>
                </a:rPr>
                <a:t>Collapse of the roofing slabs</a:t>
              </a:r>
            </a:p>
          </p:txBody>
        </p:sp>
        <p:sp>
          <p:nvSpPr>
            <p:cNvPr id="50" name="Freccia a destra 49">
              <a:extLst>
                <a:ext uri="{FF2B5EF4-FFF2-40B4-BE49-F238E27FC236}">
                  <a16:creationId xmlns:a16="http://schemas.microsoft.com/office/drawing/2014/main" id="{2769BCD0-853C-4F88-A80B-1232C2D7394F}"/>
                </a:ext>
              </a:extLst>
            </p:cNvPr>
            <p:cNvSpPr/>
            <p:nvPr/>
          </p:nvSpPr>
          <p:spPr>
            <a:xfrm>
              <a:off x="3785862" y="5696107"/>
              <a:ext cx="573024" cy="185349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endParaRPr>
            </a:p>
          </p:txBody>
        </p:sp>
        <p:sp>
          <p:nvSpPr>
            <p:cNvPr id="51" name="Rettangolo 50">
              <a:extLst>
                <a:ext uri="{FF2B5EF4-FFF2-40B4-BE49-F238E27FC236}">
                  <a16:creationId xmlns:a16="http://schemas.microsoft.com/office/drawing/2014/main" id="{1725DA22-002D-4B29-ACDB-C0108CB34E20}"/>
                </a:ext>
              </a:extLst>
            </p:cNvPr>
            <p:cNvSpPr/>
            <p:nvPr/>
          </p:nvSpPr>
          <p:spPr>
            <a:xfrm>
              <a:off x="4455847" y="5258692"/>
              <a:ext cx="391402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600" b="1" dirty="0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Non-</a:t>
              </a:r>
              <a:r>
                <a:rPr lang="fr-FR" sz="1600" b="1" dirty="0" err="1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cyclical</a:t>
              </a:r>
              <a:r>
                <a:rPr lang="fr-FR" sz="1600" b="1" dirty="0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impact </a:t>
              </a:r>
              <a:r>
                <a:rPr lang="fr-FR" sz="1600" dirty="0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surface action </a:t>
              </a:r>
              <a:r>
                <a:rPr lang="fr-FR" sz="1600" b="1" dirty="0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(20/90 kPa),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600" b="1" dirty="0" err="1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Temperature</a:t>
              </a:r>
              <a:r>
                <a:rPr lang="fr-FR" sz="1600" b="1" dirty="0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fr-FR" sz="1600" b="1" dirty="0" err="1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effect</a:t>
              </a:r>
              <a:r>
                <a:rPr lang="fr-FR" sz="1600" b="1" dirty="0">
                  <a:solidFill>
                    <a:prstClr val="black"/>
                  </a:solidFill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(&lt;100°C).</a:t>
              </a:r>
              <a:endParaRPr lang="it-IT" sz="1600" b="1" dirty="0">
                <a:solidFill>
                  <a:prstClr val="black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Rettangolo 51">
              <a:extLst>
                <a:ext uri="{FF2B5EF4-FFF2-40B4-BE49-F238E27FC236}">
                  <a16:creationId xmlns:a16="http://schemas.microsoft.com/office/drawing/2014/main" id="{FE78C0BE-4118-486F-BC34-8E7A96D65C75}"/>
                </a:ext>
              </a:extLst>
            </p:cNvPr>
            <p:cNvSpPr/>
            <p:nvPr/>
          </p:nvSpPr>
          <p:spPr>
            <a:xfrm>
              <a:off x="9345369" y="5051489"/>
              <a:ext cx="2555068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prstClr val="black"/>
                  </a:solidFill>
                  <a:latin typeface="Century Gothic" panose="020B0502020202020204" pitchFamily="34" charset="0"/>
                  <a:cs typeface="Calibri" panose="020F0502020204030204" pitchFamily="34" charset="0"/>
                </a:rPr>
                <a:t>Damage to structures and/or non-structural elements especially on the ground floor</a:t>
              </a:r>
            </a:p>
          </p:txBody>
        </p:sp>
        <p:sp>
          <p:nvSpPr>
            <p:cNvPr id="53" name="Freccia a destra 52">
              <a:extLst>
                <a:ext uri="{FF2B5EF4-FFF2-40B4-BE49-F238E27FC236}">
                  <a16:creationId xmlns:a16="http://schemas.microsoft.com/office/drawing/2014/main" id="{07615F0A-01C9-477C-9E18-B320BBA9B09F}"/>
                </a:ext>
              </a:extLst>
            </p:cNvPr>
            <p:cNvSpPr/>
            <p:nvPr/>
          </p:nvSpPr>
          <p:spPr>
            <a:xfrm>
              <a:off x="8652793" y="2751758"/>
              <a:ext cx="573024" cy="203884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endParaRPr>
            </a:p>
          </p:txBody>
        </p:sp>
        <p:sp>
          <p:nvSpPr>
            <p:cNvPr id="54" name="Freccia a destra 53">
              <a:extLst>
                <a:ext uri="{FF2B5EF4-FFF2-40B4-BE49-F238E27FC236}">
                  <a16:creationId xmlns:a16="http://schemas.microsoft.com/office/drawing/2014/main" id="{723951E6-E075-45A0-9148-05B8B96FBCF3}"/>
                </a:ext>
              </a:extLst>
            </p:cNvPr>
            <p:cNvSpPr/>
            <p:nvPr/>
          </p:nvSpPr>
          <p:spPr>
            <a:xfrm>
              <a:off x="8652793" y="4397981"/>
              <a:ext cx="573024" cy="203884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endParaRPr>
            </a:p>
          </p:txBody>
        </p:sp>
        <p:sp>
          <p:nvSpPr>
            <p:cNvPr id="55" name="Freccia a destra 54">
              <a:extLst>
                <a:ext uri="{FF2B5EF4-FFF2-40B4-BE49-F238E27FC236}">
                  <a16:creationId xmlns:a16="http://schemas.microsoft.com/office/drawing/2014/main" id="{405755DD-9774-4C41-8DF7-FCCEC5446B1C}"/>
                </a:ext>
              </a:extLst>
            </p:cNvPr>
            <p:cNvSpPr/>
            <p:nvPr/>
          </p:nvSpPr>
          <p:spPr>
            <a:xfrm>
              <a:off x="8652793" y="5588241"/>
              <a:ext cx="573024" cy="203884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endParaRPr>
            </a:p>
          </p:txBody>
        </p:sp>
      </p:grpSp>
      <p:sp>
        <p:nvSpPr>
          <p:cNvPr id="28" name="Rettangolo 27">
            <a:extLst>
              <a:ext uri="{FF2B5EF4-FFF2-40B4-BE49-F238E27FC236}">
                <a16:creationId xmlns:a16="http://schemas.microsoft.com/office/drawing/2014/main" id="{B06D2895-0B33-4FB5-87FA-ED6DE63BFF17}"/>
              </a:ext>
            </a:extLst>
          </p:cNvPr>
          <p:cNvSpPr/>
          <p:nvPr/>
        </p:nvSpPr>
        <p:spPr>
          <a:xfrm>
            <a:off x="101741" y="2358537"/>
            <a:ext cx="1285876" cy="810388"/>
          </a:xfrm>
          <a:prstGeom prst="rect">
            <a:avLst/>
          </a:prstGeom>
          <a:solidFill>
            <a:srgbClr val="CE89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CC59F62-577A-4780-B91D-1D4B88EDF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7DDAB-4FB3-4048-91BA-D8EAEFBE8C79}" type="slidenum">
              <a:rPr lang="it-IT" smtClean="0"/>
              <a:pPr>
                <a:defRPr/>
              </a:pPr>
              <a:t>5</a:t>
            </a:fld>
            <a:r>
              <a:rPr lang="it-IT"/>
              <a:t>/17</a:t>
            </a:r>
            <a:endParaRPr lang="it-IT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23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494"/>
    </mc:Choice>
    <mc:Fallback xmlns="">
      <p:transition spd="slow" advTm="404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36">
            <a:extLst>
              <a:ext uri="{FF2B5EF4-FFF2-40B4-BE49-F238E27FC236}">
                <a16:creationId xmlns:a16="http://schemas.microsoft.com/office/drawing/2014/main" id="{54CE9AD6-8775-4A10-8E0C-E3814B70C5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525" y="29691"/>
            <a:ext cx="332184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it-IT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EXPERIENCE IN MONSERRAT</a:t>
            </a:r>
          </a:p>
        </p:txBody>
      </p:sp>
      <p:sp>
        <p:nvSpPr>
          <p:cNvPr id="9" name="CasellaDiTesto 29">
            <a:extLst>
              <a:ext uri="{FF2B5EF4-FFF2-40B4-BE49-F238E27FC236}">
                <a16:creationId xmlns:a16="http://schemas.microsoft.com/office/drawing/2014/main" id="{C3B4642D-E8E6-4938-A7A0-0D8CBD34CF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1369" y="0"/>
            <a:ext cx="3058231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it-IT" sz="20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Effects</a:t>
            </a:r>
            <a:r>
              <a:rPr lang="it-IT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of </a:t>
            </a:r>
            <a:r>
              <a:rPr lang="it-IT" sz="20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pyroclastic</a:t>
            </a:r>
            <a:r>
              <a:rPr lang="it-IT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flows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B8D30822-B006-4037-A2C7-DD16670EB859}"/>
              </a:ext>
            </a:extLst>
          </p:cNvPr>
          <p:cNvSpPr/>
          <p:nvPr/>
        </p:nvSpPr>
        <p:spPr>
          <a:xfrm>
            <a:off x="89108" y="2329945"/>
            <a:ext cx="1285876" cy="810388"/>
          </a:xfrm>
          <a:prstGeom prst="rect">
            <a:avLst/>
          </a:prstGeom>
          <a:solidFill>
            <a:srgbClr val="CE89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24" name="Picture 3" descr="Baxter24">
            <a:extLst>
              <a:ext uri="{FF2B5EF4-FFF2-40B4-BE49-F238E27FC236}">
                <a16:creationId xmlns:a16="http://schemas.microsoft.com/office/drawing/2014/main" id="{EED3B012-580E-43D3-8E31-4AFAC3E3AD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l="11823" r="-2" b="18242"/>
          <a:stretch/>
        </p:blipFill>
        <p:spPr bwMode="auto">
          <a:xfrm>
            <a:off x="7039433" y="509677"/>
            <a:ext cx="4974073" cy="3152580"/>
          </a:xfrm>
          <a:prstGeom prst="rect">
            <a:avLst/>
          </a:prstGeom>
          <a:noFill/>
        </p:spPr>
      </p:pic>
      <p:pic>
        <p:nvPicPr>
          <p:cNvPr id="25" name="Picture 6">
            <a:extLst>
              <a:ext uri="{FF2B5EF4-FFF2-40B4-BE49-F238E27FC236}">
                <a16:creationId xmlns:a16="http://schemas.microsoft.com/office/drawing/2014/main" id="{9FA0EA62-E459-416A-97C3-4BCA68C328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t="15280" r="14210" b="11880"/>
          <a:stretch/>
        </p:blipFill>
        <p:spPr bwMode="auto">
          <a:xfrm>
            <a:off x="7039433" y="3797231"/>
            <a:ext cx="4974073" cy="2799854"/>
          </a:xfrm>
          <a:prstGeom prst="rect">
            <a:avLst/>
          </a:prstGeom>
          <a:noFill/>
        </p:spPr>
      </p:pic>
      <p:pic>
        <p:nvPicPr>
          <p:cNvPr id="26" name="Picture 5" descr="Baxter4">
            <a:extLst>
              <a:ext uri="{FF2B5EF4-FFF2-40B4-BE49-F238E27FC236}">
                <a16:creationId xmlns:a16="http://schemas.microsoft.com/office/drawing/2014/main" id="{BE9FEA13-4B1A-4827-A00B-9FD5B912E5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/>
          <a:srcRect t="12712" r="12132" b="13900"/>
          <a:stretch/>
        </p:blipFill>
        <p:spPr bwMode="auto">
          <a:xfrm>
            <a:off x="1722748" y="3797231"/>
            <a:ext cx="5117942" cy="2799854"/>
          </a:xfrm>
          <a:prstGeom prst="rect">
            <a:avLst/>
          </a:prstGeom>
          <a:noFill/>
        </p:spPr>
      </p:pic>
      <p:pic>
        <p:nvPicPr>
          <p:cNvPr id="27" name="Picture 3" descr="Baxter27">
            <a:extLst>
              <a:ext uri="{FF2B5EF4-FFF2-40B4-BE49-F238E27FC236}">
                <a16:creationId xmlns:a16="http://schemas.microsoft.com/office/drawing/2014/main" id="{DEE9CEC6-E509-474B-9934-657A75AEF9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/>
          <a:srcRect l="-39" r="41" b="16301"/>
          <a:stretch/>
        </p:blipFill>
        <p:spPr bwMode="auto">
          <a:xfrm>
            <a:off x="1722748" y="509677"/>
            <a:ext cx="5117941" cy="3167426"/>
          </a:xfrm>
          <a:prstGeom prst="rect">
            <a:avLst/>
          </a:prstGeom>
          <a:noFill/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D789541F-C8E2-4018-9088-6F9D68B5C7C3}"/>
              </a:ext>
            </a:extLst>
          </p:cNvPr>
          <p:cNvSpPr txBox="1"/>
          <p:nvPr/>
        </p:nvSpPr>
        <p:spPr>
          <a:xfrm>
            <a:off x="9756948" y="6578345"/>
            <a:ext cx="24350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+mj-lt"/>
              </a:rPr>
              <a:t>Photo by Peter Baxter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AB4CE-8C04-4F4F-9BB4-DA308475D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7DDAB-4FB3-4048-91BA-D8EAEFBE8C79}" type="slidenum">
              <a:rPr lang="it-IT" smtClean="0"/>
              <a:pPr>
                <a:defRPr/>
              </a:pPr>
              <a:t>6</a:t>
            </a:fld>
            <a:r>
              <a:rPr lang="it-IT"/>
              <a:t>/17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342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446"/>
    </mc:Choice>
    <mc:Fallback xmlns="">
      <p:transition spd="slow" advTm="47446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36"/>
          <p:cNvSpPr txBox="1">
            <a:spLocks noChangeArrowheads="1"/>
          </p:cNvSpPr>
          <p:nvPr/>
        </p:nvSpPr>
        <p:spPr bwMode="auto">
          <a:xfrm>
            <a:off x="1507253" y="62714"/>
            <a:ext cx="101665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latin typeface="Century Gothic" panose="020B0502020202020204" pitchFamily="34" charset="0"/>
                <a:cs typeface="Arial" pitchFamily="34" charset="0"/>
              </a:rPr>
              <a:t>TYPOLOGICAL AND STRUCTURAL IDENTIFICATION OF ELEMENTS EXPOSED TO RISK</a:t>
            </a: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45C63369-91EF-46F7-AA51-445CFAC4A478}"/>
              </a:ext>
            </a:extLst>
          </p:cNvPr>
          <p:cNvGrpSpPr/>
          <p:nvPr/>
        </p:nvGrpSpPr>
        <p:grpSpPr>
          <a:xfrm>
            <a:off x="4304841" y="573402"/>
            <a:ext cx="4544844" cy="1605545"/>
            <a:chOff x="1690394" y="517243"/>
            <a:chExt cx="4544844" cy="1605545"/>
          </a:xfrm>
        </p:grpSpPr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F22ABE7D-396A-49DB-B6B2-774053192774}"/>
                </a:ext>
              </a:extLst>
            </p:cNvPr>
            <p:cNvGrpSpPr/>
            <p:nvPr/>
          </p:nvGrpSpPr>
          <p:grpSpPr>
            <a:xfrm>
              <a:off x="1690394" y="517243"/>
              <a:ext cx="4405606" cy="1605545"/>
              <a:chOff x="1795779" y="956494"/>
              <a:chExt cx="4300221" cy="922841"/>
            </a:xfrm>
          </p:grpSpPr>
          <p:pic>
            <p:nvPicPr>
              <p:cNvPr id="23" name="Immagine 22">
                <a:extLst>
                  <a:ext uri="{FF2B5EF4-FFF2-40B4-BE49-F238E27FC236}">
                    <a16:creationId xmlns:a16="http://schemas.microsoft.com/office/drawing/2014/main" id="{08664B07-8067-4C23-9F5D-2AF12D45C4F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1" r="12601" b="69009"/>
              <a:stretch/>
            </p:blipFill>
            <p:spPr>
              <a:xfrm>
                <a:off x="1795779" y="956494"/>
                <a:ext cx="1366249" cy="874134"/>
              </a:xfrm>
              <a:prstGeom prst="rect">
                <a:avLst/>
              </a:prstGeom>
            </p:spPr>
          </p:pic>
          <p:pic>
            <p:nvPicPr>
              <p:cNvPr id="24" name="Immagine 23">
                <a:extLst>
                  <a:ext uri="{FF2B5EF4-FFF2-40B4-BE49-F238E27FC236}">
                    <a16:creationId xmlns:a16="http://schemas.microsoft.com/office/drawing/2014/main" id="{E608EE7F-3D86-4600-9942-AD66A21DC7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39191" r="2926" b="29819"/>
              <a:stretch/>
            </p:blipFill>
            <p:spPr>
              <a:xfrm>
                <a:off x="3162028" y="1005201"/>
                <a:ext cx="1517475" cy="874134"/>
              </a:xfrm>
              <a:prstGeom prst="rect">
                <a:avLst/>
              </a:prstGeom>
            </p:spPr>
          </p:pic>
          <p:pic>
            <p:nvPicPr>
              <p:cNvPr id="25" name="Immagine 24">
                <a:extLst>
                  <a:ext uri="{FF2B5EF4-FFF2-40B4-BE49-F238E27FC236}">
                    <a16:creationId xmlns:a16="http://schemas.microsoft.com/office/drawing/2014/main" id="{A530B86B-92F1-45FB-94D3-CA3EDA2632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80862" r="12389" b="-347"/>
              <a:stretch/>
            </p:blipFill>
            <p:spPr>
              <a:xfrm>
                <a:off x="4726444" y="1143192"/>
                <a:ext cx="1369556" cy="549645"/>
              </a:xfrm>
              <a:prstGeom prst="rect">
                <a:avLst/>
              </a:prstGeom>
            </p:spPr>
          </p:pic>
        </p:grp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D495230D-7C70-4C22-89E4-328C86857CF1}"/>
                </a:ext>
              </a:extLst>
            </p:cNvPr>
            <p:cNvSpPr txBox="1"/>
            <p:nvPr/>
          </p:nvSpPr>
          <p:spPr>
            <a:xfrm>
              <a:off x="2465194" y="985433"/>
              <a:ext cx="5842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latin typeface="+mj-lt"/>
                </a:rPr>
                <a:t>LARGE</a:t>
              </a:r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31017CC3-62F6-4A8A-A40A-67A5935BA144}"/>
                </a:ext>
              </a:extLst>
            </p:cNvPr>
            <p:cNvSpPr txBox="1"/>
            <p:nvPr/>
          </p:nvSpPr>
          <p:spPr>
            <a:xfrm>
              <a:off x="3876756" y="1119894"/>
              <a:ext cx="7366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latin typeface="+mj-lt"/>
                </a:rPr>
                <a:t>TYPICAL</a:t>
              </a: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5BCA9903-CB1C-490B-933B-ECA0A98CCE6A}"/>
                </a:ext>
              </a:extLst>
            </p:cNvPr>
            <p:cNvSpPr txBox="1"/>
            <p:nvPr/>
          </p:nvSpPr>
          <p:spPr>
            <a:xfrm>
              <a:off x="5530696" y="1119894"/>
              <a:ext cx="70454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latin typeface="+mj-lt"/>
                </a:rPr>
                <a:t>SMALL</a:t>
              </a:r>
            </a:p>
          </p:txBody>
        </p:sp>
      </p:grpSp>
      <p:sp>
        <p:nvSpPr>
          <p:cNvPr id="26" name="Rettangolo 25">
            <a:extLst>
              <a:ext uri="{FF2B5EF4-FFF2-40B4-BE49-F238E27FC236}">
                <a16:creationId xmlns:a16="http://schemas.microsoft.com/office/drawing/2014/main" id="{6F56644D-81EC-42F7-B907-DD5C066D93AA}"/>
              </a:ext>
            </a:extLst>
          </p:cNvPr>
          <p:cNvSpPr/>
          <p:nvPr/>
        </p:nvSpPr>
        <p:spPr>
          <a:xfrm>
            <a:off x="79059" y="3429000"/>
            <a:ext cx="1285876" cy="810388"/>
          </a:xfrm>
          <a:prstGeom prst="rect">
            <a:avLst/>
          </a:prstGeom>
          <a:solidFill>
            <a:srgbClr val="CE89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963D6DB2-0086-46BC-B4B3-6ECCEC6253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9009" y="2536558"/>
            <a:ext cx="5145395" cy="31254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0E2C9230-057C-4D80-A6F1-CCF7617F5CA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67" t="1292" r="601" b="1303"/>
          <a:stretch/>
        </p:blipFill>
        <p:spPr>
          <a:xfrm>
            <a:off x="6967546" y="2536558"/>
            <a:ext cx="5145395" cy="31254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685728D-CFC0-4A83-8210-45EE8611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7DDAB-4FB3-4048-91BA-D8EAEFBE8C79}" type="slidenum">
              <a:rPr lang="it-IT" smtClean="0"/>
              <a:pPr>
                <a:defRPr/>
              </a:pPr>
              <a:t>7</a:t>
            </a:fld>
            <a:r>
              <a:rPr lang="it-IT"/>
              <a:t>/17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851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979"/>
    </mc:Choice>
    <mc:Fallback xmlns="">
      <p:transition spd="slow" advTm="26979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7">
            <a:extLst>
              <a:ext uri="{FF2B5EF4-FFF2-40B4-BE49-F238E27FC236}">
                <a16:creationId xmlns:a16="http://schemas.microsoft.com/office/drawing/2014/main" id="{43E05280-67F8-43E9-87D0-23EECB433014}"/>
              </a:ext>
            </a:extLst>
          </p:cNvPr>
          <p:cNvGrpSpPr/>
          <p:nvPr/>
        </p:nvGrpSpPr>
        <p:grpSpPr>
          <a:xfrm>
            <a:off x="7861194" y="497217"/>
            <a:ext cx="3871278" cy="5426063"/>
            <a:chOff x="1365214" y="7637993"/>
            <a:chExt cx="1301773" cy="1685286"/>
          </a:xfrm>
        </p:grpSpPr>
        <p:pic>
          <p:nvPicPr>
            <p:cNvPr id="9" name="Immagine 8" descr="Immagine che contiene screenshot&#10;&#10;Descrizione generata automaticamente">
              <a:extLst>
                <a:ext uri="{FF2B5EF4-FFF2-40B4-BE49-F238E27FC236}">
                  <a16:creationId xmlns:a16="http://schemas.microsoft.com/office/drawing/2014/main" id="{C08F9E40-6680-4F18-93FE-D8C5725C1F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941" t="5318" r="22510" b="6896"/>
            <a:stretch/>
          </p:blipFill>
          <p:spPr>
            <a:xfrm>
              <a:off x="1365214" y="7637993"/>
              <a:ext cx="1301773" cy="168528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10" name="Connettore 2 9">
              <a:extLst>
                <a:ext uri="{FF2B5EF4-FFF2-40B4-BE49-F238E27FC236}">
                  <a16:creationId xmlns:a16="http://schemas.microsoft.com/office/drawing/2014/main" id="{95DB897A-DB82-4C99-96F5-64DBBE9CC218}"/>
                </a:ext>
              </a:extLst>
            </p:cNvPr>
            <p:cNvCxnSpPr/>
            <p:nvPr/>
          </p:nvCxnSpPr>
          <p:spPr>
            <a:xfrm>
              <a:off x="1600200" y="8240135"/>
              <a:ext cx="222494" cy="3704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2 11">
              <a:extLst>
                <a:ext uri="{FF2B5EF4-FFF2-40B4-BE49-F238E27FC236}">
                  <a16:creationId xmlns:a16="http://schemas.microsoft.com/office/drawing/2014/main" id="{55186392-1C54-4E14-8F7C-1B521553F141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907652" y="7673107"/>
              <a:ext cx="222494" cy="3704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2 12">
              <a:extLst>
                <a:ext uri="{FF2B5EF4-FFF2-40B4-BE49-F238E27FC236}">
                  <a16:creationId xmlns:a16="http://schemas.microsoft.com/office/drawing/2014/main" id="{2A289C72-D03B-47F3-A46F-A8C23BE4CB6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11652" y="8984607"/>
              <a:ext cx="222494" cy="3704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D03AFE4D-B359-469D-9FE6-7132D5320810}"/>
                </a:ext>
              </a:extLst>
            </p:cNvPr>
            <p:cNvSpPr txBox="1"/>
            <p:nvPr/>
          </p:nvSpPr>
          <p:spPr>
            <a:xfrm>
              <a:off x="2432127" y="8931013"/>
              <a:ext cx="138402" cy="77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>
                <a:defRPr sz="1200"/>
              </a:lvl1pPr>
            </a:lstStyle>
            <a:p>
              <a:r>
                <a:rPr lang="en-GB" dirty="0"/>
                <a:t>(A)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26A19E64-B7EB-4301-A1F9-CCB08D7F5FBF}"/>
                </a:ext>
              </a:extLst>
            </p:cNvPr>
            <p:cNvSpPr txBox="1"/>
            <p:nvPr/>
          </p:nvSpPr>
          <p:spPr>
            <a:xfrm>
              <a:off x="1533889" y="8162827"/>
              <a:ext cx="132621" cy="77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(B)</a:t>
              </a: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F923F81B-F559-4DD0-B394-8AF4CD2177F6}"/>
                </a:ext>
              </a:extLst>
            </p:cNvPr>
            <p:cNvSpPr txBox="1"/>
            <p:nvPr/>
          </p:nvSpPr>
          <p:spPr>
            <a:xfrm>
              <a:off x="2130146" y="7966264"/>
              <a:ext cx="139362" cy="87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(C)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ttangolo 1">
                <a:extLst>
                  <a:ext uri="{FF2B5EF4-FFF2-40B4-BE49-F238E27FC236}">
                    <a16:creationId xmlns:a16="http://schemas.microsoft.com/office/drawing/2014/main" id="{FA6DB81A-4712-4402-8338-69FD1333B58D}"/>
                  </a:ext>
                </a:extLst>
              </p:cNvPr>
              <p:cNvSpPr/>
              <p:nvPr/>
            </p:nvSpPr>
            <p:spPr>
              <a:xfrm>
                <a:off x="1965473" y="3578037"/>
                <a:ext cx="2257531" cy="3742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  <a:tabLst>
                    <a:tab pos="228600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>
                          <a:latin typeface="Cambria Math" panose="02040503050406030204" pitchFamily="18" charset="0"/>
                          <a:ea typeface="SimSun" panose="02010600030101010101" pitchFamily="2" charset="-122"/>
                        </a:rPr>
                        <m:t>0 =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SimSun" panose="02010600030101010101" pitchFamily="2" charset="-122"/>
                        </a:rPr>
                        <m:t>∇</m:t>
                      </m:r>
                      <m:r>
                        <a:rPr lang="en-GB">
                          <a:latin typeface="Cambria Math" panose="02040503050406030204" pitchFamily="18" charset="0"/>
                          <a:ea typeface="SimSun" panose="02010600030101010101" pitchFamily="2" charset="-122"/>
                        </a:rPr>
                        <m:t> ∙ 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</m:ctrlPr>
                        </m:sSupPr>
                        <m:e>
                          <m:r>
                            <a:rPr lang="en-GB"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FS</m:t>
                          </m:r>
                          <m:r>
                            <a:rPr lang="en-GB"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)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T</m:t>
                          </m:r>
                        </m:sup>
                      </m:sSup>
                      <m:r>
                        <a:rPr lang="en-GB">
                          <a:latin typeface="Cambria Math" panose="02040503050406030204" pitchFamily="18" charset="0"/>
                          <a:ea typeface="SimSun" panose="02010600030101010101" pitchFamily="2" charset="-122"/>
                        </a:rPr>
                        <m:t> + 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V</m:t>
                          </m:r>
                        </m:sub>
                      </m:sSub>
                    </m:oMath>
                  </m:oMathPara>
                </a14:m>
                <a:endParaRPr lang="it-IT" sz="24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</p:txBody>
          </p:sp>
        </mc:Choice>
        <mc:Fallback>
          <p:sp>
            <p:nvSpPr>
              <p:cNvPr id="2" name="Rettangolo 1">
                <a:extLst>
                  <a:ext uri="{FF2B5EF4-FFF2-40B4-BE49-F238E27FC236}">
                    <a16:creationId xmlns:a16="http://schemas.microsoft.com/office/drawing/2014/main" id="{FA6DB81A-4712-4402-8338-69FD1333B5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5473" y="3578037"/>
                <a:ext cx="2257531" cy="374270"/>
              </a:xfrm>
              <a:prstGeom prst="rect">
                <a:avLst/>
              </a:prstGeom>
              <a:blipFill>
                <a:blip r:embed="rId4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3BC5EDC7-2C6C-41A3-9308-9154689DECB2}"/>
                  </a:ext>
                </a:extLst>
              </p:cNvPr>
              <p:cNvSpPr/>
              <p:nvPr/>
            </p:nvSpPr>
            <p:spPr>
              <a:xfrm>
                <a:off x="1553938" y="4607503"/>
                <a:ext cx="266104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∙ </m:t>
                      </m:r>
                      <m:r>
                        <a:rPr lang="it-IT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𝒏</m:t>
                      </m:r>
                      <m:r>
                        <a:rPr lang="it-IT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</m:t>
                      </m:r>
                      <m:r>
                        <a:rPr lang="it-IT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𝐹𝐴</m:t>
                      </m:r>
                      <m:r>
                        <a:rPr lang="it-IT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3BC5EDC7-2C6C-41A3-9308-9154689DEC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3938" y="4607503"/>
                <a:ext cx="2661043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19ABFD35-B2D8-4F72-A2E5-583DA3F7292F}"/>
                  </a:ext>
                </a:extLst>
              </p:cNvPr>
              <p:cNvSpPr/>
              <p:nvPr/>
            </p:nvSpPr>
            <p:spPr>
              <a:xfrm>
                <a:off x="5075556" y="3578037"/>
                <a:ext cx="159261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0"/>
                  </a:spcAft>
                  <a:tabLst>
                    <a:tab pos="228600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  <m:t>𝐹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  <m:t>𝑉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SimSun" panose="02010600030101010101" pitchFamily="2" charset="-122"/>
                      </a:rPr>
                      <m:t> =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SimSun" panose="02010600030101010101" pitchFamily="2" charset="-122"/>
                      </a:rPr>
                      <m:t>I</m:t>
                    </m:r>
                    <m:r>
                      <a:rPr lang="en-GB">
                        <a:latin typeface="Cambria Math" panose="02040503050406030204" pitchFamily="18" charset="0"/>
                        <a:ea typeface="SimSun" panose="02010600030101010101" pitchFamily="2" charset="-122"/>
                      </a:rPr>
                      <m:t> + 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  <m:t>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  <m:t>u</m:t>
                        </m:r>
                      </m:sub>
                    </m:sSub>
                  </m:oMath>
                </a14:m>
                <a:r>
                  <a:rPr lang="en-GB" dirty="0">
                    <a:latin typeface="Times New Roman" panose="02020603050405020304" pitchFamily="18" charset="0"/>
                    <a:ea typeface="SimSun" panose="02010600030101010101" pitchFamily="2" charset="-122"/>
                  </a:rPr>
                  <a:t> </a:t>
                </a:r>
                <a:endParaRPr lang="it-IT" sz="2400" dirty="0"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</p:txBody>
          </p:sp>
        </mc:Choice>
        <mc:Fallback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19ABFD35-B2D8-4F72-A2E5-583DA3F729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5556" y="3578037"/>
                <a:ext cx="159261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ttangolo 4">
            <a:extLst>
              <a:ext uri="{FF2B5EF4-FFF2-40B4-BE49-F238E27FC236}">
                <a16:creationId xmlns:a16="http://schemas.microsoft.com/office/drawing/2014/main" id="{88F88579-7A50-463A-87DB-5AAA396CFE68}"/>
              </a:ext>
            </a:extLst>
          </p:cNvPr>
          <p:cNvSpPr/>
          <p:nvPr/>
        </p:nvSpPr>
        <p:spPr>
          <a:xfrm>
            <a:off x="5281197" y="5095560"/>
            <a:ext cx="2419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para = range (0,0.1,10)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B89F791F-07B2-4D9F-9045-BA5C0963FA4C}"/>
              </a:ext>
            </a:extLst>
          </p:cNvPr>
          <p:cNvSpPr/>
          <p:nvPr/>
        </p:nvSpPr>
        <p:spPr>
          <a:xfrm>
            <a:off x="1795930" y="5096311"/>
            <a:ext cx="2137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r>
              <a:rPr lang="it-IT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it-IT" baseline="-25000" dirty="0"/>
              <a:t> </a:t>
            </a:r>
            <a:r>
              <a:rPr lang="it-IT" dirty="0"/>
              <a:t>= 1[</a:t>
            </a:r>
            <a:r>
              <a:rPr lang="it-IT" dirty="0" err="1"/>
              <a:t>kN</a:t>
            </a:r>
            <a:r>
              <a:rPr lang="it-IT" dirty="0"/>
              <a:t>/m] * para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ttangolo 26">
                <a:extLst>
                  <a:ext uri="{FF2B5EF4-FFF2-40B4-BE49-F238E27FC236}">
                    <a16:creationId xmlns:a16="http://schemas.microsoft.com/office/drawing/2014/main" id="{2DE69D87-1B22-4ECB-B0AB-2317246B319F}"/>
                  </a:ext>
                </a:extLst>
              </p:cNvPr>
              <p:cNvSpPr/>
              <p:nvPr/>
            </p:nvSpPr>
            <p:spPr>
              <a:xfrm>
                <a:off x="5594412" y="4493569"/>
                <a:ext cx="1102225" cy="6108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it-IT" i="1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it-IT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it-IT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it-IT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it-IT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7" name="Rettangolo 26">
                <a:extLst>
                  <a:ext uri="{FF2B5EF4-FFF2-40B4-BE49-F238E27FC236}">
                    <a16:creationId xmlns:a16="http://schemas.microsoft.com/office/drawing/2014/main" id="{2DE69D87-1B22-4ECB-B0AB-2317246B31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4412" y="4493569"/>
                <a:ext cx="1102225" cy="61087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4EDC4FB2-DBE0-4CD3-A34D-D8653B820F9A}"/>
              </a:ext>
            </a:extLst>
          </p:cNvPr>
          <p:cNvSpPr txBox="1"/>
          <p:nvPr/>
        </p:nvSpPr>
        <p:spPr>
          <a:xfrm>
            <a:off x="2440119" y="3223873"/>
            <a:ext cx="430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latin typeface="+mj-lt"/>
              </a:rPr>
              <a:t>1. Solid Mechanics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9A154C2B-AC89-4153-A48E-D4264FBB7F9B}"/>
              </a:ext>
            </a:extLst>
          </p:cNvPr>
          <p:cNvSpPr txBox="1"/>
          <p:nvPr/>
        </p:nvSpPr>
        <p:spPr>
          <a:xfrm>
            <a:off x="2440119" y="4157050"/>
            <a:ext cx="430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prstClr val="black"/>
                </a:solidFill>
                <a:latin typeface="Century Gothic" panose="020B0502020202020204"/>
              </a:rPr>
              <a:t>Applied </a:t>
            </a:r>
            <a:r>
              <a:rPr lang="en-GB" b="1" dirty="0">
                <a:latin typeface="+mj-lt"/>
              </a:rPr>
              <a:t>load</a:t>
            </a: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4AA20D93-BB92-4B09-9B42-19AD028365BB}"/>
              </a:ext>
            </a:extLst>
          </p:cNvPr>
          <p:cNvSpPr/>
          <p:nvPr/>
        </p:nvSpPr>
        <p:spPr>
          <a:xfrm>
            <a:off x="3142032" y="6121083"/>
            <a:ext cx="2911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comp1.StressMax &gt; 40[MPa]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5CCF2E6E-2FB5-4240-9F2B-71E978E355B2}"/>
              </a:ext>
            </a:extLst>
          </p:cNvPr>
          <p:cNvSpPr txBox="1"/>
          <p:nvPr/>
        </p:nvSpPr>
        <p:spPr>
          <a:xfrm>
            <a:off x="2383004" y="5734313"/>
            <a:ext cx="430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prstClr val="black"/>
                </a:solidFill>
                <a:latin typeface="Century Gothic" panose="020B0502020202020204"/>
              </a:rPr>
              <a:t>Stop Condition</a:t>
            </a:r>
            <a:endParaRPr lang="en-GB" b="1" dirty="0">
              <a:latin typeface="+mj-lt"/>
            </a:endParaRPr>
          </a:p>
        </p:txBody>
      </p: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529E33C8-9C81-4094-A52E-42E2EFF632D4}"/>
              </a:ext>
            </a:extLst>
          </p:cNvPr>
          <p:cNvCxnSpPr/>
          <p:nvPr/>
        </p:nvCxnSpPr>
        <p:spPr>
          <a:xfrm>
            <a:off x="4092168" y="4797853"/>
            <a:ext cx="868431" cy="0"/>
          </a:xfrm>
          <a:prstGeom prst="straightConnector1">
            <a:avLst/>
          </a:prstGeom>
          <a:noFill/>
          <a:ln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C2040E67-2C24-4C03-99F6-F43E612ACB07}"/>
              </a:ext>
            </a:extLst>
          </p:cNvPr>
          <p:cNvCxnSpPr/>
          <p:nvPr/>
        </p:nvCxnSpPr>
        <p:spPr>
          <a:xfrm>
            <a:off x="4092168" y="5304762"/>
            <a:ext cx="868431" cy="0"/>
          </a:xfrm>
          <a:prstGeom prst="straightConnector1">
            <a:avLst/>
          </a:prstGeom>
          <a:noFill/>
          <a:ln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BEABB06-423D-46A7-A554-8685F2D426F0}"/>
              </a:ext>
            </a:extLst>
          </p:cNvPr>
          <p:cNvSpPr txBox="1"/>
          <p:nvPr/>
        </p:nvSpPr>
        <p:spPr>
          <a:xfrm>
            <a:off x="7923963" y="6002184"/>
            <a:ext cx="38085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+mj-lt"/>
              </a:rPr>
              <a:t>Geometrical model :</a:t>
            </a:r>
          </a:p>
          <a:p>
            <a:pPr marL="342900" indent="-342900">
              <a:buAutoNum type="alphaUcParenR"/>
            </a:pPr>
            <a:r>
              <a:rPr lang="en-GB" sz="1400" dirty="0">
                <a:latin typeface="+mj-lt"/>
              </a:rPr>
              <a:t>Fixed Constraint, B) External Front,</a:t>
            </a:r>
          </a:p>
          <a:p>
            <a:r>
              <a:rPr lang="en-GB" sz="1400" dirty="0">
                <a:latin typeface="+mj-lt"/>
              </a:rPr>
              <a:t>C) Symmetry condition</a:t>
            </a:r>
          </a:p>
          <a:p>
            <a:endParaRPr lang="en-GB" sz="1400" dirty="0">
              <a:latin typeface="+mj-lt"/>
            </a:endParaRP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E0EDE4CE-C37C-4C4F-8079-1E485209551C}"/>
              </a:ext>
            </a:extLst>
          </p:cNvPr>
          <p:cNvSpPr/>
          <p:nvPr/>
        </p:nvSpPr>
        <p:spPr>
          <a:xfrm>
            <a:off x="45720" y="4648687"/>
            <a:ext cx="1285876" cy="286811"/>
          </a:xfrm>
          <a:prstGeom prst="rect">
            <a:avLst/>
          </a:prstGeom>
          <a:solidFill>
            <a:srgbClr val="CE895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5" name="CasellaDiTesto 36">
            <a:extLst>
              <a:ext uri="{FF2B5EF4-FFF2-40B4-BE49-F238E27FC236}">
                <a16:creationId xmlns:a16="http://schemas.microsoft.com/office/drawing/2014/main" id="{A5A37EDA-59E7-425E-A3E7-FC9D31162D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7253" y="62714"/>
            <a:ext cx="101665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latin typeface="Century Gothic" panose="020B0502020202020204" pitchFamily="34" charset="0"/>
                <a:cs typeface="Arial" pitchFamily="34" charset="0"/>
              </a:rPr>
              <a:t>MECHANICAL ASSESSMENT</a:t>
            </a:r>
          </a:p>
        </p:txBody>
      </p:sp>
      <p:graphicFrame>
        <p:nvGraphicFramePr>
          <p:cNvPr id="32" name="Tabella 31">
            <a:extLst>
              <a:ext uri="{FF2B5EF4-FFF2-40B4-BE49-F238E27FC236}">
                <a16:creationId xmlns:a16="http://schemas.microsoft.com/office/drawing/2014/main" id="{99756565-24C4-445C-8B33-226DD44FBF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373648"/>
              </p:ext>
            </p:extLst>
          </p:nvPr>
        </p:nvGraphicFramePr>
        <p:xfrm>
          <a:off x="2378169" y="1004078"/>
          <a:ext cx="4480183" cy="1935206"/>
        </p:xfrm>
        <a:graphic>
          <a:graphicData uri="http://schemas.openxmlformats.org/drawingml/2006/table">
            <a:tbl>
              <a:tblPr firstRow="1" firstCol="1" bandRow="1"/>
              <a:tblGrid>
                <a:gridCol w="2329293">
                  <a:extLst>
                    <a:ext uri="{9D8B030D-6E8A-4147-A177-3AD203B41FA5}">
                      <a16:colId xmlns:a16="http://schemas.microsoft.com/office/drawing/2014/main" val="4098268288"/>
                    </a:ext>
                  </a:extLst>
                </a:gridCol>
                <a:gridCol w="2150890">
                  <a:extLst>
                    <a:ext uri="{9D8B030D-6E8A-4147-A177-3AD203B41FA5}">
                      <a16:colId xmlns:a16="http://schemas.microsoft.com/office/drawing/2014/main" val="2064967204"/>
                    </a:ext>
                  </a:extLst>
                </a:gridCol>
              </a:tblGrid>
              <a:tr h="276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Density</a:t>
                      </a:r>
                      <a:endParaRPr lang="it-IT" sz="1200" b="1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2700 [kg/m</a:t>
                      </a:r>
                      <a:r>
                        <a:rPr lang="it-IT" sz="1200" baseline="300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it-IT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199846"/>
                  </a:ext>
                </a:extLst>
              </a:tr>
              <a:tr h="276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Elastic modulus</a:t>
                      </a:r>
                      <a:endParaRPr lang="it-IT" sz="1200" b="1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70000 [</a:t>
                      </a:r>
                      <a:r>
                        <a:rPr lang="it-IT" sz="1200" dirty="0" err="1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MPa</a:t>
                      </a:r>
                      <a:r>
                        <a:rPr lang="it-IT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0538644"/>
                  </a:ext>
                </a:extLst>
              </a:tr>
              <a:tr h="276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Ultimate Stress</a:t>
                      </a:r>
                      <a:endParaRPr lang="it-IT" sz="1200" b="1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160 [</a:t>
                      </a:r>
                      <a:r>
                        <a:rPr lang="it-IT" sz="1200" dirty="0" err="1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MPa</a:t>
                      </a:r>
                      <a:r>
                        <a:rPr lang="it-IT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53500"/>
                  </a:ext>
                </a:extLst>
              </a:tr>
              <a:tr h="276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Poisson Coefficient</a:t>
                      </a:r>
                      <a:endParaRPr lang="it-IT" sz="1200" b="1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3546275"/>
                  </a:ext>
                </a:extLst>
              </a:tr>
              <a:tr h="276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Specific heat capacity</a:t>
                      </a:r>
                      <a:endParaRPr lang="it-IT" sz="1200" b="1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900 [J/</a:t>
                      </a:r>
                      <a:r>
                        <a:rPr lang="it-IT" sz="1200" dirty="0" err="1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kgK</a:t>
                      </a:r>
                      <a:r>
                        <a:rPr lang="it-IT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7833235"/>
                  </a:ext>
                </a:extLst>
              </a:tr>
              <a:tr h="276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Thermal conductivity</a:t>
                      </a:r>
                      <a:endParaRPr lang="it-IT" sz="1200" b="1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238 [W/</a:t>
                      </a:r>
                      <a:r>
                        <a:rPr lang="it-IT" sz="1200" dirty="0" err="1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mK</a:t>
                      </a:r>
                      <a:r>
                        <a:rPr lang="it-IT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8780394"/>
                  </a:ext>
                </a:extLst>
              </a:tr>
              <a:tr h="276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Thermal expansion</a:t>
                      </a:r>
                      <a:endParaRPr lang="it-IT" sz="1200" b="1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3,7 e</a:t>
                      </a:r>
                      <a:r>
                        <a:rPr lang="it-IT" sz="1200" baseline="300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-7</a:t>
                      </a:r>
                      <a:r>
                        <a:rPr lang="it-IT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[1/K]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5516062"/>
                  </a:ext>
                </a:extLst>
              </a:tr>
            </a:tbl>
          </a:graphicData>
        </a:graphic>
      </p:graphicFrame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4FE23A6D-7B7A-490A-9CF0-68DA62DB0810}"/>
              </a:ext>
            </a:extLst>
          </p:cNvPr>
          <p:cNvSpPr txBox="1"/>
          <p:nvPr/>
        </p:nvSpPr>
        <p:spPr>
          <a:xfrm>
            <a:off x="2132743" y="547941"/>
            <a:ext cx="4971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+mj-lt"/>
              </a:rPr>
              <a:t>Aluminium EN-AW 6060 (Thermal Break)</a:t>
            </a:r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D71DBB05-E3C2-4066-9083-B39225E12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7DDAB-4FB3-4048-91BA-D8EAEFBE8C79}" type="slidenum">
              <a:rPr lang="it-IT" smtClean="0"/>
              <a:pPr>
                <a:defRPr/>
              </a:pPr>
              <a:t>8</a:t>
            </a:fld>
            <a:r>
              <a:rPr lang="it-IT"/>
              <a:t>/17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1289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59"/>
    </mc:Choice>
    <mc:Fallback xmlns="">
      <p:transition spd="slow" advTm="38659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a 16">
            <a:extLst>
              <a:ext uri="{FF2B5EF4-FFF2-40B4-BE49-F238E27FC236}">
                <a16:creationId xmlns:a16="http://schemas.microsoft.com/office/drawing/2014/main" id="{AF2428CA-15E3-429C-B2E4-24C8CD4DD2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395064"/>
              </p:ext>
            </p:extLst>
          </p:nvPr>
        </p:nvGraphicFramePr>
        <p:xfrm>
          <a:off x="3769806" y="1076956"/>
          <a:ext cx="4652388" cy="5265448"/>
        </p:xfrm>
        <a:graphic>
          <a:graphicData uri="http://schemas.openxmlformats.org/drawingml/2006/table">
            <a:tbl>
              <a:tblPr firstRow="1" firstCol="1" bandRow="1"/>
              <a:tblGrid>
                <a:gridCol w="1675339">
                  <a:extLst>
                    <a:ext uri="{9D8B030D-6E8A-4147-A177-3AD203B41FA5}">
                      <a16:colId xmlns:a16="http://schemas.microsoft.com/office/drawing/2014/main" val="3471304265"/>
                    </a:ext>
                  </a:extLst>
                </a:gridCol>
                <a:gridCol w="997235">
                  <a:extLst>
                    <a:ext uri="{9D8B030D-6E8A-4147-A177-3AD203B41FA5}">
                      <a16:colId xmlns:a16="http://schemas.microsoft.com/office/drawing/2014/main" val="465593838"/>
                    </a:ext>
                  </a:extLst>
                </a:gridCol>
                <a:gridCol w="796696">
                  <a:extLst>
                    <a:ext uri="{9D8B030D-6E8A-4147-A177-3AD203B41FA5}">
                      <a16:colId xmlns:a16="http://schemas.microsoft.com/office/drawing/2014/main" val="1528775865"/>
                    </a:ext>
                  </a:extLst>
                </a:gridCol>
                <a:gridCol w="1183118">
                  <a:extLst>
                    <a:ext uri="{9D8B030D-6E8A-4147-A177-3AD203B41FA5}">
                      <a16:colId xmlns:a16="http://schemas.microsoft.com/office/drawing/2014/main" val="3688906663"/>
                    </a:ext>
                  </a:extLst>
                </a:gridCol>
              </a:tblGrid>
              <a:tr h="49862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Frame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Aluminium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9152138"/>
                  </a:ext>
                </a:extLst>
              </a:tr>
              <a:tr h="49862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Glass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Soda Lime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4579609"/>
                  </a:ext>
                </a:extLst>
              </a:tr>
              <a:tr h="498622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Large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26162"/>
                  </a:ext>
                </a:extLst>
              </a:tr>
              <a:tr h="4986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4mm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5mm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6mm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6586333"/>
                  </a:ext>
                </a:extLst>
              </a:tr>
              <a:tr h="4786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 kPa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kPa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1,3 kPa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05554"/>
                  </a:ext>
                </a:extLst>
              </a:tr>
              <a:tr h="498622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Typical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6835950"/>
                  </a:ext>
                </a:extLst>
              </a:tr>
              <a:tr h="4986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4mm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5mm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6mm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689791"/>
                  </a:ext>
                </a:extLst>
              </a:tr>
              <a:tr h="4986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kPa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kPa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4,3 kPa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255361"/>
                  </a:ext>
                </a:extLst>
              </a:tr>
              <a:tr h="498622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Small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8594482"/>
                  </a:ext>
                </a:extLst>
              </a:tr>
              <a:tr h="797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5,3 kPa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kPa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10,33 kPa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5224313"/>
                  </a:ext>
                </a:extLst>
              </a:tr>
            </a:tbl>
          </a:graphicData>
        </a:graphic>
      </p:graphicFrame>
      <p:sp>
        <p:nvSpPr>
          <p:cNvPr id="6" name="Rettangolo 5">
            <a:extLst>
              <a:ext uri="{FF2B5EF4-FFF2-40B4-BE49-F238E27FC236}">
                <a16:creationId xmlns:a16="http://schemas.microsoft.com/office/drawing/2014/main" id="{C5901E38-6751-49F6-8D06-3D96F82F1AC4}"/>
              </a:ext>
            </a:extLst>
          </p:cNvPr>
          <p:cNvSpPr/>
          <p:nvPr/>
        </p:nvSpPr>
        <p:spPr>
          <a:xfrm>
            <a:off x="45720" y="4648687"/>
            <a:ext cx="1285876" cy="286811"/>
          </a:xfrm>
          <a:prstGeom prst="rect">
            <a:avLst/>
          </a:prstGeom>
          <a:solidFill>
            <a:srgbClr val="CE895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8" name="CasellaDiTesto 36">
            <a:extLst>
              <a:ext uri="{FF2B5EF4-FFF2-40B4-BE49-F238E27FC236}">
                <a16:creationId xmlns:a16="http://schemas.microsoft.com/office/drawing/2014/main" id="{F9EC63BF-4144-4085-9B59-6BF2F83E4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7253" y="62714"/>
            <a:ext cx="101665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latin typeface="Century Gothic" panose="020B0502020202020204" pitchFamily="34" charset="0"/>
                <a:cs typeface="Arial" pitchFamily="34" charset="0"/>
              </a:rPr>
              <a:t>MECHANICAL ASSESSMENT: BREAK LOAD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6F64E6B-3F62-404C-BB0B-644904D99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7DDAB-4FB3-4048-91BA-D8EAEFBE8C79}" type="slidenum">
              <a:rPr lang="it-IT" smtClean="0"/>
              <a:pPr>
                <a:defRPr/>
              </a:pPr>
              <a:t>9</a:t>
            </a:fld>
            <a:r>
              <a:rPr lang="it-IT"/>
              <a:t>/17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268127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5"/>
</p:tagLst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noFill/>
        <a:ln>
          <a:solidFill>
            <a:srgbClr val="FFFF00"/>
          </a:solidFill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</a:objectDefaults>
  <a:extraClrSchemeLst/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4D7C4887C8E74FA384361D0473A483" ma:contentTypeVersion="12" ma:contentTypeDescription="Create a new document." ma:contentTypeScope="" ma:versionID="a11e93694de8066085ebd4acd680ff08">
  <xsd:schema xmlns:xsd="http://www.w3.org/2001/XMLSchema" xmlns:xs="http://www.w3.org/2001/XMLSchema" xmlns:p="http://schemas.microsoft.com/office/2006/metadata/properties" xmlns:ns3="a75e0526-2262-45f2-a521-10ff3a641c0a" xmlns:ns4="3b41352b-c2d7-43e5-827c-cb1d90aef8c1" targetNamespace="http://schemas.microsoft.com/office/2006/metadata/properties" ma:root="true" ma:fieldsID="f3dcd3352bacbd7a5a501fb7bbbf29c8" ns3:_="" ns4:_="">
    <xsd:import namespace="a75e0526-2262-45f2-a521-10ff3a641c0a"/>
    <xsd:import namespace="3b41352b-c2d7-43e5-827c-cb1d90aef8c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5e0526-2262-45f2-a521-10ff3a641c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41352b-c2d7-43e5-827c-cb1d90aef8c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4AB3C2C-91D1-4968-8185-9AC00AA85FDB}">
  <ds:schemaRefs>
    <ds:schemaRef ds:uri="http://purl.org/dc/dcmitype/"/>
    <ds:schemaRef ds:uri="http://www.w3.org/XML/1998/namespace"/>
    <ds:schemaRef ds:uri="http://schemas.microsoft.com/office/2006/metadata/properties"/>
    <ds:schemaRef ds:uri="a75e0526-2262-45f2-a521-10ff3a641c0a"/>
    <ds:schemaRef ds:uri="3b41352b-c2d7-43e5-827c-cb1d90aef8c1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9AD4726-5FEB-4C17-B9DD-4F6703EE63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5e0526-2262-45f2-a521-10ff3a641c0a"/>
    <ds:schemaRef ds:uri="3b41352b-c2d7-43e5-827c-cb1d90aef8c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BD89E8-6B4A-401D-ADD6-B68C5A67B79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1060</Words>
  <Application>Microsoft Office PowerPoint</Application>
  <PresentationFormat>Widescreen</PresentationFormat>
  <Paragraphs>212</Paragraphs>
  <Slides>18</Slides>
  <Notes>18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Century Gothic</vt:lpstr>
      <vt:lpstr>Palatino Linotype</vt:lpstr>
      <vt:lpstr>Times New Roman</vt:lpstr>
      <vt:lpstr>1_Tema di Office</vt:lpstr>
      <vt:lpstr>Personalizza struttura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Mauro Iacuaniello</dc:creator>
  <cp:lastModifiedBy>Mauro Iacuaniello</cp:lastModifiedBy>
  <cp:revision>12</cp:revision>
  <dcterms:created xsi:type="dcterms:W3CDTF">2020-09-15T12:18:38Z</dcterms:created>
  <dcterms:modified xsi:type="dcterms:W3CDTF">2020-09-18T13:18:11Z</dcterms:modified>
</cp:coreProperties>
</file>