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24" d="100"/>
          <a:sy n="124" d="100"/>
        </p:scale>
        <p:origin x="876" y="-408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8/28/2020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8/28/2020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8/28/2020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8/28/2020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8/28/2020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8/28/2020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8/28/2020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8/28/2020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8/28/2020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8/28/2020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8/28/2020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8/28/2020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8/28/2020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8/28/2020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png"/><Relationship Id="rId21" Type="http://schemas.openxmlformats.org/officeDocument/2006/relationships/image" Target="../media/image18.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5" Type="http://schemas.openxmlformats.org/officeDocument/2006/relationships/image" Target="../media/image22.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24" Type="http://schemas.openxmlformats.org/officeDocument/2006/relationships/image" Target="../media/image21.png"/><Relationship Id="rId5" Type="http://schemas.openxmlformats.org/officeDocument/2006/relationships/image" Target="../media/image2.png"/><Relationship Id="rId15" Type="http://schemas.openxmlformats.org/officeDocument/2006/relationships/image" Target="../media/image12.png"/><Relationship Id="rId23" Type="http://schemas.openxmlformats.org/officeDocument/2006/relationships/image" Target="../media/image20.pn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png"/><Relationship Id="rId2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517850" y="1772680"/>
            <a:ext cx="2748690"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During the dissimilar welding of metals with high power laser sources, the mismatch in their physical properties can lead to an asymmetry of the </a:t>
            </a:r>
            <a:r>
              <a:rPr lang="en-US" altLang="en-US" sz="1000" dirty="0" smtClean="0">
                <a:latin typeface="Calibri" panose="020F0502020204030204" pitchFamily="34" charset="0"/>
                <a:ea typeface="Cambria" charset="0"/>
                <a:cs typeface="Arial" panose="020B0604020202020204" pitchFamily="34" charset="0"/>
              </a:rPr>
              <a:t>keyhole. This phenomenon was </a:t>
            </a:r>
            <a:r>
              <a:rPr lang="en-US" altLang="en-US" sz="1000" dirty="0">
                <a:latin typeface="Calibri" panose="020F0502020204030204" pitchFamily="34" charset="0"/>
                <a:ea typeface="Cambria" charset="0"/>
                <a:cs typeface="Arial" panose="020B0604020202020204" pitchFamily="34" charset="0"/>
              </a:rPr>
              <a:t>observed </a:t>
            </a:r>
            <a:r>
              <a:rPr lang="en-US" altLang="en-US" sz="1000" dirty="0" smtClean="0">
                <a:latin typeface="Calibri" panose="020F0502020204030204" pitchFamily="34" charset="0"/>
                <a:ea typeface="Cambria" charset="0"/>
                <a:cs typeface="Arial" panose="020B0604020202020204" pitchFamily="34" charset="0"/>
              </a:rPr>
              <a:t>for the </a:t>
            </a:r>
            <a:r>
              <a:rPr lang="en-US" altLang="en-US" sz="1000" dirty="0">
                <a:latin typeface="Calibri" panose="020F0502020204030204" pitchFamily="34" charset="0"/>
                <a:ea typeface="Cambria" charset="0"/>
                <a:cs typeface="Arial" panose="020B0604020202020204" pitchFamily="34" charset="0"/>
              </a:rPr>
              <a:t>metals having a strong mismatch in vaporization </a:t>
            </a:r>
            <a:r>
              <a:rPr lang="en-US" altLang="en-US" sz="1000" dirty="0" smtClean="0">
                <a:latin typeface="Calibri" panose="020F0502020204030204" pitchFamily="34" charset="0"/>
                <a:ea typeface="Cambria" charset="0"/>
                <a:cs typeface="Arial" panose="020B0604020202020204" pitchFamily="34" charset="0"/>
              </a:rPr>
              <a:t>temperatures and </a:t>
            </a:r>
            <a:r>
              <a:rPr lang="en-US" altLang="en-US" sz="1000" dirty="0">
                <a:latin typeface="Calibri" panose="020F0502020204030204" pitchFamily="34" charset="0"/>
                <a:ea typeface="Cambria" charset="0"/>
                <a:cs typeface="Arial" panose="020B0604020202020204" pitchFamily="34" charset="0"/>
              </a:rPr>
              <a:t>in the case of strong reflectivity of one of </a:t>
            </a:r>
            <a:r>
              <a:rPr lang="en-US" altLang="en-US" sz="1000" dirty="0" smtClean="0">
                <a:latin typeface="Calibri" panose="020F0502020204030204" pitchFamily="34" charset="0"/>
                <a:ea typeface="Cambria" charset="0"/>
                <a:cs typeface="Arial" panose="020B0604020202020204" pitchFamily="34" charset="0"/>
              </a:rPr>
              <a:t>materials. </a:t>
            </a:r>
            <a:r>
              <a:rPr lang="en-US" altLang="en-US" sz="1000" dirty="0">
                <a:latin typeface="Calibri" panose="020F0502020204030204" pitchFamily="34" charset="0"/>
                <a:ea typeface="Cambria" charset="0"/>
                <a:cs typeface="Arial" panose="020B0604020202020204" pitchFamily="34" charset="0"/>
              </a:rPr>
              <a:t>To </a:t>
            </a:r>
            <a:r>
              <a:rPr lang="en-US" altLang="en-US" sz="1000" dirty="0" smtClean="0">
                <a:latin typeface="Calibri" panose="020F0502020204030204" pitchFamily="34" charset="0"/>
                <a:ea typeface="Cambria" charset="0"/>
                <a:cs typeface="Arial" panose="020B0604020202020204" pitchFamily="34" charset="0"/>
              </a:rPr>
              <a:t>predict </a:t>
            </a:r>
            <a:r>
              <a:rPr lang="en-US" altLang="en-US" sz="1000" dirty="0">
                <a:latin typeface="Calibri" panose="020F0502020204030204" pitchFamily="34" charset="0"/>
                <a:ea typeface="Cambria" charset="0"/>
                <a:cs typeface="Arial" panose="020B0604020202020204" pitchFamily="34" charset="0"/>
              </a:rPr>
              <a:t>the keyhole shapes observed in aluminum/magnesium </a:t>
            </a:r>
            <a:r>
              <a:rPr lang="en-US" altLang="en-US" sz="1000" dirty="0" smtClean="0">
                <a:latin typeface="Calibri" panose="020F0502020204030204" pitchFamily="34" charset="0"/>
                <a:ea typeface="Cambria" charset="0"/>
                <a:cs typeface="Arial" panose="020B0604020202020204" pitchFamily="34" charset="0"/>
              </a:rPr>
              <a:t>joints, </a:t>
            </a:r>
            <a:r>
              <a:rPr lang="en-US" altLang="en-US" sz="1000" dirty="0">
                <a:latin typeface="Calibri" panose="020F0502020204030204" pitchFamily="34" charset="0"/>
                <a:ea typeface="Cambria" charset="0"/>
                <a:cs typeface="Arial" panose="020B0604020202020204" pitchFamily="34" charset="0"/>
              </a:rPr>
              <a:t>a simplified 2D model of thermal ablation was developed. The main numerical achievement of this work consists in the simulation of keyhole with high depth to width ratio thanks to the adaptive mesh stiffening used in deformed geometry formulation. </a:t>
            </a:r>
          </a:p>
        </p:txBody>
      </p:sp>
      <p:sp>
        <p:nvSpPr>
          <p:cNvPr id="3076" name="TextBox 7"/>
          <p:cNvSpPr txBox="1">
            <a:spLocks noChangeArrowheads="1"/>
          </p:cNvSpPr>
          <p:nvPr/>
        </p:nvSpPr>
        <p:spPr bwMode="auto">
          <a:xfrm>
            <a:off x="526719" y="3875375"/>
            <a:ext cx="2734008"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The present 2D model </a:t>
            </a:r>
            <a:r>
              <a:rPr lang="en-US" altLang="en-US" sz="1000" dirty="0">
                <a:latin typeface="Calibri" panose="020F0502020204030204" pitchFamily="34" charset="0"/>
                <a:cs typeface="Arial" panose="020B0604020202020204" pitchFamily="34" charset="0"/>
              </a:rPr>
              <a:t>involves Heat Transfer in Solids and Deformed Geometry modules that are strongly </a:t>
            </a:r>
            <a:r>
              <a:rPr lang="en-US" altLang="en-US" sz="1000" dirty="0" smtClean="0">
                <a:latin typeface="Calibri" panose="020F0502020204030204" pitchFamily="34" charset="0"/>
                <a:cs typeface="Arial" panose="020B0604020202020204" pitchFamily="34" charset="0"/>
              </a:rPr>
              <a:t>coupled.</a:t>
            </a:r>
          </a:p>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Heat transfer :  </a:t>
            </a:r>
            <a:endParaRPr lang="en-US" altLang="en-US" sz="1000" b="1"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647767" y="1774478"/>
            <a:ext cx="2802930" cy="155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rPr>
              <a:t>The </a:t>
            </a:r>
            <a:r>
              <a:rPr lang="en-US" altLang="en-US" sz="1000" dirty="0">
                <a:latin typeface="Calibri" panose="020F0502020204030204" pitchFamily="34" charset="0"/>
                <a:cs typeface="Arial" panose="020B0604020202020204" pitchFamily="34" charset="0"/>
              </a:rPr>
              <a:t>calculated keyhole profiles were compared to the ablated areas formed at aluminum/magnesium joints after </a:t>
            </a:r>
            <a:r>
              <a:rPr lang="en-US" altLang="en-US" sz="1000" dirty="0" err="1" smtClean="0">
                <a:latin typeface="Calibri" panose="020F0502020204030204" pitchFamily="34" charset="0"/>
                <a:cs typeface="Arial" panose="020B0604020202020204" pitchFamily="34" charset="0"/>
              </a:rPr>
              <a:t>Nd:YAG</a:t>
            </a:r>
            <a:r>
              <a:rPr lang="en-US" altLang="en-US" sz="1000" dirty="0" smtClean="0">
                <a:latin typeface="Calibri" panose="020F0502020204030204" pitchFamily="34" charset="0"/>
                <a:cs typeface="Arial" panose="020B0604020202020204" pitchFamily="34" charset="0"/>
              </a:rPr>
              <a:t> laser pulse (</a:t>
            </a:r>
            <a:r>
              <a:rPr lang="en-US" altLang="en-US" sz="1000" i="1" dirty="0" smtClean="0">
                <a:latin typeface="Calibri" panose="020F0502020204030204" pitchFamily="34" charset="0"/>
                <a:cs typeface="Arial" panose="020B0604020202020204" pitchFamily="34" charset="0"/>
              </a:rPr>
              <a:t>P</a:t>
            </a:r>
            <a:r>
              <a:rPr lang="en-US" altLang="en-US" sz="1000" dirty="0" smtClean="0">
                <a:latin typeface="Calibri" panose="020F0502020204030204" pitchFamily="34" charset="0"/>
                <a:cs typeface="Arial" panose="020B0604020202020204" pitchFamily="34" charset="0"/>
              </a:rPr>
              <a:t> = 2.5 kW, t = 6 </a:t>
            </a:r>
            <a:r>
              <a:rPr lang="en-US" altLang="en-US" sz="1000" dirty="0" err="1" smtClean="0">
                <a:latin typeface="Calibri" panose="020F0502020204030204" pitchFamily="34" charset="0"/>
                <a:cs typeface="Arial" panose="020B0604020202020204" pitchFamily="34" charset="0"/>
              </a:rPr>
              <a:t>ms</a:t>
            </a:r>
            <a:r>
              <a:rPr lang="en-US" altLang="en-US" sz="1000" dirty="0" smtClean="0">
                <a:latin typeface="Calibri" panose="020F0502020204030204" pitchFamily="34" charset="0"/>
                <a:cs typeface="Arial" panose="020B0604020202020204" pitchFamily="34" charset="0"/>
              </a:rPr>
              <a:t>, </a:t>
            </a:r>
            <a:r>
              <a:rPr lang="en-US" altLang="en-US" sz="1000" dirty="0" smtClean="0">
                <a:latin typeface="Calibri" panose="020F0502020204030204" pitchFamily="34" charset="0"/>
                <a:cs typeface="Arial" panose="020B0604020202020204" pitchFamily="34" charset="0"/>
                <a:sym typeface="Symbol" panose="05050102010706020507" pitchFamily="18" charset="2"/>
              </a:rPr>
              <a:t></a:t>
            </a:r>
            <a:r>
              <a:rPr lang="en-US" altLang="en-US" sz="1000" baseline="-25000" dirty="0" smtClean="0">
                <a:latin typeface="Calibri" panose="020F0502020204030204" pitchFamily="34" charset="0"/>
                <a:cs typeface="Arial" panose="020B0604020202020204" pitchFamily="34" charset="0"/>
                <a:sym typeface="Symbol" panose="05050102010706020507" pitchFamily="18" charset="2"/>
              </a:rPr>
              <a:t>beam</a:t>
            </a:r>
            <a:r>
              <a:rPr lang="en-US" altLang="en-US" sz="1000" dirty="0" smtClean="0">
                <a:latin typeface="Calibri" panose="020F0502020204030204" pitchFamily="34" charset="0"/>
                <a:cs typeface="Arial" panose="020B0604020202020204" pitchFamily="34" charset="0"/>
                <a:sym typeface="Symbol" panose="05050102010706020507" pitchFamily="18" charset="2"/>
              </a:rPr>
              <a:t> = 0.4 mm</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that were observed by SEM-EDX </a:t>
            </a:r>
            <a:r>
              <a:rPr lang="en-US" altLang="en-US" sz="1000" dirty="0" smtClean="0">
                <a:latin typeface="Calibri" panose="020F0502020204030204" pitchFamily="34" charset="0"/>
                <a:cs typeface="Arial" panose="020B0604020202020204" pitchFamily="34" charset="0"/>
              </a:rPr>
              <a:t>and high speed </a:t>
            </a:r>
            <a:r>
              <a:rPr lang="en-US" altLang="en-US" sz="1000" dirty="0" smtClean="0">
                <a:latin typeface="Calibri" panose="020F0502020204030204" pitchFamily="34" charset="0"/>
                <a:cs typeface="Arial" panose="020B0604020202020204" pitchFamily="34" charset="0"/>
              </a:rPr>
              <a:t>imaging. </a:t>
            </a:r>
            <a:r>
              <a:rPr lang="en-US" altLang="en-US" sz="1000" dirty="0" smtClean="0">
                <a:latin typeface="Calibri" panose="020F0502020204030204" pitchFamily="34" charset="0"/>
                <a:cs typeface="Arial" panose="020B0604020202020204" pitchFamily="34" charset="0"/>
              </a:rPr>
              <a:t>The </a:t>
            </a:r>
            <a:r>
              <a:rPr lang="en-US" altLang="en-US" sz="1000" dirty="0">
                <a:latin typeface="Calibri" panose="020F0502020204030204" pitchFamily="34" charset="0"/>
                <a:cs typeface="Arial" panose="020B0604020202020204" pitchFamily="34" charset="0"/>
              </a:rPr>
              <a:t>keyhole aspects in case of full laser beam offset on aluminum side (</a:t>
            </a:r>
            <a:r>
              <a:rPr lang="en-US" altLang="en-US" sz="1000" dirty="0">
                <a:latin typeface="Symbol" panose="05050102010706020507" pitchFamily="18" charset="2"/>
                <a:cs typeface="Arial" panose="020B0604020202020204" pitchFamily="34" charset="0"/>
              </a:rPr>
              <a:t></a:t>
            </a:r>
            <a:r>
              <a:rPr lang="en-US" altLang="en-US" sz="1000" dirty="0">
                <a:latin typeface="Calibri" panose="020F0502020204030204" pitchFamily="34" charset="0"/>
                <a:cs typeface="Arial" panose="020B0604020202020204" pitchFamily="34" charset="0"/>
              </a:rPr>
              <a:t> = -0.3 mm) as well as in case of centered beam position and full laser beam offset on magnesium side </a:t>
            </a:r>
            <a:r>
              <a:rPr lang="en-US" altLang="en-US" sz="1000" dirty="0" smtClean="0">
                <a:latin typeface="Calibri" panose="020F0502020204030204" pitchFamily="34" charset="0"/>
                <a:cs typeface="Arial" panose="020B0604020202020204" pitchFamily="34" charset="0"/>
              </a:rPr>
              <a:t>(</a:t>
            </a:r>
            <a:r>
              <a:rPr lang="en-US" altLang="en-US" sz="1000" dirty="0" smtClean="0">
                <a:latin typeface="Symbol" panose="05050102010706020507" pitchFamily="18" charset="2"/>
                <a:cs typeface="Arial" panose="020B0604020202020204" pitchFamily="34" charset="0"/>
              </a:rPr>
              <a:t></a:t>
            </a:r>
            <a:r>
              <a:rPr lang="en-US" altLang="en-US" sz="1000" dirty="0" smtClean="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 0.3 mm) were globally reproduced. </a:t>
            </a:r>
          </a:p>
        </p:txBody>
      </p:sp>
      <p:sp>
        <p:nvSpPr>
          <p:cNvPr id="3110" name="TextBox 22"/>
          <p:cNvSpPr txBox="1">
            <a:spLocks noChangeArrowheads="1"/>
          </p:cNvSpPr>
          <p:nvPr/>
        </p:nvSpPr>
        <p:spPr bwMode="auto">
          <a:xfrm>
            <a:off x="3649948" y="8765044"/>
            <a:ext cx="2833357"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E</a:t>
            </a:r>
            <a:r>
              <a:rPr lang="en-US" altLang="en-US" sz="1000" dirty="0" smtClean="0">
                <a:latin typeface="Calibri" panose="020F0502020204030204" pitchFamily="34" charset="0"/>
                <a:cs typeface="Arial" panose="020B0604020202020204" pitchFamily="34" charset="0"/>
              </a:rPr>
              <a:t>asy </a:t>
            </a:r>
            <a:r>
              <a:rPr lang="en-US" altLang="en-US" sz="1000" dirty="0">
                <a:latin typeface="Calibri" panose="020F0502020204030204" pitchFamily="34" charset="0"/>
                <a:cs typeface="Arial" panose="020B0604020202020204" pitchFamily="34" charset="0"/>
              </a:rPr>
              <a:t>convergence </a:t>
            </a:r>
            <a:r>
              <a:rPr lang="en-US" altLang="en-US" sz="1000" dirty="0" smtClean="0">
                <a:latin typeface="Calibri" panose="020F0502020204030204" pitchFamily="34" charset="0"/>
                <a:cs typeface="Arial" panose="020B0604020202020204" pitchFamily="34" charset="0"/>
              </a:rPr>
              <a:t>thanks to local </a:t>
            </a:r>
            <a:r>
              <a:rPr lang="en-US" altLang="en-US" sz="1000" err="1" smtClean="0">
                <a:latin typeface="Calibri" panose="020F0502020204030204" pitchFamily="34" charset="0"/>
                <a:cs typeface="Arial" panose="020B0604020202020204" pitchFamily="34" charset="0"/>
              </a:rPr>
              <a:t>Yeoh</a:t>
            </a:r>
            <a:r>
              <a:rPr lang="en-US" altLang="en-US" sz="1000" smtClean="0">
                <a:latin typeface="Calibri" panose="020F0502020204030204" pitchFamily="34" charset="0"/>
                <a:cs typeface="Arial" panose="020B0604020202020204" pitchFamily="34" charset="0"/>
              </a:rPr>
              <a:t> </a:t>
            </a:r>
            <a:r>
              <a:rPr lang="en-US" altLang="en-US" sz="1000" smtClean="0">
                <a:latin typeface="Calibri" panose="020F0502020204030204" pitchFamily="34" charset="0"/>
                <a:cs typeface="Arial" panose="020B0604020202020204" pitchFamily="34" charset="0"/>
              </a:rPr>
              <a:t>stiffening.</a:t>
            </a:r>
            <a:endParaRPr lang="en-US" altLang="en-US" sz="1000" dirty="0" smtClean="0">
              <a:latin typeface="Calibri" panose="020F0502020204030204" pitchFamily="34" charset="0"/>
              <a:cs typeface="Arial" panose="020B0604020202020204" pitchFamily="34" charset="0"/>
            </a:endParaRPr>
          </a:p>
          <a:p>
            <a:pPr marL="171450" indent="-171450" algn="just" eaLnBrk="1" hangingPunct="1">
              <a:spcBef>
                <a:spcPct val="0"/>
              </a:spcBef>
              <a:defRPr/>
            </a:pPr>
            <a:r>
              <a:rPr lang="en-US" altLang="en-US" sz="1000" dirty="0" smtClean="0">
                <a:latin typeface="Calibri" panose="020F0502020204030204" pitchFamily="34" charset="0"/>
                <a:cs typeface="Arial" panose="020B0604020202020204" pitchFamily="34" charset="0"/>
              </a:rPr>
              <a:t>The </a:t>
            </a:r>
            <a:r>
              <a:rPr lang="en-US" altLang="en-US" sz="1000" dirty="0">
                <a:latin typeface="Calibri" panose="020F0502020204030204" pitchFamily="34" charset="0"/>
                <a:cs typeface="Arial" panose="020B0604020202020204" pitchFamily="34" charset="0"/>
              </a:rPr>
              <a:t>mismatch in vaporization temperatures </a:t>
            </a:r>
            <a:r>
              <a:rPr lang="en-US" altLang="en-US" sz="1000" dirty="0" smtClean="0">
                <a:latin typeface="Calibri" panose="020F0502020204030204" pitchFamily="34" charset="0"/>
                <a:cs typeface="Arial" panose="020B0604020202020204" pitchFamily="34" charset="0"/>
              </a:rPr>
              <a:t>induces </a:t>
            </a:r>
            <a:r>
              <a:rPr lang="en-US" altLang="en-US" sz="1000" dirty="0">
                <a:latin typeface="Calibri" panose="020F0502020204030204" pitchFamily="34" charset="0"/>
                <a:cs typeface="Arial" panose="020B0604020202020204" pitchFamily="34" charset="0"/>
              </a:rPr>
              <a:t>the preferential formation of deep and thin keyhole on magnesium </a:t>
            </a:r>
            <a:r>
              <a:rPr lang="en-US" altLang="en-US" sz="1000" dirty="0" smtClean="0">
                <a:latin typeface="Calibri" panose="020F0502020204030204" pitchFamily="34" charset="0"/>
                <a:cs typeface="Arial" panose="020B0604020202020204" pitchFamily="34" charset="0"/>
              </a:rPr>
              <a:t>side.</a:t>
            </a:r>
            <a:endParaRPr lang="en-US" altLang="en-US" sz="1000" dirty="0">
              <a:latin typeface="Calibri" panose="020F0502020204030204" pitchFamily="34" charset="0"/>
              <a:cs typeface="Arial" panose="020B0604020202020204" pitchFamily="34" charset="0"/>
            </a:endParaRPr>
          </a:p>
        </p:txBody>
      </p:sp>
      <p:sp>
        <p:nvSpPr>
          <p:cNvPr id="4135" name="TextBox 24"/>
          <p:cNvSpPr txBox="1">
            <a:spLocks noChangeArrowheads="1"/>
          </p:cNvSpPr>
          <p:nvPr/>
        </p:nvSpPr>
        <p:spPr bwMode="auto">
          <a:xfrm>
            <a:off x="529942" y="7631849"/>
            <a:ext cx="2743244"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1</a:t>
            </a:r>
            <a:r>
              <a:rPr lang="en-US" altLang="en-US" sz="750" dirty="0">
                <a:cs typeface="Arial" panose="020B0604020202020204" pitchFamily="34" charset="0"/>
              </a:rPr>
              <a:t>. </a:t>
            </a:r>
            <a:r>
              <a:rPr lang="en-US" altLang="en-US" sz="750" dirty="0" smtClean="0">
                <a:cs typeface="Arial" panose="020B0604020202020204" pitchFamily="34" charset="0"/>
              </a:rPr>
              <a:t>Initial </a:t>
            </a:r>
            <a:r>
              <a:rPr lang="en-US" altLang="en-US" sz="750" dirty="0">
                <a:cs typeface="Arial" panose="020B0604020202020204" pitchFamily="34" charset="0"/>
              </a:rPr>
              <a:t>and </a:t>
            </a:r>
            <a:r>
              <a:rPr lang="en-US" altLang="en-US" sz="750" dirty="0" smtClean="0">
                <a:cs typeface="Arial" panose="020B0604020202020204" pitchFamily="34" charset="0"/>
              </a:rPr>
              <a:t>deformed  </a:t>
            </a:r>
            <a:r>
              <a:rPr lang="en-US" altLang="en-US" sz="750" dirty="0">
                <a:cs typeface="Arial" panose="020B0604020202020204" pitchFamily="34" charset="0"/>
              </a:rPr>
              <a:t>geometry with details on elements quality </a:t>
            </a:r>
            <a:r>
              <a:rPr lang="en-US" altLang="en-US" sz="750" dirty="0" smtClean="0">
                <a:cs typeface="Arial" panose="020B0604020202020204" pitchFamily="34" charset="0"/>
              </a:rPr>
              <a:t> before </a:t>
            </a:r>
            <a:r>
              <a:rPr lang="en-US" altLang="en-US" sz="750" dirty="0">
                <a:cs typeface="Arial" panose="020B0604020202020204" pitchFamily="34" charset="0"/>
              </a:rPr>
              <a:t>and </a:t>
            </a:r>
            <a:r>
              <a:rPr lang="en-US" altLang="en-US" sz="750" dirty="0" smtClean="0">
                <a:cs typeface="Arial" panose="020B0604020202020204" pitchFamily="34" charset="0"/>
              </a:rPr>
              <a:t>after </a:t>
            </a:r>
            <a:r>
              <a:rPr lang="en-US" altLang="en-US" sz="750" dirty="0">
                <a:cs typeface="Arial" panose="020B0604020202020204" pitchFamily="34" charset="0"/>
              </a:rPr>
              <a:t>the application of local stiffening. </a:t>
            </a:r>
          </a:p>
        </p:txBody>
      </p:sp>
      <p:sp>
        <p:nvSpPr>
          <p:cNvPr id="4136" name="TextBox 25"/>
          <p:cNvSpPr txBox="1">
            <a:spLocks noChangeArrowheads="1"/>
          </p:cNvSpPr>
          <p:nvPr/>
        </p:nvSpPr>
        <p:spPr bwMode="auto">
          <a:xfrm>
            <a:off x="3692709" y="8418817"/>
            <a:ext cx="2802930"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a:t>
            </a:r>
            <a:r>
              <a:rPr lang="en-US" altLang="en-US" sz="750" b="1" dirty="0" smtClean="0">
                <a:cs typeface="Arial" panose="020B0604020202020204" pitchFamily="34" charset="0"/>
              </a:rPr>
              <a:t>2</a:t>
            </a:r>
            <a:r>
              <a:rPr lang="en-US" altLang="en-US" sz="750" dirty="0" smtClean="0">
                <a:cs typeface="Arial" panose="020B0604020202020204" pitchFamily="34" charset="0"/>
              </a:rPr>
              <a:t>. </a:t>
            </a:r>
            <a:r>
              <a:rPr lang="en-US" altLang="en-US" sz="750" dirty="0">
                <a:cs typeface="Arial" panose="020B0604020202020204" pitchFamily="34" charset="0"/>
              </a:rPr>
              <a:t>A comparison between </a:t>
            </a:r>
            <a:r>
              <a:rPr lang="en-US" altLang="en-US" sz="750" dirty="0" smtClean="0">
                <a:cs typeface="Arial" panose="020B0604020202020204" pitchFamily="34" charset="0"/>
              </a:rPr>
              <a:t>calculated </a:t>
            </a:r>
            <a:r>
              <a:rPr lang="en-US" altLang="en-US" sz="750" dirty="0">
                <a:cs typeface="Arial" panose="020B0604020202020204" pitchFamily="34" charset="0"/>
              </a:rPr>
              <a:t>and experimental (EDX </a:t>
            </a:r>
            <a:r>
              <a:rPr lang="en-US" altLang="en-US" sz="750" dirty="0" smtClean="0">
                <a:cs typeface="Arial" panose="020B0604020202020204" pitchFamily="34" charset="0"/>
              </a:rPr>
              <a:t>mappings, </a:t>
            </a:r>
            <a:r>
              <a:rPr lang="en-US" altLang="en-US" sz="750" dirty="0">
                <a:cs typeface="Arial" panose="020B0604020202020204" pitchFamily="34" charset="0"/>
              </a:rPr>
              <a:t>HSI </a:t>
            </a:r>
            <a:r>
              <a:rPr lang="en-US" altLang="en-US" sz="750" dirty="0" smtClean="0">
                <a:cs typeface="Arial" panose="020B0604020202020204" pitchFamily="34" charset="0"/>
              </a:rPr>
              <a:t>image) </a:t>
            </a:r>
            <a:r>
              <a:rPr lang="en-US" altLang="en-US" sz="750" dirty="0">
                <a:cs typeface="Arial" panose="020B0604020202020204" pitchFamily="34" charset="0"/>
              </a:rPr>
              <a:t>interaction zones in aluminum/magnesium joint.</a:t>
            </a:r>
          </a:p>
        </p:txBody>
      </p:sp>
      <p:sp>
        <p:nvSpPr>
          <p:cNvPr id="25" name="TextBox 3"/>
          <p:cNvSpPr txBox="1">
            <a:spLocks noChangeArrowheads="1"/>
          </p:cNvSpPr>
          <p:nvPr/>
        </p:nvSpPr>
        <p:spPr bwMode="auto">
          <a:xfrm>
            <a:off x="190753" y="206826"/>
            <a:ext cx="6531987" cy="1480916"/>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lnSpc>
                <a:spcPct val="150000"/>
              </a:lnSpc>
              <a:defRPr/>
            </a:pPr>
            <a:r>
              <a:rPr lang="en-US" sz="1500" dirty="0" smtClean="0">
                <a:latin typeface="Calibri" panose="020F0502020204030204" pitchFamily="34" charset="0"/>
                <a:ea typeface="+mn-ea"/>
                <a:cs typeface="Arial" panose="020B0604020202020204" pitchFamily="34" charset="0"/>
              </a:rPr>
              <a:t>The </a:t>
            </a:r>
            <a:r>
              <a:rPr lang="en-US" sz="1500" dirty="0">
                <a:latin typeface="Calibri" panose="020F0502020204030204" pitchFamily="34" charset="0"/>
                <a:ea typeface="+mn-ea"/>
                <a:cs typeface="Arial" panose="020B0604020202020204" pitchFamily="34" charset="0"/>
              </a:rPr>
              <a:t>modeling of keyhole digging during ablative laser beam interaction with aluminum/magnesium </a:t>
            </a:r>
            <a:r>
              <a:rPr lang="en-US" sz="1500" dirty="0" smtClean="0">
                <a:latin typeface="Calibri" panose="020F0502020204030204" pitchFamily="34" charset="0"/>
                <a:ea typeface="+mn-ea"/>
                <a:cs typeface="Arial" panose="020B0604020202020204" pitchFamily="34" charset="0"/>
              </a:rPr>
              <a:t>joint</a:t>
            </a:r>
          </a:p>
          <a:p>
            <a:pPr algn="ctr" defTabSz="913916" eaLnBrk="1" hangingPunct="1">
              <a:lnSpc>
                <a:spcPct val="150000"/>
              </a:lnSpc>
              <a:defRPr/>
            </a:pPr>
            <a:r>
              <a:rPr lang="en-US" sz="833" dirty="0" smtClean="0">
                <a:latin typeface="Calibri" panose="020F0502020204030204" pitchFamily="34" charset="0"/>
                <a:ea typeface="+mn-ea"/>
                <a:cs typeface="Arial" panose="020B0604020202020204" pitchFamily="34" charset="0"/>
              </a:rPr>
              <a:t>I</a:t>
            </a:r>
            <a:r>
              <a:rPr lang="en-US" sz="833" dirty="0">
                <a:latin typeface="Calibri" panose="020F0502020204030204" pitchFamily="34" charset="0"/>
                <a:ea typeface="+mn-ea"/>
                <a:cs typeface="Arial" panose="020B0604020202020204" pitchFamily="34" charset="0"/>
              </a:rPr>
              <a:t>. Tomashchuk</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M. Mostafa</a:t>
            </a:r>
            <a:r>
              <a:rPr lang="en-US" sz="833" baseline="30000" dirty="0">
                <a:latin typeface="Calibri" panose="020F0502020204030204" pitchFamily="34" charset="0"/>
                <a:ea typeface="+mn-ea"/>
                <a:cs typeface="Arial" panose="020B0604020202020204" pitchFamily="34" charset="0"/>
              </a:rPr>
              <a:t>2,3</a:t>
            </a:r>
            <a:r>
              <a:rPr lang="en-US" sz="833" dirty="0">
                <a:latin typeface="Calibri" panose="020F0502020204030204" pitchFamily="34" charset="0"/>
                <a:ea typeface="+mn-ea"/>
                <a:cs typeface="Arial" panose="020B0604020202020204" pitchFamily="34" charset="0"/>
              </a:rPr>
              <a:t>, P. </a:t>
            </a:r>
            <a:r>
              <a:rPr lang="en-US" sz="833" dirty="0" smtClean="0">
                <a:latin typeface="Calibri" panose="020F0502020204030204" pitchFamily="34" charset="0"/>
                <a:ea typeface="+mn-ea"/>
                <a:cs typeface="Arial" panose="020B0604020202020204" pitchFamily="34" charset="0"/>
              </a:rPr>
              <a:t>Sallamand</a:t>
            </a:r>
            <a:r>
              <a:rPr lang="en-US" sz="833" baseline="30000" dirty="0">
                <a:latin typeface="Calibri" panose="020F0502020204030204" pitchFamily="34" charset="0"/>
                <a:cs typeface="Arial" panose="020B0604020202020204" pitchFamily="34" charset="0"/>
              </a:rPr>
              <a:t>1</a:t>
            </a:r>
            <a:r>
              <a:rPr lang="en-US" sz="833" dirty="0" smtClean="0">
                <a:latin typeface="Calibri" panose="020F0502020204030204" pitchFamily="34" charset="0"/>
                <a:ea typeface="+mn-ea"/>
                <a:cs typeface="Arial" panose="020B0604020202020204" pitchFamily="34" charset="0"/>
              </a:rPr>
              <a:t>, </a:t>
            </a:r>
            <a:r>
              <a:rPr lang="en-US" sz="833" dirty="0">
                <a:latin typeface="Calibri" panose="020F0502020204030204" pitchFamily="34" charset="0"/>
                <a:ea typeface="+mn-ea"/>
                <a:cs typeface="Arial" panose="020B0604020202020204" pitchFamily="34" charset="0"/>
              </a:rPr>
              <a:t>M. </a:t>
            </a:r>
            <a:r>
              <a:rPr lang="en-US" sz="833" dirty="0" smtClean="0">
                <a:latin typeface="Calibri" panose="020F0502020204030204" pitchFamily="34" charset="0"/>
                <a:ea typeface="+mn-ea"/>
                <a:cs typeface="Arial" panose="020B0604020202020204" pitchFamily="34" charset="0"/>
              </a:rPr>
              <a:t>Duband</a:t>
            </a:r>
            <a:r>
              <a:rPr lang="en-US" sz="833" baseline="30000" dirty="0">
                <a:latin typeface="Calibri" panose="020F0502020204030204" pitchFamily="34" charset="0"/>
                <a:cs typeface="Arial" panose="020B0604020202020204" pitchFamily="34" charset="0"/>
              </a:rPr>
              <a:t>1</a:t>
            </a:r>
            <a:endParaRPr lang="en-US" sz="833" dirty="0">
              <a:latin typeface="Calibri" panose="020F0502020204030204" pitchFamily="34" charset="0"/>
              <a:ea typeface="+mn-ea"/>
              <a:cs typeface="Arial" panose="020B0604020202020204" pitchFamily="34" charset="0"/>
            </a:endParaRPr>
          </a:p>
          <a:p>
            <a:pPr algn="ctr" defTabSz="913916" eaLnBrk="1" hangingPunct="1">
              <a:lnSpc>
                <a:spcPct val="150000"/>
              </a:lnSpc>
              <a:defRPr/>
            </a:pPr>
            <a:r>
              <a:rPr lang="en-US" sz="833" dirty="0" smtClean="0">
                <a:latin typeface="Calibri" panose="020F0502020204030204" pitchFamily="34" charset="0"/>
                <a:ea typeface="+mn-ea"/>
                <a:cs typeface="Arial" panose="020B0604020202020204" pitchFamily="34" charset="0"/>
              </a:rPr>
              <a:t>1. </a:t>
            </a:r>
            <a:r>
              <a:rPr lang="en-US" sz="833" dirty="0" err="1" smtClean="0">
                <a:latin typeface="Calibri" panose="020F0502020204030204" pitchFamily="34" charset="0"/>
                <a:ea typeface="+mn-ea"/>
                <a:cs typeface="Arial" panose="020B0604020202020204" pitchFamily="34" charset="0"/>
              </a:rPr>
              <a:t>Laboratoire</a:t>
            </a:r>
            <a:r>
              <a:rPr lang="en-US" sz="833" dirty="0" smtClean="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Interdisciplinaire</a:t>
            </a:r>
            <a:r>
              <a:rPr lang="en-US" sz="833" dirty="0">
                <a:latin typeface="Calibri" panose="020F0502020204030204" pitchFamily="34" charset="0"/>
                <a:ea typeface="+mn-ea"/>
                <a:cs typeface="Arial" panose="020B0604020202020204" pitchFamily="34" charset="0"/>
              </a:rPr>
              <a:t> Carnot de </a:t>
            </a:r>
            <a:r>
              <a:rPr lang="en-US" sz="833" dirty="0" smtClean="0">
                <a:latin typeface="Calibri" panose="020F0502020204030204" pitchFamily="34" charset="0"/>
                <a:ea typeface="+mn-ea"/>
                <a:cs typeface="Arial" panose="020B0604020202020204" pitchFamily="34" charset="0"/>
              </a:rPr>
              <a:t>Bourgogne, </a:t>
            </a:r>
            <a:r>
              <a:rPr lang="en-US" sz="833" dirty="0">
                <a:latin typeface="Calibri" panose="020F0502020204030204" pitchFamily="34" charset="0"/>
                <a:ea typeface="+mn-ea"/>
                <a:cs typeface="Arial" panose="020B0604020202020204" pitchFamily="34" charset="0"/>
              </a:rPr>
              <a:t>UMR 6303 CNRS - </a:t>
            </a:r>
            <a:r>
              <a:rPr lang="en-US" sz="833" dirty="0" err="1">
                <a:latin typeface="Calibri" panose="020F0502020204030204" pitchFamily="34" charset="0"/>
                <a:ea typeface="+mn-ea"/>
                <a:cs typeface="Arial" panose="020B0604020202020204" pitchFamily="34" charset="0"/>
              </a:rPr>
              <a:t>Université</a:t>
            </a:r>
            <a:r>
              <a:rPr lang="en-US" sz="833" dirty="0">
                <a:latin typeface="Calibri" panose="020F0502020204030204" pitchFamily="34" charset="0"/>
                <a:ea typeface="+mn-ea"/>
                <a:cs typeface="Arial" panose="020B0604020202020204" pitchFamily="34" charset="0"/>
              </a:rPr>
              <a:t> de </a:t>
            </a:r>
            <a:r>
              <a:rPr lang="en-US" sz="833" dirty="0" smtClean="0">
                <a:latin typeface="Calibri" panose="020F0502020204030204" pitchFamily="34" charset="0"/>
                <a:ea typeface="+mn-ea"/>
                <a:cs typeface="Arial" panose="020B0604020202020204" pitchFamily="34" charset="0"/>
              </a:rPr>
              <a:t>Bourgogne </a:t>
            </a:r>
            <a:r>
              <a:rPr lang="en-US" sz="833" dirty="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Franche</a:t>
            </a:r>
            <a:r>
              <a:rPr lang="en-US" sz="833" dirty="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Comté</a:t>
            </a:r>
            <a:r>
              <a:rPr lang="en-US" sz="833" dirty="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ea typeface="+mn-ea"/>
                <a:cs typeface="Arial" panose="020B0604020202020204" pitchFamily="34" charset="0"/>
              </a:rPr>
              <a:t>Le </a:t>
            </a:r>
            <a:r>
              <a:rPr lang="en-US" sz="833" dirty="0">
                <a:latin typeface="Calibri" panose="020F0502020204030204" pitchFamily="34" charset="0"/>
                <a:ea typeface="+mn-ea"/>
                <a:cs typeface="Arial" panose="020B0604020202020204" pitchFamily="34" charset="0"/>
              </a:rPr>
              <a:t>Creusot, France</a:t>
            </a:r>
          </a:p>
          <a:p>
            <a:pPr algn="ctr" defTabSz="913916" eaLnBrk="1" hangingPunct="1">
              <a:lnSpc>
                <a:spcPct val="150000"/>
              </a:lnSpc>
              <a:defRPr/>
            </a:pPr>
            <a:r>
              <a:rPr lang="en-US" sz="833" dirty="0" smtClean="0">
                <a:latin typeface="Calibri" panose="020F0502020204030204" pitchFamily="34" charset="0"/>
                <a:ea typeface="+mn-ea"/>
                <a:cs typeface="Arial" panose="020B0604020202020204" pitchFamily="34" charset="0"/>
              </a:rPr>
              <a:t>2. Physics </a:t>
            </a:r>
            <a:r>
              <a:rPr lang="en-US" sz="833" dirty="0">
                <a:latin typeface="Calibri" panose="020F0502020204030204" pitchFamily="34" charset="0"/>
                <a:ea typeface="+mn-ea"/>
                <a:cs typeface="Arial" panose="020B0604020202020204" pitchFamily="34" charset="0"/>
              </a:rPr>
              <a:t>Department, College of Science, </a:t>
            </a:r>
            <a:r>
              <a:rPr lang="en-US" sz="833" dirty="0" err="1">
                <a:latin typeface="Calibri" panose="020F0502020204030204" pitchFamily="34" charset="0"/>
                <a:ea typeface="+mn-ea"/>
                <a:cs typeface="Arial" panose="020B0604020202020204" pitchFamily="34" charset="0"/>
              </a:rPr>
              <a:t>Jouf</a:t>
            </a:r>
            <a:r>
              <a:rPr lang="en-US" sz="833" dirty="0">
                <a:latin typeface="Calibri" panose="020F0502020204030204" pitchFamily="34" charset="0"/>
                <a:ea typeface="+mn-ea"/>
                <a:cs typeface="Arial" panose="020B0604020202020204" pitchFamily="34" charset="0"/>
              </a:rPr>
              <a:t> University, </a:t>
            </a:r>
            <a:r>
              <a:rPr lang="en-US" sz="833" dirty="0" err="1">
                <a:latin typeface="Calibri" panose="020F0502020204030204" pitchFamily="34" charset="0"/>
                <a:ea typeface="+mn-ea"/>
                <a:cs typeface="Arial" panose="020B0604020202020204" pitchFamily="34" charset="0"/>
              </a:rPr>
              <a:t>Sakaka</a:t>
            </a:r>
            <a:r>
              <a:rPr lang="en-US" sz="833" dirty="0">
                <a:latin typeface="Calibri" panose="020F0502020204030204" pitchFamily="34" charset="0"/>
                <a:ea typeface="+mn-ea"/>
                <a:cs typeface="Arial" panose="020B0604020202020204" pitchFamily="34" charset="0"/>
              </a:rPr>
              <a:t>, Saudi Arabia</a:t>
            </a:r>
          </a:p>
          <a:p>
            <a:pPr algn="ctr" defTabSz="913916" eaLnBrk="1" hangingPunct="1">
              <a:lnSpc>
                <a:spcPct val="150000"/>
              </a:lnSpc>
              <a:defRPr/>
            </a:pPr>
            <a:r>
              <a:rPr lang="en-US" sz="833" dirty="0" smtClean="0">
                <a:latin typeface="Calibri" panose="020F0502020204030204" pitchFamily="34" charset="0"/>
                <a:ea typeface="+mn-ea"/>
                <a:cs typeface="Arial" panose="020B0604020202020204" pitchFamily="34" charset="0"/>
              </a:rPr>
              <a:t>3. </a:t>
            </a:r>
            <a:r>
              <a:rPr lang="en-US" sz="833" dirty="0">
                <a:latin typeface="Calibri" panose="020F0502020204030204" pitchFamily="34" charset="0"/>
                <a:ea typeface="+mn-ea"/>
                <a:cs typeface="Arial" panose="020B0604020202020204" pitchFamily="34" charset="0"/>
              </a:rPr>
              <a:t>Laser Tech </a:t>
            </a:r>
            <a:r>
              <a:rPr lang="en-US" sz="833" dirty="0" smtClean="0">
                <a:latin typeface="+mj-lt"/>
                <a:ea typeface="+mn-ea"/>
                <a:cs typeface="Times New Roman" panose="02020603050405020304" pitchFamily="18" charset="0"/>
              </a:rPr>
              <a:t>&amp;</a:t>
            </a:r>
            <a:r>
              <a:rPr lang="en-US" sz="833" dirty="0" smtClean="0">
                <a:latin typeface="+mj-lt"/>
                <a:ea typeface="+mn-ea"/>
                <a:cs typeface="Arial" panose="020B0604020202020204" pitchFamily="34" charset="0"/>
              </a:rPr>
              <a:t> </a:t>
            </a:r>
            <a:r>
              <a:rPr lang="en-US" sz="833" dirty="0">
                <a:latin typeface="Calibri" panose="020F0502020204030204" pitchFamily="34" charset="0"/>
                <a:ea typeface="+mn-ea"/>
                <a:cs typeface="Arial" panose="020B0604020202020204" pitchFamily="34" charset="0"/>
              </a:rPr>
              <a:t>Environment Lab, Faculty of Science, South Valley University, </a:t>
            </a:r>
            <a:r>
              <a:rPr lang="en-US" sz="833" dirty="0" err="1" smtClean="0">
                <a:latin typeface="Calibri" panose="020F0502020204030204" pitchFamily="34" charset="0"/>
                <a:ea typeface="+mn-ea"/>
                <a:cs typeface="Arial" panose="020B0604020202020204" pitchFamily="34" charset="0"/>
              </a:rPr>
              <a:t>Quena</a:t>
            </a:r>
            <a:r>
              <a:rPr lang="en-US" sz="833" dirty="0">
                <a:latin typeface="Calibri" panose="020F0502020204030204" pitchFamily="34" charset="0"/>
                <a:ea typeface="+mn-ea"/>
                <a:cs typeface="Arial" panose="020B0604020202020204" pitchFamily="34" charset="0"/>
              </a:rPr>
              <a:t>, </a:t>
            </a:r>
            <a:r>
              <a:rPr lang="en-US" sz="833" dirty="0" smtClean="0">
                <a:latin typeface="Calibri" panose="020F0502020204030204" pitchFamily="34" charset="0"/>
                <a:ea typeface="+mn-ea"/>
                <a:cs typeface="Arial" panose="020B0604020202020204" pitchFamily="34" charset="0"/>
              </a:rPr>
              <a:t>Egypt</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218247" y="1677253"/>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a:t>
            </a:r>
            <a:r>
              <a:rPr lang="en-US" sz="833" dirty="0" smtClean="0">
                <a:solidFill>
                  <a:srgbClr val="0079C1"/>
                </a:solidFill>
                <a:latin typeface="Calibri" panose="020F0502020204030204" pitchFamily="34" charset="0"/>
              </a:rPr>
              <a:t>Conference</a:t>
            </a:r>
            <a:endParaRPr lang="en-US" sz="833" dirty="0">
              <a:solidFill>
                <a:srgbClr val="0079C1"/>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44" name="ZoneTexte 43"/>
              <p:cNvSpPr txBox="1"/>
              <p:nvPr/>
            </p:nvSpPr>
            <p:spPr>
              <a:xfrm>
                <a:off x="572329" y="4664050"/>
                <a:ext cx="1155701" cy="2926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US" sz="1000" i="1">
                          <a:latin typeface="Cambria Math" panose="02040503050406030204" pitchFamily="18" charset="0"/>
                          <a:sym typeface="Symbol" panose="05050102010706020507" pitchFamily="18" charset="2"/>
                        </a:rPr>
                        <m:t></m:t>
                      </m:r>
                      <m:r>
                        <a:rPr lang="en-US" sz="1000" i="1">
                          <a:latin typeface="Cambria Math" panose="02040503050406030204" pitchFamily="18" charset="0"/>
                        </a:rPr>
                        <m:t> </m:t>
                      </m:r>
                      <m:sSubSup>
                        <m:sSubSupPr>
                          <m:ctrlPr>
                            <a:rPr lang="fr-FR" sz="1000" i="1">
                              <a:latin typeface="Cambria Math" panose="02040503050406030204" pitchFamily="18" charset="0"/>
                            </a:rPr>
                          </m:ctrlPr>
                        </m:sSubSupPr>
                        <m:e>
                          <m:r>
                            <a:rPr lang="en-US" sz="1000" i="1">
                              <a:latin typeface="Cambria Math" panose="02040503050406030204" pitchFamily="18" charset="0"/>
                            </a:rPr>
                            <m:t>𝐶</m:t>
                          </m:r>
                        </m:e>
                        <m:sub>
                          <m:r>
                            <a:rPr lang="en-US" sz="1000" i="1">
                              <a:latin typeface="Cambria Math" panose="02040503050406030204" pitchFamily="18" charset="0"/>
                            </a:rPr>
                            <m:t>𝑝</m:t>
                          </m:r>
                        </m:sub>
                        <m:sup>
                          <m:r>
                            <a:rPr lang="en-US" sz="1000" i="1">
                              <a:latin typeface="Cambria Math" panose="02040503050406030204" pitchFamily="18" charset="0"/>
                            </a:rPr>
                            <m:t>𝑒𝑞</m:t>
                          </m:r>
                        </m:sup>
                      </m:sSubSup>
                      <m:f>
                        <m:fPr>
                          <m:ctrlPr>
                            <a:rPr lang="fr-FR" sz="1000" i="1">
                              <a:latin typeface="Cambria Math" panose="02040503050406030204" pitchFamily="18" charset="0"/>
                            </a:rPr>
                          </m:ctrlPr>
                        </m:fPr>
                        <m:num>
                          <m:r>
                            <a:rPr lang="en-US" sz="1000" i="1">
                              <a:latin typeface="Cambria Math" panose="02040503050406030204" pitchFamily="18" charset="0"/>
                            </a:rPr>
                            <m:t>𝜕</m:t>
                          </m:r>
                          <m:r>
                            <a:rPr lang="en-US" sz="1000" i="1">
                              <a:latin typeface="Cambria Math" panose="02040503050406030204" pitchFamily="18" charset="0"/>
                            </a:rPr>
                            <m:t>𝑇</m:t>
                          </m:r>
                        </m:num>
                        <m:den>
                          <m:r>
                            <a:rPr lang="en-US" sz="1000" i="1">
                              <a:latin typeface="Cambria Math" panose="02040503050406030204" pitchFamily="18" charset="0"/>
                            </a:rPr>
                            <m:t>𝜕</m:t>
                          </m:r>
                          <m:r>
                            <a:rPr lang="en-US" sz="1000" i="1">
                              <a:latin typeface="Cambria Math" panose="02040503050406030204" pitchFamily="18" charset="0"/>
                            </a:rPr>
                            <m:t>𝑡</m:t>
                          </m:r>
                        </m:den>
                      </m:f>
                      <m:r>
                        <a:rPr lang="en-US" sz="1000" i="1">
                          <a:latin typeface="Cambria Math" panose="02040503050406030204" pitchFamily="18" charset="0"/>
                        </a:rPr>
                        <m:t>=</m:t>
                      </m:r>
                      <m:acc>
                        <m:accPr>
                          <m:chr m:val="⃗"/>
                          <m:ctrlPr>
                            <a:rPr lang="en-US" sz="1000" i="1">
                              <a:latin typeface="Cambria Math" panose="02040503050406030204" pitchFamily="18" charset="0"/>
                              <a:sym typeface="Symbol" panose="05050102010706020507" pitchFamily="18" charset="2"/>
                            </a:rPr>
                          </m:ctrlPr>
                        </m:accPr>
                        <m:e>
                          <m:r>
                            <a:rPr lang="en-US" sz="1000" i="1">
                              <a:latin typeface="Cambria Math" panose="02040503050406030204" pitchFamily="18" charset="0"/>
                              <a:sym typeface="Symbol" panose="05050102010706020507" pitchFamily="18" charset="2"/>
                            </a:rPr>
                            <m:t></m:t>
                          </m:r>
                        </m:e>
                      </m:acc>
                      <m:r>
                        <a:rPr lang="en-US" sz="1000" i="1" smtClean="0">
                          <a:latin typeface="Cambria Math" panose="02040503050406030204" pitchFamily="18" charset="0"/>
                          <a:sym typeface="Symbol" panose="05050102010706020507" pitchFamily="18" charset="2"/>
                        </a:rPr>
                        <m:t></m:t>
                      </m:r>
                      <m:d>
                        <m:dPr>
                          <m:ctrlPr>
                            <a:rPr lang="fr-FR" sz="1000" i="1">
                              <a:latin typeface="Cambria Math" panose="02040503050406030204" pitchFamily="18" charset="0"/>
                            </a:rPr>
                          </m:ctrlPr>
                        </m:dPr>
                        <m:e>
                          <m:r>
                            <a:rPr lang="en-US" sz="1000" i="1">
                              <a:latin typeface="Cambria Math" panose="02040503050406030204" pitchFamily="18" charset="0"/>
                            </a:rPr>
                            <m:t>𝑘</m:t>
                          </m:r>
                          <m:acc>
                            <m:accPr>
                              <m:chr m:val="⃗"/>
                              <m:ctrlPr>
                                <a:rPr lang="fr-FR" sz="1000" i="1">
                                  <a:latin typeface="Cambria Math" panose="02040503050406030204" pitchFamily="18" charset="0"/>
                                </a:rPr>
                              </m:ctrlPr>
                            </m:accPr>
                            <m:e>
                              <m:r>
                                <a:rPr lang="en-US" sz="1000" i="1">
                                  <a:latin typeface="Cambria Math" panose="02040503050406030204" pitchFamily="18" charset="0"/>
                                  <a:sym typeface="Symbol" panose="05050102010706020507" pitchFamily="18" charset="2"/>
                                </a:rPr>
                                <m:t></m:t>
                              </m:r>
                              <m:r>
                                <a:rPr lang="en-US" sz="1000" i="1">
                                  <a:latin typeface="Cambria Math" panose="02040503050406030204" pitchFamily="18" charset="0"/>
                                </a:rPr>
                                <m:t> </m:t>
                              </m:r>
                            </m:e>
                          </m:acc>
                          <m:r>
                            <a:rPr lang="en-US" sz="1000" i="1">
                              <a:latin typeface="Cambria Math" panose="02040503050406030204" pitchFamily="18" charset="0"/>
                            </a:rPr>
                            <m:t>𝑇</m:t>
                          </m:r>
                        </m:e>
                      </m:d>
                    </m:oMath>
                  </m:oMathPara>
                </a14:m>
                <a:endParaRPr lang="fr-FR" sz="1000" dirty="0"/>
              </a:p>
            </p:txBody>
          </p:sp>
        </mc:Choice>
        <mc:Fallback xmlns="">
          <p:sp>
            <p:nvSpPr>
              <p:cNvPr id="44" name="ZoneTexte 43"/>
              <p:cNvSpPr txBox="1">
                <a:spLocks noRot="1" noChangeAspect="1" noMove="1" noResize="1" noEditPoints="1" noAdjustHandles="1" noChangeArrowheads="1" noChangeShapeType="1" noTextEdit="1"/>
              </p:cNvSpPr>
              <p:nvPr/>
            </p:nvSpPr>
            <p:spPr>
              <a:xfrm>
                <a:off x="572329" y="4664050"/>
                <a:ext cx="1155701" cy="292644"/>
              </a:xfrm>
              <a:prstGeom prst="rect">
                <a:avLst/>
              </a:prstGeom>
              <a:blipFill rotWithShape="0">
                <a:blip r:embed="rId4"/>
                <a:stretch>
                  <a:fillRect l="-4233" t="-4167" b="-1458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4" name="ZoneTexte 63"/>
              <p:cNvSpPr txBox="1"/>
              <p:nvPr/>
            </p:nvSpPr>
            <p:spPr>
              <a:xfrm>
                <a:off x="559466" y="5110241"/>
                <a:ext cx="1457707" cy="35503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fr-FR" sz="1000" i="1">
                              <a:latin typeface="Cambria Math" panose="02040503050406030204" pitchFamily="18" charset="0"/>
                            </a:rPr>
                          </m:ctrlPr>
                        </m:sSubPr>
                        <m:e>
                          <m:r>
                            <a:rPr lang="en-US" sz="1000" i="1">
                              <a:latin typeface="Cambria Math" panose="02040503050406030204" pitchFamily="18" charset="0"/>
                            </a:rPr>
                            <m:t>𝑞</m:t>
                          </m:r>
                        </m:e>
                        <m:sub>
                          <m:r>
                            <a:rPr lang="en-US" sz="1000" i="1">
                              <a:latin typeface="Cambria Math" panose="02040503050406030204" pitchFamily="18" charset="0"/>
                            </a:rPr>
                            <m:t>𝑙𝑎𝑠𝑒𝑟</m:t>
                          </m:r>
                        </m:sub>
                      </m:sSub>
                      <m:r>
                        <a:rPr lang="en-US" sz="1000" i="1">
                          <a:latin typeface="Cambria Math" panose="02040503050406030204" pitchFamily="18" charset="0"/>
                        </a:rPr>
                        <m:t>= </m:t>
                      </m:r>
                      <m:f>
                        <m:fPr>
                          <m:ctrlPr>
                            <a:rPr lang="fr-FR" sz="1000" i="1">
                              <a:latin typeface="Cambria Math" panose="02040503050406030204" pitchFamily="18" charset="0"/>
                            </a:rPr>
                          </m:ctrlPr>
                        </m:fPr>
                        <m:num>
                          <m:r>
                            <a:rPr lang="en-US" sz="1000" i="1">
                              <a:latin typeface="Cambria Math" panose="02040503050406030204" pitchFamily="18" charset="0"/>
                            </a:rPr>
                            <m:t>2 </m:t>
                          </m:r>
                          <m:r>
                            <a:rPr lang="en-US" sz="1000" i="1">
                              <a:latin typeface="Cambria Math" panose="02040503050406030204" pitchFamily="18" charset="0"/>
                            </a:rPr>
                            <m:t>𝑎</m:t>
                          </m:r>
                          <m:r>
                            <a:rPr lang="en-US" sz="1000" i="1">
                              <a:latin typeface="Cambria Math" panose="02040503050406030204" pitchFamily="18" charset="0"/>
                            </a:rPr>
                            <m:t> </m:t>
                          </m:r>
                          <m:r>
                            <a:rPr lang="en-US" sz="1000" i="1">
                              <a:latin typeface="Cambria Math" panose="02040503050406030204" pitchFamily="18" charset="0"/>
                            </a:rPr>
                            <m:t>𝑃</m:t>
                          </m:r>
                        </m:num>
                        <m:den>
                          <m:r>
                            <a:rPr lang="en-US" sz="1000" i="1">
                              <a:latin typeface="Cambria Math" panose="02040503050406030204" pitchFamily="18" charset="0"/>
                            </a:rPr>
                            <m:t>𝜋</m:t>
                          </m:r>
                          <m:r>
                            <a:rPr lang="en-US" sz="1000" i="1">
                              <a:latin typeface="Cambria Math" panose="02040503050406030204" pitchFamily="18" charset="0"/>
                            </a:rPr>
                            <m:t> </m:t>
                          </m:r>
                          <m:sSup>
                            <m:sSupPr>
                              <m:ctrlPr>
                                <a:rPr lang="fr-FR" sz="1000" i="1">
                                  <a:latin typeface="Cambria Math" panose="02040503050406030204" pitchFamily="18" charset="0"/>
                                </a:rPr>
                              </m:ctrlPr>
                            </m:sSupPr>
                            <m:e>
                              <m:r>
                                <a:rPr lang="en-US" sz="1000" i="1">
                                  <a:latin typeface="Cambria Math" panose="02040503050406030204" pitchFamily="18" charset="0"/>
                                </a:rPr>
                                <m:t>𝑅</m:t>
                              </m:r>
                            </m:e>
                            <m:sup>
                              <m:r>
                                <a:rPr lang="en-US" sz="1000" i="1">
                                  <a:latin typeface="Cambria Math" panose="02040503050406030204" pitchFamily="18" charset="0"/>
                                </a:rPr>
                                <m:t>2</m:t>
                              </m:r>
                            </m:sup>
                          </m:sSup>
                        </m:den>
                      </m:f>
                      <m:sSup>
                        <m:sSupPr>
                          <m:ctrlPr>
                            <a:rPr lang="fr-FR" sz="1000" i="1">
                              <a:latin typeface="Cambria Math" panose="02040503050406030204" pitchFamily="18" charset="0"/>
                            </a:rPr>
                          </m:ctrlPr>
                        </m:sSupPr>
                        <m:e>
                          <m:r>
                            <a:rPr lang="en-US" sz="1000" i="1">
                              <a:latin typeface="Cambria Math" panose="02040503050406030204" pitchFamily="18" charset="0"/>
                            </a:rPr>
                            <m:t>𝑒𝑥𝑝</m:t>
                          </m:r>
                        </m:e>
                        <m:sup>
                          <m:r>
                            <a:rPr lang="en-US" sz="1000" i="1">
                              <a:latin typeface="Cambria Math" panose="02040503050406030204" pitchFamily="18" charset="0"/>
                            </a:rPr>
                            <m:t>−2</m:t>
                          </m:r>
                          <m:f>
                            <m:fPr>
                              <m:ctrlPr>
                                <a:rPr lang="fr-FR" sz="1000" i="1">
                                  <a:latin typeface="Cambria Math" panose="02040503050406030204" pitchFamily="18" charset="0"/>
                                </a:rPr>
                              </m:ctrlPr>
                            </m:fPr>
                            <m:num>
                              <m:sSup>
                                <m:sSupPr>
                                  <m:ctrlPr>
                                    <a:rPr lang="fr-FR" sz="1000" i="1">
                                      <a:latin typeface="Cambria Math" panose="02040503050406030204" pitchFamily="18" charset="0"/>
                                    </a:rPr>
                                  </m:ctrlPr>
                                </m:sSupPr>
                                <m:e>
                                  <m:d>
                                    <m:dPr>
                                      <m:ctrlPr>
                                        <a:rPr lang="fr-FR" sz="1000" i="1">
                                          <a:latin typeface="Cambria Math" panose="02040503050406030204" pitchFamily="18" charset="0"/>
                                        </a:rPr>
                                      </m:ctrlPr>
                                    </m:dPr>
                                    <m:e>
                                      <m:r>
                                        <a:rPr lang="en-US" sz="1000" i="1">
                                          <a:latin typeface="Cambria Math" panose="02040503050406030204" pitchFamily="18" charset="0"/>
                                        </a:rPr>
                                        <m:t>𝑥</m:t>
                                      </m:r>
                                      <m:r>
                                        <a:rPr lang="en-US" sz="1000" i="1">
                                          <a:latin typeface="Cambria Math" panose="02040503050406030204" pitchFamily="18" charset="0"/>
                                        </a:rPr>
                                        <m:t>−∆</m:t>
                                      </m:r>
                                    </m:e>
                                  </m:d>
                                </m:e>
                                <m:sup>
                                  <m:r>
                                    <a:rPr lang="en-US" sz="1000" i="1">
                                      <a:latin typeface="Cambria Math" panose="02040503050406030204" pitchFamily="18" charset="0"/>
                                    </a:rPr>
                                    <m:t>2</m:t>
                                  </m:r>
                                </m:sup>
                              </m:sSup>
                            </m:num>
                            <m:den>
                              <m:sSup>
                                <m:sSupPr>
                                  <m:ctrlPr>
                                    <a:rPr lang="fr-FR" sz="1000" i="1">
                                      <a:latin typeface="Cambria Math" panose="02040503050406030204" pitchFamily="18" charset="0"/>
                                    </a:rPr>
                                  </m:ctrlPr>
                                </m:sSupPr>
                                <m:e>
                                  <m:r>
                                    <a:rPr lang="en-US" sz="1000" i="1">
                                      <a:latin typeface="Cambria Math" panose="02040503050406030204" pitchFamily="18" charset="0"/>
                                    </a:rPr>
                                    <m:t>𝑅</m:t>
                                  </m:r>
                                </m:e>
                                <m:sup>
                                  <m:r>
                                    <a:rPr lang="en-US" sz="1000" i="1">
                                      <a:latin typeface="Cambria Math" panose="02040503050406030204" pitchFamily="18" charset="0"/>
                                    </a:rPr>
                                    <m:t>2</m:t>
                                  </m:r>
                                </m:sup>
                              </m:sSup>
                            </m:den>
                          </m:f>
                        </m:sup>
                      </m:sSup>
                    </m:oMath>
                  </m:oMathPara>
                </a14:m>
                <a:endParaRPr lang="fr-FR" sz="1000" dirty="0"/>
              </a:p>
            </p:txBody>
          </p:sp>
        </mc:Choice>
        <mc:Fallback xmlns="">
          <p:sp>
            <p:nvSpPr>
              <p:cNvPr id="64" name="ZoneTexte 63"/>
              <p:cNvSpPr txBox="1">
                <a:spLocks noRot="1" noChangeAspect="1" noMove="1" noResize="1" noEditPoints="1" noAdjustHandles="1" noChangeArrowheads="1" noChangeShapeType="1" noTextEdit="1"/>
              </p:cNvSpPr>
              <p:nvPr/>
            </p:nvSpPr>
            <p:spPr>
              <a:xfrm>
                <a:off x="559466" y="5110241"/>
                <a:ext cx="1457707" cy="355034"/>
              </a:xfrm>
              <a:prstGeom prst="rect">
                <a:avLst/>
              </a:prstGeom>
              <a:blipFill rotWithShape="0">
                <a:blip r:embed="rId5"/>
                <a:stretch>
                  <a:fillRect l="-3347" b="-11864"/>
                </a:stretch>
              </a:blipFill>
            </p:spPr>
            <p:txBody>
              <a:bodyPr/>
              <a:lstStyle/>
              <a:p>
                <a:r>
                  <a:rPr lang="fr-FR">
                    <a:noFill/>
                  </a:rPr>
                  <a:t> </a:t>
                </a:r>
              </a:p>
            </p:txBody>
          </p:sp>
        </mc:Fallback>
      </mc:AlternateContent>
      <p:sp>
        <p:nvSpPr>
          <p:cNvPr id="66" name="TextBox 7"/>
          <p:cNvSpPr txBox="1">
            <a:spLocks noChangeArrowheads="1"/>
          </p:cNvSpPr>
          <p:nvPr/>
        </p:nvSpPr>
        <p:spPr bwMode="auto">
          <a:xfrm>
            <a:off x="499546" y="4974875"/>
            <a:ext cx="1228484"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dirty="0" smtClean="0">
                <a:latin typeface="Calibri" panose="020F0502020204030204" pitchFamily="34" charset="0"/>
                <a:cs typeface="Arial" panose="020B0604020202020204" pitchFamily="34" charset="0"/>
              </a:rPr>
              <a:t>Laser heat source: </a:t>
            </a:r>
            <a:endParaRPr lang="en-US" altLang="en-US" sz="1000" dirty="0">
              <a:latin typeface="Calibri" panose="020F0502020204030204" pitchFamily="34" charset="0"/>
              <a:cs typeface="Arial" panose="020B0604020202020204" pitchFamily="34" charset="0"/>
            </a:endParaRPr>
          </a:p>
        </p:txBody>
      </p:sp>
      <p:sp>
        <p:nvSpPr>
          <p:cNvPr id="47" name="Rectangle 46"/>
          <p:cNvSpPr/>
          <p:nvPr/>
        </p:nvSpPr>
        <p:spPr>
          <a:xfrm>
            <a:off x="2019649" y="4923366"/>
            <a:ext cx="1026736" cy="400110"/>
          </a:xfrm>
          <a:prstGeom prst="rect">
            <a:avLst/>
          </a:prstGeom>
        </p:spPr>
        <p:txBody>
          <a:bodyPr wrap="square">
            <a:spAutoFit/>
          </a:bodyPr>
          <a:lstStyle/>
          <a:p>
            <a:r>
              <a:rPr lang="en-US" sz="1000" dirty="0" smtClean="0">
                <a:latin typeface="Calibri" panose="020F0502020204030204" pitchFamily="34" charset="0"/>
                <a:ea typeface="ＭＳ Ｐゴシック" charset="-128"/>
                <a:cs typeface="Arial" panose="020B0604020202020204" pitchFamily="34" charset="0"/>
              </a:rPr>
              <a:t>Evaporative heat loss: </a:t>
            </a:r>
            <a:endParaRPr lang="fr-FR" sz="1000" dirty="0">
              <a:latin typeface="Calibri" panose="020F0502020204030204" pitchFamily="34" charset="0"/>
              <a:ea typeface="ＭＳ Ｐゴシック"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69" name="ZoneTexte 68"/>
              <p:cNvSpPr txBox="1"/>
              <p:nvPr/>
            </p:nvSpPr>
            <p:spPr>
              <a:xfrm>
                <a:off x="2099668" y="5288832"/>
                <a:ext cx="1135696" cy="19947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fr-FR" sz="1000" i="1">
                              <a:latin typeface="Cambria Math" panose="02040503050406030204" pitchFamily="18" charset="0"/>
                            </a:rPr>
                          </m:ctrlPr>
                        </m:sSubPr>
                        <m:e>
                          <m:r>
                            <a:rPr lang="en-US" sz="1000" i="1">
                              <a:latin typeface="Cambria Math" panose="02040503050406030204" pitchFamily="18" charset="0"/>
                            </a:rPr>
                            <m:t>𝑞</m:t>
                          </m:r>
                        </m:e>
                        <m:sub>
                          <m:r>
                            <a:rPr lang="en-US" sz="1000" i="1">
                              <a:latin typeface="Cambria Math" panose="02040503050406030204" pitchFamily="18" charset="0"/>
                            </a:rPr>
                            <m:t>𝑒𝑣𝑎𝑝</m:t>
                          </m:r>
                        </m:sub>
                      </m:sSub>
                      <m:r>
                        <a:rPr lang="en-US" sz="1000" i="1">
                          <a:latin typeface="Cambria Math" panose="02040503050406030204" pitchFamily="18" charset="0"/>
                        </a:rPr>
                        <m:t>=</m:t>
                      </m:r>
                      <m:r>
                        <a:rPr lang="en-US" sz="1000" i="1">
                          <a:latin typeface="Cambria Math" panose="02040503050406030204" pitchFamily="18" charset="0"/>
                        </a:rPr>
                        <m:t>h</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en-US" sz="1000" i="1">
                                  <a:latin typeface="Cambria Math" panose="02040503050406030204" pitchFamily="18" charset="0"/>
                                </a:rPr>
                                <m:t>𝑇</m:t>
                              </m:r>
                            </m:e>
                            <m:sub>
                              <m:r>
                                <a:rPr lang="en-US" sz="1000" i="1">
                                  <a:latin typeface="Cambria Math" panose="02040503050406030204" pitchFamily="18" charset="0"/>
                                </a:rPr>
                                <m:t>𝑣𝑎𝑝</m:t>
                              </m:r>
                            </m:sub>
                          </m:sSub>
                          <m:r>
                            <a:rPr lang="en-US" sz="1000" i="1">
                              <a:latin typeface="Cambria Math" panose="02040503050406030204" pitchFamily="18" charset="0"/>
                            </a:rPr>
                            <m:t>−</m:t>
                          </m:r>
                          <m:r>
                            <a:rPr lang="en-US" sz="1000" i="1">
                              <a:latin typeface="Cambria Math" panose="02040503050406030204" pitchFamily="18" charset="0"/>
                            </a:rPr>
                            <m:t>𝑇</m:t>
                          </m:r>
                        </m:e>
                      </m:d>
                    </m:oMath>
                  </m:oMathPara>
                </a14:m>
                <a:endParaRPr lang="fr-FR" sz="1000" dirty="0"/>
              </a:p>
            </p:txBody>
          </p:sp>
        </mc:Choice>
        <mc:Fallback xmlns="">
          <p:sp>
            <p:nvSpPr>
              <p:cNvPr id="69" name="ZoneTexte 68"/>
              <p:cNvSpPr txBox="1">
                <a:spLocks noRot="1" noChangeAspect="1" noMove="1" noResize="1" noEditPoints="1" noAdjustHandles="1" noChangeArrowheads="1" noChangeShapeType="1" noTextEdit="1"/>
              </p:cNvSpPr>
              <p:nvPr/>
            </p:nvSpPr>
            <p:spPr>
              <a:xfrm>
                <a:off x="2099668" y="5288832"/>
                <a:ext cx="1135696" cy="199478"/>
              </a:xfrm>
              <a:prstGeom prst="rect">
                <a:avLst/>
              </a:prstGeom>
              <a:blipFill rotWithShape="0">
                <a:blip r:embed="rId6"/>
                <a:stretch>
                  <a:fillRect l="-3743" b="-15625"/>
                </a:stretch>
              </a:blipFill>
            </p:spPr>
            <p:txBody>
              <a:bodyPr/>
              <a:lstStyle/>
              <a:p>
                <a:r>
                  <a:rPr lang="fr-FR">
                    <a:noFill/>
                  </a:rPr>
                  <a:t> </a:t>
                </a:r>
              </a:p>
            </p:txBody>
          </p:sp>
        </mc:Fallback>
      </mc:AlternateContent>
      <p:sp>
        <p:nvSpPr>
          <p:cNvPr id="73" name="TextBox 7"/>
          <p:cNvSpPr txBox="1">
            <a:spLocks noChangeArrowheads="1"/>
          </p:cNvSpPr>
          <p:nvPr/>
        </p:nvSpPr>
        <p:spPr bwMode="auto">
          <a:xfrm>
            <a:off x="492568" y="5545992"/>
            <a:ext cx="27340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Deformed geometry: </a:t>
            </a:r>
            <a:r>
              <a:rPr lang="en-US" altLang="en-US" sz="1000" dirty="0" smtClean="0">
                <a:latin typeface="Calibri" panose="020F0502020204030204" pitchFamily="34" charset="0"/>
                <a:cs typeface="Arial" panose="020B0604020202020204" pitchFamily="34" charset="0"/>
              </a:rPr>
              <a:t>local </a:t>
            </a:r>
            <a:r>
              <a:rPr lang="en-US" altLang="en-US" sz="1000" dirty="0" err="1" smtClean="0">
                <a:latin typeface="Calibri" panose="020F0502020204030204" pitchFamily="34" charset="0"/>
                <a:cs typeface="Arial" panose="020B0604020202020204" pitchFamily="34" charset="0"/>
              </a:rPr>
              <a:t>Yeoh</a:t>
            </a:r>
            <a:r>
              <a:rPr lang="en-US" altLang="en-US" sz="1000" dirty="0" smtClean="0">
                <a:latin typeface="Calibri" panose="020F0502020204030204" pitchFamily="34" charset="0"/>
                <a:cs typeface="Arial" panose="020B0604020202020204" pitchFamily="34" charset="0"/>
              </a:rPr>
              <a:t> stiffening </a:t>
            </a:r>
            <a:endParaRPr lang="en-US" altLang="en-US" sz="1000" b="1" dirty="0">
              <a:latin typeface="Calibri" panose="020F0502020204030204" pitchFamily="34" charset="0"/>
              <a:cs typeface="Arial" panose="020B0604020202020204" pitchFamily="34" charset="0"/>
            </a:endParaRPr>
          </a:p>
        </p:txBody>
      </p:sp>
      <p:grpSp>
        <p:nvGrpSpPr>
          <p:cNvPr id="4099" name="Groupe 4098"/>
          <p:cNvGrpSpPr/>
          <p:nvPr/>
        </p:nvGrpSpPr>
        <p:grpSpPr>
          <a:xfrm>
            <a:off x="501181" y="6354103"/>
            <a:ext cx="2763022" cy="1260000"/>
            <a:chOff x="506847" y="6900864"/>
            <a:chExt cx="2763022" cy="1260000"/>
          </a:xfrm>
        </p:grpSpPr>
        <p:grpSp>
          <p:nvGrpSpPr>
            <p:cNvPr id="50" name="Groupe 49"/>
            <p:cNvGrpSpPr>
              <a:grpSpLocks noChangeAspect="1"/>
            </p:cNvGrpSpPr>
            <p:nvPr/>
          </p:nvGrpSpPr>
          <p:grpSpPr>
            <a:xfrm>
              <a:off x="531062" y="6925184"/>
              <a:ext cx="1230456" cy="1211361"/>
              <a:chOff x="527569" y="6385243"/>
              <a:chExt cx="2154978" cy="2121535"/>
            </a:xfrm>
          </p:grpSpPr>
          <p:pic>
            <p:nvPicPr>
              <p:cNvPr id="74" name="Image 73"/>
              <p:cNvPicPr/>
              <p:nvPr/>
            </p:nvPicPr>
            <p:blipFill rotWithShape="1">
              <a:blip r:embed="rId7"/>
              <a:srcRect l="32834" t="4221" r="32358" b="4371"/>
              <a:stretch/>
            </p:blipFill>
            <p:spPr bwMode="auto">
              <a:xfrm>
                <a:off x="527569" y="6385243"/>
                <a:ext cx="1076960" cy="2121535"/>
              </a:xfrm>
              <a:prstGeom prst="rect">
                <a:avLst/>
              </a:prstGeom>
              <a:ln>
                <a:noFill/>
              </a:ln>
              <a:extLst>
                <a:ext uri="{53640926-AAD7-44D8-BBD7-CCE9431645EC}">
                  <a14:shadowObscured xmlns:a14="http://schemas.microsoft.com/office/drawing/2010/main"/>
                </a:ext>
              </a:extLst>
            </p:spPr>
          </p:pic>
          <p:pic>
            <p:nvPicPr>
              <p:cNvPr id="75" name="Image 74"/>
              <p:cNvPicPr/>
              <p:nvPr/>
            </p:nvPicPr>
            <p:blipFill rotWithShape="1">
              <a:blip r:embed="rId8"/>
              <a:srcRect l="32426" t="4148" r="32766" b="4128"/>
              <a:stretch/>
            </p:blipFill>
            <p:spPr bwMode="auto">
              <a:xfrm>
                <a:off x="1662850" y="6385243"/>
                <a:ext cx="1019697" cy="2121535"/>
              </a:xfrm>
              <a:prstGeom prst="rect">
                <a:avLst/>
              </a:prstGeom>
              <a:ln>
                <a:noFill/>
              </a:ln>
              <a:extLst>
                <a:ext uri="{53640926-AAD7-44D8-BBD7-CCE9431645EC}">
                  <a14:shadowObscured xmlns:a14="http://schemas.microsoft.com/office/drawing/2010/main"/>
                </a:ext>
              </a:extLst>
            </p:spPr>
          </p:pic>
        </p:grpSp>
        <p:grpSp>
          <p:nvGrpSpPr>
            <p:cNvPr id="51" name="Groupe 50"/>
            <p:cNvGrpSpPr>
              <a:grpSpLocks noChangeAspect="1"/>
            </p:cNvGrpSpPr>
            <p:nvPr/>
          </p:nvGrpSpPr>
          <p:grpSpPr>
            <a:xfrm>
              <a:off x="1859705" y="7721743"/>
              <a:ext cx="1410164" cy="405765"/>
              <a:chOff x="2091992" y="6357614"/>
              <a:chExt cx="2350263" cy="676275"/>
            </a:xfrm>
          </p:grpSpPr>
          <p:pic>
            <p:nvPicPr>
              <p:cNvPr id="77" name="Image 76"/>
              <p:cNvPicPr/>
              <p:nvPr/>
            </p:nvPicPr>
            <p:blipFill rotWithShape="1">
              <a:blip r:embed="rId9"/>
              <a:srcRect b="21039"/>
              <a:stretch/>
            </p:blipFill>
            <p:spPr bwMode="auto">
              <a:xfrm>
                <a:off x="2091992" y="6357614"/>
                <a:ext cx="1142365" cy="676275"/>
              </a:xfrm>
              <a:prstGeom prst="rect">
                <a:avLst/>
              </a:prstGeom>
              <a:ln>
                <a:solidFill>
                  <a:srgbClr val="FF0000"/>
                </a:solidFill>
              </a:ln>
              <a:extLst>
                <a:ext uri="{53640926-AAD7-44D8-BBD7-CCE9431645EC}">
                  <a14:shadowObscured xmlns:a14="http://schemas.microsoft.com/office/drawing/2010/main"/>
                </a:ext>
              </a:extLst>
            </p:spPr>
          </p:pic>
          <p:pic>
            <p:nvPicPr>
              <p:cNvPr id="78" name="Image 77"/>
              <p:cNvPicPr/>
              <p:nvPr/>
            </p:nvPicPr>
            <p:blipFill rotWithShape="1">
              <a:blip r:embed="rId10"/>
              <a:srcRect b="19291"/>
              <a:stretch/>
            </p:blipFill>
            <p:spPr bwMode="auto">
              <a:xfrm>
                <a:off x="3325290" y="6357614"/>
                <a:ext cx="1116965" cy="676275"/>
              </a:xfrm>
              <a:prstGeom prst="rect">
                <a:avLst/>
              </a:prstGeom>
              <a:ln>
                <a:solidFill>
                  <a:srgbClr val="FF0000"/>
                </a:solidFill>
              </a:ln>
              <a:extLst>
                <a:ext uri="{53640926-AAD7-44D8-BBD7-CCE9431645EC}">
                  <a14:shadowObscured xmlns:a14="http://schemas.microsoft.com/office/drawing/2010/main"/>
                </a:ext>
              </a:extLst>
            </p:spPr>
          </p:pic>
        </p:grpSp>
        <p:grpSp>
          <p:nvGrpSpPr>
            <p:cNvPr id="52" name="Groupe 51"/>
            <p:cNvGrpSpPr>
              <a:grpSpLocks noChangeAspect="1"/>
            </p:cNvGrpSpPr>
            <p:nvPr/>
          </p:nvGrpSpPr>
          <p:grpSpPr>
            <a:xfrm>
              <a:off x="1859705" y="6940424"/>
              <a:ext cx="1408931" cy="450497"/>
              <a:chOff x="1816036" y="6842942"/>
              <a:chExt cx="2412940" cy="771525"/>
            </a:xfrm>
          </p:grpSpPr>
          <p:pic>
            <p:nvPicPr>
              <p:cNvPr id="80" name="Image 79"/>
              <p:cNvPicPr/>
              <p:nvPr/>
            </p:nvPicPr>
            <p:blipFill rotWithShape="1">
              <a:blip r:embed="rId11">
                <a:clrChange>
                  <a:clrFrom>
                    <a:srgbClr val="FFFFFF"/>
                  </a:clrFrom>
                  <a:clrTo>
                    <a:srgbClr val="FFFFFF">
                      <a:alpha val="0"/>
                    </a:srgbClr>
                  </a:clrTo>
                </a:clrChange>
              </a:blip>
              <a:srcRect l="8693" t="6128" r="53811" b="61725"/>
              <a:stretch/>
            </p:blipFill>
            <p:spPr bwMode="auto">
              <a:xfrm flipH="1">
                <a:off x="1816036" y="6842942"/>
                <a:ext cx="1173856" cy="771525"/>
              </a:xfrm>
              <a:prstGeom prst="rect">
                <a:avLst/>
              </a:prstGeom>
              <a:ln>
                <a:solidFill>
                  <a:srgbClr val="FF0000"/>
                </a:solidFill>
              </a:ln>
              <a:extLst>
                <a:ext uri="{53640926-AAD7-44D8-BBD7-CCE9431645EC}">
                  <a14:shadowObscured xmlns:a14="http://schemas.microsoft.com/office/drawing/2010/main"/>
                </a:ext>
              </a:extLst>
            </p:spPr>
          </p:pic>
          <p:pic>
            <p:nvPicPr>
              <p:cNvPr id="81" name="Image 80"/>
              <p:cNvPicPr/>
              <p:nvPr/>
            </p:nvPicPr>
            <p:blipFill rotWithShape="1">
              <a:blip r:embed="rId12"/>
              <a:srcRect l="53453" t="3385" r="1504" b="55925"/>
              <a:stretch/>
            </p:blipFill>
            <p:spPr bwMode="auto">
              <a:xfrm>
                <a:off x="3091056" y="6842942"/>
                <a:ext cx="1137920" cy="771525"/>
              </a:xfrm>
              <a:prstGeom prst="rect">
                <a:avLst/>
              </a:prstGeom>
              <a:ln>
                <a:solidFill>
                  <a:srgbClr val="FF0000"/>
                </a:solidFill>
              </a:ln>
              <a:extLst>
                <a:ext uri="{53640926-AAD7-44D8-BBD7-CCE9431645EC}">
                  <a14:shadowObscured xmlns:a14="http://schemas.microsoft.com/office/drawing/2010/main"/>
                </a:ext>
              </a:extLst>
            </p:spPr>
          </p:pic>
        </p:grpSp>
        <p:sp>
          <p:nvSpPr>
            <p:cNvPr id="53" name="Rectangle 52"/>
            <p:cNvSpPr>
              <a:spLocks noChangeAspect="1"/>
            </p:cNvSpPr>
            <p:nvPr/>
          </p:nvSpPr>
          <p:spPr>
            <a:xfrm>
              <a:off x="1584498" y="6913753"/>
              <a:ext cx="189301" cy="1286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Rectangle 85"/>
            <p:cNvSpPr>
              <a:spLocks noChangeAspect="1"/>
            </p:cNvSpPr>
            <p:nvPr/>
          </p:nvSpPr>
          <p:spPr>
            <a:xfrm>
              <a:off x="1375045" y="7522387"/>
              <a:ext cx="189301" cy="1286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5" name="Connecteur droit 54"/>
            <p:cNvCxnSpPr/>
            <p:nvPr/>
          </p:nvCxnSpPr>
          <p:spPr>
            <a:xfrm>
              <a:off x="1375045" y="7651015"/>
              <a:ext cx="484660" cy="4855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a:xfrm>
              <a:off x="1562815" y="7520811"/>
              <a:ext cx="296726" cy="19189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a:off x="1754002" y="6904518"/>
              <a:ext cx="116891" cy="4368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Connecteur droit 93"/>
            <p:cNvCxnSpPr/>
            <p:nvPr/>
          </p:nvCxnSpPr>
          <p:spPr>
            <a:xfrm>
              <a:off x="1577802" y="7042381"/>
              <a:ext cx="293091" cy="35757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ZoneTexte 61"/>
            <p:cNvSpPr txBox="1"/>
            <p:nvPr/>
          </p:nvSpPr>
          <p:spPr>
            <a:xfrm>
              <a:off x="506847" y="7917731"/>
              <a:ext cx="623347" cy="230832"/>
            </a:xfrm>
            <a:prstGeom prst="rect">
              <a:avLst/>
            </a:prstGeom>
            <a:solidFill>
              <a:schemeClr val="accent1">
                <a:alpha val="79000"/>
              </a:schemeClr>
            </a:solidFill>
          </p:spPr>
          <p:txBody>
            <a:bodyPr wrap="square" rtlCol="0">
              <a:spAutoFit/>
            </a:bodyPr>
            <a:lstStyle/>
            <a:p>
              <a:r>
                <a:rPr lang="fr-FR" sz="900" dirty="0">
                  <a:solidFill>
                    <a:srgbClr val="FF0000"/>
                  </a:solidFill>
                  <a:latin typeface="+mj-lt"/>
                </a:rPr>
                <a:t>M1</a:t>
              </a:r>
              <a:r>
                <a:rPr lang="fr-FR" sz="900" baseline="-25000" dirty="0" smtClean="0">
                  <a:solidFill>
                    <a:srgbClr val="FF0000"/>
                  </a:solidFill>
                  <a:latin typeface="+mj-lt"/>
                </a:rPr>
                <a:t>        </a:t>
              </a:r>
              <a:r>
                <a:rPr lang="fr-FR" sz="900" dirty="0" smtClean="0">
                  <a:solidFill>
                    <a:srgbClr val="FF0000"/>
                  </a:solidFill>
                  <a:latin typeface="+mj-lt"/>
                </a:rPr>
                <a:t>M</a:t>
              </a:r>
              <a:r>
                <a:rPr lang="fr-FR" sz="900" baseline="-25000" dirty="0" smtClean="0">
                  <a:solidFill>
                    <a:srgbClr val="FF0000"/>
                  </a:solidFill>
                  <a:latin typeface="+mj-lt"/>
                </a:rPr>
                <a:t>2</a:t>
              </a:r>
              <a:endParaRPr lang="fr-FR" sz="900" baseline="-25000" dirty="0">
                <a:solidFill>
                  <a:srgbClr val="FF0000"/>
                </a:solidFill>
                <a:latin typeface="+mj-lt"/>
              </a:endParaRPr>
            </a:p>
          </p:txBody>
        </p:sp>
        <p:cxnSp>
          <p:nvCxnSpPr>
            <p:cNvPr id="61" name="Connecteur droit 60"/>
            <p:cNvCxnSpPr/>
            <p:nvPr/>
          </p:nvCxnSpPr>
          <p:spPr>
            <a:xfrm>
              <a:off x="838525" y="6900864"/>
              <a:ext cx="0" cy="1260000"/>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1" name="ZoneTexte 100"/>
              <p:cNvSpPr txBox="1"/>
              <p:nvPr/>
            </p:nvSpPr>
            <p:spPr>
              <a:xfrm>
                <a:off x="2600664" y="6025492"/>
                <a:ext cx="657937" cy="34721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fr-FR" sz="1000" i="1">
                              <a:latin typeface="Cambria Math" panose="02040503050406030204" pitchFamily="18" charset="0"/>
                            </a:rPr>
                          </m:ctrlPr>
                        </m:sSubPr>
                        <m:e>
                          <m:r>
                            <a:rPr lang="en-US" sz="1000" i="1">
                              <a:latin typeface="Cambria Math" panose="02040503050406030204" pitchFamily="18" charset="0"/>
                            </a:rPr>
                            <m:t>𝑉</m:t>
                          </m:r>
                        </m:e>
                        <m:sub>
                          <m:r>
                            <a:rPr lang="en-US" sz="1000" i="1">
                              <a:latin typeface="Cambria Math" panose="02040503050406030204" pitchFamily="18" charset="0"/>
                            </a:rPr>
                            <m:t>𝑖</m:t>
                          </m:r>
                        </m:sub>
                      </m:sSub>
                      <m:r>
                        <a:rPr lang="en-US" sz="1000" i="1">
                          <a:latin typeface="Cambria Math" panose="02040503050406030204" pitchFamily="18" charset="0"/>
                        </a:rPr>
                        <m:t>=</m:t>
                      </m:r>
                      <m:f>
                        <m:fPr>
                          <m:ctrlPr>
                            <a:rPr lang="fr-FR" sz="1000" i="1">
                              <a:latin typeface="Cambria Math" panose="02040503050406030204" pitchFamily="18" charset="0"/>
                            </a:rPr>
                          </m:ctrlPr>
                        </m:fPr>
                        <m:num>
                          <m:sSub>
                            <m:sSubPr>
                              <m:ctrlPr>
                                <a:rPr lang="fr-FR" sz="1000" i="1">
                                  <a:latin typeface="Cambria Math" panose="02040503050406030204" pitchFamily="18" charset="0"/>
                                </a:rPr>
                              </m:ctrlPr>
                            </m:sSubPr>
                            <m:e>
                              <m:r>
                                <a:rPr lang="en-US" sz="1000" i="1">
                                  <a:latin typeface="Cambria Math" panose="02040503050406030204" pitchFamily="18" charset="0"/>
                                </a:rPr>
                                <m:t>𝑞</m:t>
                              </m:r>
                            </m:e>
                            <m:sub>
                              <m:r>
                                <a:rPr lang="en-US" sz="1000" i="1">
                                  <a:latin typeface="Cambria Math" panose="02040503050406030204" pitchFamily="18" charset="0"/>
                                </a:rPr>
                                <m:t>𝑒𝑣𝑎𝑝</m:t>
                              </m:r>
                            </m:sub>
                          </m:sSub>
                        </m:num>
                        <m:den>
                          <m:sSub>
                            <m:sSubPr>
                              <m:ctrlPr>
                                <a:rPr lang="fr-FR" sz="1000" i="1">
                                  <a:latin typeface="Cambria Math" panose="02040503050406030204" pitchFamily="18" charset="0"/>
                                </a:rPr>
                              </m:ctrlPr>
                            </m:sSubPr>
                            <m:e>
                              <m:r>
                                <a:rPr lang="en-US" sz="1000" i="1">
                                  <a:latin typeface="Cambria Math" panose="02040503050406030204" pitchFamily="18" charset="0"/>
                                </a:rPr>
                                <m:t>𝜌</m:t>
                              </m:r>
                            </m:e>
                            <m:sub>
                              <m:r>
                                <a:rPr lang="en-US" sz="1000" i="1">
                                  <a:latin typeface="Cambria Math" panose="02040503050406030204" pitchFamily="18" charset="0"/>
                                </a:rPr>
                                <m:t>𝑖</m:t>
                              </m:r>
                            </m:sub>
                          </m:sSub>
                          <m:sSubSup>
                            <m:sSubSupPr>
                              <m:ctrlPr>
                                <a:rPr lang="fr-FR" sz="1000" i="1">
                                  <a:latin typeface="Cambria Math" panose="02040503050406030204" pitchFamily="18" charset="0"/>
                                </a:rPr>
                              </m:ctrlPr>
                            </m:sSubSupPr>
                            <m:e>
                              <m:r>
                                <a:rPr lang="en-US" sz="1000" i="1">
                                  <a:latin typeface="Cambria Math" panose="02040503050406030204" pitchFamily="18" charset="0"/>
                                </a:rPr>
                                <m:t>𝐿</m:t>
                              </m:r>
                            </m:e>
                            <m:sub>
                              <m:r>
                                <a:rPr lang="en-US" sz="1000" i="1">
                                  <a:latin typeface="Cambria Math" panose="02040503050406030204" pitchFamily="18" charset="0"/>
                                </a:rPr>
                                <m:t>𝑖</m:t>
                              </m:r>
                            </m:sub>
                            <m:sup>
                              <m:r>
                                <a:rPr lang="en-US" sz="1000" i="1">
                                  <a:latin typeface="Cambria Math" panose="02040503050406030204" pitchFamily="18" charset="0"/>
                                </a:rPr>
                                <m:t>𝑣𝑎𝑝</m:t>
                              </m:r>
                            </m:sup>
                          </m:sSubSup>
                        </m:den>
                      </m:f>
                    </m:oMath>
                  </m:oMathPara>
                </a14:m>
                <a:endParaRPr lang="fr-FR" sz="1000" dirty="0"/>
              </a:p>
            </p:txBody>
          </p:sp>
        </mc:Choice>
        <mc:Fallback xmlns="">
          <p:sp>
            <p:nvSpPr>
              <p:cNvPr id="101" name="ZoneTexte 100"/>
              <p:cNvSpPr txBox="1">
                <a:spLocks noRot="1" noChangeAspect="1" noMove="1" noResize="1" noEditPoints="1" noAdjustHandles="1" noChangeArrowheads="1" noChangeShapeType="1" noTextEdit="1"/>
              </p:cNvSpPr>
              <p:nvPr/>
            </p:nvSpPr>
            <p:spPr>
              <a:xfrm>
                <a:off x="2600664" y="6025492"/>
                <a:ext cx="657937" cy="347211"/>
              </a:xfrm>
              <a:prstGeom prst="rect">
                <a:avLst/>
              </a:prstGeom>
              <a:blipFill rotWithShape="0">
                <a:blip r:embed="rId13"/>
                <a:stretch>
                  <a:fillRect l="-7407" t="-1754" b="-350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4" name="ZoneTexte 103"/>
              <p:cNvSpPr txBox="1"/>
              <p:nvPr/>
            </p:nvSpPr>
            <p:spPr>
              <a:xfrm>
                <a:off x="552488" y="5942449"/>
                <a:ext cx="2093715" cy="1538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US" sz="1000" i="1">
                          <a:latin typeface="Cambria Math" panose="02040503050406030204" pitchFamily="18" charset="0"/>
                        </a:rPr>
                        <m:t>𝑉</m:t>
                      </m:r>
                      <m:r>
                        <a:rPr lang="en-US" sz="1000" i="1">
                          <a:latin typeface="Cambria Math" panose="02040503050406030204" pitchFamily="18" charset="0"/>
                        </a:rPr>
                        <m:t>=</m:t>
                      </m:r>
                      <m:sSub>
                        <m:sSubPr>
                          <m:ctrlPr>
                            <a:rPr lang="fr-FR" sz="1000" i="1">
                              <a:latin typeface="Cambria Math" panose="02040503050406030204" pitchFamily="18" charset="0"/>
                            </a:rPr>
                          </m:ctrlPr>
                        </m:sSubPr>
                        <m:e>
                          <m:r>
                            <a:rPr lang="en-US" sz="1000" i="1">
                              <a:latin typeface="Cambria Math" panose="02040503050406030204" pitchFamily="18" charset="0"/>
                            </a:rPr>
                            <m:t>𝑉</m:t>
                          </m:r>
                        </m:e>
                        <m:sub>
                          <m:r>
                            <a:rPr lang="en-US" sz="1000" i="1">
                              <a:latin typeface="Cambria Math" panose="02040503050406030204" pitchFamily="18" charset="0"/>
                            </a:rPr>
                            <m:t>1</m:t>
                          </m:r>
                        </m:sub>
                      </m:sSub>
                      <m:r>
                        <a:rPr lang="en-US" sz="1000" i="1">
                          <a:latin typeface="Cambria Math" panose="02040503050406030204" pitchFamily="18" charset="0"/>
                        </a:rPr>
                        <m:t>+</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en-US" sz="1000" i="1">
                                  <a:latin typeface="Cambria Math" panose="02040503050406030204" pitchFamily="18" charset="0"/>
                                </a:rPr>
                                <m:t>𝑉</m:t>
                              </m:r>
                            </m:e>
                            <m:sub>
                              <m:r>
                                <a:rPr lang="en-US" sz="1000" i="1">
                                  <a:latin typeface="Cambria Math" panose="02040503050406030204" pitchFamily="18" charset="0"/>
                                </a:rPr>
                                <m:t>2</m:t>
                              </m:r>
                            </m:sub>
                          </m:sSub>
                          <m:r>
                            <a:rPr lang="en-US" sz="1000" i="1">
                              <a:latin typeface="Cambria Math" panose="02040503050406030204" pitchFamily="18" charset="0"/>
                            </a:rPr>
                            <m:t>−</m:t>
                          </m:r>
                          <m:sSub>
                            <m:sSubPr>
                              <m:ctrlPr>
                                <a:rPr lang="fr-FR" sz="1000" i="1">
                                  <a:latin typeface="Cambria Math" panose="02040503050406030204" pitchFamily="18" charset="0"/>
                                </a:rPr>
                              </m:ctrlPr>
                            </m:sSubPr>
                            <m:e>
                              <m:r>
                                <a:rPr lang="en-US" sz="1000" i="1">
                                  <a:latin typeface="Cambria Math" panose="02040503050406030204" pitchFamily="18" charset="0"/>
                                </a:rPr>
                                <m:t>𝑉</m:t>
                              </m:r>
                            </m:e>
                            <m:sub>
                              <m:r>
                                <a:rPr lang="en-US" sz="1000" i="1">
                                  <a:latin typeface="Cambria Math" panose="02040503050406030204" pitchFamily="18" charset="0"/>
                                </a:rPr>
                                <m:t>1</m:t>
                              </m:r>
                            </m:sub>
                          </m:sSub>
                        </m:e>
                      </m:d>
                      <m:r>
                        <a:rPr lang="en-US" sz="1000" i="1">
                          <a:latin typeface="Cambria Math" panose="02040503050406030204" pitchFamily="18" charset="0"/>
                        </a:rPr>
                        <m:t> </m:t>
                      </m:r>
                      <m:r>
                        <a:rPr lang="en-US" sz="1000" i="1">
                          <a:latin typeface="Cambria Math" panose="02040503050406030204" pitchFamily="18" charset="0"/>
                        </a:rPr>
                        <m:t>𝑓𝑙𝑐</m:t>
                      </m:r>
                      <m:r>
                        <a:rPr lang="en-US" sz="1000" i="1">
                          <a:latin typeface="Cambria Math" panose="02040503050406030204" pitchFamily="18" charset="0"/>
                        </a:rPr>
                        <m:t>2</m:t>
                      </m:r>
                      <m:r>
                        <a:rPr lang="en-US" sz="1000" i="1">
                          <a:latin typeface="Cambria Math" panose="02040503050406030204" pitchFamily="18" charset="0"/>
                        </a:rPr>
                        <m:t>h𝑠</m:t>
                      </m:r>
                      <m:d>
                        <m:dPr>
                          <m:ctrlPr>
                            <a:rPr lang="fr-FR" sz="1000" i="1">
                              <a:latin typeface="Cambria Math" panose="02040503050406030204" pitchFamily="18" charset="0"/>
                            </a:rPr>
                          </m:ctrlPr>
                        </m:dPr>
                        <m:e>
                          <m:r>
                            <a:rPr lang="en-US" sz="1000" i="1">
                              <a:latin typeface="Cambria Math" panose="02040503050406030204" pitchFamily="18" charset="0"/>
                            </a:rPr>
                            <m:t>0−</m:t>
                          </m:r>
                          <m:r>
                            <a:rPr lang="en-US" sz="1000" i="1">
                              <a:latin typeface="Cambria Math" panose="02040503050406030204" pitchFamily="18" charset="0"/>
                            </a:rPr>
                            <m:t>𝑥</m:t>
                          </m:r>
                          <m:r>
                            <a:rPr lang="en-US" sz="1000" i="1">
                              <a:latin typeface="Cambria Math" panose="02040503050406030204" pitchFamily="18" charset="0"/>
                            </a:rPr>
                            <m:t>, </m:t>
                          </m:r>
                          <m:r>
                            <a:rPr lang="en-US" sz="1000" i="1">
                              <a:latin typeface="Cambria Math" panose="02040503050406030204" pitchFamily="18" charset="0"/>
                            </a:rPr>
                            <m:t>𝑑𝑥</m:t>
                          </m:r>
                        </m:e>
                      </m:d>
                    </m:oMath>
                  </m:oMathPara>
                </a14:m>
                <a:endParaRPr lang="fr-FR" sz="1000" dirty="0"/>
              </a:p>
            </p:txBody>
          </p:sp>
        </mc:Choice>
        <mc:Fallback xmlns="">
          <p:sp>
            <p:nvSpPr>
              <p:cNvPr id="104" name="ZoneTexte 103"/>
              <p:cNvSpPr txBox="1">
                <a:spLocks noRot="1" noChangeAspect="1" noMove="1" noResize="1" noEditPoints="1" noAdjustHandles="1" noChangeArrowheads="1" noChangeShapeType="1" noTextEdit="1"/>
              </p:cNvSpPr>
              <p:nvPr/>
            </p:nvSpPr>
            <p:spPr>
              <a:xfrm>
                <a:off x="552488" y="5942449"/>
                <a:ext cx="2093715" cy="153888"/>
              </a:xfrm>
              <a:prstGeom prst="rect">
                <a:avLst/>
              </a:prstGeom>
              <a:blipFill rotWithShape="0">
                <a:blip r:embed="rId14"/>
                <a:stretch>
                  <a:fillRect l="-2332" b="-36000"/>
                </a:stretch>
              </a:blipFill>
            </p:spPr>
            <p:txBody>
              <a:bodyPr/>
              <a:lstStyle/>
              <a:p>
                <a:r>
                  <a:rPr lang="fr-FR">
                    <a:noFill/>
                  </a:rPr>
                  <a:t> </a:t>
                </a:r>
              </a:p>
            </p:txBody>
          </p:sp>
        </mc:Fallback>
      </mc:AlternateContent>
      <p:sp>
        <p:nvSpPr>
          <p:cNvPr id="105" name="Rectangle 104"/>
          <p:cNvSpPr/>
          <p:nvPr/>
        </p:nvSpPr>
        <p:spPr>
          <a:xfrm>
            <a:off x="434144" y="5717281"/>
            <a:ext cx="2243972" cy="246221"/>
          </a:xfrm>
          <a:prstGeom prst="rect">
            <a:avLst/>
          </a:prstGeom>
        </p:spPr>
        <p:txBody>
          <a:bodyPr wrap="square">
            <a:spAutoFit/>
          </a:bodyPr>
          <a:lstStyle/>
          <a:p>
            <a:r>
              <a:rPr lang="en-US" sz="1000" dirty="0" smtClean="0">
                <a:latin typeface="Calibri" panose="020F0502020204030204" pitchFamily="34" charset="0"/>
                <a:ea typeface="ＭＳ Ｐゴシック" charset="-128"/>
                <a:cs typeface="Arial" panose="020B0604020202020204" pitchFamily="34" charset="0"/>
              </a:rPr>
              <a:t>Velocity of keyhole digging :</a:t>
            </a:r>
            <a:endParaRPr lang="fr-FR" sz="1000" dirty="0">
              <a:latin typeface="Calibri" panose="020F0502020204030204" pitchFamily="34" charset="0"/>
              <a:ea typeface="ＭＳ Ｐゴシック" charset="-128"/>
              <a:cs typeface="Arial" panose="020B0604020202020204" pitchFamily="34" charset="0"/>
            </a:endParaRPr>
          </a:p>
        </p:txBody>
      </p:sp>
      <p:sp>
        <p:nvSpPr>
          <p:cNvPr id="106" name="Rectangle 105"/>
          <p:cNvSpPr/>
          <p:nvPr/>
        </p:nvSpPr>
        <p:spPr>
          <a:xfrm>
            <a:off x="2103144" y="6033728"/>
            <a:ext cx="752877" cy="246221"/>
          </a:xfrm>
          <a:prstGeom prst="rect">
            <a:avLst/>
          </a:prstGeom>
        </p:spPr>
        <p:txBody>
          <a:bodyPr wrap="square">
            <a:spAutoFit/>
          </a:bodyPr>
          <a:lstStyle/>
          <a:p>
            <a:r>
              <a:rPr lang="en-US" sz="1000" dirty="0" smtClean="0">
                <a:latin typeface="Calibri" panose="020F0502020204030204" pitchFamily="34" charset="0"/>
                <a:ea typeface="ＭＳ Ｐゴシック" charset="-128"/>
                <a:cs typeface="Arial" panose="020B0604020202020204" pitchFamily="34" charset="0"/>
              </a:rPr>
              <a:t>where</a:t>
            </a:r>
            <a:endParaRPr lang="fr-FR" sz="1000" dirty="0">
              <a:latin typeface="Calibri" panose="020F0502020204030204" pitchFamily="34" charset="0"/>
              <a:ea typeface="ＭＳ Ｐゴシック" charset="-128"/>
              <a:cs typeface="Arial" panose="020B0604020202020204" pitchFamily="34" charset="0"/>
            </a:endParaRPr>
          </a:p>
        </p:txBody>
      </p:sp>
      <p:sp>
        <p:nvSpPr>
          <p:cNvPr id="107" name="TextBox 7"/>
          <p:cNvSpPr txBox="1">
            <a:spLocks noChangeArrowheads="1"/>
          </p:cNvSpPr>
          <p:nvPr/>
        </p:nvSpPr>
        <p:spPr bwMode="auto">
          <a:xfrm>
            <a:off x="460694" y="7976261"/>
            <a:ext cx="27340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Materials properties:  </a:t>
            </a:r>
            <a:r>
              <a:rPr lang="en-US" altLang="en-US" sz="1000" dirty="0" smtClean="0">
                <a:latin typeface="Calibri" panose="020F0502020204030204" pitchFamily="34" charset="0"/>
                <a:cs typeface="Arial" panose="020B0604020202020204" pitchFamily="34" charset="0"/>
              </a:rPr>
              <a:t>across the joint line</a:t>
            </a:r>
            <a:r>
              <a:rPr lang="en-US" altLang="en-US" sz="1000" b="1" dirty="0" smtClean="0">
                <a:latin typeface="Calibri" panose="020F0502020204030204" pitchFamily="34" charset="0"/>
                <a:cs typeface="Arial" panose="020B0604020202020204" pitchFamily="34" charset="0"/>
              </a:rPr>
              <a:t> </a:t>
            </a:r>
            <a:endParaRPr lang="en-US" altLang="en-US" sz="1000" b="1" dirty="0">
              <a:latin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0" name="ZoneTexte 109"/>
              <p:cNvSpPr txBox="1"/>
              <p:nvPr/>
            </p:nvSpPr>
            <p:spPr>
              <a:xfrm>
                <a:off x="489536" y="8149439"/>
                <a:ext cx="2202719" cy="1538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fr-FR" sz="1000" b="0" i="1" smtClean="0">
                          <a:latin typeface="Cambria Math" panose="02040503050406030204" pitchFamily="18" charset="0"/>
                        </a:rPr>
                        <m:t>𝑀</m:t>
                      </m:r>
                      <m:r>
                        <a:rPr lang="en-US" sz="1000" i="1">
                          <a:latin typeface="Cambria Math" panose="02040503050406030204" pitchFamily="18" charset="0"/>
                        </a:rPr>
                        <m:t>=</m:t>
                      </m:r>
                      <m:sSub>
                        <m:sSubPr>
                          <m:ctrlPr>
                            <a:rPr lang="fr-FR" sz="1000" i="1">
                              <a:latin typeface="Cambria Math" panose="02040503050406030204" pitchFamily="18" charset="0"/>
                            </a:rPr>
                          </m:ctrlPr>
                        </m:sSubPr>
                        <m:e>
                          <m:r>
                            <a:rPr lang="fr-FR" sz="1000" b="0" i="1" smtClean="0">
                              <a:latin typeface="Cambria Math" panose="02040503050406030204" pitchFamily="18" charset="0"/>
                            </a:rPr>
                            <m:t>𝑀</m:t>
                          </m:r>
                        </m:e>
                        <m:sub>
                          <m:r>
                            <a:rPr lang="en-US" sz="1000" i="1">
                              <a:latin typeface="Cambria Math" panose="02040503050406030204" pitchFamily="18" charset="0"/>
                            </a:rPr>
                            <m:t>1</m:t>
                          </m:r>
                        </m:sub>
                      </m:sSub>
                      <m:r>
                        <a:rPr lang="en-US" sz="1000" i="1">
                          <a:latin typeface="Cambria Math" panose="02040503050406030204" pitchFamily="18" charset="0"/>
                        </a:rPr>
                        <m:t>+</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fr-FR" sz="1000" b="0" i="1" smtClean="0">
                                  <a:latin typeface="Cambria Math" panose="02040503050406030204" pitchFamily="18" charset="0"/>
                                </a:rPr>
                                <m:t>𝑀</m:t>
                              </m:r>
                            </m:e>
                            <m:sub>
                              <m:r>
                                <a:rPr lang="en-US" sz="1000" i="1">
                                  <a:latin typeface="Cambria Math" panose="02040503050406030204" pitchFamily="18" charset="0"/>
                                </a:rPr>
                                <m:t>2</m:t>
                              </m:r>
                            </m:sub>
                          </m:sSub>
                          <m:r>
                            <a:rPr lang="en-US" sz="1000" i="1">
                              <a:latin typeface="Cambria Math" panose="02040503050406030204" pitchFamily="18" charset="0"/>
                            </a:rPr>
                            <m:t>−</m:t>
                          </m:r>
                          <m:sSub>
                            <m:sSubPr>
                              <m:ctrlPr>
                                <a:rPr lang="fr-FR" sz="1000" i="1">
                                  <a:latin typeface="Cambria Math" panose="02040503050406030204" pitchFamily="18" charset="0"/>
                                </a:rPr>
                              </m:ctrlPr>
                            </m:sSubPr>
                            <m:e>
                              <m:r>
                                <a:rPr lang="fr-FR" sz="1000" b="0" i="1" smtClean="0">
                                  <a:latin typeface="Cambria Math" panose="02040503050406030204" pitchFamily="18" charset="0"/>
                                </a:rPr>
                                <m:t>𝑀</m:t>
                              </m:r>
                            </m:e>
                            <m:sub>
                              <m:r>
                                <a:rPr lang="en-US" sz="1000" i="1">
                                  <a:latin typeface="Cambria Math" panose="02040503050406030204" pitchFamily="18" charset="0"/>
                                </a:rPr>
                                <m:t>1</m:t>
                              </m:r>
                            </m:sub>
                          </m:sSub>
                        </m:e>
                      </m:d>
                      <m:r>
                        <a:rPr lang="en-US" sz="1000" i="1">
                          <a:latin typeface="Cambria Math" panose="02040503050406030204" pitchFamily="18" charset="0"/>
                        </a:rPr>
                        <m:t> </m:t>
                      </m:r>
                      <m:r>
                        <a:rPr lang="en-US" sz="1000" i="1">
                          <a:latin typeface="Cambria Math" panose="02040503050406030204" pitchFamily="18" charset="0"/>
                        </a:rPr>
                        <m:t>𝑓𝑙𝑐</m:t>
                      </m:r>
                      <m:r>
                        <a:rPr lang="en-US" sz="1000" i="1">
                          <a:latin typeface="Cambria Math" panose="02040503050406030204" pitchFamily="18" charset="0"/>
                        </a:rPr>
                        <m:t>2</m:t>
                      </m:r>
                      <m:r>
                        <a:rPr lang="en-US" sz="1000" i="1">
                          <a:latin typeface="Cambria Math" panose="02040503050406030204" pitchFamily="18" charset="0"/>
                        </a:rPr>
                        <m:t>h𝑠</m:t>
                      </m:r>
                      <m:d>
                        <m:dPr>
                          <m:ctrlPr>
                            <a:rPr lang="fr-FR" sz="1000" i="1">
                              <a:latin typeface="Cambria Math" panose="02040503050406030204" pitchFamily="18" charset="0"/>
                            </a:rPr>
                          </m:ctrlPr>
                        </m:dPr>
                        <m:e>
                          <m:r>
                            <a:rPr lang="en-US" sz="1000" i="1">
                              <a:latin typeface="Cambria Math" panose="02040503050406030204" pitchFamily="18" charset="0"/>
                            </a:rPr>
                            <m:t>0−</m:t>
                          </m:r>
                          <m:r>
                            <a:rPr lang="en-US" sz="1000" i="1">
                              <a:latin typeface="Cambria Math" panose="02040503050406030204" pitchFamily="18" charset="0"/>
                            </a:rPr>
                            <m:t>𝑥</m:t>
                          </m:r>
                          <m:r>
                            <a:rPr lang="en-US" sz="1000" i="1">
                              <a:latin typeface="Cambria Math" panose="02040503050406030204" pitchFamily="18" charset="0"/>
                            </a:rPr>
                            <m:t>, </m:t>
                          </m:r>
                          <m:r>
                            <a:rPr lang="en-US" sz="1000" i="1">
                              <a:latin typeface="Cambria Math" panose="02040503050406030204" pitchFamily="18" charset="0"/>
                            </a:rPr>
                            <m:t>𝑑𝑥</m:t>
                          </m:r>
                        </m:e>
                      </m:d>
                    </m:oMath>
                  </m:oMathPara>
                </a14:m>
                <a:endParaRPr lang="fr-FR" sz="1000" dirty="0"/>
              </a:p>
            </p:txBody>
          </p:sp>
        </mc:Choice>
        <mc:Fallback xmlns="">
          <p:sp>
            <p:nvSpPr>
              <p:cNvPr id="110" name="ZoneTexte 109"/>
              <p:cNvSpPr txBox="1">
                <a:spLocks noRot="1" noChangeAspect="1" noMove="1" noResize="1" noEditPoints="1" noAdjustHandles="1" noChangeArrowheads="1" noChangeShapeType="1" noTextEdit="1"/>
              </p:cNvSpPr>
              <p:nvPr/>
            </p:nvSpPr>
            <p:spPr>
              <a:xfrm>
                <a:off x="489536" y="8149439"/>
                <a:ext cx="2202719" cy="153888"/>
              </a:xfrm>
              <a:prstGeom prst="rect">
                <a:avLst/>
              </a:prstGeom>
              <a:blipFill rotWithShape="0">
                <a:blip r:embed="rId15"/>
                <a:stretch>
                  <a:fillRect l="-1934" b="-36000"/>
                </a:stretch>
              </a:blipFill>
            </p:spPr>
            <p:txBody>
              <a:bodyPr/>
              <a:lstStyle/>
              <a:p>
                <a:r>
                  <a:rPr lang="fr-FR">
                    <a:noFill/>
                  </a:rPr>
                  <a:t> </a:t>
                </a:r>
              </a:p>
            </p:txBody>
          </p:sp>
        </mc:Fallback>
      </mc:AlternateContent>
      <p:sp>
        <p:nvSpPr>
          <p:cNvPr id="112" name="TextBox 7"/>
          <p:cNvSpPr txBox="1">
            <a:spLocks noChangeArrowheads="1"/>
          </p:cNvSpPr>
          <p:nvPr/>
        </p:nvSpPr>
        <p:spPr bwMode="auto">
          <a:xfrm>
            <a:off x="1828150" y="6910374"/>
            <a:ext cx="1434820"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smtClean="0">
                <a:latin typeface="Calibri" panose="020F0502020204030204" pitchFamily="34" charset="0"/>
                <a:cs typeface="Arial" panose="020B0604020202020204" pitchFamily="34" charset="0"/>
              </a:rPr>
              <a:t>No stiffening    Local </a:t>
            </a:r>
            <a:r>
              <a:rPr lang="en-US" altLang="en-US" sz="1000" b="1" dirty="0" err="1" smtClean="0">
                <a:latin typeface="Calibri" panose="020F0502020204030204" pitchFamily="34" charset="0"/>
                <a:cs typeface="Arial" panose="020B0604020202020204" pitchFamily="34" charset="0"/>
              </a:rPr>
              <a:t>Yeoh</a:t>
            </a:r>
            <a:endParaRPr lang="en-US" altLang="en-US" sz="1000" b="1" dirty="0">
              <a:latin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105" name="Rectangle 4104"/>
              <p:cNvSpPr/>
              <p:nvPr/>
            </p:nvSpPr>
            <p:spPr>
              <a:xfrm>
                <a:off x="392596" y="9019054"/>
                <a:ext cx="3389039" cy="617285"/>
              </a:xfrm>
              <a:prstGeom prst="rect">
                <a:avLst/>
              </a:prstGeom>
            </p:spPr>
            <p:txBody>
              <a:bodyPr wrap="square">
                <a:spAutoFit/>
              </a:bodyPr>
              <a:lstStyle/>
              <a:p>
                <a14:m>
                  <m:oMath xmlns:m="http://schemas.openxmlformats.org/officeDocument/2006/math">
                    <m:sSub>
                      <m:sSubPr>
                        <m:ctrlPr>
                          <a:rPr lang="fr-FR" sz="900" i="1">
                            <a:latin typeface="Cambria Math" panose="02040503050406030204" pitchFamily="18" charset="0"/>
                            <a:ea typeface="Times New Roman" panose="02020603050405020304" pitchFamily="18" charset="0"/>
                          </a:rPr>
                        </m:ctrlPr>
                      </m:sSubPr>
                      <m:e>
                        <m:sSubSup>
                          <m:sSubSupPr>
                            <m:ctrlPr>
                              <a:rPr lang="fr-FR" sz="900" i="1">
                                <a:effectLst/>
                                <a:latin typeface="Cambria Math" panose="02040503050406030204" pitchFamily="18" charset="0"/>
                              </a:rPr>
                            </m:ctrlPr>
                          </m:sSub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𝑝</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𝑒𝑞</m:t>
                            </m:r>
                          </m:sup>
                        </m:sSubSup>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b>
                    </m:s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fr-FR" sz="900" i="1">
                            <a:effectLst/>
                            <a:latin typeface="Cambria Math" panose="02040503050406030204" pitchFamily="18" charset="0"/>
                            <a:ea typeface="Times New Roman" panose="02020603050405020304" pitchFamily="18" charset="0"/>
                          </a:rPr>
                        </m:ctrlPr>
                      </m:sSubSupPr>
                      <m:e>
                        <m:sSub>
                          <m:sSubPr>
                            <m:ctrlPr>
                              <a:rPr lang="fr-FR" sz="900" i="1">
                                <a:effectLst/>
                                <a:latin typeface="Cambria Math" panose="02040503050406030204" pitchFamily="18" charset="0"/>
                              </a:rPr>
                            </m:ctrlPr>
                          </m:sSub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𝑠</m:t>
                        </m:r>
                      </m:sup>
                    </m:sSub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fr-FR" sz="900" i="1">
                            <a:effectLst/>
                            <a:latin typeface="Cambria Math" panose="02040503050406030204" pitchFamily="18" charset="0"/>
                          </a:rPr>
                        </m:ctrlPr>
                      </m:dPr>
                      <m:e>
                        <m:sSubSup>
                          <m:sSubSupPr>
                            <m:ctrlPr>
                              <a:rPr lang="fr-FR" sz="900" i="1">
                                <a:effectLst/>
                                <a:latin typeface="Cambria Math" panose="02040503050406030204" pitchFamily="18" charset="0"/>
                                <a:ea typeface="Times New Roman" panose="02020603050405020304" pitchFamily="18" charset="0"/>
                              </a:rPr>
                            </m:ctrlPr>
                          </m:sSubSupPr>
                          <m:e>
                            <m:sSub>
                              <m:sSubPr>
                                <m:ctrlPr>
                                  <a:rPr lang="fr-FR" sz="900" i="1">
                                    <a:effectLst/>
                                    <a:latin typeface="Cambria Math" panose="02040503050406030204" pitchFamily="18" charset="0"/>
                                  </a:rPr>
                                </m:ctrlPr>
                              </m:sSub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𝑙</m:t>
                            </m:r>
                          </m:sup>
                        </m:sSub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fr-FR" sz="900" i="1">
                                <a:effectLst/>
                                <a:latin typeface="Cambria Math" panose="02040503050406030204" pitchFamily="18" charset="0"/>
                                <a:ea typeface="Times New Roman" panose="02020603050405020304" pitchFamily="18" charset="0"/>
                              </a:rPr>
                            </m:ctrlPr>
                          </m:sSubSupPr>
                          <m:e>
                            <m:sSub>
                              <m:sSubPr>
                                <m:ctrlPr>
                                  <a:rPr lang="fr-FR" sz="900" i="1">
                                    <a:effectLst/>
                                    <a:latin typeface="Cambria Math" panose="02040503050406030204" pitchFamily="18" charset="0"/>
                                  </a:rPr>
                                </m:ctrlPr>
                              </m:sSub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𝑠</m:t>
                            </m:r>
                          </m:sup>
                        </m:sSubSup>
                      </m:e>
                    </m:d>
                    <m:r>
                      <a:rPr lang="en-US" sz="9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𝑓𝑙𝑐</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h𝑠</m:t>
                    </m:r>
                    <m:d>
                      <m:dPr>
                        <m:ctrlPr>
                          <a:rPr lang="fr-FR" sz="900" i="1">
                            <a:effectLst/>
                            <a:latin typeface="Cambria Math" panose="02040503050406030204" pitchFamily="18" charset="0"/>
                          </a:rPr>
                        </m:ctrlPr>
                      </m:d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𝑇</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fr-FR" sz="900" i="1">
                                <a:effectLst/>
                                <a:latin typeface="Cambria Math" panose="02040503050406030204" pitchFamily="18" charset="0"/>
                                <a:ea typeface="Times New Roman" panose="02020603050405020304" pitchFamily="18" charset="0"/>
                              </a:rPr>
                            </m:ctrlPr>
                          </m:sSub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𝑓</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p>
                        </m:sSub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𝑑𝑇</m:t>
                        </m:r>
                      </m:e>
                    </m:d>
                    <m:sSubSup>
                      <m:sSubSupPr>
                        <m:ctrlPr>
                          <a:rPr lang="fr-FR" sz="900" i="1">
                            <a:effectLst/>
                            <a:latin typeface="Cambria Math" panose="02040503050406030204" pitchFamily="18" charset="0"/>
                          </a:rPr>
                        </m:ctrlPr>
                      </m:sSub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𝐿</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𝑓</m:t>
                        </m:r>
                      </m:sup>
                    </m:sSubSup>
                    <m:f>
                      <m:fPr>
                        <m:ctrlPr>
                          <a:rPr lang="fr-FR" sz="900" i="1">
                            <a:effectLst/>
                            <a:latin typeface="Cambria Math" panose="02040503050406030204" pitchFamily="18" charset="0"/>
                          </a:rPr>
                        </m:ctrlPr>
                      </m:fPr>
                      <m:num>
                        <m:sSup>
                          <m:sSupPr>
                            <m:ctrlPr>
                              <a:rPr lang="fr-FR" sz="900" i="1">
                                <a:effectLst/>
                                <a:latin typeface="Cambria Math" panose="02040503050406030204" pitchFamily="18" charset="0"/>
                              </a:rPr>
                            </m:ctrlPr>
                          </m:s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𝑒𝑥𝑝</m:t>
                            </m:r>
                          </m:e>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900" i="1">
                                    <a:effectLst/>
                                    <a:latin typeface="Cambria Math" panose="02040503050406030204" pitchFamily="18" charset="0"/>
                                  </a:rPr>
                                </m:ctrlPr>
                              </m:fPr>
                              <m:num>
                                <m:sSup>
                                  <m:sSupPr>
                                    <m:ctrlPr>
                                      <a:rPr lang="fr-FR" sz="900" i="1">
                                        <a:effectLst/>
                                        <a:latin typeface="Cambria Math" panose="02040503050406030204" pitchFamily="18" charset="0"/>
                                      </a:rPr>
                                    </m:ctrlPr>
                                  </m:sSupPr>
                                  <m:e>
                                    <m:d>
                                      <m:dPr>
                                        <m:ctrlPr>
                                          <a:rPr lang="fr-FR" sz="900" i="1">
                                            <a:effectLst/>
                                            <a:latin typeface="Cambria Math" panose="02040503050406030204" pitchFamily="18" charset="0"/>
                                          </a:rPr>
                                        </m:ctrlPr>
                                      </m:d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𝑇</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fr-FR" sz="900" i="1">
                                                <a:effectLst/>
                                                <a:latin typeface="Cambria Math" panose="02040503050406030204" pitchFamily="18" charset="0"/>
                                                <a:ea typeface="Times New Roman" panose="02020603050405020304" pitchFamily="18" charset="0"/>
                                              </a:rPr>
                                            </m:ctrlPr>
                                          </m:sSub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𝑓</m:t>
                                            </m:r>
                                          </m:sub>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𝑖</m:t>
                                            </m:r>
                                          </m:sup>
                                        </m:sSubSup>
                                      </m:e>
                                    </m:d>
                                  </m:e>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sSup>
                                  <m:sSupPr>
                                    <m:ctrlPr>
                                      <a:rPr lang="fr-FR" sz="900" i="1">
                                        <a:effectLst/>
                                        <a:latin typeface="Cambria Math" panose="02040503050406030204" pitchFamily="18" charset="0"/>
                                      </a:rPr>
                                    </m:ctrlPr>
                                  </m:s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𝑑𝑇</m:t>
                                    </m:r>
                                  </m:e>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sup>
                        </m:sSup>
                      </m:num>
                      <m:den>
                        <m:rad>
                          <m:radPr>
                            <m:degHide m:val="on"/>
                            <m:ctrlPr>
                              <a:rPr lang="fr-FR" sz="900" i="1">
                                <a:effectLst/>
                                <a:latin typeface="Cambria Math" panose="02040503050406030204" pitchFamily="18" charset="0"/>
                              </a:rPr>
                            </m:ctrlPr>
                          </m:radPr>
                          <m:deg/>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𝜋</m:t>
                            </m:r>
                            <m:sSup>
                              <m:sSupPr>
                                <m:ctrlPr>
                                  <a:rPr lang="fr-FR" sz="900" i="1">
                                    <a:effectLst/>
                                    <a:latin typeface="Cambria Math" panose="02040503050406030204" pitchFamily="18" charset="0"/>
                                  </a:rPr>
                                </m:ctrlPr>
                              </m:sSupPr>
                              <m:e>
                                <m:r>
                                  <a:rPr lang="en-US" sz="9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900" i="1">
                                    <a:effectLst/>
                                    <a:latin typeface="Cambria Math" panose="02040503050406030204" pitchFamily="18" charset="0"/>
                                    <a:ea typeface="Times New Roman" panose="02020603050405020304" pitchFamily="18" charset="0"/>
                                    <a:cs typeface="Times New Roman" panose="02020603050405020304" pitchFamily="18" charset="0"/>
                                  </a:rPr>
                                  <m:t>𝑑𝑇</m:t>
                                </m:r>
                              </m:e>
                              <m:sup>
                                <m:r>
                                  <a:rPr lang="en-US" sz="9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den>
                    </m:f>
                    <m:r>
                      <a:rPr lang="en-US" sz="9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900" dirty="0">
                    <a:effectLst/>
                    <a:latin typeface="+mj-lt"/>
                    <a:ea typeface="Times New Roman" panose="02020603050405020304" pitchFamily="18" charset="0"/>
                  </a:rPr>
                  <a:t> 	 </a:t>
                </a:r>
                <a:endParaRPr lang="fr-FR" sz="900" dirty="0">
                  <a:latin typeface="+mj-lt"/>
                </a:endParaRPr>
              </a:p>
            </p:txBody>
          </p:sp>
        </mc:Choice>
        <mc:Fallback xmlns="">
          <p:sp>
            <p:nvSpPr>
              <p:cNvPr id="4105" name="Rectangle 4104"/>
              <p:cNvSpPr>
                <a:spLocks noRot="1" noChangeAspect="1" noMove="1" noResize="1" noEditPoints="1" noAdjustHandles="1" noChangeArrowheads="1" noChangeShapeType="1" noTextEdit="1"/>
              </p:cNvSpPr>
              <p:nvPr/>
            </p:nvSpPr>
            <p:spPr>
              <a:xfrm>
                <a:off x="392596" y="9019054"/>
                <a:ext cx="3389039" cy="617285"/>
              </a:xfrm>
              <a:prstGeom prst="rect">
                <a:avLst/>
              </a:prstGeom>
              <a:blipFill>
                <a:blip r:embed="rId16"/>
                <a:stretch>
                  <a:fillRect/>
                </a:stretch>
              </a:blipFill>
            </p:spPr>
            <p:txBody>
              <a:bodyPr/>
              <a:lstStyle/>
              <a:p>
                <a:r>
                  <a:rPr lang="fr-FR">
                    <a:noFill/>
                  </a:rPr>
                  <a:t> </a:t>
                </a:r>
              </a:p>
            </p:txBody>
          </p:sp>
        </mc:Fallback>
      </mc:AlternateContent>
      <p:sp>
        <p:nvSpPr>
          <p:cNvPr id="114" name="Rectangle 113"/>
          <p:cNvSpPr/>
          <p:nvPr/>
        </p:nvSpPr>
        <p:spPr>
          <a:xfrm>
            <a:off x="392596" y="8301435"/>
            <a:ext cx="516488" cy="246221"/>
          </a:xfrm>
          <a:prstGeom prst="rect">
            <a:avLst/>
          </a:prstGeom>
        </p:spPr>
        <p:txBody>
          <a:bodyPr wrap="none">
            <a:spAutoFit/>
          </a:bodyPr>
          <a:lstStyle/>
          <a:p>
            <a:r>
              <a:rPr lang="en-US" sz="1000" dirty="0" smtClean="0">
                <a:latin typeface="Calibri" panose="020F0502020204030204" pitchFamily="34" charset="0"/>
                <a:ea typeface="ＭＳ Ｐゴシック" charset="-128"/>
                <a:cs typeface="Arial" panose="020B0604020202020204" pitchFamily="34" charset="0"/>
              </a:rPr>
              <a:t>where</a:t>
            </a:r>
            <a:endParaRPr lang="fr-FR" sz="1000" dirty="0">
              <a:latin typeface="Calibri" panose="020F0502020204030204" pitchFamily="34" charset="0"/>
              <a:ea typeface="ＭＳ Ｐゴシック"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115" name="ZoneTexte 114"/>
              <p:cNvSpPr txBox="1"/>
              <p:nvPr/>
            </p:nvSpPr>
            <p:spPr>
              <a:xfrm>
                <a:off x="855945" y="8341818"/>
                <a:ext cx="1066639" cy="179986"/>
              </a:xfrm>
              <a:prstGeom prst="rect">
                <a:avLst/>
              </a:prstGeom>
              <a:noFill/>
            </p:spPr>
            <p:txBody>
              <a:bodyPr wrap="none" lIns="0" tIns="0" rIns="0" bIns="0" rtlCol="0">
                <a:spAutoFit/>
              </a:bodyPr>
              <a:lstStyle/>
              <a:p>
                <a14:m>
                  <m:oMath xmlns:m="http://schemas.openxmlformats.org/officeDocument/2006/math">
                    <m:r>
                      <a:rPr lang="fr-FR" sz="1000" i="1" smtClean="0">
                        <a:latin typeface="Cambria Math" panose="02040503050406030204" pitchFamily="18" charset="0"/>
                      </a:rPr>
                      <m:t>𝑀</m:t>
                    </m:r>
                    <m:r>
                      <a:rPr lang="fr-FR" sz="1000" b="0" i="1" smtClean="0">
                        <a:latin typeface="Cambria Math" panose="02040503050406030204" pitchFamily="18" charset="0"/>
                      </a:rPr>
                      <m:t>: </m:t>
                    </m:r>
                    <m:sSub>
                      <m:sSubPr>
                        <m:ctrlPr>
                          <a:rPr lang="fr-FR" sz="1000" i="1">
                            <a:latin typeface="Cambria Math" panose="02040503050406030204" pitchFamily="18" charset="0"/>
                          </a:rPr>
                        </m:ctrlPr>
                      </m:sSubPr>
                      <m:e>
                        <m:r>
                          <a:rPr lang="en-US" sz="1000" i="1">
                            <a:latin typeface="Cambria Math" panose="02040503050406030204" pitchFamily="18" charset="0"/>
                          </a:rPr>
                          <m:t>𝑇</m:t>
                        </m:r>
                      </m:e>
                      <m:sub>
                        <m:r>
                          <a:rPr lang="en-US" sz="1000" i="1">
                            <a:latin typeface="Cambria Math" panose="02040503050406030204" pitchFamily="18" charset="0"/>
                          </a:rPr>
                          <m:t>𝑣𝑎𝑝</m:t>
                        </m:r>
                      </m:sub>
                    </m:sSub>
                    <m:r>
                      <a:rPr lang="fr-FR" sz="1000" b="0" i="1" smtClean="0">
                        <a:latin typeface="Cambria Math" panose="02040503050406030204" pitchFamily="18" charset="0"/>
                      </a:rPr>
                      <m:t>, </m:t>
                    </m:r>
                    <m:r>
                      <a:rPr lang="fr-FR" sz="1000" b="0" i="1" smtClean="0">
                        <a:latin typeface="Cambria Math" panose="02040503050406030204" pitchFamily="18" charset="0"/>
                      </a:rPr>
                      <m:t>𝑎</m:t>
                    </m:r>
                    <m:r>
                      <a:rPr lang="fr-FR" sz="1000" b="0" i="1" smtClean="0">
                        <a:latin typeface="Cambria Math" panose="02040503050406030204" pitchFamily="18" charset="0"/>
                      </a:rPr>
                      <m:t>,</m:t>
                    </m:r>
                    <m:r>
                      <a:rPr lang="en-US" sz="1000" i="1">
                        <a:latin typeface="Cambria Math" panose="02040503050406030204" pitchFamily="18" charset="0"/>
                      </a:rPr>
                      <m:t>𝜌</m:t>
                    </m:r>
                    <m:r>
                      <a:rPr lang="fr-FR" sz="1000" b="0" i="1" smtClean="0">
                        <a:latin typeface="Cambria Math" panose="02040503050406030204" pitchFamily="18" charset="0"/>
                      </a:rPr>
                      <m:t>,</m:t>
                    </m:r>
                    <m:sSubSup>
                      <m:sSubSupPr>
                        <m:ctrlPr>
                          <a:rPr lang="fr-FR" sz="1000" i="1">
                            <a:latin typeface="Cambria Math" panose="02040503050406030204" pitchFamily="18" charset="0"/>
                          </a:rPr>
                        </m:ctrlPr>
                      </m:sSubSupPr>
                      <m:e>
                        <m:r>
                          <a:rPr lang="en-US" sz="1000" i="1">
                            <a:latin typeface="Cambria Math" panose="02040503050406030204" pitchFamily="18" charset="0"/>
                          </a:rPr>
                          <m:t>𝐶</m:t>
                        </m:r>
                      </m:e>
                      <m:sub>
                        <m:r>
                          <a:rPr lang="en-US" sz="1000" i="1">
                            <a:latin typeface="Cambria Math" panose="02040503050406030204" pitchFamily="18" charset="0"/>
                          </a:rPr>
                          <m:t>𝑝</m:t>
                        </m:r>
                      </m:sub>
                      <m:sup>
                        <m:r>
                          <a:rPr lang="en-US" sz="1000" i="1">
                            <a:latin typeface="Cambria Math" panose="02040503050406030204" pitchFamily="18" charset="0"/>
                          </a:rPr>
                          <m:t>𝑒𝑞</m:t>
                        </m:r>
                      </m:sup>
                    </m:sSubSup>
                  </m:oMath>
                </a14:m>
                <a:r>
                  <a:rPr lang="fr-FR" sz="1000" dirty="0" smtClean="0"/>
                  <a:t>,</a:t>
                </a:r>
                <a:r>
                  <a:rPr lang="en-US" sz="1000" dirty="0"/>
                  <a:t> </a:t>
                </a:r>
                <a14:m>
                  <m:oMath xmlns:m="http://schemas.openxmlformats.org/officeDocument/2006/math">
                    <m:r>
                      <a:rPr lang="en-US" sz="1000" i="1">
                        <a:latin typeface="Cambria Math" panose="02040503050406030204" pitchFamily="18" charset="0"/>
                      </a:rPr>
                      <m:t>𝑘</m:t>
                    </m:r>
                  </m:oMath>
                </a14:m>
                <a:endParaRPr lang="fr-FR" sz="1000" dirty="0"/>
              </a:p>
            </p:txBody>
          </p:sp>
        </mc:Choice>
        <mc:Fallback xmlns="">
          <p:sp>
            <p:nvSpPr>
              <p:cNvPr id="115" name="ZoneTexte 114"/>
              <p:cNvSpPr txBox="1">
                <a:spLocks noRot="1" noChangeAspect="1" noMove="1" noResize="1" noEditPoints="1" noAdjustHandles="1" noChangeArrowheads="1" noChangeShapeType="1" noTextEdit="1"/>
              </p:cNvSpPr>
              <p:nvPr/>
            </p:nvSpPr>
            <p:spPr>
              <a:xfrm>
                <a:off x="855945" y="8341818"/>
                <a:ext cx="1066639" cy="179986"/>
              </a:xfrm>
              <a:prstGeom prst="rect">
                <a:avLst/>
              </a:prstGeom>
              <a:blipFill>
                <a:blip r:embed="rId17"/>
                <a:stretch>
                  <a:fillRect l="-4000" t="-20000" r="-3429" b="-26667"/>
                </a:stretch>
              </a:blipFill>
            </p:spPr>
            <p:txBody>
              <a:bodyPr/>
              <a:lstStyle/>
              <a:p>
                <a:r>
                  <a:rPr lang="fr-FR">
                    <a:noFill/>
                  </a:rPr>
                  <a:t> </a:t>
                </a:r>
              </a:p>
            </p:txBody>
          </p:sp>
        </mc:Fallback>
      </mc:AlternateContent>
      <p:sp>
        <p:nvSpPr>
          <p:cNvPr id="117" name="TextBox 7"/>
          <p:cNvSpPr txBox="1">
            <a:spLocks noChangeArrowheads="1"/>
          </p:cNvSpPr>
          <p:nvPr/>
        </p:nvSpPr>
        <p:spPr bwMode="auto">
          <a:xfrm rot="16200000">
            <a:off x="440606" y="6940556"/>
            <a:ext cx="556070" cy="173122"/>
          </a:xfrm>
          <a:prstGeom prst="rect">
            <a:avLst/>
          </a:prstGeom>
          <a:solidFill>
            <a:schemeClr val="bg2">
              <a:lumMod val="75000"/>
              <a:alpha val="56000"/>
            </a:schemeClr>
          </a:solidFill>
          <a:ln>
            <a:noFill/>
          </a:ln>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1000" b="1" dirty="0" smtClean="0">
                <a:solidFill>
                  <a:srgbClr val="FF0000"/>
                </a:solidFill>
                <a:latin typeface="Calibri" panose="020F0502020204030204" pitchFamily="34" charset="0"/>
                <a:cs typeface="Arial" panose="020B0604020202020204" pitchFamily="34" charset="0"/>
              </a:rPr>
              <a:t>joint line</a:t>
            </a:r>
            <a:endParaRPr lang="en-US" altLang="en-US" sz="1000" b="1" dirty="0">
              <a:solidFill>
                <a:srgbClr val="FF0000"/>
              </a:solidFill>
              <a:latin typeface="Calibri" panose="020F0502020204030204" pitchFamily="34" charset="0"/>
              <a:cs typeface="Arial" panose="020B0604020202020204" pitchFamily="34" charset="0"/>
            </a:endParaRPr>
          </a:p>
        </p:txBody>
      </p:sp>
      <p:sp>
        <p:nvSpPr>
          <p:cNvPr id="118" name="Rectangle 117"/>
          <p:cNvSpPr/>
          <p:nvPr/>
        </p:nvSpPr>
        <p:spPr>
          <a:xfrm>
            <a:off x="392596" y="8500471"/>
            <a:ext cx="1391728" cy="246221"/>
          </a:xfrm>
          <a:prstGeom prst="rect">
            <a:avLst/>
          </a:prstGeom>
        </p:spPr>
        <p:txBody>
          <a:bodyPr wrap="none">
            <a:spAutoFit/>
          </a:bodyPr>
          <a:lstStyle/>
          <a:p>
            <a:r>
              <a:rPr lang="en-US" sz="1000" dirty="0" smtClean="0">
                <a:latin typeface="Calibri" panose="020F0502020204030204" pitchFamily="34" charset="0"/>
                <a:ea typeface="ＭＳ Ｐゴシック" charset="-128"/>
                <a:cs typeface="Arial" panose="020B0604020202020204" pitchFamily="34" charset="0"/>
              </a:rPr>
              <a:t>Melting phase change :</a:t>
            </a:r>
            <a:endParaRPr lang="fr-FR" sz="1000" dirty="0">
              <a:latin typeface="Calibri" panose="020F0502020204030204" pitchFamily="34" charset="0"/>
              <a:ea typeface="ＭＳ Ｐゴシック"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4107" name="Rectangle 4106"/>
              <p:cNvSpPr/>
              <p:nvPr/>
            </p:nvSpPr>
            <p:spPr>
              <a:xfrm>
                <a:off x="359076" y="8685273"/>
                <a:ext cx="2472732" cy="2815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sz="1000" i="1">
                              <a:latin typeface="Cambria Math" panose="02040503050406030204" pitchFamily="18" charset="0"/>
                            </a:rPr>
                          </m:ctrlPr>
                        </m:sSubPr>
                        <m:e>
                          <m:r>
                            <a:rPr lang="fr-FR" sz="1000" i="1">
                              <a:latin typeface="Cambria Math" panose="02040503050406030204" pitchFamily="18" charset="0"/>
                            </a:rPr>
                            <m:t>𝑘</m:t>
                          </m:r>
                        </m:e>
                        <m:sub>
                          <m:r>
                            <a:rPr lang="fr-FR" sz="1000" i="1">
                              <a:latin typeface="Cambria Math" panose="02040503050406030204" pitchFamily="18" charset="0"/>
                            </a:rPr>
                            <m:t>𝑖</m:t>
                          </m:r>
                        </m:sub>
                      </m:sSub>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𝑘</m:t>
                          </m:r>
                        </m:e>
                        <m:sub>
                          <m:r>
                            <a:rPr lang="fr-FR" sz="1000" i="1">
                              <a:latin typeface="Cambria Math" panose="02040503050406030204" pitchFamily="18" charset="0"/>
                            </a:rPr>
                            <m:t>𝑖</m:t>
                          </m:r>
                        </m:sub>
                        <m:sup>
                          <m:r>
                            <a:rPr lang="fr-FR" sz="1000" i="1">
                              <a:latin typeface="Cambria Math" panose="02040503050406030204" pitchFamily="18" charset="0"/>
                            </a:rPr>
                            <m:t>𝑠</m:t>
                          </m:r>
                        </m:sup>
                      </m:sSubSup>
                      <m:r>
                        <a:rPr lang="fr-FR" sz="1000" i="0">
                          <a:latin typeface="Cambria Math" panose="02040503050406030204" pitchFamily="18" charset="0"/>
                        </a:rPr>
                        <m:t>+</m:t>
                      </m:r>
                      <m:d>
                        <m:dPr>
                          <m:ctrlPr>
                            <a:rPr lang="fr-FR" sz="1000" i="1">
                              <a:latin typeface="Cambria Math" panose="02040503050406030204" pitchFamily="18" charset="0"/>
                            </a:rPr>
                          </m:ctrlPr>
                        </m:dPr>
                        <m:e>
                          <m:sSubSup>
                            <m:sSubSupPr>
                              <m:ctrlPr>
                                <a:rPr lang="fr-FR" sz="1000" i="1">
                                  <a:latin typeface="Cambria Math" panose="02040503050406030204" pitchFamily="18" charset="0"/>
                                </a:rPr>
                              </m:ctrlPr>
                            </m:sSubSupPr>
                            <m:e>
                              <m:r>
                                <a:rPr lang="fr-FR" sz="1000" i="1">
                                  <a:latin typeface="Cambria Math" panose="02040503050406030204" pitchFamily="18" charset="0"/>
                                </a:rPr>
                                <m:t>𝑘</m:t>
                              </m:r>
                            </m:e>
                            <m:sub>
                              <m:r>
                                <a:rPr lang="fr-FR" sz="1000" i="1">
                                  <a:latin typeface="Cambria Math" panose="02040503050406030204" pitchFamily="18" charset="0"/>
                                </a:rPr>
                                <m:t>𝑖</m:t>
                              </m:r>
                            </m:sub>
                            <m:sup>
                              <m:r>
                                <a:rPr lang="fr-FR" sz="1000" i="1">
                                  <a:latin typeface="Cambria Math" panose="02040503050406030204" pitchFamily="18" charset="0"/>
                                </a:rPr>
                                <m:t>𝑙</m:t>
                              </m:r>
                            </m:sup>
                          </m:sSubSup>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𝑘</m:t>
                              </m:r>
                            </m:e>
                            <m:sub>
                              <m:r>
                                <a:rPr lang="fr-FR" sz="1000" i="1">
                                  <a:latin typeface="Cambria Math" panose="02040503050406030204" pitchFamily="18" charset="0"/>
                                </a:rPr>
                                <m:t>𝑖</m:t>
                              </m:r>
                            </m:sub>
                            <m:sup>
                              <m:r>
                                <a:rPr lang="fr-FR" sz="1000" i="1">
                                  <a:latin typeface="Cambria Math" panose="02040503050406030204" pitchFamily="18" charset="0"/>
                                </a:rPr>
                                <m:t>𝑠</m:t>
                              </m:r>
                            </m:sup>
                          </m:sSubSup>
                        </m:e>
                      </m:d>
                      <m:r>
                        <a:rPr lang="fr-FR" sz="1000" i="0">
                          <a:latin typeface="Cambria Math" panose="02040503050406030204" pitchFamily="18" charset="0"/>
                        </a:rPr>
                        <m:t> </m:t>
                      </m:r>
                      <m:r>
                        <a:rPr lang="fr-FR" sz="1000" i="1">
                          <a:latin typeface="Cambria Math" panose="02040503050406030204" pitchFamily="18" charset="0"/>
                        </a:rPr>
                        <m:t>𝑓𝑙𝑐</m:t>
                      </m:r>
                      <m:r>
                        <a:rPr lang="fr-FR" sz="1000" i="0">
                          <a:latin typeface="Cambria Math" panose="02040503050406030204" pitchFamily="18" charset="0"/>
                        </a:rPr>
                        <m:t>2</m:t>
                      </m:r>
                      <m:r>
                        <a:rPr lang="fr-FR" sz="1000" i="1">
                          <a:latin typeface="Cambria Math" panose="02040503050406030204" pitchFamily="18" charset="0"/>
                        </a:rPr>
                        <m:t>h𝑠</m:t>
                      </m:r>
                      <m:d>
                        <m:dPr>
                          <m:ctrlPr>
                            <a:rPr lang="fr-FR" sz="1000" i="1">
                              <a:latin typeface="Cambria Math" panose="02040503050406030204" pitchFamily="18" charset="0"/>
                            </a:rPr>
                          </m:ctrlPr>
                        </m:dPr>
                        <m:e>
                          <m:r>
                            <a:rPr lang="fr-FR" sz="1000" i="1">
                              <a:latin typeface="Cambria Math" panose="02040503050406030204" pitchFamily="18" charset="0"/>
                            </a:rPr>
                            <m:t>𝑇</m:t>
                          </m:r>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𝑇</m:t>
                              </m:r>
                            </m:e>
                            <m:sub>
                              <m:r>
                                <a:rPr lang="fr-FR" sz="1000" i="1">
                                  <a:latin typeface="Cambria Math" panose="02040503050406030204" pitchFamily="18" charset="0"/>
                                </a:rPr>
                                <m:t>𝑓</m:t>
                              </m:r>
                            </m:sub>
                            <m:sup>
                              <m:r>
                                <a:rPr lang="fr-FR" sz="1000" i="1">
                                  <a:latin typeface="Cambria Math" panose="02040503050406030204" pitchFamily="18" charset="0"/>
                                </a:rPr>
                                <m:t>𝑖</m:t>
                              </m:r>
                            </m:sup>
                          </m:sSubSup>
                          <m:r>
                            <a:rPr lang="fr-FR" sz="1000" i="0">
                              <a:latin typeface="Cambria Math" panose="02040503050406030204" pitchFamily="18" charset="0"/>
                            </a:rPr>
                            <m:t>, </m:t>
                          </m:r>
                          <m:r>
                            <a:rPr lang="fr-FR" sz="1000" i="1">
                              <a:latin typeface="Cambria Math" panose="02040503050406030204" pitchFamily="18" charset="0"/>
                            </a:rPr>
                            <m:t>𝑑𝑇</m:t>
                          </m:r>
                        </m:e>
                      </m:d>
                      <m:r>
                        <a:rPr lang="fr-FR" sz="1000" i="0">
                          <a:latin typeface="Cambria Math" panose="02040503050406030204" pitchFamily="18" charset="0"/>
                        </a:rPr>
                        <m:t> </m:t>
                      </m:r>
                    </m:oMath>
                  </m:oMathPara>
                </a14:m>
                <a:endParaRPr lang="fr-FR" sz="1000" dirty="0"/>
              </a:p>
            </p:txBody>
          </p:sp>
        </mc:Choice>
        <mc:Fallback xmlns="">
          <p:sp>
            <p:nvSpPr>
              <p:cNvPr id="4107" name="Rectangle 4106"/>
              <p:cNvSpPr>
                <a:spLocks noRot="1" noChangeAspect="1" noMove="1" noResize="1" noEditPoints="1" noAdjustHandles="1" noChangeArrowheads="1" noChangeShapeType="1" noTextEdit="1"/>
              </p:cNvSpPr>
              <p:nvPr/>
            </p:nvSpPr>
            <p:spPr>
              <a:xfrm>
                <a:off x="359076" y="8685273"/>
                <a:ext cx="2472732" cy="281565"/>
              </a:xfrm>
              <a:prstGeom prst="rect">
                <a:avLst/>
              </a:prstGeom>
              <a:blipFill rotWithShape="0">
                <a:blip r:embed="rId1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108" name="Rectangle 4107"/>
              <p:cNvSpPr/>
              <p:nvPr/>
            </p:nvSpPr>
            <p:spPr>
              <a:xfrm>
                <a:off x="354713" y="8910612"/>
                <a:ext cx="2458406" cy="2774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sz="1000" i="1">
                              <a:latin typeface="Cambria Math" panose="02040503050406030204" pitchFamily="18" charset="0"/>
                            </a:rPr>
                          </m:ctrlPr>
                        </m:sSubPr>
                        <m:e>
                          <m:r>
                            <a:rPr lang="fr-FR" sz="1000" i="1">
                              <a:latin typeface="Cambria Math" panose="02040503050406030204" pitchFamily="18" charset="0"/>
                            </a:rPr>
                            <m:t>𝜌</m:t>
                          </m:r>
                        </m:e>
                        <m:sub>
                          <m:r>
                            <a:rPr lang="fr-FR" sz="1000" i="1">
                              <a:latin typeface="Cambria Math" panose="02040503050406030204" pitchFamily="18" charset="0"/>
                            </a:rPr>
                            <m:t>𝑖</m:t>
                          </m:r>
                        </m:sub>
                      </m:sSub>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𝜌</m:t>
                          </m:r>
                        </m:e>
                        <m:sub>
                          <m:r>
                            <a:rPr lang="fr-FR" sz="1000" i="1">
                              <a:latin typeface="Cambria Math" panose="02040503050406030204" pitchFamily="18" charset="0"/>
                            </a:rPr>
                            <m:t>𝑖</m:t>
                          </m:r>
                        </m:sub>
                        <m:sup>
                          <m:r>
                            <a:rPr lang="fr-FR" sz="1000" i="1">
                              <a:latin typeface="Cambria Math" panose="02040503050406030204" pitchFamily="18" charset="0"/>
                            </a:rPr>
                            <m:t>𝑠</m:t>
                          </m:r>
                        </m:sup>
                      </m:sSubSup>
                      <m:r>
                        <a:rPr lang="fr-FR" sz="1000" i="0">
                          <a:latin typeface="Cambria Math" panose="02040503050406030204" pitchFamily="18" charset="0"/>
                        </a:rPr>
                        <m:t>+</m:t>
                      </m:r>
                      <m:d>
                        <m:dPr>
                          <m:ctrlPr>
                            <a:rPr lang="fr-FR" sz="1000" i="1">
                              <a:latin typeface="Cambria Math" panose="02040503050406030204" pitchFamily="18" charset="0"/>
                            </a:rPr>
                          </m:ctrlPr>
                        </m:dPr>
                        <m:e>
                          <m:sSubSup>
                            <m:sSubSupPr>
                              <m:ctrlPr>
                                <a:rPr lang="fr-FR" sz="1000" i="1">
                                  <a:latin typeface="Cambria Math" panose="02040503050406030204" pitchFamily="18" charset="0"/>
                                </a:rPr>
                              </m:ctrlPr>
                            </m:sSubSupPr>
                            <m:e>
                              <m:r>
                                <a:rPr lang="fr-FR" sz="1000" i="1">
                                  <a:latin typeface="Cambria Math" panose="02040503050406030204" pitchFamily="18" charset="0"/>
                                </a:rPr>
                                <m:t>𝜌</m:t>
                              </m:r>
                            </m:e>
                            <m:sub>
                              <m:r>
                                <a:rPr lang="fr-FR" sz="1000" i="1">
                                  <a:latin typeface="Cambria Math" panose="02040503050406030204" pitchFamily="18" charset="0"/>
                                </a:rPr>
                                <m:t>𝑖</m:t>
                              </m:r>
                            </m:sub>
                            <m:sup>
                              <m:r>
                                <a:rPr lang="fr-FR" sz="1000" i="1">
                                  <a:latin typeface="Cambria Math" panose="02040503050406030204" pitchFamily="18" charset="0"/>
                                </a:rPr>
                                <m:t>𝑙</m:t>
                              </m:r>
                            </m:sup>
                          </m:sSubSup>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𝜌</m:t>
                              </m:r>
                            </m:e>
                            <m:sub>
                              <m:r>
                                <a:rPr lang="fr-FR" sz="1000" i="1">
                                  <a:latin typeface="Cambria Math" panose="02040503050406030204" pitchFamily="18" charset="0"/>
                                </a:rPr>
                                <m:t>𝑖</m:t>
                              </m:r>
                            </m:sub>
                            <m:sup>
                              <m:r>
                                <a:rPr lang="fr-FR" sz="1000" i="1">
                                  <a:latin typeface="Cambria Math" panose="02040503050406030204" pitchFamily="18" charset="0"/>
                                </a:rPr>
                                <m:t>𝑠</m:t>
                              </m:r>
                            </m:sup>
                          </m:sSubSup>
                        </m:e>
                      </m:d>
                      <m:r>
                        <a:rPr lang="fr-FR" sz="1000" i="0">
                          <a:latin typeface="Cambria Math" panose="02040503050406030204" pitchFamily="18" charset="0"/>
                        </a:rPr>
                        <m:t> </m:t>
                      </m:r>
                      <m:r>
                        <a:rPr lang="fr-FR" sz="1000" i="1">
                          <a:latin typeface="Cambria Math" panose="02040503050406030204" pitchFamily="18" charset="0"/>
                        </a:rPr>
                        <m:t>𝑓𝑙𝑐</m:t>
                      </m:r>
                      <m:r>
                        <a:rPr lang="fr-FR" sz="1000" i="0">
                          <a:latin typeface="Cambria Math" panose="02040503050406030204" pitchFamily="18" charset="0"/>
                        </a:rPr>
                        <m:t>2</m:t>
                      </m:r>
                      <m:r>
                        <a:rPr lang="fr-FR" sz="1000" i="1">
                          <a:latin typeface="Cambria Math" panose="02040503050406030204" pitchFamily="18" charset="0"/>
                        </a:rPr>
                        <m:t>h𝑠</m:t>
                      </m:r>
                      <m:d>
                        <m:dPr>
                          <m:ctrlPr>
                            <a:rPr lang="fr-FR" sz="1000" i="1">
                              <a:latin typeface="Cambria Math" panose="02040503050406030204" pitchFamily="18" charset="0"/>
                            </a:rPr>
                          </m:ctrlPr>
                        </m:dPr>
                        <m:e>
                          <m:r>
                            <a:rPr lang="fr-FR" sz="1000" i="1">
                              <a:latin typeface="Cambria Math" panose="02040503050406030204" pitchFamily="18" charset="0"/>
                            </a:rPr>
                            <m:t>𝑇</m:t>
                          </m:r>
                          <m:r>
                            <a:rPr lang="fr-FR" sz="1000" i="0">
                              <a:latin typeface="Cambria Math" panose="02040503050406030204" pitchFamily="18" charset="0"/>
                            </a:rPr>
                            <m:t>−</m:t>
                          </m:r>
                          <m:sSubSup>
                            <m:sSubSupPr>
                              <m:ctrlPr>
                                <a:rPr lang="fr-FR" sz="1000" i="1">
                                  <a:latin typeface="Cambria Math" panose="02040503050406030204" pitchFamily="18" charset="0"/>
                                </a:rPr>
                              </m:ctrlPr>
                            </m:sSubSupPr>
                            <m:e>
                              <m:r>
                                <a:rPr lang="fr-FR" sz="1000" i="1">
                                  <a:latin typeface="Cambria Math" panose="02040503050406030204" pitchFamily="18" charset="0"/>
                                </a:rPr>
                                <m:t>𝑇</m:t>
                              </m:r>
                            </m:e>
                            <m:sub>
                              <m:r>
                                <a:rPr lang="fr-FR" sz="1000" i="1">
                                  <a:latin typeface="Cambria Math" panose="02040503050406030204" pitchFamily="18" charset="0"/>
                                </a:rPr>
                                <m:t>𝑓</m:t>
                              </m:r>
                            </m:sub>
                            <m:sup>
                              <m:r>
                                <a:rPr lang="fr-FR" sz="1000" i="1">
                                  <a:latin typeface="Cambria Math" panose="02040503050406030204" pitchFamily="18" charset="0"/>
                                </a:rPr>
                                <m:t>𝑖</m:t>
                              </m:r>
                            </m:sup>
                          </m:sSubSup>
                          <m:r>
                            <a:rPr lang="fr-FR" sz="1000" i="0">
                              <a:latin typeface="Cambria Math" panose="02040503050406030204" pitchFamily="18" charset="0"/>
                            </a:rPr>
                            <m:t>, </m:t>
                          </m:r>
                          <m:r>
                            <a:rPr lang="fr-FR" sz="1000" i="1">
                              <a:latin typeface="Cambria Math" panose="02040503050406030204" pitchFamily="18" charset="0"/>
                            </a:rPr>
                            <m:t>𝑑𝑇</m:t>
                          </m:r>
                        </m:e>
                      </m:d>
                    </m:oMath>
                  </m:oMathPara>
                </a14:m>
                <a:endParaRPr lang="fr-FR" sz="1000" dirty="0"/>
              </a:p>
            </p:txBody>
          </p:sp>
        </mc:Choice>
        <mc:Fallback xmlns="">
          <p:sp>
            <p:nvSpPr>
              <p:cNvPr id="4108" name="Rectangle 4107"/>
              <p:cNvSpPr>
                <a:spLocks noRot="1" noChangeAspect="1" noMove="1" noResize="1" noEditPoints="1" noAdjustHandles="1" noChangeArrowheads="1" noChangeShapeType="1" noTextEdit="1"/>
              </p:cNvSpPr>
              <p:nvPr/>
            </p:nvSpPr>
            <p:spPr>
              <a:xfrm>
                <a:off x="354713" y="8910612"/>
                <a:ext cx="2458406" cy="277448"/>
              </a:xfrm>
              <a:prstGeom prst="rect">
                <a:avLst/>
              </a:prstGeom>
              <a:blipFill rotWithShape="0">
                <a:blip r:embed="rId19"/>
                <a:stretch>
                  <a:fillRect/>
                </a:stretch>
              </a:blipFill>
            </p:spPr>
            <p:txBody>
              <a:bodyPr/>
              <a:lstStyle/>
              <a:p>
                <a:r>
                  <a:rPr lang="fr-FR">
                    <a:noFill/>
                  </a:rPr>
                  <a:t> </a:t>
                </a:r>
              </a:p>
            </p:txBody>
          </p:sp>
        </mc:Fallback>
      </mc:AlternateContent>
      <p:grpSp>
        <p:nvGrpSpPr>
          <p:cNvPr id="3" name="Groupe 2"/>
          <p:cNvGrpSpPr>
            <a:grpSpLocks noChangeAspect="1"/>
          </p:cNvGrpSpPr>
          <p:nvPr/>
        </p:nvGrpSpPr>
        <p:grpSpPr>
          <a:xfrm>
            <a:off x="3798337" y="3486483"/>
            <a:ext cx="2487777" cy="4898390"/>
            <a:chOff x="3798337" y="3486483"/>
            <a:chExt cx="2487777" cy="4898390"/>
          </a:xfrm>
        </p:grpSpPr>
        <p:grpSp>
          <p:nvGrpSpPr>
            <p:cNvPr id="148" name="Groupe 147"/>
            <p:cNvGrpSpPr/>
            <p:nvPr/>
          </p:nvGrpSpPr>
          <p:grpSpPr>
            <a:xfrm>
              <a:off x="3798337" y="3486483"/>
              <a:ext cx="2424431" cy="4898390"/>
              <a:chOff x="81469" y="-4757"/>
              <a:chExt cx="3257810" cy="6700852"/>
            </a:xfrm>
          </p:grpSpPr>
          <p:grpSp>
            <p:nvGrpSpPr>
              <p:cNvPr id="149" name="Groupe 148"/>
              <p:cNvGrpSpPr/>
              <p:nvPr/>
            </p:nvGrpSpPr>
            <p:grpSpPr>
              <a:xfrm>
                <a:off x="81469" y="3892473"/>
                <a:ext cx="1106584" cy="2766853"/>
                <a:chOff x="83949" y="3891669"/>
                <a:chExt cx="1140267" cy="2851075"/>
              </a:xfrm>
            </p:grpSpPr>
            <p:pic>
              <p:nvPicPr>
                <p:cNvPr id="172" name="Image 171"/>
                <p:cNvPicPr>
                  <a:picLocks noChangeAspect="1"/>
                </p:cNvPicPr>
                <p:nvPr/>
              </p:nvPicPr>
              <p:blipFill rotWithShape="1">
                <a:blip r:embed="rId20"/>
                <a:srcRect l="79855" t="12012"/>
                <a:stretch/>
              </p:blipFill>
              <p:spPr>
                <a:xfrm>
                  <a:off x="354060" y="3891669"/>
                  <a:ext cx="870156" cy="2851075"/>
                </a:xfrm>
                <a:prstGeom prst="rect">
                  <a:avLst/>
                </a:prstGeom>
              </p:spPr>
            </p:pic>
            <p:pic>
              <p:nvPicPr>
                <p:cNvPr id="173" name="Image 172"/>
                <p:cNvPicPr>
                  <a:picLocks noChangeAspect="1"/>
                </p:cNvPicPr>
                <p:nvPr/>
              </p:nvPicPr>
              <p:blipFill rotWithShape="1">
                <a:blip r:embed="rId20"/>
                <a:srcRect l="45657" t="-1" r="26049" b="89074"/>
                <a:stretch/>
              </p:blipFill>
              <p:spPr>
                <a:xfrm rot="16200000">
                  <a:off x="-350086" y="5098648"/>
                  <a:ext cx="1222131" cy="354061"/>
                </a:xfrm>
                <a:prstGeom prst="rect">
                  <a:avLst/>
                </a:prstGeom>
              </p:spPr>
            </p:pic>
          </p:grpSp>
          <p:pic>
            <p:nvPicPr>
              <p:cNvPr id="150" name="Image 149"/>
              <p:cNvPicPr>
                <a:picLocks noChangeAspect="1"/>
              </p:cNvPicPr>
              <p:nvPr/>
            </p:nvPicPr>
            <p:blipFill rotWithShape="1">
              <a:blip r:embed="rId21"/>
              <a:srcRect l="45635" r="40867" b="70997"/>
              <a:stretch/>
            </p:blipFill>
            <p:spPr>
              <a:xfrm flipH="1">
                <a:off x="230913" y="69153"/>
                <a:ext cx="752031" cy="1212334"/>
              </a:xfrm>
              <a:prstGeom prst="rect">
                <a:avLst/>
              </a:prstGeom>
            </p:spPr>
          </p:pic>
          <p:pic>
            <p:nvPicPr>
              <p:cNvPr id="151" name="Image 150"/>
              <p:cNvPicPr>
                <a:picLocks noChangeAspect="1"/>
              </p:cNvPicPr>
              <p:nvPr/>
            </p:nvPicPr>
            <p:blipFill rotWithShape="1">
              <a:blip r:embed="rId22"/>
              <a:srcRect l="18277" t="25254" r="74344" b="51896"/>
              <a:stretch/>
            </p:blipFill>
            <p:spPr>
              <a:xfrm>
                <a:off x="229349" y="1329459"/>
                <a:ext cx="745050" cy="1297793"/>
              </a:xfrm>
              <a:prstGeom prst="rect">
                <a:avLst/>
              </a:prstGeom>
            </p:spPr>
          </p:pic>
          <p:grpSp>
            <p:nvGrpSpPr>
              <p:cNvPr id="152" name="Groupe 151"/>
              <p:cNvGrpSpPr/>
              <p:nvPr/>
            </p:nvGrpSpPr>
            <p:grpSpPr>
              <a:xfrm>
                <a:off x="1050241" y="3334266"/>
                <a:ext cx="2209204" cy="3309702"/>
                <a:chOff x="1050241" y="3334266"/>
                <a:chExt cx="2209204" cy="3309702"/>
              </a:xfrm>
            </p:grpSpPr>
            <p:pic>
              <p:nvPicPr>
                <p:cNvPr id="170" name="Image 169"/>
                <p:cNvPicPr>
                  <a:picLocks noChangeAspect="1"/>
                </p:cNvPicPr>
                <p:nvPr/>
              </p:nvPicPr>
              <p:blipFill rotWithShape="1">
                <a:blip r:embed="rId23"/>
                <a:srcRect l="34676" r="43181" b="21429"/>
                <a:stretch/>
              </p:blipFill>
              <p:spPr>
                <a:xfrm flipH="1">
                  <a:off x="1050241" y="3334266"/>
                  <a:ext cx="1243376" cy="3309701"/>
                </a:xfrm>
                <a:prstGeom prst="rect">
                  <a:avLst/>
                </a:prstGeom>
              </p:spPr>
            </p:pic>
            <p:pic>
              <p:nvPicPr>
                <p:cNvPr id="171" name="Image 170"/>
                <p:cNvPicPr>
                  <a:picLocks noChangeAspect="1"/>
                </p:cNvPicPr>
                <p:nvPr/>
              </p:nvPicPr>
              <p:blipFill rotWithShape="1">
                <a:blip r:embed="rId22"/>
                <a:srcRect l="73341" t="26210" r="17634" b="16472"/>
                <a:stretch/>
              </p:blipFill>
              <p:spPr>
                <a:xfrm>
                  <a:off x="2348079" y="3388588"/>
                  <a:ext cx="911366" cy="3255380"/>
                </a:xfrm>
                <a:prstGeom prst="rect">
                  <a:avLst/>
                </a:prstGeom>
              </p:spPr>
            </p:pic>
          </p:grpSp>
          <p:pic>
            <p:nvPicPr>
              <p:cNvPr id="153" name="Image 152"/>
              <p:cNvPicPr>
                <a:picLocks noChangeAspect="1"/>
              </p:cNvPicPr>
              <p:nvPr/>
            </p:nvPicPr>
            <p:blipFill rotWithShape="1">
              <a:blip r:embed="rId24"/>
              <a:srcRect l="39732" r="38257" b="23779"/>
              <a:stretch/>
            </p:blipFill>
            <p:spPr>
              <a:xfrm flipH="1">
                <a:off x="1040657" y="69154"/>
                <a:ext cx="1235963" cy="3210726"/>
              </a:xfrm>
              <a:prstGeom prst="rect">
                <a:avLst/>
              </a:prstGeom>
            </p:spPr>
          </p:pic>
          <p:pic>
            <p:nvPicPr>
              <p:cNvPr id="154" name="Image 153"/>
              <p:cNvPicPr>
                <a:picLocks noChangeAspect="1"/>
              </p:cNvPicPr>
              <p:nvPr/>
            </p:nvPicPr>
            <p:blipFill rotWithShape="1">
              <a:blip r:embed="rId22"/>
              <a:srcRect l="18653" t="64681" r="75592" b="24034"/>
              <a:stretch/>
            </p:blipFill>
            <p:spPr>
              <a:xfrm>
                <a:off x="272183" y="3153227"/>
                <a:ext cx="581114" cy="640935"/>
              </a:xfrm>
              <a:prstGeom prst="rect">
                <a:avLst/>
              </a:prstGeom>
            </p:spPr>
          </p:pic>
          <p:sp>
            <p:nvSpPr>
              <p:cNvPr id="155" name="ZoneTexte 36"/>
              <p:cNvSpPr txBox="1"/>
              <p:nvPr/>
            </p:nvSpPr>
            <p:spPr>
              <a:xfrm>
                <a:off x="1293301" y="-1"/>
                <a:ext cx="1303910" cy="392107"/>
              </a:xfrm>
              <a:prstGeom prst="rect">
                <a:avLst/>
              </a:prstGeom>
              <a:noFill/>
            </p:spPr>
            <p:txBody>
              <a:bodyPr wrap="square" rtlCol="0">
                <a:noAutofit/>
              </a:bodyPr>
              <a:lstStyle/>
              <a:p>
                <a:pPr>
                  <a:spcAft>
                    <a:spcPts val="0"/>
                  </a:spcAft>
                </a:pPr>
                <a:r>
                  <a:rPr lang="fr-FR"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sym typeface="Symbol" panose="05050102010706020507" pitchFamily="18" charset="2"/>
                  </a:rPr>
                  <a:t></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=0 mm</a:t>
                </a:r>
                <a:endParaRPr lang="fr-FR" sz="1200">
                  <a:effectLst/>
                  <a:latin typeface="Times New Roman" panose="02020603050405020304" pitchFamily="18" charset="0"/>
                  <a:ea typeface="Times New Roman" panose="02020603050405020304" pitchFamily="18" charset="0"/>
                </a:endParaRPr>
              </a:p>
            </p:txBody>
          </p:sp>
          <p:sp>
            <p:nvSpPr>
              <p:cNvPr id="156" name="ZoneTexte 37"/>
              <p:cNvSpPr txBox="1"/>
              <p:nvPr/>
            </p:nvSpPr>
            <p:spPr>
              <a:xfrm>
                <a:off x="1900769" y="235976"/>
                <a:ext cx="504206" cy="306089"/>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Mg</a:t>
                </a:r>
                <a:endParaRPr lang="fr-FR" sz="1200">
                  <a:effectLst/>
                  <a:latin typeface="Times New Roman" panose="02020603050405020304" pitchFamily="18" charset="0"/>
                  <a:ea typeface="Times New Roman" panose="02020603050405020304" pitchFamily="18" charset="0"/>
                </a:endParaRPr>
              </a:p>
            </p:txBody>
          </p:sp>
          <p:sp>
            <p:nvSpPr>
              <p:cNvPr id="157" name="ZoneTexte 38"/>
              <p:cNvSpPr txBox="1"/>
              <p:nvPr/>
            </p:nvSpPr>
            <p:spPr>
              <a:xfrm>
                <a:off x="84159" y="-4757"/>
                <a:ext cx="1127097" cy="396888"/>
              </a:xfrm>
              <a:prstGeom prst="rect">
                <a:avLst/>
              </a:prstGeom>
              <a:noFill/>
            </p:spPr>
            <p:txBody>
              <a:bodyPr wrap="square" rtlCol="0">
                <a:noAutofit/>
              </a:bodyPr>
              <a:lstStyle/>
              <a:p>
                <a:pPr>
                  <a:spcAft>
                    <a:spcPts val="0"/>
                  </a:spcAft>
                </a:pPr>
                <a:r>
                  <a:rPr lang="fr-FR"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sym typeface="Symbol" panose="05050102010706020507" pitchFamily="18" charset="2"/>
                  </a:rPr>
                  <a:t></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=-0.3 mm</a:t>
                </a:r>
                <a:endParaRPr lang="fr-FR" sz="1200">
                  <a:effectLst/>
                  <a:latin typeface="Times New Roman" panose="02020603050405020304" pitchFamily="18" charset="0"/>
                  <a:ea typeface="Times New Roman" panose="02020603050405020304" pitchFamily="18" charset="0"/>
                </a:endParaRPr>
              </a:p>
            </p:txBody>
          </p:sp>
          <p:sp>
            <p:nvSpPr>
              <p:cNvPr id="158" name="ZoneTexte 39"/>
              <p:cNvSpPr txBox="1"/>
              <p:nvPr/>
            </p:nvSpPr>
            <p:spPr>
              <a:xfrm>
                <a:off x="1148634" y="3266554"/>
                <a:ext cx="1151568" cy="336839"/>
              </a:xfrm>
              <a:prstGeom prst="rect">
                <a:avLst/>
              </a:prstGeom>
              <a:noFill/>
            </p:spPr>
            <p:txBody>
              <a:bodyPr wrap="square" rtlCol="0">
                <a:noAutofit/>
              </a:bodyPr>
              <a:lstStyle/>
              <a:p>
                <a:pPr>
                  <a:spcAft>
                    <a:spcPts val="0"/>
                  </a:spcAft>
                </a:pPr>
                <a:r>
                  <a:rPr lang="fr-FR"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sym typeface="Symbol" panose="05050102010706020507" pitchFamily="18" charset="2"/>
                  </a:rPr>
                  <a:t></a:t>
                </a:r>
                <a:r>
                  <a:rPr lang="en-US" sz="900"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 = 0.3 mm</a:t>
                </a:r>
                <a:endParaRPr lang="fr-FR" sz="1200">
                  <a:effectLst/>
                  <a:latin typeface="Times New Roman" panose="02020603050405020304" pitchFamily="18" charset="0"/>
                  <a:ea typeface="Times New Roman" panose="02020603050405020304" pitchFamily="18" charset="0"/>
                </a:endParaRPr>
              </a:p>
            </p:txBody>
          </p:sp>
          <p:sp>
            <p:nvSpPr>
              <p:cNvPr id="159" name="ZoneTexte 40"/>
              <p:cNvSpPr txBox="1"/>
              <p:nvPr/>
            </p:nvSpPr>
            <p:spPr>
              <a:xfrm>
                <a:off x="1919320" y="3502793"/>
                <a:ext cx="502956" cy="377660"/>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Mg</a:t>
                </a:r>
                <a:endParaRPr lang="fr-FR" sz="1200">
                  <a:effectLst/>
                  <a:latin typeface="Times New Roman" panose="02020603050405020304" pitchFamily="18" charset="0"/>
                  <a:ea typeface="Times New Roman" panose="02020603050405020304" pitchFamily="18" charset="0"/>
                </a:endParaRPr>
              </a:p>
            </p:txBody>
          </p:sp>
          <p:sp>
            <p:nvSpPr>
              <p:cNvPr id="160" name="ZoneTexte 41"/>
              <p:cNvSpPr txBox="1"/>
              <p:nvPr/>
            </p:nvSpPr>
            <p:spPr>
              <a:xfrm>
                <a:off x="616797" y="253459"/>
                <a:ext cx="568389" cy="359073"/>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Mg</a:t>
                </a:r>
                <a:endParaRPr lang="fr-FR" sz="1200">
                  <a:effectLst/>
                  <a:latin typeface="Times New Roman" panose="02020603050405020304" pitchFamily="18" charset="0"/>
                  <a:ea typeface="Times New Roman" panose="02020603050405020304" pitchFamily="18" charset="0"/>
                </a:endParaRPr>
              </a:p>
            </p:txBody>
          </p:sp>
          <p:sp>
            <p:nvSpPr>
              <p:cNvPr id="161" name="ZoneTexte 42"/>
              <p:cNvSpPr txBox="1"/>
              <p:nvPr/>
            </p:nvSpPr>
            <p:spPr>
              <a:xfrm>
                <a:off x="169639" y="1028053"/>
                <a:ext cx="591649" cy="266699"/>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Al</a:t>
                </a:r>
                <a:endParaRPr lang="fr-FR" sz="1200">
                  <a:effectLst/>
                  <a:latin typeface="Times New Roman" panose="02020603050405020304" pitchFamily="18" charset="0"/>
                  <a:ea typeface="Times New Roman" panose="02020603050405020304" pitchFamily="18" charset="0"/>
                </a:endParaRPr>
              </a:p>
            </p:txBody>
          </p:sp>
          <p:sp>
            <p:nvSpPr>
              <p:cNvPr id="162" name="ZoneTexte 43"/>
              <p:cNvSpPr txBox="1"/>
              <p:nvPr/>
            </p:nvSpPr>
            <p:spPr>
              <a:xfrm>
                <a:off x="966897" y="243005"/>
                <a:ext cx="512422" cy="266699"/>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Al</a:t>
                </a:r>
                <a:endParaRPr lang="fr-FR" sz="1200">
                  <a:effectLst/>
                  <a:latin typeface="Times New Roman" panose="02020603050405020304" pitchFamily="18" charset="0"/>
                  <a:ea typeface="Times New Roman" panose="02020603050405020304" pitchFamily="18" charset="0"/>
                </a:endParaRPr>
              </a:p>
            </p:txBody>
          </p:sp>
          <p:sp>
            <p:nvSpPr>
              <p:cNvPr id="163" name="ZoneTexte 44"/>
              <p:cNvSpPr txBox="1"/>
              <p:nvPr/>
            </p:nvSpPr>
            <p:spPr>
              <a:xfrm>
                <a:off x="1007450" y="3537789"/>
                <a:ext cx="515124" cy="266699"/>
              </a:xfrm>
              <a:prstGeom prst="rect">
                <a:avLst/>
              </a:prstGeom>
              <a:noFill/>
            </p:spPr>
            <p:txBody>
              <a:bodyPr wrap="square" rtlCol="0">
                <a:noAutofit/>
              </a:bodyPr>
              <a:lstStyle/>
              <a:p>
                <a:pPr>
                  <a:spcAft>
                    <a:spcPts val="0"/>
                  </a:spcAft>
                </a:pPr>
                <a:r>
                  <a:rPr lang="en-US" sz="900" b="1" kern="1200">
                    <a:solidFill>
                      <a:srgbClr val="FFFFFF"/>
                    </a:solidFill>
                    <a:effectLst/>
                    <a:latin typeface="Times New Roman" panose="02020603050405020304" pitchFamily="18" charset="0"/>
                    <a:ea typeface="Times New Roman" panose="02020603050405020304" pitchFamily="18" charset="0"/>
                  </a:rPr>
                  <a:t>Al</a:t>
                </a:r>
                <a:endParaRPr lang="fr-FR" sz="1200">
                  <a:effectLst/>
                  <a:latin typeface="Times New Roman" panose="02020603050405020304" pitchFamily="18" charset="0"/>
                  <a:ea typeface="Times New Roman" panose="02020603050405020304" pitchFamily="18" charset="0"/>
                </a:endParaRPr>
              </a:p>
            </p:txBody>
          </p:sp>
          <p:sp>
            <p:nvSpPr>
              <p:cNvPr id="164" name="ZoneTexte 23"/>
              <p:cNvSpPr txBox="1"/>
              <p:nvPr/>
            </p:nvSpPr>
            <p:spPr>
              <a:xfrm>
                <a:off x="169629" y="2878384"/>
                <a:ext cx="740463" cy="308610"/>
              </a:xfrm>
              <a:prstGeom prst="rect">
                <a:avLst/>
              </a:prstGeom>
              <a:noFill/>
            </p:spPr>
            <p:txBody>
              <a:bodyPr wrap="square" rtlCol="0">
                <a:noAutofit/>
              </a:bodyPr>
              <a:lstStyle/>
              <a:p>
                <a:pPr>
                  <a:spcAft>
                    <a:spcPts val="0"/>
                  </a:spcAft>
                </a:pPr>
                <a:r>
                  <a:rPr lang="en-US" sz="1000" b="1" kern="1200">
                    <a:solidFill>
                      <a:srgbClr val="000000"/>
                    </a:solidFill>
                    <a:effectLst/>
                    <a:latin typeface="Calibri" panose="020F0502020204030204" pitchFamily="34" charset="0"/>
                    <a:ea typeface="Times New Roman" panose="02020603050405020304" pitchFamily="18" charset="0"/>
                    <a:cs typeface="Arial" panose="020B0604020202090204" pitchFamily="34" charset="0"/>
                  </a:rPr>
                  <a:t>EDX:</a:t>
                </a:r>
                <a:endParaRPr lang="fr-FR" sz="1200">
                  <a:effectLst/>
                  <a:latin typeface="Times New Roman" panose="02020603050405020304" pitchFamily="18" charset="0"/>
                  <a:ea typeface="Times New Roman" panose="02020603050405020304" pitchFamily="18" charset="0"/>
                </a:endParaRPr>
              </a:p>
            </p:txBody>
          </p:sp>
          <p:sp>
            <p:nvSpPr>
              <p:cNvPr id="165" name="ZoneTexte 24"/>
              <p:cNvSpPr txBox="1"/>
              <p:nvPr/>
            </p:nvSpPr>
            <p:spPr>
              <a:xfrm>
                <a:off x="169637" y="2042551"/>
                <a:ext cx="617601" cy="308610"/>
              </a:xfrm>
              <a:prstGeom prst="rect">
                <a:avLst/>
              </a:prstGeom>
              <a:noFill/>
            </p:spPr>
            <p:txBody>
              <a:bodyPr wrap="square" rtlCol="0">
                <a:noAutofit/>
              </a:bodyPr>
              <a:lstStyle/>
              <a:p>
                <a:pPr>
                  <a:spcAft>
                    <a:spcPts val="0"/>
                  </a:spcAft>
                </a:pPr>
                <a:r>
                  <a:rPr lang="en-US" sz="900" b="1" kern="1200">
                    <a:solidFill>
                      <a:srgbClr val="FFFFFF"/>
                    </a:solidFill>
                    <a:effectLst/>
                    <a:latin typeface="Calibri" panose="020F0502020204030204" pitchFamily="34" charset="0"/>
                    <a:ea typeface="Times New Roman" panose="02020603050405020304" pitchFamily="18" charset="0"/>
                    <a:cs typeface="Arial" panose="020B0604020202090204" pitchFamily="34" charset="0"/>
                  </a:rPr>
                  <a:t>EDX</a:t>
                </a:r>
                <a:endParaRPr lang="fr-FR" sz="1200">
                  <a:effectLst/>
                  <a:latin typeface="Times New Roman" panose="02020603050405020304" pitchFamily="18" charset="0"/>
                  <a:ea typeface="Times New Roman" panose="02020603050405020304" pitchFamily="18" charset="0"/>
                </a:endParaRPr>
              </a:p>
            </p:txBody>
          </p:sp>
          <p:sp>
            <p:nvSpPr>
              <p:cNvPr id="166" name="ZoneTexte 26"/>
              <p:cNvSpPr txBox="1"/>
              <p:nvPr/>
            </p:nvSpPr>
            <p:spPr>
              <a:xfrm>
                <a:off x="2787442" y="6056974"/>
                <a:ext cx="551837" cy="308610"/>
              </a:xfrm>
              <a:prstGeom prst="rect">
                <a:avLst/>
              </a:prstGeom>
              <a:noFill/>
            </p:spPr>
            <p:txBody>
              <a:bodyPr wrap="square" rtlCol="0">
                <a:noAutofit/>
              </a:bodyPr>
              <a:lstStyle/>
              <a:p>
                <a:pPr>
                  <a:spcAft>
                    <a:spcPts val="0"/>
                  </a:spcAft>
                </a:pPr>
                <a:r>
                  <a:rPr lang="en-US" sz="900" b="1" kern="1200">
                    <a:solidFill>
                      <a:srgbClr val="FFFFFF"/>
                    </a:solidFill>
                    <a:effectLst/>
                    <a:latin typeface="Calibri" panose="020F0502020204030204" pitchFamily="34" charset="0"/>
                    <a:ea typeface="Times New Roman" panose="02020603050405020304" pitchFamily="18" charset="0"/>
                    <a:cs typeface="Arial" panose="020B0604020202090204" pitchFamily="34" charset="0"/>
                  </a:rPr>
                  <a:t>EDX</a:t>
                </a:r>
                <a:endParaRPr lang="fr-FR" sz="1200">
                  <a:effectLst/>
                  <a:latin typeface="Times New Roman" panose="02020603050405020304" pitchFamily="18" charset="0"/>
                  <a:ea typeface="Times New Roman" panose="02020603050405020304" pitchFamily="18" charset="0"/>
                </a:endParaRPr>
              </a:p>
            </p:txBody>
          </p:sp>
          <p:sp>
            <p:nvSpPr>
              <p:cNvPr id="167" name="Rectangle 166"/>
              <p:cNvSpPr/>
              <p:nvPr/>
            </p:nvSpPr>
            <p:spPr>
              <a:xfrm>
                <a:off x="207624" y="13557"/>
                <a:ext cx="804803" cy="261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68" name="Rectangle 167"/>
              <p:cNvSpPr/>
              <p:nvPr/>
            </p:nvSpPr>
            <p:spPr>
              <a:xfrm>
                <a:off x="1011074" y="11295"/>
                <a:ext cx="2257754" cy="329793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69" name="Rectangle 168"/>
              <p:cNvSpPr/>
              <p:nvPr/>
            </p:nvSpPr>
            <p:spPr>
              <a:xfrm>
                <a:off x="1010259" y="3341893"/>
                <a:ext cx="2257753" cy="33542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grpSp>
          <p:nvGrpSpPr>
            <p:cNvPr id="174" name="Groupe 173"/>
            <p:cNvGrpSpPr/>
            <p:nvPr/>
          </p:nvGrpSpPr>
          <p:grpSpPr>
            <a:xfrm>
              <a:off x="5397391" y="3512693"/>
              <a:ext cx="755463" cy="2224317"/>
              <a:chOff x="53173" y="0"/>
              <a:chExt cx="755985" cy="2224405"/>
            </a:xfrm>
          </p:grpSpPr>
          <p:pic>
            <p:nvPicPr>
              <p:cNvPr id="175" name="Image 174"/>
              <p:cNvPicPr>
                <a:picLocks noChangeAspect="1"/>
              </p:cNvPicPr>
              <p:nvPr/>
            </p:nvPicPr>
            <p:blipFill rotWithShape="1">
              <a:blip r:embed="rId25" cstate="print">
                <a:extLst>
                  <a:ext uri="{28A0092B-C50C-407E-A947-70E740481C1C}">
                    <a14:useLocalDpi xmlns:a14="http://schemas.microsoft.com/office/drawing/2010/main" val="0"/>
                  </a:ext>
                </a:extLst>
              </a:blip>
              <a:srcRect l="83550" t="1770" r="3324" b="1941"/>
              <a:stretch/>
            </p:blipFill>
            <p:spPr bwMode="auto">
              <a:xfrm>
                <a:off x="105508" y="0"/>
                <a:ext cx="693420" cy="2224405"/>
              </a:xfrm>
              <a:prstGeom prst="rect">
                <a:avLst/>
              </a:prstGeom>
              <a:ln>
                <a:noFill/>
              </a:ln>
              <a:extLst>
                <a:ext uri="{53640926-AAD7-44D8-BBD7-CCE9431645EC}">
                  <a14:shadowObscured xmlns:a14="http://schemas.microsoft.com/office/drawing/2010/main"/>
                </a:ext>
              </a:extLst>
            </p:spPr>
          </p:pic>
          <p:sp>
            <p:nvSpPr>
              <p:cNvPr id="176" name="Zone de texte 20"/>
              <p:cNvSpPr txBox="1"/>
              <p:nvPr/>
            </p:nvSpPr>
            <p:spPr>
              <a:xfrm>
                <a:off x="53173" y="1907182"/>
                <a:ext cx="304165" cy="2108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en-US" sz="900" b="1" dirty="0">
                    <a:effectLst/>
                    <a:latin typeface="Times New Roman" panose="02020603050405020304" pitchFamily="18" charset="0"/>
                    <a:ea typeface="Times New Roman" panose="02020603050405020304" pitchFamily="18" charset="0"/>
                    <a:cs typeface="Times New Roman" panose="02020603050405020304" pitchFamily="18" charset="0"/>
                  </a:rPr>
                  <a:t>Al</a:t>
                </a:r>
                <a:endParaRPr lang="fr-FR" sz="1000" dirty="0">
                  <a:effectLst/>
                  <a:latin typeface="Times New Roman" panose="02020603050405020304" pitchFamily="18" charset="0"/>
                  <a:ea typeface="Times New Roman" panose="02020603050405020304" pitchFamily="18" charset="0"/>
                </a:endParaRPr>
              </a:p>
            </p:txBody>
          </p:sp>
          <p:sp>
            <p:nvSpPr>
              <p:cNvPr id="177" name="ZoneTexte 37"/>
              <p:cNvSpPr txBox="1"/>
              <p:nvPr/>
            </p:nvSpPr>
            <p:spPr>
              <a:xfrm>
                <a:off x="433933" y="1900716"/>
                <a:ext cx="375225" cy="223754"/>
              </a:xfrm>
              <a:prstGeom prst="rect">
                <a:avLst/>
              </a:prstGeom>
              <a:noFill/>
            </p:spPr>
            <p:txBody>
              <a:bodyPr wrap="square" rtlCol="0">
                <a:noAutofit/>
              </a:bodyPr>
              <a:lstStyle/>
              <a:p>
                <a:pPr algn="r">
                  <a:spcAft>
                    <a:spcPts val="0"/>
                  </a:spcAft>
                </a:pPr>
                <a:r>
                  <a:rPr lang="en-US" sz="900" b="1" kern="1200" dirty="0">
                    <a:solidFill>
                      <a:srgbClr val="FFFFFF"/>
                    </a:solidFill>
                    <a:effectLst/>
                    <a:latin typeface="Times New Roman" panose="02020603050405020304" pitchFamily="18" charset="0"/>
                    <a:ea typeface="Times New Roman" panose="02020603050405020304" pitchFamily="18" charset="0"/>
                  </a:rPr>
                  <a:t>Mg</a:t>
                </a:r>
                <a:endParaRPr lang="fr-FR" sz="1200" dirty="0">
                  <a:effectLst/>
                  <a:latin typeface="Times New Roman" panose="02020603050405020304" pitchFamily="18" charset="0"/>
                  <a:ea typeface="Times New Roman" panose="02020603050405020304" pitchFamily="18" charset="0"/>
                </a:endParaRPr>
              </a:p>
            </p:txBody>
          </p:sp>
          <p:sp>
            <p:nvSpPr>
              <p:cNvPr id="178" name="Forme libre 177"/>
              <p:cNvSpPr/>
              <p:nvPr/>
            </p:nvSpPr>
            <p:spPr>
              <a:xfrm>
                <a:off x="175847" y="140677"/>
                <a:ext cx="362983" cy="1638300"/>
              </a:xfrm>
              <a:custGeom>
                <a:avLst/>
                <a:gdLst>
                  <a:gd name="connsiteX0" fmla="*/ 0 w 362983"/>
                  <a:gd name="connsiteY0" fmla="*/ 38100 h 1638300"/>
                  <a:gd name="connsiteX1" fmla="*/ 9525 w 362983"/>
                  <a:gd name="connsiteY1" fmla="*/ 123825 h 1638300"/>
                  <a:gd name="connsiteX2" fmla="*/ 19050 w 362983"/>
                  <a:gd name="connsiteY2" fmla="*/ 152400 h 1638300"/>
                  <a:gd name="connsiteX3" fmla="*/ 28575 w 362983"/>
                  <a:gd name="connsiteY3" fmla="*/ 581025 h 1638300"/>
                  <a:gd name="connsiteX4" fmla="*/ 47625 w 362983"/>
                  <a:gd name="connsiteY4" fmla="*/ 685800 h 1638300"/>
                  <a:gd name="connsiteX5" fmla="*/ 57150 w 362983"/>
                  <a:gd name="connsiteY5" fmla="*/ 742950 h 1638300"/>
                  <a:gd name="connsiteX6" fmla="*/ 66675 w 362983"/>
                  <a:gd name="connsiteY6" fmla="*/ 933450 h 1638300"/>
                  <a:gd name="connsiteX7" fmla="*/ 85725 w 362983"/>
                  <a:gd name="connsiteY7" fmla="*/ 1085850 h 1638300"/>
                  <a:gd name="connsiteX8" fmla="*/ 95250 w 362983"/>
                  <a:gd name="connsiteY8" fmla="*/ 1123950 h 1638300"/>
                  <a:gd name="connsiteX9" fmla="*/ 114300 w 362983"/>
                  <a:gd name="connsiteY9" fmla="*/ 1152525 h 1638300"/>
                  <a:gd name="connsiteX10" fmla="*/ 142875 w 362983"/>
                  <a:gd name="connsiteY10" fmla="*/ 1285875 h 1638300"/>
                  <a:gd name="connsiteX11" fmla="*/ 152400 w 362983"/>
                  <a:gd name="connsiteY11" fmla="*/ 1362075 h 1638300"/>
                  <a:gd name="connsiteX12" fmla="*/ 180975 w 362983"/>
                  <a:gd name="connsiteY12" fmla="*/ 1600200 h 1638300"/>
                  <a:gd name="connsiteX13" fmla="*/ 200025 w 362983"/>
                  <a:gd name="connsiteY13" fmla="*/ 1628775 h 1638300"/>
                  <a:gd name="connsiteX14" fmla="*/ 228600 w 362983"/>
                  <a:gd name="connsiteY14" fmla="*/ 1638300 h 1638300"/>
                  <a:gd name="connsiteX15" fmla="*/ 266700 w 362983"/>
                  <a:gd name="connsiteY15" fmla="*/ 1628775 h 1638300"/>
                  <a:gd name="connsiteX16" fmla="*/ 295275 w 362983"/>
                  <a:gd name="connsiteY16" fmla="*/ 1571625 h 1638300"/>
                  <a:gd name="connsiteX17" fmla="*/ 314325 w 362983"/>
                  <a:gd name="connsiteY17" fmla="*/ 1533525 h 1638300"/>
                  <a:gd name="connsiteX18" fmla="*/ 342900 w 362983"/>
                  <a:gd name="connsiteY18" fmla="*/ 1285875 h 1638300"/>
                  <a:gd name="connsiteX19" fmla="*/ 352425 w 362983"/>
                  <a:gd name="connsiteY19" fmla="*/ 962025 h 1638300"/>
                  <a:gd name="connsiteX20" fmla="*/ 361950 w 362983"/>
                  <a:gd name="connsiteY20" fmla="*/ 704850 h 1638300"/>
                  <a:gd name="connsiteX21" fmla="*/ 361950 w 362983"/>
                  <a:gd name="connsiteY21" fmla="*/ 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2983" h="1638300">
                    <a:moveTo>
                      <a:pt x="0" y="38100"/>
                    </a:moveTo>
                    <a:cubicBezTo>
                      <a:pt x="3175" y="66675"/>
                      <a:pt x="4798" y="95465"/>
                      <a:pt x="9525" y="123825"/>
                    </a:cubicBezTo>
                    <a:cubicBezTo>
                      <a:pt x="11176" y="133729"/>
                      <a:pt x="18632" y="142368"/>
                      <a:pt x="19050" y="152400"/>
                    </a:cubicBezTo>
                    <a:cubicBezTo>
                      <a:pt x="24999" y="295186"/>
                      <a:pt x="23186" y="438216"/>
                      <a:pt x="28575" y="581025"/>
                    </a:cubicBezTo>
                    <a:cubicBezTo>
                      <a:pt x="33351" y="707597"/>
                      <a:pt x="32356" y="617091"/>
                      <a:pt x="47625" y="685800"/>
                    </a:cubicBezTo>
                    <a:cubicBezTo>
                      <a:pt x="51815" y="704653"/>
                      <a:pt x="53975" y="723900"/>
                      <a:pt x="57150" y="742950"/>
                    </a:cubicBezTo>
                    <a:cubicBezTo>
                      <a:pt x="60325" y="806450"/>
                      <a:pt x="62446" y="870011"/>
                      <a:pt x="66675" y="933450"/>
                    </a:cubicBezTo>
                    <a:cubicBezTo>
                      <a:pt x="69958" y="982694"/>
                      <a:pt x="75895" y="1036702"/>
                      <a:pt x="85725" y="1085850"/>
                    </a:cubicBezTo>
                    <a:cubicBezTo>
                      <a:pt x="88292" y="1098687"/>
                      <a:pt x="90093" y="1111918"/>
                      <a:pt x="95250" y="1123950"/>
                    </a:cubicBezTo>
                    <a:cubicBezTo>
                      <a:pt x="99759" y="1134472"/>
                      <a:pt x="107950" y="1143000"/>
                      <a:pt x="114300" y="1152525"/>
                    </a:cubicBezTo>
                    <a:cubicBezTo>
                      <a:pt x="125123" y="1195817"/>
                      <a:pt x="137471" y="1242640"/>
                      <a:pt x="142875" y="1285875"/>
                    </a:cubicBezTo>
                    <a:lnTo>
                      <a:pt x="152400" y="1362075"/>
                    </a:lnTo>
                    <a:cubicBezTo>
                      <a:pt x="153142" y="1376182"/>
                      <a:pt x="146092" y="1547876"/>
                      <a:pt x="180975" y="1600200"/>
                    </a:cubicBezTo>
                    <a:cubicBezTo>
                      <a:pt x="187325" y="1609725"/>
                      <a:pt x="191086" y="1621624"/>
                      <a:pt x="200025" y="1628775"/>
                    </a:cubicBezTo>
                    <a:cubicBezTo>
                      <a:pt x="207865" y="1635047"/>
                      <a:pt x="219075" y="1635125"/>
                      <a:pt x="228600" y="1638300"/>
                    </a:cubicBezTo>
                    <a:cubicBezTo>
                      <a:pt x="241300" y="1635125"/>
                      <a:pt x="255808" y="1636037"/>
                      <a:pt x="266700" y="1628775"/>
                    </a:cubicBezTo>
                    <a:cubicBezTo>
                      <a:pt x="285005" y="1616572"/>
                      <a:pt x="287668" y="1589374"/>
                      <a:pt x="295275" y="1571625"/>
                    </a:cubicBezTo>
                    <a:cubicBezTo>
                      <a:pt x="300868" y="1558574"/>
                      <a:pt x="307975" y="1546225"/>
                      <a:pt x="314325" y="1533525"/>
                    </a:cubicBezTo>
                    <a:cubicBezTo>
                      <a:pt x="335297" y="1323808"/>
                      <a:pt x="322884" y="1405973"/>
                      <a:pt x="342900" y="1285875"/>
                    </a:cubicBezTo>
                    <a:cubicBezTo>
                      <a:pt x="346075" y="1177925"/>
                      <a:pt x="348886" y="1069964"/>
                      <a:pt x="352425" y="962025"/>
                    </a:cubicBezTo>
                    <a:cubicBezTo>
                      <a:pt x="355236" y="876287"/>
                      <a:pt x="361101" y="790630"/>
                      <a:pt x="361950" y="704850"/>
                    </a:cubicBezTo>
                    <a:cubicBezTo>
                      <a:pt x="364276" y="469912"/>
                      <a:pt x="361950" y="234950"/>
                      <a:pt x="361950" y="0"/>
                    </a:cubicBezTo>
                  </a:path>
                </a:pathLst>
              </a:custGeom>
              <a:ln>
                <a:solidFill>
                  <a:schemeClr val="bg1"/>
                </a:solidFill>
                <a:prstDash val="dash"/>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
          <p:nvSpPr>
            <p:cNvPr id="179" name="Forme libre 178"/>
            <p:cNvSpPr/>
            <p:nvPr/>
          </p:nvSpPr>
          <p:spPr>
            <a:xfrm>
              <a:off x="5594284" y="5927342"/>
              <a:ext cx="382270" cy="2300605"/>
            </a:xfrm>
            <a:custGeom>
              <a:avLst/>
              <a:gdLst>
                <a:gd name="connsiteX0" fmla="*/ 338050 w 382385"/>
                <a:gd name="connsiteY0" fmla="*/ 117434 h 2300911"/>
                <a:gd name="connsiteX1" fmla="*/ 332509 w 382385"/>
                <a:gd name="connsiteY1" fmla="*/ 350191 h 2300911"/>
                <a:gd name="connsiteX2" fmla="*/ 326967 w 382385"/>
                <a:gd name="connsiteY2" fmla="*/ 372358 h 2300911"/>
                <a:gd name="connsiteX3" fmla="*/ 321425 w 382385"/>
                <a:gd name="connsiteY3" fmla="*/ 400067 h 2300911"/>
                <a:gd name="connsiteX4" fmla="*/ 326967 w 382385"/>
                <a:gd name="connsiteY4" fmla="*/ 605114 h 2300911"/>
                <a:gd name="connsiteX5" fmla="*/ 321425 w 382385"/>
                <a:gd name="connsiteY5" fmla="*/ 760285 h 2300911"/>
                <a:gd name="connsiteX6" fmla="*/ 332509 w 382385"/>
                <a:gd name="connsiteY6" fmla="*/ 926540 h 2300911"/>
                <a:gd name="connsiteX7" fmla="*/ 338050 w 382385"/>
                <a:gd name="connsiteY7" fmla="*/ 993042 h 2300911"/>
                <a:gd name="connsiteX8" fmla="*/ 343592 w 382385"/>
                <a:gd name="connsiteY8" fmla="*/ 1048460 h 2300911"/>
                <a:gd name="connsiteX9" fmla="*/ 338050 w 382385"/>
                <a:gd name="connsiteY9" fmla="*/ 1214714 h 2300911"/>
                <a:gd name="connsiteX10" fmla="*/ 326967 w 382385"/>
                <a:gd name="connsiteY10" fmla="*/ 1281216 h 2300911"/>
                <a:gd name="connsiteX11" fmla="*/ 315883 w 382385"/>
                <a:gd name="connsiteY11" fmla="*/ 1469638 h 2300911"/>
                <a:gd name="connsiteX12" fmla="*/ 310341 w 382385"/>
                <a:gd name="connsiteY12" fmla="*/ 1519514 h 2300911"/>
                <a:gd name="connsiteX13" fmla="*/ 304800 w 382385"/>
                <a:gd name="connsiteY13" fmla="*/ 1580474 h 2300911"/>
                <a:gd name="connsiteX14" fmla="*/ 293716 w 382385"/>
                <a:gd name="connsiteY14" fmla="*/ 1635893 h 2300911"/>
                <a:gd name="connsiteX15" fmla="*/ 282632 w 382385"/>
                <a:gd name="connsiteY15" fmla="*/ 1702394 h 2300911"/>
                <a:gd name="connsiteX16" fmla="*/ 277090 w 382385"/>
                <a:gd name="connsiteY16" fmla="*/ 1768896 h 2300911"/>
                <a:gd name="connsiteX17" fmla="*/ 271549 w 382385"/>
                <a:gd name="connsiteY17" fmla="*/ 1824314 h 2300911"/>
                <a:gd name="connsiteX18" fmla="*/ 266007 w 382385"/>
                <a:gd name="connsiteY18" fmla="*/ 1979485 h 2300911"/>
                <a:gd name="connsiteX19" fmla="*/ 260465 w 382385"/>
                <a:gd name="connsiteY19" fmla="*/ 2040445 h 2300911"/>
                <a:gd name="connsiteX20" fmla="*/ 243840 w 382385"/>
                <a:gd name="connsiteY20" fmla="*/ 2162365 h 2300911"/>
                <a:gd name="connsiteX21" fmla="*/ 221672 w 382385"/>
                <a:gd name="connsiteY21" fmla="*/ 2195616 h 2300911"/>
                <a:gd name="connsiteX22" fmla="*/ 210589 w 382385"/>
                <a:gd name="connsiteY22" fmla="*/ 2212242 h 2300911"/>
                <a:gd name="connsiteX23" fmla="*/ 205047 w 382385"/>
                <a:gd name="connsiteY23" fmla="*/ 2239951 h 2300911"/>
                <a:gd name="connsiteX24" fmla="*/ 166254 w 382385"/>
                <a:gd name="connsiteY24" fmla="*/ 2289827 h 2300911"/>
                <a:gd name="connsiteX25" fmla="*/ 133003 w 382385"/>
                <a:gd name="connsiteY25" fmla="*/ 2300911 h 2300911"/>
                <a:gd name="connsiteX26" fmla="*/ 66501 w 382385"/>
                <a:gd name="connsiteY26" fmla="*/ 2295369 h 2300911"/>
                <a:gd name="connsiteX27" fmla="*/ 55418 w 382385"/>
                <a:gd name="connsiteY27" fmla="*/ 2278744 h 2300911"/>
                <a:gd name="connsiteX28" fmla="*/ 22167 w 382385"/>
                <a:gd name="connsiteY28" fmla="*/ 2217784 h 2300911"/>
                <a:gd name="connsiteX29" fmla="*/ 16625 w 382385"/>
                <a:gd name="connsiteY29" fmla="*/ 2190074 h 2300911"/>
                <a:gd name="connsiteX30" fmla="*/ 11083 w 382385"/>
                <a:gd name="connsiteY30" fmla="*/ 1929609 h 2300911"/>
                <a:gd name="connsiteX31" fmla="*/ 5541 w 382385"/>
                <a:gd name="connsiteY31" fmla="*/ 1885274 h 2300911"/>
                <a:gd name="connsiteX32" fmla="*/ 0 w 382385"/>
                <a:gd name="connsiteY32" fmla="*/ 1835398 h 2300911"/>
                <a:gd name="connsiteX33" fmla="*/ 5541 w 382385"/>
                <a:gd name="connsiteY33" fmla="*/ 1624809 h 2300911"/>
                <a:gd name="connsiteX34" fmla="*/ 11083 w 382385"/>
                <a:gd name="connsiteY34" fmla="*/ 1608184 h 2300911"/>
                <a:gd name="connsiteX35" fmla="*/ 22167 w 382385"/>
                <a:gd name="connsiteY35" fmla="*/ 1525056 h 2300911"/>
                <a:gd name="connsiteX36" fmla="*/ 16625 w 382385"/>
                <a:gd name="connsiteY36" fmla="*/ 1331093 h 2300911"/>
                <a:gd name="connsiteX37" fmla="*/ 5541 w 382385"/>
                <a:gd name="connsiteY37" fmla="*/ 1281216 h 2300911"/>
                <a:gd name="connsiteX38" fmla="*/ 0 w 382385"/>
                <a:gd name="connsiteY38" fmla="*/ 1259049 h 2300911"/>
                <a:gd name="connsiteX39" fmla="*/ 5541 w 382385"/>
                <a:gd name="connsiteY39" fmla="*/ 1148213 h 2300911"/>
                <a:gd name="connsiteX40" fmla="*/ 11083 w 382385"/>
                <a:gd name="connsiteY40" fmla="*/ 998584 h 2300911"/>
                <a:gd name="connsiteX41" fmla="*/ 16625 w 382385"/>
                <a:gd name="connsiteY41" fmla="*/ 959791 h 2300911"/>
                <a:gd name="connsiteX42" fmla="*/ 22167 w 382385"/>
                <a:gd name="connsiteY42" fmla="*/ 887747 h 2300911"/>
                <a:gd name="connsiteX43" fmla="*/ 16625 w 382385"/>
                <a:gd name="connsiteY43" fmla="*/ 860038 h 2300911"/>
                <a:gd name="connsiteX44" fmla="*/ 11083 w 382385"/>
                <a:gd name="connsiteY44" fmla="*/ 843413 h 2300911"/>
                <a:gd name="connsiteX45" fmla="*/ 5541 w 382385"/>
                <a:gd name="connsiteY45" fmla="*/ 643907 h 2300911"/>
                <a:gd name="connsiteX46" fmla="*/ 11083 w 382385"/>
                <a:gd name="connsiteY46" fmla="*/ 416693 h 2300911"/>
                <a:gd name="connsiteX47" fmla="*/ 11083 w 382385"/>
                <a:gd name="connsiteY47" fmla="*/ 305856 h 2300911"/>
                <a:gd name="connsiteX48" fmla="*/ 16625 w 382385"/>
                <a:gd name="connsiteY48" fmla="*/ 145144 h 2300911"/>
                <a:gd name="connsiteX49" fmla="*/ 22167 w 382385"/>
                <a:gd name="connsiteY49" fmla="*/ 117434 h 2300911"/>
                <a:gd name="connsiteX50" fmla="*/ 27709 w 382385"/>
                <a:gd name="connsiteY50" fmla="*/ 100809 h 2300911"/>
                <a:gd name="connsiteX51" fmla="*/ 60960 w 382385"/>
                <a:gd name="connsiteY51" fmla="*/ 78642 h 2300911"/>
                <a:gd name="connsiteX52" fmla="*/ 72043 w 382385"/>
                <a:gd name="connsiteY52" fmla="*/ 62016 h 2300911"/>
                <a:gd name="connsiteX53" fmla="*/ 88669 w 382385"/>
                <a:gd name="connsiteY53" fmla="*/ 28765 h 2300911"/>
                <a:gd name="connsiteX54" fmla="*/ 121920 w 382385"/>
                <a:gd name="connsiteY54" fmla="*/ 17682 h 2300911"/>
                <a:gd name="connsiteX55" fmla="*/ 138545 w 382385"/>
                <a:gd name="connsiteY55" fmla="*/ 6598 h 2300911"/>
                <a:gd name="connsiteX56" fmla="*/ 315883 w 382385"/>
                <a:gd name="connsiteY56" fmla="*/ 6598 h 2300911"/>
                <a:gd name="connsiteX57" fmla="*/ 365760 w 382385"/>
                <a:gd name="connsiteY57" fmla="*/ 12140 h 2300911"/>
                <a:gd name="connsiteX58" fmla="*/ 382385 w 382385"/>
                <a:gd name="connsiteY58" fmla="*/ 23224 h 2300911"/>
                <a:gd name="connsiteX59" fmla="*/ 371301 w 382385"/>
                <a:gd name="connsiteY59" fmla="*/ 73100 h 2300911"/>
                <a:gd name="connsiteX60" fmla="*/ 338050 w 382385"/>
                <a:gd name="connsiteY60" fmla="*/ 117434 h 2300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82385" h="2300911">
                  <a:moveTo>
                    <a:pt x="338050" y="117434"/>
                  </a:moveTo>
                  <a:cubicBezTo>
                    <a:pt x="331585" y="163616"/>
                    <a:pt x="335880" y="272657"/>
                    <a:pt x="332509" y="350191"/>
                  </a:cubicBezTo>
                  <a:cubicBezTo>
                    <a:pt x="332178" y="357800"/>
                    <a:pt x="328619" y="364923"/>
                    <a:pt x="326967" y="372358"/>
                  </a:cubicBezTo>
                  <a:cubicBezTo>
                    <a:pt x="324924" y="381553"/>
                    <a:pt x="323272" y="390831"/>
                    <a:pt x="321425" y="400067"/>
                  </a:cubicBezTo>
                  <a:cubicBezTo>
                    <a:pt x="323272" y="468416"/>
                    <a:pt x="326967" y="536740"/>
                    <a:pt x="326967" y="605114"/>
                  </a:cubicBezTo>
                  <a:cubicBezTo>
                    <a:pt x="326967" y="656871"/>
                    <a:pt x="321425" y="708528"/>
                    <a:pt x="321425" y="760285"/>
                  </a:cubicBezTo>
                  <a:cubicBezTo>
                    <a:pt x="321425" y="868458"/>
                    <a:pt x="321194" y="858650"/>
                    <a:pt x="332509" y="926540"/>
                  </a:cubicBezTo>
                  <a:cubicBezTo>
                    <a:pt x="334356" y="948707"/>
                    <a:pt x="336036" y="970889"/>
                    <a:pt x="338050" y="993042"/>
                  </a:cubicBezTo>
                  <a:cubicBezTo>
                    <a:pt x="339731" y="1011531"/>
                    <a:pt x="343592" y="1029895"/>
                    <a:pt x="343592" y="1048460"/>
                  </a:cubicBezTo>
                  <a:cubicBezTo>
                    <a:pt x="343592" y="1103909"/>
                    <a:pt x="340890" y="1159338"/>
                    <a:pt x="338050" y="1214714"/>
                  </a:cubicBezTo>
                  <a:cubicBezTo>
                    <a:pt x="335800" y="1258589"/>
                    <a:pt x="336425" y="1252845"/>
                    <a:pt x="326967" y="1281216"/>
                  </a:cubicBezTo>
                  <a:cubicBezTo>
                    <a:pt x="313768" y="1386806"/>
                    <a:pt x="327468" y="1266903"/>
                    <a:pt x="315883" y="1469638"/>
                  </a:cubicBezTo>
                  <a:cubicBezTo>
                    <a:pt x="314929" y="1486338"/>
                    <a:pt x="312005" y="1502869"/>
                    <a:pt x="310341" y="1519514"/>
                  </a:cubicBezTo>
                  <a:cubicBezTo>
                    <a:pt x="308311" y="1539817"/>
                    <a:pt x="307184" y="1560210"/>
                    <a:pt x="304800" y="1580474"/>
                  </a:cubicBezTo>
                  <a:cubicBezTo>
                    <a:pt x="297572" y="1641917"/>
                    <a:pt x="302277" y="1588807"/>
                    <a:pt x="293716" y="1635893"/>
                  </a:cubicBezTo>
                  <a:cubicBezTo>
                    <a:pt x="266222" y="1787106"/>
                    <a:pt x="305605" y="1587532"/>
                    <a:pt x="282632" y="1702394"/>
                  </a:cubicBezTo>
                  <a:cubicBezTo>
                    <a:pt x="280785" y="1724561"/>
                    <a:pt x="279104" y="1746743"/>
                    <a:pt x="277090" y="1768896"/>
                  </a:cubicBezTo>
                  <a:cubicBezTo>
                    <a:pt x="275409" y="1787385"/>
                    <a:pt x="272525" y="1805775"/>
                    <a:pt x="271549" y="1824314"/>
                  </a:cubicBezTo>
                  <a:cubicBezTo>
                    <a:pt x="268829" y="1875999"/>
                    <a:pt x="268658" y="1927796"/>
                    <a:pt x="266007" y="1979485"/>
                  </a:cubicBezTo>
                  <a:cubicBezTo>
                    <a:pt x="264962" y="1999862"/>
                    <a:pt x="261972" y="2020097"/>
                    <a:pt x="260465" y="2040445"/>
                  </a:cubicBezTo>
                  <a:cubicBezTo>
                    <a:pt x="259368" y="2055259"/>
                    <a:pt x="262246" y="2134756"/>
                    <a:pt x="243840" y="2162365"/>
                  </a:cubicBezTo>
                  <a:lnTo>
                    <a:pt x="221672" y="2195616"/>
                  </a:lnTo>
                  <a:lnTo>
                    <a:pt x="210589" y="2212242"/>
                  </a:lnTo>
                  <a:cubicBezTo>
                    <a:pt x="208742" y="2221478"/>
                    <a:pt x="208945" y="2231376"/>
                    <a:pt x="205047" y="2239951"/>
                  </a:cubicBezTo>
                  <a:cubicBezTo>
                    <a:pt x="201782" y="2247134"/>
                    <a:pt x="178621" y="2282957"/>
                    <a:pt x="166254" y="2289827"/>
                  </a:cubicBezTo>
                  <a:cubicBezTo>
                    <a:pt x="156041" y="2295501"/>
                    <a:pt x="133003" y="2300911"/>
                    <a:pt x="133003" y="2300911"/>
                  </a:cubicBezTo>
                  <a:cubicBezTo>
                    <a:pt x="110836" y="2299064"/>
                    <a:pt x="87889" y="2301480"/>
                    <a:pt x="66501" y="2295369"/>
                  </a:cubicBezTo>
                  <a:cubicBezTo>
                    <a:pt x="60097" y="2293539"/>
                    <a:pt x="58994" y="2284363"/>
                    <a:pt x="55418" y="2278744"/>
                  </a:cubicBezTo>
                  <a:cubicBezTo>
                    <a:pt x="38556" y="2252246"/>
                    <a:pt x="28547" y="2243303"/>
                    <a:pt x="22167" y="2217784"/>
                  </a:cubicBezTo>
                  <a:cubicBezTo>
                    <a:pt x="19882" y="2208646"/>
                    <a:pt x="18472" y="2199311"/>
                    <a:pt x="16625" y="2190074"/>
                  </a:cubicBezTo>
                  <a:cubicBezTo>
                    <a:pt x="14778" y="2103252"/>
                    <a:pt x="14239" y="2016393"/>
                    <a:pt x="11083" y="1929609"/>
                  </a:cubicBezTo>
                  <a:cubicBezTo>
                    <a:pt x="10542" y="1914725"/>
                    <a:pt x="7281" y="1900065"/>
                    <a:pt x="5541" y="1885274"/>
                  </a:cubicBezTo>
                  <a:cubicBezTo>
                    <a:pt x="3587" y="1868661"/>
                    <a:pt x="1847" y="1852023"/>
                    <a:pt x="0" y="1835398"/>
                  </a:cubicBezTo>
                  <a:cubicBezTo>
                    <a:pt x="1847" y="1765202"/>
                    <a:pt x="2120" y="1694946"/>
                    <a:pt x="5541" y="1624809"/>
                  </a:cubicBezTo>
                  <a:cubicBezTo>
                    <a:pt x="5826" y="1618974"/>
                    <a:pt x="9937" y="1613912"/>
                    <a:pt x="11083" y="1608184"/>
                  </a:cubicBezTo>
                  <a:cubicBezTo>
                    <a:pt x="13632" y="1595437"/>
                    <a:pt x="20818" y="1535845"/>
                    <a:pt x="22167" y="1525056"/>
                  </a:cubicBezTo>
                  <a:cubicBezTo>
                    <a:pt x="20320" y="1460402"/>
                    <a:pt x="19777" y="1395697"/>
                    <a:pt x="16625" y="1331093"/>
                  </a:cubicBezTo>
                  <a:cubicBezTo>
                    <a:pt x="15154" y="1300940"/>
                    <a:pt x="12021" y="1303896"/>
                    <a:pt x="5541" y="1281216"/>
                  </a:cubicBezTo>
                  <a:cubicBezTo>
                    <a:pt x="3449" y="1273893"/>
                    <a:pt x="1847" y="1266438"/>
                    <a:pt x="0" y="1259049"/>
                  </a:cubicBezTo>
                  <a:cubicBezTo>
                    <a:pt x="1847" y="1222104"/>
                    <a:pt x="3968" y="1185171"/>
                    <a:pt x="5541" y="1148213"/>
                  </a:cubicBezTo>
                  <a:cubicBezTo>
                    <a:pt x="7663" y="1098348"/>
                    <a:pt x="8152" y="1048408"/>
                    <a:pt x="11083" y="998584"/>
                  </a:cubicBezTo>
                  <a:cubicBezTo>
                    <a:pt x="11850" y="985544"/>
                    <a:pt x="15325" y="972788"/>
                    <a:pt x="16625" y="959791"/>
                  </a:cubicBezTo>
                  <a:cubicBezTo>
                    <a:pt x="19022" y="935825"/>
                    <a:pt x="20320" y="911762"/>
                    <a:pt x="22167" y="887747"/>
                  </a:cubicBezTo>
                  <a:cubicBezTo>
                    <a:pt x="20320" y="878511"/>
                    <a:pt x="18910" y="869176"/>
                    <a:pt x="16625" y="860038"/>
                  </a:cubicBezTo>
                  <a:cubicBezTo>
                    <a:pt x="15208" y="854371"/>
                    <a:pt x="11382" y="849247"/>
                    <a:pt x="11083" y="843413"/>
                  </a:cubicBezTo>
                  <a:cubicBezTo>
                    <a:pt x="7676" y="776973"/>
                    <a:pt x="7388" y="710409"/>
                    <a:pt x="5541" y="643907"/>
                  </a:cubicBezTo>
                  <a:cubicBezTo>
                    <a:pt x="7388" y="568169"/>
                    <a:pt x="8426" y="492407"/>
                    <a:pt x="11083" y="416693"/>
                  </a:cubicBezTo>
                  <a:cubicBezTo>
                    <a:pt x="14786" y="311165"/>
                    <a:pt x="24403" y="359135"/>
                    <a:pt x="11083" y="305856"/>
                  </a:cubicBezTo>
                  <a:cubicBezTo>
                    <a:pt x="12930" y="252285"/>
                    <a:pt x="13477" y="198654"/>
                    <a:pt x="16625" y="145144"/>
                  </a:cubicBezTo>
                  <a:cubicBezTo>
                    <a:pt x="17178" y="135741"/>
                    <a:pt x="19882" y="126572"/>
                    <a:pt x="22167" y="117434"/>
                  </a:cubicBezTo>
                  <a:cubicBezTo>
                    <a:pt x="23584" y="111767"/>
                    <a:pt x="23578" y="104939"/>
                    <a:pt x="27709" y="100809"/>
                  </a:cubicBezTo>
                  <a:cubicBezTo>
                    <a:pt x="37128" y="91390"/>
                    <a:pt x="60960" y="78642"/>
                    <a:pt x="60960" y="78642"/>
                  </a:cubicBezTo>
                  <a:cubicBezTo>
                    <a:pt x="64654" y="73100"/>
                    <a:pt x="69064" y="67973"/>
                    <a:pt x="72043" y="62016"/>
                  </a:cubicBezTo>
                  <a:cubicBezTo>
                    <a:pt x="77258" y="51585"/>
                    <a:pt x="77119" y="35984"/>
                    <a:pt x="88669" y="28765"/>
                  </a:cubicBezTo>
                  <a:cubicBezTo>
                    <a:pt x="98576" y="22573"/>
                    <a:pt x="121920" y="17682"/>
                    <a:pt x="121920" y="17682"/>
                  </a:cubicBezTo>
                  <a:cubicBezTo>
                    <a:pt x="127462" y="13987"/>
                    <a:pt x="132226" y="8704"/>
                    <a:pt x="138545" y="6598"/>
                  </a:cubicBezTo>
                  <a:cubicBezTo>
                    <a:pt x="183048" y="-8237"/>
                    <a:pt x="315238" y="6573"/>
                    <a:pt x="315883" y="6598"/>
                  </a:cubicBezTo>
                  <a:cubicBezTo>
                    <a:pt x="332509" y="8445"/>
                    <a:pt x="349532" y="8083"/>
                    <a:pt x="365760" y="12140"/>
                  </a:cubicBezTo>
                  <a:cubicBezTo>
                    <a:pt x="372222" y="13755"/>
                    <a:pt x="380770" y="16762"/>
                    <a:pt x="382385" y="23224"/>
                  </a:cubicBezTo>
                  <a:cubicBezTo>
                    <a:pt x="382437" y="23430"/>
                    <a:pt x="376989" y="65990"/>
                    <a:pt x="371301" y="73100"/>
                  </a:cubicBezTo>
                  <a:cubicBezTo>
                    <a:pt x="366840" y="78676"/>
                    <a:pt x="344515" y="71252"/>
                    <a:pt x="338050" y="117434"/>
                  </a:cubicBezTo>
                  <a:close/>
                </a:path>
              </a:pathLst>
            </a:custGeom>
            <a:no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180" name="Connecteur droit 179"/>
            <p:cNvCxnSpPr/>
            <p:nvPr/>
          </p:nvCxnSpPr>
          <p:spPr>
            <a:xfrm flipV="1">
              <a:off x="5701346" y="3486483"/>
              <a:ext cx="0" cy="221932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1" name="Groupe 180"/>
            <p:cNvGrpSpPr/>
            <p:nvPr/>
          </p:nvGrpSpPr>
          <p:grpSpPr>
            <a:xfrm>
              <a:off x="5723504" y="5729338"/>
              <a:ext cx="562610" cy="224790"/>
              <a:chOff x="43962" y="-26377"/>
              <a:chExt cx="562610" cy="224790"/>
            </a:xfrm>
          </p:grpSpPr>
          <p:cxnSp>
            <p:nvCxnSpPr>
              <p:cNvPr id="182" name="Connecteur droit 181"/>
              <p:cNvCxnSpPr/>
              <p:nvPr/>
            </p:nvCxnSpPr>
            <p:spPr>
              <a:xfrm>
                <a:off x="87923" y="0"/>
                <a:ext cx="35941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3" name="Zone de texte 92"/>
              <p:cNvSpPr txBox="1"/>
              <p:nvPr/>
            </p:nvSpPr>
            <p:spPr>
              <a:xfrm>
                <a:off x="43962" y="-26377"/>
                <a:ext cx="562610" cy="2247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900" b="1">
                    <a:effectLst/>
                    <a:latin typeface="Times New Roman" panose="02020603050405020304" pitchFamily="18" charset="0"/>
                    <a:ea typeface="Times New Roman" panose="02020603050405020304" pitchFamily="18" charset="0"/>
                    <a:cs typeface="Times New Roman" panose="02020603050405020304" pitchFamily="18" charset="0"/>
                  </a:rPr>
                  <a:t>1 mm</a:t>
                </a:r>
                <a:endParaRPr lang="fr-FR" sz="1000">
                  <a:effectLst/>
                  <a:latin typeface="Times New Roman" panose="02020603050405020304" pitchFamily="18" charset="0"/>
                  <a:ea typeface="Times New Roman" panose="02020603050405020304" pitchFamily="18" charset="0"/>
                </a:endParaRPr>
              </a:p>
            </p:txBody>
          </p:sp>
        </p:grpSp>
        <p:grpSp>
          <p:nvGrpSpPr>
            <p:cNvPr id="184" name="Groupe 183"/>
            <p:cNvGrpSpPr/>
            <p:nvPr/>
          </p:nvGrpSpPr>
          <p:grpSpPr>
            <a:xfrm>
              <a:off x="4537859" y="5086763"/>
              <a:ext cx="470547" cy="550317"/>
              <a:chOff x="75868" y="28575"/>
              <a:chExt cx="470547" cy="551000"/>
            </a:xfrm>
          </p:grpSpPr>
          <p:cxnSp>
            <p:nvCxnSpPr>
              <p:cNvPr id="185" name="Connecteur droit avec flèche 184"/>
              <p:cNvCxnSpPr>
                <a:stCxn id="186" idx="0"/>
              </p:cNvCxnSpPr>
              <p:nvPr/>
            </p:nvCxnSpPr>
            <p:spPr>
              <a:xfrm flipV="1">
                <a:off x="311142" y="28575"/>
                <a:ext cx="114583" cy="2069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6" name="ZoneTexte 23"/>
              <p:cNvSpPr txBox="1"/>
              <p:nvPr/>
            </p:nvSpPr>
            <p:spPr>
              <a:xfrm>
                <a:off x="75868" y="235517"/>
                <a:ext cx="470547" cy="344058"/>
              </a:xfrm>
              <a:prstGeom prst="rect">
                <a:avLst/>
              </a:prstGeom>
              <a:noFill/>
            </p:spPr>
            <p:txBody>
              <a:bodyPr wrap="square" rtlCol="0">
                <a:noAutofit/>
              </a:bodyPr>
              <a:lstStyle/>
              <a:p>
                <a:pPr algn="ctr">
                  <a:spcAft>
                    <a:spcPts val="0"/>
                  </a:spcAft>
                </a:pPr>
                <a:r>
                  <a:rPr lang="en-US" sz="900" b="1" kern="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MZ</a:t>
                </a:r>
              </a:p>
              <a:p>
                <a:pPr algn="ctr">
                  <a:spcAft>
                    <a:spcPts val="0"/>
                  </a:spcAft>
                </a:pPr>
                <a:r>
                  <a:rPr lang="en-US" sz="900" b="1" kern="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900" b="1"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limit</a:t>
                </a:r>
                <a:endParaRPr lang="fr-FR" sz="1200" dirty="0">
                  <a:effectLst/>
                  <a:latin typeface="Times New Roman" panose="02020603050405020304" pitchFamily="18" charset="0"/>
                  <a:ea typeface="Times New Roman" panose="02020603050405020304" pitchFamily="18"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470</Words>
  <Application>Microsoft Office PowerPoint</Application>
  <PresentationFormat>Format A4 (210 x 297 mm)</PresentationFormat>
  <Paragraphs>54</Paragraphs>
  <Slides>1</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vt:i4>
      </vt:variant>
    </vt:vector>
  </HeadingPairs>
  <TitlesOfParts>
    <vt:vector size="9" baseType="lpstr">
      <vt:lpstr>ＭＳ Ｐゴシック</vt:lpstr>
      <vt:lpstr>Arial</vt:lpstr>
      <vt:lpstr>Calibri</vt:lpstr>
      <vt:lpstr>Cambria</vt:lpstr>
      <vt:lpstr>Cambria Math</vt:lpstr>
      <vt:lpstr>Symbol</vt:lpstr>
      <vt:lpstr>Times New Roman</vt:lpstr>
      <vt:lpstr>Office Theme</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2020-08-28T15:35:04Z</dcterms:modified>
</cp:coreProperties>
</file>