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5065" autoAdjust="0"/>
  </p:normalViewPr>
  <p:slideViewPr>
    <p:cSldViewPr>
      <p:cViewPr>
        <p:scale>
          <a:sx n="125" d="100"/>
          <a:sy n="125" d="100"/>
        </p:scale>
        <p:origin x="1572" y="-990"/>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9/16/2020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‹Nr.›</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9/16/2020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‹Nr.›</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9/16/2020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‹Nr.›</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9/16/2020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‹Nr.›</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9/16/2020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‹Nr.›</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9/16/2020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‹Nr.›</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9/16/2020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‹Nr.›</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9/16/2020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‹Nr.›</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9/16/2020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‹Nr.›</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9/16/2020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‹Nr.›</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9/16/2020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‹Nr.›</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9/16/2020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‹Nr.›</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9/16/2020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‹Nr.›</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9/16/2020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‹Nr.›</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kmi@hs-furtwangen.de" TargetMode="External"/><Relationship Id="rId13" Type="http://schemas.openxmlformats.org/officeDocument/2006/relationships/image" Target="../media/image9.png"/><Relationship Id="rId18" Type="http://schemas.openxmlformats.org/officeDocument/2006/relationships/image" Target="../media/image13.png"/><Relationship Id="rId26" Type="http://schemas.openxmlformats.org/officeDocument/2006/relationships/image" Target="../media/image19.emf"/><Relationship Id="rId3" Type="http://schemas.openxmlformats.org/officeDocument/2006/relationships/notesSlide" Target="../notesSlides/notesSlide1.xml"/><Relationship Id="rId21" Type="http://schemas.openxmlformats.org/officeDocument/2006/relationships/image" Target="../media/image1.wmf"/><Relationship Id="rId7" Type="http://schemas.openxmlformats.org/officeDocument/2006/relationships/image" Target="../media/image5.png"/><Relationship Id="rId12" Type="http://schemas.openxmlformats.org/officeDocument/2006/relationships/image" Target="../media/image8.png"/><Relationship Id="rId17" Type="http://schemas.openxmlformats.org/officeDocument/2006/relationships/image" Target="../media/image12.png"/><Relationship Id="rId25" Type="http://schemas.openxmlformats.org/officeDocument/2006/relationships/image" Target="../media/image18.emf"/><Relationship Id="rId2" Type="http://schemas.openxmlformats.org/officeDocument/2006/relationships/slideLayout" Target="../slideLayouts/slideLayout1.xml"/><Relationship Id="rId16" Type="http://schemas.microsoft.com/office/2007/relationships/hdphoto" Target="../media/hdphoto1.wdp"/><Relationship Id="rId20" Type="http://schemas.openxmlformats.org/officeDocument/2006/relationships/oleObject" Target="../embeddings/oleObject1.bin"/><Relationship Id="rId1" Type="http://schemas.openxmlformats.org/officeDocument/2006/relationships/vmlDrawing" Target="../drawings/vmlDrawing1.vml"/><Relationship Id="rId6" Type="http://schemas.openxmlformats.org/officeDocument/2006/relationships/image" Target="../media/image4.png"/><Relationship Id="rId11" Type="http://schemas.openxmlformats.org/officeDocument/2006/relationships/image" Target="../media/image7.jpeg"/><Relationship Id="rId24" Type="http://schemas.openxmlformats.org/officeDocument/2006/relationships/image" Target="../media/image17.emf"/><Relationship Id="rId5" Type="http://schemas.openxmlformats.org/officeDocument/2006/relationships/image" Target="../media/image3.png"/><Relationship Id="rId15" Type="http://schemas.openxmlformats.org/officeDocument/2006/relationships/image" Target="../media/image11.png"/><Relationship Id="rId23" Type="http://schemas.openxmlformats.org/officeDocument/2006/relationships/image" Target="../media/image16.png"/><Relationship Id="rId10" Type="http://schemas.openxmlformats.org/officeDocument/2006/relationships/image" Target="../media/image6.png"/><Relationship Id="rId19" Type="http://schemas.openxmlformats.org/officeDocument/2006/relationships/image" Target="../media/image14.png"/><Relationship Id="rId4" Type="http://schemas.openxmlformats.org/officeDocument/2006/relationships/image" Target="../media/image2.png"/><Relationship Id="rId9" Type="http://schemas.openxmlformats.org/officeDocument/2006/relationships/hyperlink" Target="mailto:kov@hs-furtwangen.de" TargetMode="External"/><Relationship Id="rId14" Type="http://schemas.openxmlformats.org/officeDocument/2006/relationships/image" Target="../media/image10.png"/><Relationship Id="rId2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9CB3828F-78F6-4312-ADA7-43B6A822D78D}"/>
              </a:ext>
            </a:extLst>
          </p:cNvPr>
          <p:cNvPicPr>
            <a:picLocks noChangeAspect="1"/>
          </p:cNvPicPr>
          <p:nvPr/>
        </p:nvPicPr>
        <p:blipFill>
          <a:blip r:embed="rId4"/>
          <a:stretch>
            <a:fillRect/>
          </a:stretch>
        </p:blipFill>
        <p:spPr>
          <a:xfrm>
            <a:off x="1903837" y="7988289"/>
            <a:ext cx="1580707" cy="1359225"/>
          </a:xfrm>
          <a:prstGeom prst="rect">
            <a:avLst/>
          </a:prstGeom>
        </p:spPr>
      </p:pic>
      <p:sp>
        <p:nvSpPr>
          <p:cNvPr id="3075" name="TextBox 6"/>
          <p:cNvSpPr txBox="1">
            <a:spLocks noChangeArrowheads="1"/>
          </p:cNvSpPr>
          <p:nvPr/>
        </p:nvSpPr>
        <p:spPr bwMode="auto">
          <a:xfrm>
            <a:off x="304304" y="1459633"/>
            <a:ext cx="2952000" cy="1881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b="1" dirty="0">
                <a:latin typeface="Calibri" panose="020F0502020204030204" pitchFamily="34" charset="0"/>
                <a:ea typeface="Cambria" charset="0"/>
                <a:cs typeface="Arial" panose="020B0604020202020204" pitchFamily="34" charset="0"/>
              </a:rPr>
              <a:t>INTRODUCTION</a:t>
            </a:r>
            <a:r>
              <a:rPr lang="en-US" altLang="en-US" sz="1100" dirty="0">
                <a:latin typeface="Calibri" panose="020F0502020204030204" pitchFamily="34" charset="0"/>
                <a:ea typeface="Cambria" charset="0"/>
                <a:cs typeface="Arial" panose="020B0604020202020204" pitchFamily="34" charset="0"/>
              </a:rPr>
              <a:t>: Grinding burn (GB) occurs in the workpiece during the grinding process, in case of sub-optimal operating conditions, which lays an enormous financial burden on the production costs. Therefore, to realize real-time in situ non-destructive testing (NDT) for occurrence of GB during the grinding process, the use of microfabricated eddy-current sensors is proposed, which can not only be easily integrated in the grinding machine (owing to their compact size), but also provide a high resolution detection of GB. </a:t>
            </a:r>
          </a:p>
        </p:txBody>
      </p:sp>
      <p:sp>
        <p:nvSpPr>
          <p:cNvPr id="3076" name="TextBox 7"/>
          <p:cNvSpPr txBox="1">
            <a:spLocks noChangeArrowheads="1"/>
          </p:cNvSpPr>
          <p:nvPr/>
        </p:nvSpPr>
        <p:spPr bwMode="auto">
          <a:xfrm>
            <a:off x="304304" y="4629810"/>
            <a:ext cx="2952000" cy="289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b="1" dirty="0">
                <a:latin typeface="Calibri" panose="020F0502020204030204" pitchFamily="34" charset="0"/>
                <a:cs typeface="Arial" panose="020B0604020202020204" pitchFamily="34" charset="0"/>
              </a:rPr>
              <a:t>COMPUTATIONAL METHODS</a:t>
            </a:r>
            <a:r>
              <a:rPr lang="en-US" altLang="en-US" sz="1100" dirty="0">
                <a:latin typeface="Calibri" panose="020F0502020204030204" pitchFamily="34" charset="0"/>
                <a:cs typeface="Arial" panose="020B0604020202020204" pitchFamily="34" charset="0"/>
              </a:rPr>
              <a:t>: </a:t>
            </a:r>
            <a:r>
              <a:rPr lang="en-US" altLang="en-US" sz="1100" b="1" dirty="0">
                <a:latin typeface="Calibri" panose="020F0502020204030204" pitchFamily="34" charset="0"/>
                <a:cs typeface="Arial" panose="020B0604020202020204" pitchFamily="34" charset="0"/>
              </a:rPr>
              <a:t>AC/DC Module with Magnetic and Electric fields physics interface </a:t>
            </a:r>
            <a:r>
              <a:rPr lang="en-US" altLang="en-US" sz="1100" dirty="0">
                <a:latin typeface="Calibri" panose="020F0502020204030204" pitchFamily="34" charset="0"/>
                <a:cs typeface="Arial" panose="020B0604020202020204" pitchFamily="34" charset="0"/>
              </a:rPr>
              <a:t>is used to compute the </a:t>
            </a:r>
            <a:r>
              <a:rPr lang="en-US" altLang="en-US" sz="1100" i="1" dirty="0">
                <a:latin typeface="Calibri" panose="020F0502020204030204" pitchFamily="34" charset="0"/>
                <a:cs typeface="Arial" panose="020B0604020202020204" pitchFamily="34" charset="0"/>
              </a:rPr>
              <a:t>impedance (Z)</a:t>
            </a:r>
            <a:r>
              <a:rPr lang="en-US" altLang="en-US" sz="1100" dirty="0">
                <a:latin typeface="Calibri" panose="020F0502020204030204" pitchFamily="34" charset="0"/>
                <a:cs typeface="Arial" panose="020B0604020202020204" pitchFamily="34" charset="0"/>
              </a:rPr>
              <a:t> of the </a:t>
            </a:r>
            <a:r>
              <a:rPr lang="en-US" altLang="en-US" sz="1100" dirty="0" err="1">
                <a:latin typeface="Calibri" panose="020F0502020204030204" pitchFamily="34" charset="0"/>
                <a:cs typeface="Arial" panose="020B0604020202020204" pitchFamily="34" charset="0"/>
              </a:rPr>
              <a:t>microcoil</a:t>
            </a:r>
            <a:r>
              <a:rPr lang="en-US" altLang="en-US" sz="1100" dirty="0">
                <a:latin typeface="Calibri" panose="020F0502020204030204" pitchFamily="34" charset="0"/>
                <a:cs typeface="Arial" panose="020B0604020202020204" pitchFamily="34" charset="0"/>
              </a:rPr>
              <a:t> using a workpiece with and without GB. GB is defined as the change in the relative permeability (µ</a:t>
            </a:r>
            <a:r>
              <a:rPr lang="en-US" altLang="en-US" sz="1100" baseline="-25000" dirty="0">
                <a:latin typeface="Calibri" panose="020F0502020204030204" pitchFamily="34" charset="0"/>
                <a:cs typeface="Arial" panose="020B0604020202020204" pitchFamily="34" charset="0"/>
              </a:rPr>
              <a:t>r</a:t>
            </a:r>
            <a:r>
              <a:rPr lang="en-US" altLang="en-US" sz="1100" dirty="0">
                <a:latin typeface="Calibri" panose="020F0502020204030204" pitchFamily="34" charset="0"/>
                <a:cs typeface="Arial" panose="020B0604020202020204" pitchFamily="34" charset="0"/>
              </a:rPr>
              <a:t>) of the workpiece. </a:t>
            </a:r>
          </a:p>
          <a:p>
            <a:pPr algn="just" eaLnBrk="1" hangingPunct="1">
              <a:spcBef>
                <a:spcPct val="0"/>
              </a:spcBef>
              <a:buFontTx/>
              <a:buNone/>
              <a:defRPr/>
            </a:pPr>
            <a:endParaRPr lang="en-US" altLang="en-US" sz="11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1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1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1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1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1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1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1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1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1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100" dirty="0">
              <a:latin typeface="Calibri" panose="020F050202020403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4104" name="Object 5"/>
              <p:cNvSpPr txBox="1"/>
              <p:nvPr/>
            </p:nvSpPr>
            <p:spPr bwMode="auto">
              <a:xfrm>
                <a:off x="1978886" y="6693028"/>
                <a:ext cx="1348468" cy="831629"/>
              </a:xfrm>
              <a:prstGeom prst="rect">
                <a:avLst/>
              </a:prstGeom>
              <a:noFill/>
              <a:ln>
                <a:noFill/>
              </a:ln>
            </p:spPr>
            <p:txBody>
              <a:bodyPr>
                <a:normAutofit/>
              </a:bodyPr>
              <a:lstStyle/>
              <a:p>
                <a:pPr algn="just"/>
                <a14:m>
                  <m:oMathPara xmlns:m="http://schemas.openxmlformats.org/officeDocument/2006/math">
                    <m:oMathParaPr>
                      <m:jc m:val="center"/>
                    </m:oMathParaPr>
                    <m:oMath xmlns:m="http://schemas.openxmlformats.org/officeDocument/2006/math">
                      <m:r>
                        <a:rPr lang="de-DE" sz="1000" b="0" i="1" smtClean="0">
                          <a:solidFill>
                            <a:srgbClr val="000000"/>
                          </a:solidFill>
                          <a:latin typeface="Cambria Math" panose="02040503050406030204" pitchFamily="18" charset="0"/>
                          <a:ea typeface="Cambria Math" panose="02040503050406030204" pitchFamily="18" charset="0"/>
                        </a:rPr>
                        <m:t>𝐵</m:t>
                      </m:r>
                      <m:r>
                        <a:rPr lang="de-DE" sz="1000" b="0" i="1" smtClean="0">
                          <a:solidFill>
                            <a:srgbClr val="000000"/>
                          </a:solidFill>
                          <a:latin typeface="Cambria Math" panose="02040503050406030204" pitchFamily="18" charset="0"/>
                          <a:ea typeface="Cambria Math" panose="02040503050406030204" pitchFamily="18" charset="0"/>
                        </a:rPr>
                        <m:t>=µ</m:t>
                      </m:r>
                      <m:r>
                        <a:rPr lang="de-DE" sz="1000" b="0" i="1" smtClean="0">
                          <a:solidFill>
                            <a:srgbClr val="000000"/>
                          </a:solidFill>
                          <a:latin typeface="Cambria Math" panose="02040503050406030204" pitchFamily="18" charset="0"/>
                          <a:ea typeface="Cambria Math" panose="02040503050406030204" pitchFamily="18" charset="0"/>
                        </a:rPr>
                        <m:t>𝐻</m:t>
                      </m:r>
                      <m:r>
                        <a:rPr lang="de-DE" sz="1000" b="0" i="1" smtClean="0">
                          <a:solidFill>
                            <a:srgbClr val="000000"/>
                          </a:solidFill>
                          <a:latin typeface="Cambria Math" panose="02040503050406030204" pitchFamily="18" charset="0"/>
                          <a:ea typeface="Cambria Math" panose="02040503050406030204" pitchFamily="18" charset="0"/>
                        </a:rPr>
                        <m:t>  ; µ=</m:t>
                      </m:r>
                      <m:sSub>
                        <m:sSubPr>
                          <m:ctrlPr>
                            <a:rPr lang="de-DE" sz="1000" i="1">
                              <a:solidFill>
                                <a:srgbClr val="000000"/>
                              </a:solidFill>
                              <a:latin typeface="Cambria Math" panose="02040503050406030204" pitchFamily="18" charset="0"/>
                              <a:ea typeface="Cambria Math" panose="02040503050406030204" pitchFamily="18" charset="0"/>
                            </a:rPr>
                          </m:ctrlPr>
                        </m:sSubPr>
                        <m:e>
                          <m:r>
                            <a:rPr lang="de-DE" sz="1000" i="1">
                              <a:solidFill>
                                <a:srgbClr val="000000"/>
                              </a:solidFill>
                              <a:latin typeface="Cambria Math" panose="02040503050406030204" pitchFamily="18" charset="0"/>
                              <a:ea typeface="Cambria Math" panose="02040503050406030204" pitchFamily="18" charset="0"/>
                            </a:rPr>
                            <m:t>µ</m:t>
                          </m:r>
                        </m:e>
                        <m:sub>
                          <m:r>
                            <a:rPr lang="de-DE" sz="1000" i="1">
                              <a:solidFill>
                                <a:srgbClr val="000000"/>
                              </a:solidFill>
                              <a:latin typeface="Cambria Math" panose="02040503050406030204" pitchFamily="18" charset="0"/>
                              <a:ea typeface="Cambria Math" panose="02040503050406030204" pitchFamily="18" charset="0"/>
                            </a:rPr>
                            <m:t>0</m:t>
                          </m:r>
                        </m:sub>
                      </m:sSub>
                      <m:sSub>
                        <m:sSubPr>
                          <m:ctrlPr>
                            <a:rPr lang="de-DE" sz="1000" i="1">
                              <a:solidFill>
                                <a:srgbClr val="000000"/>
                              </a:solidFill>
                              <a:latin typeface="Cambria Math" panose="02040503050406030204" pitchFamily="18" charset="0"/>
                              <a:ea typeface="Cambria Math" panose="02040503050406030204" pitchFamily="18" charset="0"/>
                            </a:rPr>
                          </m:ctrlPr>
                        </m:sSubPr>
                        <m:e>
                          <m:r>
                            <a:rPr lang="de-DE" sz="1000" i="1">
                              <a:solidFill>
                                <a:srgbClr val="000000"/>
                              </a:solidFill>
                              <a:latin typeface="Cambria Math" panose="02040503050406030204" pitchFamily="18" charset="0"/>
                              <a:ea typeface="Cambria Math" panose="02040503050406030204" pitchFamily="18" charset="0"/>
                            </a:rPr>
                            <m:t>µ</m:t>
                          </m:r>
                        </m:e>
                        <m:sub>
                          <m:r>
                            <a:rPr lang="de-DE" sz="1000" i="1">
                              <a:solidFill>
                                <a:srgbClr val="000000"/>
                              </a:solidFill>
                              <a:latin typeface="Cambria Math" panose="02040503050406030204" pitchFamily="18" charset="0"/>
                              <a:ea typeface="Cambria Math" panose="02040503050406030204" pitchFamily="18" charset="0"/>
                            </a:rPr>
                            <m:t>𝑟</m:t>
                          </m:r>
                        </m:sub>
                      </m:sSub>
                    </m:oMath>
                  </m:oMathPara>
                </a14:m>
                <a:endParaRPr lang="de-DE" sz="1000" b="0" dirty="0">
                  <a:solidFill>
                    <a:srgbClr val="000000"/>
                  </a:solidFill>
                  <a:latin typeface="Cambria Math" panose="02040503050406030204" pitchFamily="18" charset="0"/>
                  <a:ea typeface="Cambria Math" panose="02040503050406030204" pitchFamily="18" charset="0"/>
                </a:endParaRPr>
              </a:p>
              <a:p>
                <a:pPr algn="just"/>
                <a14:m>
                  <m:oMathPara xmlns:m="http://schemas.openxmlformats.org/officeDocument/2006/math">
                    <m:oMathParaPr>
                      <m:jc m:val="center"/>
                    </m:oMathParaPr>
                    <m:oMath xmlns:m="http://schemas.openxmlformats.org/officeDocument/2006/math">
                      <m:r>
                        <a:rPr lang="de-DE" sz="1000" b="0" i="1" smtClean="0">
                          <a:solidFill>
                            <a:srgbClr val="000000"/>
                          </a:solidFill>
                          <a:latin typeface="Cambria Math" panose="02040503050406030204" pitchFamily="18" charset="0"/>
                          <a:ea typeface="Cambria Math" panose="02040503050406030204" pitchFamily="18" charset="0"/>
                        </a:rPr>
                        <m:t>𝛿</m:t>
                      </m:r>
                      <m:r>
                        <a:rPr lang="de-DE" sz="1000" b="0" i="1" smtClean="0">
                          <a:solidFill>
                            <a:srgbClr val="000000"/>
                          </a:solidFill>
                          <a:latin typeface="Cambria Math" panose="02040503050406030204" pitchFamily="18" charset="0"/>
                          <a:ea typeface="Cambria Math" panose="02040503050406030204" pitchFamily="18" charset="0"/>
                        </a:rPr>
                        <m:t>=</m:t>
                      </m:r>
                      <m:f>
                        <m:fPr>
                          <m:ctrlPr>
                            <a:rPr lang="de-DE" sz="1000" b="0" i="1" smtClean="0">
                              <a:solidFill>
                                <a:srgbClr val="000000"/>
                              </a:solidFill>
                              <a:latin typeface="Cambria Math" panose="02040503050406030204" pitchFamily="18" charset="0"/>
                              <a:ea typeface="Cambria Math" panose="02040503050406030204" pitchFamily="18" charset="0"/>
                            </a:rPr>
                          </m:ctrlPr>
                        </m:fPr>
                        <m:num>
                          <m:r>
                            <a:rPr lang="de-DE" sz="1000" b="0" i="1" smtClean="0">
                              <a:solidFill>
                                <a:srgbClr val="000000"/>
                              </a:solidFill>
                              <a:latin typeface="Cambria Math" panose="02040503050406030204" pitchFamily="18" charset="0"/>
                              <a:ea typeface="Cambria Math" panose="02040503050406030204" pitchFamily="18" charset="0"/>
                            </a:rPr>
                            <m:t>1</m:t>
                          </m:r>
                        </m:num>
                        <m:den>
                          <m:eqArr>
                            <m:eqArrPr>
                              <m:ctrlPr>
                                <a:rPr lang="de-DE" sz="1000" b="0" i="1" smtClean="0">
                                  <a:solidFill>
                                    <a:srgbClr val="000000"/>
                                  </a:solidFill>
                                  <a:latin typeface="Cambria Math" panose="02040503050406030204" pitchFamily="18" charset="0"/>
                                  <a:ea typeface="Cambria Math" panose="02040503050406030204" pitchFamily="18" charset="0"/>
                                </a:rPr>
                              </m:ctrlPr>
                            </m:eqArrPr>
                            <m:e>
                              <m:rad>
                                <m:radPr>
                                  <m:degHide m:val="on"/>
                                  <m:ctrlPr>
                                    <a:rPr lang="de-DE" sz="1000" b="0" i="1" smtClean="0">
                                      <a:solidFill>
                                        <a:srgbClr val="000000"/>
                                      </a:solidFill>
                                      <a:latin typeface="Cambria Math" panose="02040503050406030204" pitchFamily="18" charset="0"/>
                                      <a:ea typeface="Cambria Math" panose="02040503050406030204" pitchFamily="18" charset="0"/>
                                    </a:rPr>
                                  </m:ctrlPr>
                                </m:radPr>
                                <m:deg/>
                                <m:e>
                                  <m:r>
                                    <a:rPr lang="de-DE" sz="1000" b="0" i="1" smtClean="0">
                                      <a:solidFill>
                                        <a:srgbClr val="000000"/>
                                      </a:solidFill>
                                      <a:latin typeface="Cambria Math" panose="02040503050406030204" pitchFamily="18" charset="0"/>
                                      <a:ea typeface="Cambria Math" panose="02040503050406030204" pitchFamily="18" charset="0"/>
                                    </a:rPr>
                                    <m:t>𝜋</m:t>
                                  </m:r>
                                  <m:r>
                                    <a:rPr lang="de-DE" sz="1000" b="0" i="1" smtClean="0">
                                      <a:solidFill>
                                        <a:srgbClr val="000000"/>
                                      </a:solidFill>
                                      <a:latin typeface="Cambria Math" panose="02040503050406030204" pitchFamily="18" charset="0"/>
                                      <a:ea typeface="Cambria Math" panose="02040503050406030204" pitchFamily="18" charset="0"/>
                                    </a:rPr>
                                    <m:t>𝑓</m:t>
                                  </m:r>
                                  <m:r>
                                    <a:rPr lang="de-DE" sz="1000" b="0" i="1" smtClean="0">
                                      <a:solidFill>
                                        <a:srgbClr val="000000"/>
                                      </a:solidFill>
                                      <a:latin typeface="Cambria Math" panose="02040503050406030204" pitchFamily="18" charset="0"/>
                                      <a:ea typeface="Cambria Math" panose="02040503050406030204" pitchFamily="18" charset="0"/>
                                    </a:rPr>
                                    <m:t>𝜎𝜇</m:t>
                                  </m:r>
                                </m:e>
                              </m:rad>
                            </m:e>
                            <m:e>
                              <m:r>
                                <a:rPr lang="de-DE" sz="1000" b="0" i="1" smtClean="0">
                                  <a:solidFill>
                                    <a:srgbClr val="000000"/>
                                  </a:solidFill>
                                  <a:latin typeface="Cambria Math" panose="02040503050406030204" pitchFamily="18" charset="0"/>
                                  <a:ea typeface="Cambria Math" panose="02040503050406030204" pitchFamily="18" charset="0"/>
                                </a:rPr>
                                <m:t>∆</m:t>
                              </m:r>
                              <m:r>
                                <a:rPr lang="de-DE" sz="1000" b="0" i="1" smtClean="0">
                                  <a:solidFill>
                                    <a:srgbClr val="000000"/>
                                  </a:solidFill>
                                  <a:latin typeface="Cambria Math" panose="02040503050406030204" pitchFamily="18" charset="0"/>
                                  <a:ea typeface="Cambria Math" panose="02040503050406030204" pitchFamily="18" charset="0"/>
                                </a:rPr>
                                <m:t>𝑍</m:t>
                              </m:r>
                              <m:r>
                                <a:rPr lang="de-DE" sz="1000" b="0" i="1" smtClean="0">
                                  <a:solidFill>
                                    <a:srgbClr val="000000"/>
                                  </a:solidFill>
                                  <a:latin typeface="Cambria Math" panose="02040503050406030204" pitchFamily="18" charset="0"/>
                                  <a:ea typeface="Cambria Math" panose="02040503050406030204" pitchFamily="18" charset="0"/>
                                </a:rPr>
                                <m:t>=</m:t>
                              </m:r>
                              <m:r>
                                <a:rPr lang="de-DE" sz="1000" b="0" i="1" smtClean="0">
                                  <a:solidFill>
                                    <a:srgbClr val="000000"/>
                                  </a:solidFill>
                                  <a:latin typeface="Cambria Math" panose="02040503050406030204" pitchFamily="18" charset="0"/>
                                  <a:ea typeface="Cambria Math" panose="02040503050406030204" pitchFamily="18" charset="0"/>
                                </a:rPr>
                                <m:t>𝑍</m:t>
                              </m:r>
                              <m:r>
                                <a:rPr lang="de-DE" sz="1000" b="0" i="1" smtClean="0">
                                  <a:solidFill>
                                    <a:srgbClr val="000000"/>
                                  </a:solidFill>
                                  <a:latin typeface="Cambria Math" panose="02040503050406030204" pitchFamily="18" charset="0"/>
                                  <a:ea typeface="Cambria Math" panose="02040503050406030204" pitchFamily="18" charset="0"/>
                                </a:rPr>
                                <m:t>−</m:t>
                              </m:r>
                              <m:sSub>
                                <m:sSubPr>
                                  <m:ctrlPr>
                                    <a:rPr lang="de-DE" sz="1000" b="0" i="1" smtClean="0">
                                      <a:solidFill>
                                        <a:srgbClr val="000000"/>
                                      </a:solidFill>
                                      <a:latin typeface="Cambria Math" panose="02040503050406030204" pitchFamily="18" charset="0"/>
                                      <a:ea typeface="Cambria Math" panose="02040503050406030204" pitchFamily="18" charset="0"/>
                                    </a:rPr>
                                  </m:ctrlPr>
                                </m:sSubPr>
                                <m:e>
                                  <m:r>
                                    <a:rPr lang="de-DE" sz="1000" b="0" i="1" smtClean="0">
                                      <a:solidFill>
                                        <a:srgbClr val="000000"/>
                                      </a:solidFill>
                                      <a:latin typeface="Cambria Math" panose="02040503050406030204" pitchFamily="18" charset="0"/>
                                      <a:ea typeface="Cambria Math" panose="02040503050406030204" pitchFamily="18" charset="0"/>
                                    </a:rPr>
                                    <m:t>𝑍</m:t>
                                  </m:r>
                                </m:e>
                                <m:sub>
                                  <m:r>
                                    <a:rPr lang="de-DE" sz="1000" b="0" i="1" smtClean="0">
                                      <a:solidFill>
                                        <a:srgbClr val="000000"/>
                                      </a:solidFill>
                                      <a:latin typeface="Cambria Math" panose="02040503050406030204" pitchFamily="18" charset="0"/>
                                      <a:ea typeface="Cambria Math" panose="02040503050406030204" pitchFamily="18" charset="0"/>
                                    </a:rPr>
                                    <m:t>𝐺𝐵</m:t>
                                  </m:r>
                                </m:sub>
                              </m:sSub>
                            </m:e>
                          </m:eqArr>
                        </m:den>
                      </m:f>
                    </m:oMath>
                  </m:oMathPara>
                </a14:m>
                <a:endParaRPr lang="de-DE" sz="1000" b="0" dirty="0">
                  <a:solidFill>
                    <a:srgbClr val="000000"/>
                  </a:solidFill>
                  <a:latin typeface="Cambria Math" panose="02040503050406030204" pitchFamily="18" charset="0"/>
                  <a:ea typeface="Cambria Math" panose="02040503050406030204" pitchFamily="18" charset="0"/>
                </a:endParaRPr>
              </a:p>
              <a:p>
                <a:pPr algn="just"/>
                <a:endParaRPr lang="en-US" sz="1000" dirty="0"/>
              </a:p>
            </p:txBody>
          </p:sp>
        </mc:Choice>
        <mc:Fallback>
          <p:sp>
            <p:nvSpPr>
              <p:cNvPr id="4104" name="Object 5"/>
              <p:cNvSpPr txBox="1">
                <a:spLocks noRot="1" noChangeAspect="1" noMove="1" noResize="1" noEditPoints="1" noAdjustHandles="1" noChangeArrowheads="1" noChangeShapeType="1" noTextEdit="1"/>
              </p:cNvSpPr>
              <p:nvPr/>
            </p:nvSpPr>
            <p:spPr bwMode="auto">
              <a:xfrm>
                <a:off x="1978886" y="6693028"/>
                <a:ext cx="1348468" cy="831629"/>
              </a:xfrm>
              <a:prstGeom prst="rect">
                <a:avLst/>
              </a:prstGeom>
              <a:blipFill>
                <a:blip r:embed="rId5"/>
                <a:stretch>
                  <a:fillRect/>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082" name="TextBox 15"/>
              <p:cNvSpPr txBox="1">
                <a:spLocks noChangeArrowheads="1"/>
              </p:cNvSpPr>
              <p:nvPr/>
            </p:nvSpPr>
            <p:spPr bwMode="auto">
              <a:xfrm>
                <a:off x="3538659" y="1465329"/>
                <a:ext cx="2952000" cy="109645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Eddy-current microcoil is operated in absolute mode and </a:t>
                </a:r>
                <a14:m>
                  <m:oMath xmlns:m="http://schemas.openxmlformats.org/officeDocument/2006/math">
                    <m:r>
                      <a:rPr lang="de-DE" sz="1000" i="1">
                        <a:solidFill>
                          <a:srgbClr val="000000"/>
                        </a:solidFill>
                        <a:latin typeface="Cambria Math" panose="02040503050406030204" pitchFamily="18" charset="0"/>
                        <a:ea typeface="Cambria Math" panose="02040503050406030204" pitchFamily="18" charset="0"/>
                      </a:rPr>
                      <m:t>∆</m:t>
                    </m:r>
                    <m:r>
                      <a:rPr lang="de-DE" sz="1000" i="1">
                        <a:solidFill>
                          <a:srgbClr val="000000"/>
                        </a:solidFill>
                        <a:latin typeface="Cambria Math" panose="02040503050406030204" pitchFamily="18" charset="0"/>
                        <a:ea typeface="Cambria Math" panose="02040503050406030204" pitchFamily="18" charset="0"/>
                      </a:rPr>
                      <m:t>𝑍</m:t>
                    </m:r>
                  </m:oMath>
                </a14:m>
                <a:r>
                  <a:rPr lang="en-US" altLang="en-US" sz="1000" dirty="0">
                    <a:latin typeface="Calibri" panose="020F0502020204030204" pitchFamily="34" charset="0"/>
                    <a:cs typeface="Arial" panose="020B0604020202020204" pitchFamily="34" charset="0"/>
                  </a:rPr>
                  <a:t> is recorded as an indication for presence of GB. The microcoil parameters (i.e. distance between tracks: T</a:t>
                </a:r>
                <a:r>
                  <a:rPr lang="en-US" altLang="en-US" sz="1000" baseline="-25000" dirty="0">
                    <a:latin typeface="Calibri" panose="020F0502020204030204" pitchFamily="34" charset="0"/>
                    <a:cs typeface="Arial" panose="020B0604020202020204" pitchFamily="34" charset="0"/>
                  </a:rPr>
                  <a:t>d</a:t>
                </a:r>
                <a:r>
                  <a:rPr lang="en-US" altLang="en-US" sz="1000" dirty="0">
                    <a:latin typeface="Calibri" panose="020F0502020204030204" pitchFamily="34" charset="0"/>
                    <a:cs typeface="Arial" panose="020B0604020202020204" pitchFamily="34" charset="0"/>
                  </a:rPr>
                  <a:t>, track height: T</a:t>
                </a:r>
                <a:r>
                  <a:rPr lang="en-US" altLang="en-US" sz="1000" baseline="-25000" dirty="0">
                    <a:latin typeface="Calibri" panose="020F0502020204030204" pitchFamily="34" charset="0"/>
                    <a:cs typeface="Arial" panose="020B0604020202020204" pitchFamily="34" charset="0"/>
                  </a:rPr>
                  <a:t>H</a:t>
                </a:r>
                <a:r>
                  <a:rPr lang="en-US" altLang="en-US" sz="1000" dirty="0">
                    <a:latin typeface="Calibri" panose="020F0502020204030204" pitchFamily="34" charset="0"/>
                    <a:cs typeface="Arial" panose="020B0604020202020204" pitchFamily="34" charset="0"/>
                  </a:rPr>
                  <a:t>, and track width: T</a:t>
                </a:r>
                <a:r>
                  <a:rPr lang="en-US" altLang="en-US" sz="1000" baseline="-25000" dirty="0">
                    <a:latin typeface="Calibri" panose="020F0502020204030204" pitchFamily="34" charset="0"/>
                    <a:cs typeface="Arial" panose="020B0604020202020204" pitchFamily="34" charset="0"/>
                  </a:rPr>
                  <a:t>w</a:t>
                </a:r>
                <a:r>
                  <a:rPr lang="en-US" altLang="en-US" sz="1000" dirty="0">
                    <a:latin typeface="Calibri" panose="020F0502020204030204" pitchFamily="34" charset="0"/>
                    <a:cs typeface="Arial" panose="020B0604020202020204" pitchFamily="34" charset="0"/>
                  </a:rPr>
                  <a:t>) are optimized for the high-resolution NDT of a 200 µm wide GB.  Furthermore, different degree of GB as function of µ</a:t>
                </a:r>
                <a:r>
                  <a:rPr lang="en-US" altLang="en-US" sz="1000" baseline="-25000" dirty="0">
                    <a:latin typeface="Calibri" panose="020F0502020204030204" pitchFamily="34" charset="0"/>
                    <a:cs typeface="Arial" panose="020B0604020202020204" pitchFamily="34" charset="0"/>
                  </a:rPr>
                  <a:t>r</a:t>
                </a:r>
                <a:r>
                  <a:rPr lang="en-US" altLang="en-US" sz="1000" dirty="0">
                    <a:latin typeface="Calibri" panose="020F0502020204030204" pitchFamily="34" charset="0"/>
                    <a:cs typeface="Arial" panose="020B0604020202020204" pitchFamily="34" charset="0"/>
                  </a:rPr>
                  <a:t> are simulated. </a:t>
                </a:r>
              </a:p>
            </p:txBody>
          </p:sp>
        </mc:Choice>
        <mc:Fallback>
          <p:sp>
            <p:nvSpPr>
              <p:cNvPr id="3082" name="TextBox 15"/>
              <p:cNvSpPr txBox="1">
                <a:spLocks noRot="1" noChangeAspect="1" noMove="1" noResize="1" noEditPoints="1" noAdjustHandles="1" noChangeArrowheads="1" noChangeShapeType="1" noTextEdit="1"/>
              </p:cNvSpPr>
              <p:nvPr/>
            </p:nvSpPr>
            <p:spPr bwMode="auto">
              <a:xfrm>
                <a:off x="3538659" y="1465329"/>
                <a:ext cx="2952000" cy="1096452"/>
              </a:xfrm>
              <a:prstGeom prst="rect">
                <a:avLst/>
              </a:prstGeom>
              <a:blipFill>
                <a:blip r:embed="rId6"/>
                <a:stretch>
                  <a:fillRect l="-1856" t="-2222" r="-2062" b="-611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3110" name="TextBox 22"/>
          <p:cNvSpPr txBox="1">
            <a:spLocks noChangeArrowheads="1"/>
          </p:cNvSpPr>
          <p:nvPr/>
        </p:nvSpPr>
        <p:spPr bwMode="auto">
          <a:xfrm>
            <a:off x="3533310" y="7082705"/>
            <a:ext cx="2952000" cy="1250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Simulation results showed the feasibility of using microfabricated planar microcoils for the NDT of GB. The impedance difference changed as the function of presence of GB, with a higher impedance change occurring at higher frequencies. Thereby, showing the superficial nature of the GB. The degree of GB can be correlated to the change in impedance difference of the microcoil. </a:t>
            </a:r>
          </a:p>
        </p:txBody>
      </p:sp>
      <p:sp>
        <p:nvSpPr>
          <p:cNvPr id="24" name="TextBox 23"/>
          <p:cNvSpPr txBox="1"/>
          <p:nvPr/>
        </p:nvSpPr>
        <p:spPr>
          <a:xfrm>
            <a:off x="4802166" y="9068169"/>
            <a:ext cx="1628428" cy="531938"/>
          </a:xfrm>
          <a:prstGeom prst="rect">
            <a:avLst/>
          </a:prstGeom>
          <a:noFill/>
        </p:spPr>
        <p:txBody>
          <a:bodyPr wrap="square" lIns="19047" tIns="9524" rIns="19047" bIns="9524">
            <a:spAutoFit/>
          </a:bodyPr>
          <a:lstStyle/>
          <a:p>
            <a:pPr algn="just"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algn="just" defTabSz="914181" eaLnBrk="1" fontAlgn="auto" hangingPunct="1">
              <a:spcBef>
                <a:spcPts val="0"/>
              </a:spcBef>
              <a:spcAft>
                <a:spcPts val="0"/>
              </a:spcAft>
              <a:defRPr/>
            </a:pPr>
            <a:r>
              <a:rPr lang="de-DE" sz="583" dirty="0">
                <a:latin typeface="Calibri" panose="020F0502020204030204" pitchFamily="34" charset="0"/>
                <a:ea typeface="+mn-ea"/>
                <a:cs typeface="Arial" panose="020B0604020202020204" pitchFamily="34" charset="0"/>
              </a:rPr>
              <a:t>[1] Seidel, Martin W.; Grinding </a:t>
            </a:r>
            <a:r>
              <a:rPr lang="de-DE" sz="583" dirty="0" err="1">
                <a:latin typeface="Calibri" panose="020F0502020204030204" pitchFamily="34" charset="0"/>
                <a:ea typeface="+mn-ea"/>
                <a:cs typeface="Arial" panose="020B0604020202020204" pitchFamily="34" charset="0"/>
              </a:rPr>
              <a:t>burn</a:t>
            </a:r>
            <a:r>
              <a:rPr lang="de-DE" sz="583" dirty="0">
                <a:latin typeface="Calibri" panose="020F0502020204030204" pitchFamily="34" charset="0"/>
                <a:ea typeface="+mn-ea"/>
                <a:cs typeface="Arial" panose="020B0604020202020204" pitchFamily="34" charset="0"/>
              </a:rPr>
              <a:t> </a:t>
            </a:r>
            <a:r>
              <a:rPr lang="de-DE" sz="583" dirty="0" err="1">
                <a:latin typeface="Calibri" panose="020F0502020204030204" pitchFamily="34" charset="0"/>
                <a:ea typeface="+mn-ea"/>
                <a:cs typeface="Arial" panose="020B0604020202020204" pitchFamily="34" charset="0"/>
              </a:rPr>
              <a:t>inspection</a:t>
            </a:r>
            <a:r>
              <a:rPr lang="de-DE" sz="583" dirty="0">
                <a:latin typeface="Calibri" panose="020F0502020204030204" pitchFamily="34" charset="0"/>
                <a:ea typeface="+mn-ea"/>
                <a:cs typeface="Arial" panose="020B0604020202020204" pitchFamily="34" charset="0"/>
              </a:rPr>
              <a:t>, In Forsch </a:t>
            </a:r>
            <a:r>
              <a:rPr lang="de-DE" sz="583" dirty="0" err="1">
                <a:latin typeface="Calibri" panose="020F0502020204030204" pitchFamily="34" charset="0"/>
                <a:ea typeface="+mn-ea"/>
                <a:cs typeface="Arial" panose="020B0604020202020204" pitchFamily="34" charset="0"/>
              </a:rPr>
              <a:t>Ingenieurwes</a:t>
            </a:r>
            <a:r>
              <a:rPr lang="de-DE" sz="583" dirty="0">
                <a:latin typeface="Calibri" panose="020F0502020204030204" pitchFamily="34" charset="0"/>
                <a:ea typeface="+mn-ea"/>
                <a:cs typeface="Arial" panose="020B0604020202020204" pitchFamily="34" charset="0"/>
              </a:rPr>
              <a:t> 82 (3), 2018, pp. 253–259</a:t>
            </a:r>
            <a:endParaRPr lang="en-US" sz="583" dirty="0">
              <a:latin typeface="Calibri" panose="020F0502020204030204" pitchFamily="34" charset="0"/>
              <a:ea typeface="+mn-ea"/>
              <a:cs typeface="Arial" panose="020B0604020202020204" pitchFamily="34" charset="0"/>
            </a:endParaRPr>
          </a:p>
          <a:p>
            <a:pPr algn="just" defTabSz="914181" eaLnBrk="1" fontAlgn="auto" hangingPunct="1">
              <a:spcBef>
                <a:spcPts val="0"/>
              </a:spcBef>
              <a:spcAft>
                <a:spcPts val="0"/>
              </a:spcAft>
              <a:defRPr/>
            </a:pPr>
            <a:r>
              <a:rPr lang="en-US" sz="583" dirty="0">
                <a:latin typeface="Calibri" panose="020F0502020204030204" pitchFamily="34" charset="0"/>
                <a:ea typeface="+mn-ea"/>
                <a:cs typeface="Arial" panose="020B0604020202020204" pitchFamily="34" charset="0"/>
              </a:rPr>
              <a:t>[2] N. Bowler, Eddy-Current Nondestructive Evaluation, Springer New York, 2019</a:t>
            </a:r>
          </a:p>
        </p:txBody>
      </p:sp>
      <p:sp>
        <p:nvSpPr>
          <p:cNvPr id="4135" name="TextBox 24"/>
          <p:cNvSpPr txBox="1">
            <a:spLocks noChangeArrowheads="1"/>
          </p:cNvSpPr>
          <p:nvPr/>
        </p:nvSpPr>
        <p:spPr bwMode="auto">
          <a:xfrm>
            <a:off x="386826" y="8970741"/>
            <a:ext cx="1605609" cy="596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Simulation construction  (a) showing the microcoil with circular spiral geometry, and (b) the complete 3D simulation construction with workpiece and GB.</a:t>
            </a:r>
          </a:p>
        </p:txBody>
      </p:sp>
      <p:sp>
        <p:nvSpPr>
          <p:cNvPr id="4136" name="TextBox 25"/>
          <p:cNvSpPr txBox="1">
            <a:spLocks noChangeArrowheads="1"/>
          </p:cNvSpPr>
          <p:nvPr/>
        </p:nvSpPr>
        <p:spPr bwMode="auto">
          <a:xfrm>
            <a:off x="3639532" y="3784778"/>
            <a:ext cx="1285602"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Figure 4</a:t>
            </a:r>
            <a:r>
              <a:rPr lang="en-US" altLang="en-US" sz="750" dirty="0">
                <a:cs typeface="Arial" panose="020B0604020202020204" pitchFamily="34" charset="0"/>
              </a:rPr>
              <a:t>. Simulated surface plot</a:t>
            </a:r>
          </a:p>
        </p:txBody>
      </p:sp>
      <p:sp>
        <p:nvSpPr>
          <p:cNvPr id="4137" name="TextBox 26"/>
          <p:cNvSpPr txBox="1">
            <a:spLocks noChangeArrowheads="1"/>
          </p:cNvSpPr>
          <p:nvPr/>
        </p:nvSpPr>
        <p:spPr bwMode="auto">
          <a:xfrm>
            <a:off x="5169276" y="3799082"/>
            <a:ext cx="1466315"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Figure 5</a:t>
            </a:r>
            <a:r>
              <a:rPr lang="en-US" altLang="en-US" sz="750" dirty="0">
                <a:cs typeface="Arial" panose="020B0604020202020204" pitchFamily="34" charset="0"/>
              </a:rPr>
              <a:t>. Influence of T</a:t>
            </a:r>
            <a:r>
              <a:rPr lang="en-US" altLang="en-US" sz="750" baseline="-25000" dirty="0">
                <a:cs typeface="Arial" panose="020B0604020202020204" pitchFamily="34" charset="0"/>
              </a:rPr>
              <a:t>d</a:t>
            </a:r>
            <a:r>
              <a:rPr lang="en-US" altLang="en-US" sz="750" dirty="0">
                <a:cs typeface="Arial" panose="020B0604020202020204" pitchFamily="34" charset="0"/>
              </a:rPr>
              <a:t> on ∆𝑍  </a:t>
            </a:r>
          </a:p>
        </p:txBody>
      </p:sp>
      <mc:AlternateContent xmlns:mc="http://schemas.openxmlformats.org/markup-compatibility/2006">
        <mc:Choice xmlns:a14="http://schemas.microsoft.com/office/drawing/2010/main" Requires="a14">
          <p:sp>
            <p:nvSpPr>
              <p:cNvPr id="4139" name="TextBox 28"/>
              <p:cNvSpPr txBox="1">
                <a:spLocks noChangeArrowheads="1"/>
              </p:cNvSpPr>
              <p:nvPr/>
            </p:nvSpPr>
            <p:spPr bwMode="auto">
              <a:xfrm>
                <a:off x="5821370" y="6659440"/>
                <a:ext cx="765432" cy="36548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Figure 8</a:t>
                </a:r>
                <a:r>
                  <a:rPr lang="en-US" altLang="en-US" sz="750" dirty="0">
                    <a:cs typeface="Arial" panose="020B0604020202020204" pitchFamily="34" charset="0"/>
                  </a:rPr>
                  <a:t>. Influence of degree of GB on </a:t>
                </a:r>
                <a14:m>
                  <m:oMath xmlns:m="http://schemas.openxmlformats.org/officeDocument/2006/math">
                    <m:r>
                      <a:rPr lang="de-DE" sz="700" i="1">
                        <a:solidFill>
                          <a:srgbClr val="000000"/>
                        </a:solidFill>
                        <a:latin typeface="Cambria Math" panose="02040503050406030204" pitchFamily="18" charset="0"/>
                        <a:ea typeface="Cambria Math" panose="02040503050406030204" pitchFamily="18" charset="0"/>
                      </a:rPr>
                      <m:t>∆</m:t>
                    </m:r>
                    <m:r>
                      <a:rPr lang="de-DE" sz="700" i="1">
                        <a:solidFill>
                          <a:srgbClr val="000000"/>
                        </a:solidFill>
                        <a:latin typeface="Cambria Math" panose="02040503050406030204" pitchFamily="18" charset="0"/>
                        <a:ea typeface="Cambria Math" panose="02040503050406030204" pitchFamily="18" charset="0"/>
                      </a:rPr>
                      <m:t>𝑍</m:t>
                    </m:r>
                  </m:oMath>
                </a14:m>
                <a:r>
                  <a:rPr lang="en-US" altLang="en-US" sz="700" dirty="0">
                    <a:cs typeface="Arial" panose="020B0604020202020204" pitchFamily="34" charset="0"/>
                  </a:rPr>
                  <a:t> </a:t>
                </a:r>
                <a:endParaRPr lang="en-US" altLang="en-US" sz="750" dirty="0">
                  <a:cs typeface="Arial" panose="020B0604020202020204" pitchFamily="34" charset="0"/>
                </a:endParaRPr>
              </a:p>
            </p:txBody>
          </p:sp>
        </mc:Choice>
        <mc:Fallback>
          <p:sp>
            <p:nvSpPr>
              <p:cNvPr id="4139" name="TextBox 28"/>
              <p:cNvSpPr txBox="1">
                <a:spLocks noRot="1" noChangeAspect="1" noMove="1" noResize="1" noEditPoints="1" noAdjustHandles="1" noChangeArrowheads="1" noChangeShapeType="1" noTextEdit="1"/>
              </p:cNvSpPr>
              <p:nvPr/>
            </p:nvSpPr>
            <p:spPr bwMode="auto">
              <a:xfrm>
                <a:off x="5821370" y="6659440"/>
                <a:ext cx="765432" cy="365483"/>
              </a:xfrm>
              <a:prstGeom prst="rect">
                <a:avLst/>
              </a:prstGeom>
              <a:blipFill>
                <a:blip r:embed="rId7"/>
                <a:stretch>
                  <a:fillRect l="-5556" t="-5000" r="-4762" b="-1333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4143" name="TextBox 33"/>
          <p:cNvSpPr txBox="1">
            <a:spLocks noChangeArrowheads="1"/>
          </p:cNvSpPr>
          <p:nvPr/>
        </p:nvSpPr>
        <p:spPr bwMode="auto">
          <a:xfrm>
            <a:off x="307649" y="4194881"/>
            <a:ext cx="2948656"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(a) Cross section of workpiece showing the different degrees of grinding burn [1], and (b-c) Microfabricated eddy-current sensor having circular spiral geometry.</a:t>
            </a:r>
          </a:p>
        </p:txBody>
      </p:sp>
      <p:sp>
        <p:nvSpPr>
          <p:cNvPr id="25" name="TextBox 3"/>
          <p:cNvSpPr txBox="1">
            <a:spLocks noChangeArrowheads="1"/>
          </p:cNvSpPr>
          <p:nvPr/>
        </p:nvSpPr>
        <p:spPr bwMode="auto">
          <a:xfrm>
            <a:off x="387448" y="265056"/>
            <a:ext cx="6071857" cy="1034897"/>
          </a:xfrm>
          <a:prstGeom prst="rect">
            <a:avLst/>
          </a:prstGeom>
          <a:noFill/>
          <a:ln w="9525">
            <a:noFill/>
            <a:miter lim="800000"/>
            <a:headEnd/>
            <a:tailEnd/>
          </a:ln>
        </p:spPr>
        <p:txBody>
          <a:bodyPr lIns="19047" tIns="9524" rIns="19047" bIns="9524" anchor="ctr" anchorCtr="0">
            <a:spAutoFit/>
          </a:bodyPr>
          <a:lstStyle/>
          <a:p>
            <a:pPr algn="ctr" defTabSz="913916" eaLnBrk="1" hangingPunct="1">
              <a:defRPr/>
            </a:pPr>
            <a:r>
              <a:rPr lang="en-US" sz="1800" dirty="0">
                <a:latin typeface="Calibri" panose="020F0502020204030204" pitchFamily="34" charset="0"/>
                <a:ea typeface="+mn-ea"/>
                <a:cs typeface="Arial" panose="020B0604020202020204" pitchFamily="34" charset="0"/>
              </a:rPr>
              <a:t>Optimization of Microfabricated 2D Planar Spiral Microcoils for the Micro Non-Destructive Testing of Grinding Burn</a:t>
            </a:r>
          </a:p>
          <a:p>
            <a:pPr algn="ctr" defTabSz="913916" eaLnBrk="1" hangingPunct="1">
              <a:defRPr/>
            </a:pPr>
            <a:r>
              <a:rPr lang="en-US" sz="1000" dirty="0">
                <a:latin typeface="Calibri" panose="020F0502020204030204" pitchFamily="34" charset="0"/>
                <a:ea typeface="+mn-ea"/>
                <a:cs typeface="Arial" panose="020B0604020202020204" pitchFamily="34" charset="0"/>
              </a:rPr>
              <a:t>Isman Khazi, Andras Kovacs, Rui Zhu, Ulrich Mescheder</a:t>
            </a:r>
          </a:p>
          <a:p>
            <a:pPr marL="190455" indent="-190455" algn="ctr" defTabSz="913916" eaLnBrk="1" hangingPunct="1">
              <a:defRPr/>
            </a:pPr>
            <a:r>
              <a:rPr lang="en-US" sz="1000" dirty="0">
                <a:latin typeface="Calibri" panose="020F0502020204030204" pitchFamily="34" charset="0"/>
                <a:ea typeface="+mn-ea"/>
                <a:cs typeface="Arial" panose="020B0604020202020204" pitchFamily="34" charset="0"/>
              </a:rPr>
              <a:t>Institute for Microsystem Technology (iMST), </a:t>
            </a:r>
            <a:r>
              <a:rPr lang="en-US" sz="1000" dirty="0" err="1">
                <a:latin typeface="Calibri" panose="020F0502020204030204" pitchFamily="34" charset="0"/>
                <a:ea typeface="+mn-ea"/>
                <a:cs typeface="Arial" panose="020B0604020202020204" pitchFamily="34" charset="0"/>
              </a:rPr>
              <a:t>Furtwangen</a:t>
            </a:r>
            <a:r>
              <a:rPr lang="en-US" sz="1000" dirty="0">
                <a:latin typeface="Calibri" panose="020F0502020204030204" pitchFamily="34" charset="0"/>
                <a:ea typeface="+mn-ea"/>
                <a:cs typeface="Arial" panose="020B0604020202020204" pitchFamily="34" charset="0"/>
              </a:rPr>
              <a:t> University, 78120 </a:t>
            </a:r>
            <a:r>
              <a:rPr lang="en-US" sz="1000" dirty="0" err="1">
                <a:latin typeface="Calibri" panose="020F0502020204030204" pitchFamily="34" charset="0"/>
                <a:ea typeface="+mn-ea"/>
                <a:cs typeface="Arial" panose="020B0604020202020204" pitchFamily="34" charset="0"/>
              </a:rPr>
              <a:t>Furtwangen</a:t>
            </a:r>
            <a:r>
              <a:rPr lang="en-US" sz="1000" dirty="0">
                <a:latin typeface="Calibri" panose="020F0502020204030204" pitchFamily="34" charset="0"/>
                <a:ea typeface="+mn-ea"/>
                <a:cs typeface="Arial" panose="020B0604020202020204" pitchFamily="34" charset="0"/>
              </a:rPr>
              <a:t>, (BW) Germany </a:t>
            </a:r>
          </a:p>
          <a:p>
            <a:pPr marL="190455" indent="-190455" algn="ctr" defTabSz="913916" eaLnBrk="1" hangingPunct="1">
              <a:defRPr/>
            </a:pPr>
            <a:r>
              <a:rPr lang="en-US" sz="1000" dirty="0">
                <a:latin typeface="Calibri" panose="020F0502020204030204" pitchFamily="34" charset="0"/>
                <a:ea typeface="+mn-ea"/>
                <a:cs typeface="Arial" panose="020B0604020202020204" pitchFamily="34" charset="0"/>
              </a:rPr>
              <a:t>E-Mail: </a:t>
            </a:r>
            <a:r>
              <a:rPr lang="en-US" sz="1000" dirty="0">
                <a:latin typeface="Calibri" panose="020F0502020204030204" pitchFamily="34" charset="0"/>
                <a:ea typeface="+mn-ea"/>
                <a:cs typeface="Arial" panose="020B0604020202020204" pitchFamily="34" charset="0"/>
                <a:hlinkClick r:id="rId8"/>
              </a:rPr>
              <a:t>kmi@hs-furtwangen.de</a:t>
            </a:r>
            <a:r>
              <a:rPr lang="en-US" sz="1000" dirty="0">
                <a:latin typeface="Calibri" panose="020F0502020204030204" pitchFamily="34" charset="0"/>
                <a:ea typeface="+mn-ea"/>
                <a:cs typeface="Arial" panose="020B0604020202020204" pitchFamily="34" charset="0"/>
              </a:rPr>
              <a:t> , </a:t>
            </a:r>
            <a:r>
              <a:rPr lang="en-US" sz="1000" dirty="0">
                <a:latin typeface="Calibri" panose="020F0502020204030204" pitchFamily="34" charset="0"/>
                <a:ea typeface="+mn-ea"/>
                <a:cs typeface="Arial" panose="020B0604020202020204" pitchFamily="34" charset="0"/>
                <a:hlinkClick r:id="rId9"/>
              </a:rPr>
              <a:t>kov@hs-furtwangen.de</a:t>
            </a:r>
            <a:r>
              <a:rPr lang="en-US" sz="1000" dirty="0">
                <a:latin typeface="Calibri" panose="020F0502020204030204" pitchFamily="34" charset="0"/>
                <a:ea typeface="+mn-ea"/>
                <a:cs typeface="Arial" panose="020B0604020202020204" pitchFamily="34" charset="0"/>
              </a:rPr>
              <a:t> </a:t>
            </a: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pic>
        <p:nvPicPr>
          <p:cNvPr id="28" name="Grafik 27">
            <a:extLst>
              <a:ext uri="{FF2B5EF4-FFF2-40B4-BE49-F238E27FC236}">
                <a16:creationId xmlns:a16="http://schemas.microsoft.com/office/drawing/2014/main" id="{B2DD2CFD-0822-4A4E-A6AC-D6C181791DC2}"/>
              </a:ext>
            </a:extLst>
          </p:cNvPr>
          <p:cNvPicPr>
            <a:picLocks noChangeAspect="1"/>
          </p:cNvPicPr>
          <p:nvPr/>
        </p:nvPicPr>
        <p:blipFill>
          <a:blip r:embed="rId10"/>
          <a:stretch>
            <a:fillRect/>
          </a:stretch>
        </p:blipFill>
        <p:spPr>
          <a:xfrm>
            <a:off x="427414" y="3407817"/>
            <a:ext cx="1021505" cy="782530"/>
          </a:xfrm>
          <a:prstGeom prst="rect">
            <a:avLst/>
          </a:prstGeom>
        </p:spPr>
      </p:pic>
      <p:pic>
        <p:nvPicPr>
          <p:cNvPr id="4170" name="Picture 74">
            <a:extLst>
              <a:ext uri="{FF2B5EF4-FFF2-40B4-BE49-F238E27FC236}">
                <a16:creationId xmlns:a16="http://schemas.microsoft.com/office/drawing/2014/main" id="{CD8DD6BA-83E4-4613-B182-5674EC9E596A}"/>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38844" t="20598" r="27818" b="57770"/>
          <a:stretch/>
        </p:blipFill>
        <p:spPr bwMode="auto">
          <a:xfrm>
            <a:off x="1412735" y="3442159"/>
            <a:ext cx="832155" cy="720000"/>
          </a:xfrm>
          <a:prstGeom prst="rect">
            <a:avLst/>
          </a:prstGeom>
          <a:noFill/>
          <a:extLst>
            <a:ext uri="{909E8E84-426E-40DD-AFC4-6F175D3DCCD1}">
              <a14:hiddenFill xmlns:a14="http://schemas.microsoft.com/office/drawing/2010/main">
                <a:solidFill>
                  <a:srgbClr val="FFFFFF"/>
                </a:solidFill>
              </a14:hiddenFill>
            </a:ext>
          </a:extLst>
        </p:spPr>
      </p:pic>
      <p:pic>
        <p:nvPicPr>
          <p:cNvPr id="7" name="Grafik 6">
            <a:extLst>
              <a:ext uri="{FF2B5EF4-FFF2-40B4-BE49-F238E27FC236}">
                <a16:creationId xmlns:a16="http://schemas.microsoft.com/office/drawing/2014/main" id="{4F47224A-2E2A-4438-B3AB-80A1FDAF0737}"/>
              </a:ext>
            </a:extLst>
          </p:cNvPr>
          <p:cNvPicPr>
            <a:picLocks noChangeAspect="1"/>
          </p:cNvPicPr>
          <p:nvPr/>
        </p:nvPicPr>
        <p:blipFill>
          <a:blip r:embed="rId12"/>
          <a:stretch>
            <a:fillRect/>
          </a:stretch>
        </p:blipFill>
        <p:spPr>
          <a:xfrm>
            <a:off x="2045279" y="5950734"/>
            <a:ext cx="1343402" cy="674603"/>
          </a:xfrm>
          <a:prstGeom prst="rect">
            <a:avLst/>
          </a:prstGeom>
        </p:spPr>
      </p:pic>
      <p:pic>
        <p:nvPicPr>
          <p:cNvPr id="54" name="Grafik 53">
            <a:extLst>
              <a:ext uri="{FF2B5EF4-FFF2-40B4-BE49-F238E27FC236}">
                <a16:creationId xmlns:a16="http://schemas.microsoft.com/office/drawing/2014/main" id="{C41D2933-5BD0-4979-BC5F-23E32B556ADD}"/>
              </a:ext>
            </a:extLst>
          </p:cNvPr>
          <p:cNvPicPr>
            <a:picLocks noChangeAspect="1"/>
          </p:cNvPicPr>
          <p:nvPr/>
        </p:nvPicPr>
        <p:blipFill>
          <a:blip r:embed="rId13"/>
          <a:stretch>
            <a:fillRect/>
          </a:stretch>
        </p:blipFill>
        <p:spPr>
          <a:xfrm>
            <a:off x="279392" y="5667862"/>
            <a:ext cx="1829312" cy="1022122"/>
          </a:xfrm>
          <a:prstGeom prst="rect">
            <a:avLst/>
          </a:prstGeom>
        </p:spPr>
      </p:pic>
      <p:pic>
        <p:nvPicPr>
          <p:cNvPr id="55" name="Grafik 54">
            <a:extLst>
              <a:ext uri="{FF2B5EF4-FFF2-40B4-BE49-F238E27FC236}">
                <a16:creationId xmlns:a16="http://schemas.microsoft.com/office/drawing/2014/main" id="{72E83920-F6A7-4589-BFF1-5F9330404A6B}"/>
              </a:ext>
            </a:extLst>
          </p:cNvPr>
          <p:cNvPicPr>
            <a:picLocks noChangeAspect="1"/>
          </p:cNvPicPr>
          <p:nvPr/>
        </p:nvPicPr>
        <p:blipFill>
          <a:blip r:embed="rId14"/>
          <a:stretch>
            <a:fillRect/>
          </a:stretch>
        </p:blipFill>
        <p:spPr>
          <a:xfrm>
            <a:off x="696293" y="6696137"/>
            <a:ext cx="1085476" cy="835140"/>
          </a:xfrm>
          <a:prstGeom prst="rect">
            <a:avLst/>
          </a:prstGeom>
        </p:spPr>
      </p:pic>
      <p:pic>
        <p:nvPicPr>
          <p:cNvPr id="14" name="Grafik 13" descr="Ein Bild, das drinnen, Foto, sitzend, alt enthält.&#10;&#10;Automatisch generierte Beschreibung">
            <a:extLst>
              <a:ext uri="{FF2B5EF4-FFF2-40B4-BE49-F238E27FC236}">
                <a16:creationId xmlns:a16="http://schemas.microsoft.com/office/drawing/2014/main" id="{3ADC3FFE-9D15-4EBB-9842-1C3BB7D28D39}"/>
              </a:ext>
            </a:extLst>
          </p:cNvPr>
          <p:cNvPicPr>
            <a:picLocks noChangeAspect="1"/>
          </p:cNvPicPr>
          <p:nvPr/>
        </p:nvPicPr>
        <p:blipFill>
          <a:blip r:embed="rId15" cstate="print">
            <a:extLst>
              <a:ext uri="{BEBA8EAE-BF5A-486C-A8C5-ECC9F3942E4B}">
                <a14:imgProps xmlns:a14="http://schemas.microsoft.com/office/drawing/2010/main">
                  <a14:imgLayer r:embed="rId16">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2301251" y="3459104"/>
            <a:ext cx="960000" cy="720000"/>
          </a:xfrm>
          <a:prstGeom prst="rect">
            <a:avLst/>
          </a:prstGeom>
        </p:spPr>
      </p:pic>
      <p:pic>
        <p:nvPicPr>
          <p:cNvPr id="8" name="Grafik 7">
            <a:extLst>
              <a:ext uri="{FF2B5EF4-FFF2-40B4-BE49-F238E27FC236}">
                <a16:creationId xmlns:a16="http://schemas.microsoft.com/office/drawing/2014/main" id="{1A6D7045-B4F7-4E1A-94CC-2EBC7943561E}"/>
              </a:ext>
            </a:extLst>
          </p:cNvPr>
          <p:cNvPicPr>
            <a:picLocks noChangeAspect="1"/>
          </p:cNvPicPr>
          <p:nvPr/>
        </p:nvPicPr>
        <p:blipFill>
          <a:blip r:embed="rId17"/>
          <a:stretch>
            <a:fillRect/>
          </a:stretch>
        </p:blipFill>
        <p:spPr>
          <a:xfrm>
            <a:off x="431470" y="7966006"/>
            <a:ext cx="1493362" cy="1099408"/>
          </a:xfrm>
          <a:prstGeom prst="rect">
            <a:avLst/>
          </a:prstGeom>
        </p:spPr>
      </p:pic>
      <p:sp>
        <p:nvSpPr>
          <p:cNvPr id="60" name="TextBox 24">
            <a:extLst>
              <a:ext uri="{FF2B5EF4-FFF2-40B4-BE49-F238E27FC236}">
                <a16:creationId xmlns:a16="http://schemas.microsoft.com/office/drawing/2014/main" id="{F1A1D759-4FAB-4EE5-AB5A-CDD79A60576C}"/>
              </a:ext>
            </a:extLst>
          </p:cNvPr>
          <p:cNvSpPr txBox="1">
            <a:spLocks noChangeArrowheads="1"/>
          </p:cNvSpPr>
          <p:nvPr/>
        </p:nvSpPr>
        <p:spPr bwMode="auto">
          <a:xfrm>
            <a:off x="387448" y="7546597"/>
            <a:ext cx="3060245" cy="511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800" b="1" dirty="0">
                <a:cs typeface="Arial" panose="020B0604020202020204" pitchFamily="34" charset="0"/>
              </a:rPr>
              <a:t>Figure 2</a:t>
            </a:r>
            <a:r>
              <a:rPr lang="en-US" altLang="en-US" sz="800" dirty="0">
                <a:cs typeface="Arial" panose="020B0604020202020204" pitchFamily="34" charset="0"/>
              </a:rPr>
              <a:t>. (a) Simulated surface profile showing the induced eddy-current in workpiece, (b) the circuit equivalent for induction of eddy-current in workpiece [2], and (c) schematic showing the penetration of eddy-current in workpiece (i.e. skin effect).</a:t>
            </a:r>
          </a:p>
        </p:txBody>
      </p:sp>
      <p:pic>
        <p:nvPicPr>
          <p:cNvPr id="15" name="Grafik 14">
            <a:extLst>
              <a:ext uri="{FF2B5EF4-FFF2-40B4-BE49-F238E27FC236}">
                <a16:creationId xmlns:a16="http://schemas.microsoft.com/office/drawing/2014/main" id="{8CC5F3F2-E4A8-4E44-B2AE-69FA872728F1}"/>
              </a:ext>
            </a:extLst>
          </p:cNvPr>
          <p:cNvPicPr>
            <a:picLocks noChangeAspect="1"/>
          </p:cNvPicPr>
          <p:nvPr/>
        </p:nvPicPr>
        <p:blipFill>
          <a:blip r:embed="rId18"/>
          <a:stretch>
            <a:fillRect/>
          </a:stretch>
        </p:blipFill>
        <p:spPr>
          <a:xfrm>
            <a:off x="3280195" y="2555733"/>
            <a:ext cx="1799619" cy="1235093"/>
          </a:xfrm>
          <a:prstGeom prst="rect">
            <a:avLst/>
          </a:prstGeom>
        </p:spPr>
      </p:pic>
      <p:grpSp>
        <p:nvGrpSpPr>
          <p:cNvPr id="27" name="Gruppieren 26">
            <a:extLst>
              <a:ext uri="{FF2B5EF4-FFF2-40B4-BE49-F238E27FC236}">
                <a16:creationId xmlns:a16="http://schemas.microsoft.com/office/drawing/2014/main" id="{77FA09CA-D673-49E4-B652-377F2CF0EA06}"/>
              </a:ext>
            </a:extLst>
          </p:cNvPr>
          <p:cNvGrpSpPr/>
          <p:nvPr/>
        </p:nvGrpSpPr>
        <p:grpSpPr>
          <a:xfrm>
            <a:off x="3538809" y="8363723"/>
            <a:ext cx="2952000" cy="1242504"/>
            <a:chOff x="3665958" y="8194391"/>
            <a:chExt cx="2952000" cy="1173868"/>
          </a:xfrm>
        </p:grpSpPr>
        <p:sp>
          <p:nvSpPr>
            <p:cNvPr id="26" name="TextBox 1"/>
            <p:cNvSpPr txBox="1">
              <a:spLocks noChangeArrowheads="1"/>
            </p:cNvSpPr>
            <p:nvPr/>
          </p:nvSpPr>
          <p:spPr bwMode="auto">
            <a:xfrm>
              <a:off x="3665958" y="8194391"/>
              <a:ext cx="2952000" cy="596089"/>
            </a:xfrm>
            <a:prstGeom prst="rect">
              <a:avLst/>
            </a:prstGeom>
            <a:solidFill>
              <a:srgbClr val="DEEBF8"/>
            </a:solidFill>
            <a:ln w="3175">
              <a:solidFill>
                <a:srgbClr val="000000"/>
              </a:solidFill>
              <a:miter lim="800000"/>
              <a:headEnd/>
              <a:tailEnd/>
            </a:ln>
          </p:spPr>
          <p:txBody>
            <a:bodyPr wrap="square">
              <a:spAutoFit/>
            </a:bodyPr>
            <a:lstStyle/>
            <a:p>
              <a:pPr algn="just"/>
              <a:r>
                <a:rPr lang="en-US" altLang="en-US" sz="700" b="1" i="1" dirty="0">
                  <a:latin typeface="Calibri" panose="020F0502020204030204" pitchFamily="34" charset="0"/>
                  <a:cs typeface="Arial" panose="020B0604020202020204" pitchFamily="34" charset="0"/>
                </a:rPr>
                <a:t>Acknowledgement:</a:t>
              </a:r>
            </a:p>
            <a:p>
              <a:pPr algn="just"/>
              <a:r>
                <a:rPr lang="en-US" altLang="en-US" sz="700" b="1" i="1" dirty="0">
                  <a:latin typeface="Calibri" panose="020F0502020204030204" pitchFamily="34" charset="0"/>
                  <a:cs typeface="Arial" panose="020B0604020202020204" pitchFamily="34" charset="0"/>
                </a:rPr>
                <a:t>This research work is funded by the state government of Baden-Württemberg, Germany in association with the European Regional Development Fund (EFRE), within the framework of the funding “HAWKMU” (Ref: 32-7545.20/27/57).</a:t>
              </a:r>
            </a:p>
          </p:txBody>
        </p:sp>
        <p:pic>
          <p:nvPicPr>
            <p:cNvPr id="16" name="Grafik 15">
              <a:extLst>
                <a:ext uri="{FF2B5EF4-FFF2-40B4-BE49-F238E27FC236}">
                  <a16:creationId xmlns:a16="http://schemas.microsoft.com/office/drawing/2014/main" id="{546F9CD6-456A-47FF-9A04-896F8A1DEEE5}"/>
                </a:ext>
              </a:extLst>
            </p:cNvPr>
            <p:cNvPicPr>
              <a:picLocks noChangeAspect="1"/>
            </p:cNvPicPr>
            <p:nvPr/>
          </p:nvPicPr>
          <p:blipFill>
            <a:blip r:embed="rId19"/>
            <a:stretch>
              <a:fillRect/>
            </a:stretch>
          </p:blipFill>
          <p:spPr>
            <a:xfrm>
              <a:off x="3672468" y="8845070"/>
              <a:ext cx="1160983" cy="523189"/>
            </a:xfrm>
            <a:prstGeom prst="rect">
              <a:avLst/>
            </a:prstGeom>
          </p:spPr>
        </p:pic>
      </p:grpSp>
      <p:graphicFrame>
        <p:nvGraphicFramePr>
          <p:cNvPr id="18" name="Objekt 17">
            <a:extLst>
              <a:ext uri="{FF2B5EF4-FFF2-40B4-BE49-F238E27FC236}">
                <a16:creationId xmlns:a16="http://schemas.microsoft.com/office/drawing/2014/main" id="{0F5D10F3-6355-419E-AB1C-B137E49DBE84}"/>
              </a:ext>
            </a:extLst>
          </p:cNvPr>
          <p:cNvGraphicFramePr>
            <a:graphicFrameLocks noChangeAspect="1"/>
          </p:cNvGraphicFramePr>
          <p:nvPr>
            <p:extLst>
              <p:ext uri="{D42A27DB-BD31-4B8C-83A1-F6EECF244321}">
                <p14:modId xmlns:p14="http://schemas.microsoft.com/office/powerpoint/2010/main" val="3715890075"/>
              </p:ext>
            </p:extLst>
          </p:nvPr>
        </p:nvGraphicFramePr>
        <p:xfrm>
          <a:off x="4020254" y="5460995"/>
          <a:ext cx="2153053" cy="1647478"/>
        </p:xfrm>
        <a:graphic>
          <a:graphicData uri="http://schemas.openxmlformats.org/presentationml/2006/ole">
            <mc:AlternateContent xmlns:mc="http://schemas.openxmlformats.org/markup-compatibility/2006">
              <mc:Choice xmlns:v="urn:schemas-microsoft-com:vml" Requires="v">
                <p:oleObj spid="_x0000_s4219" name="Graph" r:id="rId20" imgW="3920760" imgH="3000960" progId="Origin95.Graph">
                  <p:embed/>
                </p:oleObj>
              </mc:Choice>
              <mc:Fallback>
                <p:oleObj name="Graph" r:id="rId20" imgW="3920760" imgH="3000960" progId="Origin95.Graph">
                  <p:embed/>
                  <p:pic>
                    <p:nvPicPr>
                      <p:cNvPr id="0" name=""/>
                      <p:cNvPicPr/>
                      <p:nvPr/>
                    </p:nvPicPr>
                    <p:blipFill>
                      <a:blip r:embed="rId21"/>
                      <a:stretch>
                        <a:fillRect/>
                      </a:stretch>
                    </p:blipFill>
                    <p:spPr>
                      <a:xfrm>
                        <a:off x="4020254" y="5460995"/>
                        <a:ext cx="2153053" cy="1647478"/>
                      </a:xfrm>
                      <a:prstGeom prst="rect">
                        <a:avLst/>
                      </a:prstGeom>
                    </p:spPr>
                  </p:pic>
                </p:oleObj>
              </mc:Fallback>
            </mc:AlternateContent>
          </a:graphicData>
        </a:graphic>
      </p:graphicFrame>
      <p:sp>
        <p:nvSpPr>
          <p:cNvPr id="77" name="TextBox 24">
            <a:extLst>
              <a:ext uri="{FF2B5EF4-FFF2-40B4-BE49-F238E27FC236}">
                <a16:creationId xmlns:a16="http://schemas.microsoft.com/office/drawing/2014/main" id="{EE7DAB4D-8B74-44DB-B2CF-F28719C5C725}"/>
              </a:ext>
            </a:extLst>
          </p:cNvPr>
          <p:cNvSpPr txBox="1">
            <a:spLocks noChangeArrowheads="1"/>
          </p:cNvSpPr>
          <p:nvPr/>
        </p:nvSpPr>
        <p:spPr bwMode="auto">
          <a:xfrm>
            <a:off x="559852" y="6509155"/>
            <a:ext cx="147470"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(a)</a:t>
            </a:r>
            <a:endParaRPr lang="en-US" altLang="en-US" sz="750" dirty="0">
              <a:cs typeface="Arial" panose="020B0604020202020204" pitchFamily="34" charset="0"/>
            </a:endParaRPr>
          </a:p>
        </p:txBody>
      </p:sp>
      <p:sp>
        <p:nvSpPr>
          <p:cNvPr id="78" name="TextBox 24">
            <a:extLst>
              <a:ext uri="{FF2B5EF4-FFF2-40B4-BE49-F238E27FC236}">
                <a16:creationId xmlns:a16="http://schemas.microsoft.com/office/drawing/2014/main" id="{882A78EB-4A84-41AD-AD0A-1A48D4DAD0AB}"/>
              </a:ext>
            </a:extLst>
          </p:cNvPr>
          <p:cNvSpPr txBox="1">
            <a:spLocks noChangeArrowheads="1"/>
          </p:cNvSpPr>
          <p:nvPr/>
        </p:nvSpPr>
        <p:spPr bwMode="auto">
          <a:xfrm>
            <a:off x="1923587" y="6511995"/>
            <a:ext cx="150676"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(b)</a:t>
            </a:r>
            <a:endParaRPr lang="en-US" altLang="en-US" sz="750" dirty="0">
              <a:cs typeface="Arial" panose="020B0604020202020204" pitchFamily="34" charset="0"/>
            </a:endParaRPr>
          </a:p>
        </p:txBody>
      </p:sp>
      <p:sp>
        <p:nvSpPr>
          <p:cNvPr id="79" name="TextBox 24">
            <a:extLst>
              <a:ext uri="{FF2B5EF4-FFF2-40B4-BE49-F238E27FC236}">
                <a16:creationId xmlns:a16="http://schemas.microsoft.com/office/drawing/2014/main" id="{C632C971-BDA5-4177-9B3E-B7C5E5F0851C}"/>
              </a:ext>
            </a:extLst>
          </p:cNvPr>
          <p:cNvSpPr txBox="1">
            <a:spLocks noChangeArrowheads="1"/>
          </p:cNvSpPr>
          <p:nvPr/>
        </p:nvSpPr>
        <p:spPr bwMode="auto">
          <a:xfrm>
            <a:off x="586193" y="7379259"/>
            <a:ext cx="139456"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(c)</a:t>
            </a:r>
            <a:endParaRPr lang="en-US" altLang="en-US" sz="750" dirty="0">
              <a:cs typeface="Arial" panose="020B0604020202020204" pitchFamily="34" charset="0"/>
            </a:endParaRPr>
          </a:p>
        </p:txBody>
      </p:sp>
      <mc:AlternateContent xmlns:mc="http://schemas.openxmlformats.org/markup-compatibility/2006">
        <mc:Choice xmlns:a14="http://schemas.microsoft.com/office/drawing/2010/main" Requires="a14">
          <p:sp>
            <p:nvSpPr>
              <p:cNvPr id="80" name="TextBox 28">
                <a:extLst>
                  <a:ext uri="{FF2B5EF4-FFF2-40B4-BE49-F238E27FC236}">
                    <a16:creationId xmlns:a16="http://schemas.microsoft.com/office/drawing/2014/main" id="{CF154266-8D4D-4A02-825B-FCDF9CF43637}"/>
                  </a:ext>
                </a:extLst>
              </p:cNvPr>
              <p:cNvSpPr txBox="1">
                <a:spLocks noChangeArrowheads="1"/>
              </p:cNvSpPr>
              <p:nvPr/>
            </p:nvSpPr>
            <p:spPr bwMode="auto">
              <a:xfrm>
                <a:off x="3628684" y="5270956"/>
                <a:ext cx="1231813" cy="14234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Figure 6</a:t>
                </a:r>
                <a:r>
                  <a:rPr lang="en-US" altLang="en-US" sz="750" dirty="0">
                    <a:cs typeface="Arial" panose="020B0604020202020204" pitchFamily="34" charset="0"/>
                  </a:rPr>
                  <a:t>. Influence of T</a:t>
                </a:r>
                <a:r>
                  <a:rPr lang="en-US" altLang="en-US" sz="750" baseline="-25000" dirty="0">
                    <a:cs typeface="Arial" panose="020B0604020202020204" pitchFamily="34" charset="0"/>
                  </a:rPr>
                  <a:t>T</a:t>
                </a:r>
                <a:r>
                  <a:rPr lang="en-US" altLang="en-US" sz="750" dirty="0">
                    <a:cs typeface="Arial" panose="020B0604020202020204" pitchFamily="34" charset="0"/>
                  </a:rPr>
                  <a:t> on </a:t>
                </a:r>
                <a14:m>
                  <m:oMath xmlns:m="http://schemas.openxmlformats.org/officeDocument/2006/math">
                    <m:r>
                      <a:rPr lang="de-DE" sz="800" i="1">
                        <a:solidFill>
                          <a:srgbClr val="000000"/>
                        </a:solidFill>
                        <a:latin typeface="Cambria Math" panose="02040503050406030204" pitchFamily="18" charset="0"/>
                        <a:ea typeface="Cambria Math" panose="02040503050406030204" pitchFamily="18" charset="0"/>
                      </a:rPr>
                      <m:t>∆</m:t>
                    </m:r>
                    <m:r>
                      <a:rPr lang="de-DE" sz="800" i="1">
                        <a:solidFill>
                          <a:srgbClr val="000000"/>
                        </a:solidFill>
                        <a:latin typeface="Cambria Math" panose="02040503050406030204" pitchFamily="18" charset="0"/>
                        <a:ea typeface="Cambria Math" panose="02040503050406030204" pitchFamily="18" charset="0"/>
                      </a:rPr>
                      <m:t>𝑍</m:t>
                    </m:r>
                  </m:oMath>
                </a14:m>
                <a:r>
                  <a:rPr lang="en-US" altLang="en-US" sz="800" dirty="0">
                    <a:cs typeface="Arial" panose="020B0604020202020204" pitchFamily="34" charset="0"/>
                  </a:rPr>
                  <a:t> </a:t>
                </a:r>
                <a:endParaRPr lang="en-US" altLang="en-US" sz="750" dirty="0">
                  <a:cs typeface="Arial" panose="020B0604020202020204" pitchFamily="34" charset="0"/>
                </a:endParaRPr>
              </a:p>
            </p:txBody>
          </p:sp>
        </mc:Choice>
        <mc:Fallback>
          <p:sp>
            <p:nvSpPr>
              <p:cNvPr id="80" name="TextBox 28">
                <a:extLst>
                  <a:ext uri="{FF2B5EF4-FFF2-40B4-BE49-F238E27FC236}">
                    <a16:creationId xmlns:a16="http://schemas.microsoft.com/office/drawing/2014/main" id="{CF154266-8D4D-4A02-825B-FCDF9CF43637}"/>
                  </a:ext>
                </a:extLst>
              </p:cNvPr>
              <p:cNvSpPr txBox="1">
                <a:spLocks noRot="1" noChangeAspect="1" noMove="1" noResize="1" noEditPoints="1" noAdjustHandles="1" noChangeArrowheads="1" noChangeShapeType="1" noTextEdit="1"/>
              </p:cNvSpPr>
              <p:nvPr/>
            </p:nvSpPr>
            <p:spPr bwMode="auto">
              <a:xfrm>
                <a:off x="3628684" y="5270956"/>
                <a:ext cx="1231813" cy="142345"/>
              </a:xfrm>
              <a:prstGeom prst="rect">
                <a:avLst/>
              </a:prstGeom>
              <a:blipFill>
                <a:blip r:embed="rId22"/>
                <a:stretch>
                  <a:fillRect l="-3465" t="-13043" r="-990" b="-3478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81" name="TextBox 24">
            <a:extLst>
              <a:ext uri="{FF2B5EF4-FFF2-40B4-BE49-F238E27FC236}">
                <a16:creationId xmlns:a16="http://schemas.microsoft.com/office/drawing/2014/main" id="{C007D46F-7DD1-4108-94BB-E996EC659911}"/>
              </a:ext>
            </a:extLst>
          </p:cNvPr>
          <p:cNvSpPr txBox="1">
            <a:spLocks noChangeArrowheads="1"/>
          </p:cNvSpPr>
          <p:nvPr/>
        </p:nvSpPr>
        <p:spPr bwMode="auto">
          <a:xfrm>
            <a:off x="3055265" y="8691983"/>
            <a:ext cx="258078"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dirty="0">
                <a:cs typeface="Arial" panose="020B0604020202020204" pitchFamily="34" charset="0"/>
              </a:rPr>
              <a:t>µ</a:t>
            </a:r>
            <a:r>
              <a:rPr lang="en-US" altLang="en-US" sz="750" baseline="-25000" dirty="0">
                <a:cs typeface="Arial" panose="020B0604020202020204" pitchFamily="34" charset="0"/>
              </a:rPr>
              <a:t>r</a:t>
            </a:r>
            <a:r>
              <a:rPr lang="en-US" altLang="en-US" sz="750" dirty="0">
                <a:cs typeface="Arial" panose="020B0604020202020204" pitchFamily="34" charset="0"/>
              </a:rPr>
              <a:t>=50</a:t>
            </a:r>
          </a:p>
        </p:txBody>
      </p:sp>
      <p:sp>
        <p:nvSpPr>
          <p:cNvPr id="82" name="TextBox 24">
            <a:extLst>
              <a:ext uri="{FF2B5EF4-FFF2-40B4-BE49-F238E27FC236}">
                <a16:creationId xmlns:a16="http://schemas.microsoft.com/office/drawing/2014/main" id="{1B110619-3607-422F-BCF5-091B07209C35}"/>
              </a:ext>
            </a:extLst>
          </p:cNvPr>
          <p:cNvSpPr txBox="1">
            <a:spLocks noChangeArrowheads="1"/>
          </p:cNvSpPr>
          <p:nvPr/>
        </p:nvSpPr>
        <p:spPr bwMode="auto">
          <a:xfrm>
            <a:off x="2974027" y="8437850"/>
            <a:ext cx="306168"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dirty="0">
                <a:solidFill>
                  <a:schemeClr val="bg1"/>
                </a:solidFill>
                <a:cs typeface="Arial" panose="020B0604020202020204" pitchFamily="34" charset="0"/>
              </a:rPr>
              <a:t>µ</a:t>
            </a:r>
            <a:r>
              <a:rPr lang="en-US" altLang="en-US" sz="750" baseline="-25000" dirty="0">
                <a:solidFill>
                  <a:schemeClr val="bg1"/>
                </a:solidFill>
                <a:cs typeface="Arial" panose="020B0604020202020204" pitchFamily="34" charset="0"/>
              </a:rPr>
              <a:t>r</a:t>
            </a:r>
            <a:r>
              <a:rPr lang="en-US" altLang="en-US" sz="750" dirty="0">
                <a:solidFill>
                  <a:schemeClr val="bg1"/>
                </a:solidFill>
                <a:cs typeface="Arial" panose="020B0604020202020204" pitchFamily="34" charset="0"/>
              </a:rPr>
              <a:t>=500</a:t>
            </a:r>
          </a:p>
        </p:txBody>
      </p:sp>
      <p:sp>
        <p:nvSpPr>
          <p:cNvPr id="84" name="TextBox 24">
            <a:extLst>
              <a:ext uri="{FF2B5EF4-FFF2-40B4-BE49-F238E27FC236}">
                <a16:creationId xmlns:a16="http://schemas.microsoft.com/office/drawing/2014/main" id="{FF94EE84-B1E0-43B3-BE7E-EF30661BC3C9}"/>
              </a:ext>
            </a:extLst>
          </p:cNvPr>
          <p:cNvSpPr txBox="1">
            <a:spLocks noChangeArrowheads="1"/>
          </p:cNvSpPr>
          <p:nvPr/>
        </p:nvSpPr>
        <p:spPr bwMode="auto">
          <a:xfrm>
            <a:off x="578179" y="8761427"/>
            <a:ext cx="147470"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(a)</a:t>
            </a:r>
            <a:endParaRPr lang="en-US" altLang="en-US" sz="750" dirty="0">
              <a:cs typeface="Arial" panose="020B0604020202020204" pitchFamily="34" charset="0"/>
            </a:endParaRPr>
          </a:p>
        </p:txBody>
      </p:sp>
      <p:sp>
        <p:nvSpPr>
          <p:cNvPr id="85" name="TextBox 24">
            <a:extLst>
              <a:ext uri="{FF2B5EF4-FFF2-40B4-BE49-F238E27FC236}">
                <a16:creationId xmlns:a16="http://schemas.microsoft.com/office/drawing/2014/main" id="{924025C0-31DE-4BAD-9C60-9DECF1FC3850}"/>
              </a:ext>
            </a:extLst>
          </p:cNvPr>
          <p:cNvSpPr txBox="1">
            <a:spLocks noChangeArrowheads="1"/>
          </p:cNvSpPr>
          <p:nvPr/>
        </p:nvSpPr>
        <p:spPr bwMode="auto">
          <a:xfrm>
            <a:off x="3238005" y="9124775"/>
            <a:ext cx="150676"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(b)</a:t>
            </a:r>
            <a:endParaRPr lang="en-US" altLang="en-US" sz="750" dirty="0">
              <a:cs typeface="Arial" panose="020B0604020202020204" pitchFamily="34" charset="0"/>
            </a:endParaRPr>
          </a:p>
        </p:txBody>
      </p:sp>
      <p:sp>
        <p:nvSpPr>
          <p:cNvPr id="23" name="Rechteck 22">
            <a:extLst>
              <a:ext uri="{FF2B5EF4-FFF2-40B4-BE49-F238E27FC236}">
                <a16:creationId xmlns:a16="http://schemas.microsoft.com/office/drawing/2014/main" id="{66CD62FA-01C5-495E-91E8-E30DEBD9B115}"/>
              </a:ext>
            </a:extLst>
          </p:cNvPr>
          <p:cNvSpPr/>
          <p:nvPr/>
        </p:nvSpPr>
        <p:spPr>
          <a:xfrm>
            <a:off x="2162172" y="9225543"/>
            <a:ext cx="308031" cy="1297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87" name="TextBox 24">
            <a:extLst>
              <a:ext uri="{FF2B5EF4-FFF2-40B4-BE49-F238E27FC236}">
                <a16:creationId xmlns:a16="http://schemas.microsoft.com/office/drawing/2014/main" id="{EADC08DF-96F2-4AD6-BD4F-DE415BD2B4DB}"/>
              </a:ext>
            </a:extLst>
          </p:cNvPr>
          <p:cNvSpPr txBox="1">
            <a:spLocks noChangeArrowheads="1"/>
          </p:cNvSpPr>
          <p:nvPr/>
        </p:nvSpPr>
        <p:spPr bwMode="auto">
          <a:xfrm>
            <a:off x="304885" y="3989028"/>
            <a:ext cx="153455"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(a)</a:t>
            </a:r>
            <a:endParaRPr lang="en-US" altLang="en-US" sz="750" dirty="0">
              <a:cs typeface="Arial" panose="020B0604020202020204" pitchFamily="34" charset="0"/>
            </a:endParaRPr>
          </a:p>
        </p:txBody>
      </p:sp>
      <p:sp>
        <p:nvSpPr>
          <p:cNvPr id="88" name="TextBox 24">
            <a:extLst>
              <a:ext uri="{FF2B5EF4-FFF2-40B4-BE49-F238E27FC236}">
                <a16:creationId xmlns:a16="http://schemas.microsoft.com/office/drawing/2014/main" id="{39CF1728-DD7E-482D-879D-C62B788793EF}"/>
              </a:ext>
            </a:extLst>
          </p:cNvPr>
          <p:cNvSpPr txBox="1">
            <a:spLocks noChangeArrowheads="1"/>
          </p:cNvSpPr>
          <p:nvPr/>
        </p:nvSpPr>
        <p:spPr bwMode="auto">
          <a:xfrm>
            <a:off x="1412735" y="3996616"/>
            <a:ext cx="150676"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solidFill>
                  <a:schemeClr val="bg1"/>
                </a:solidFill>
                <a:cs typeface="Arial" panose="020B0604020202020204" pitchFamily="34" charset="0"/>
              </a:rPr>
              <a:t>(b)</a:t>
            </a:r>
            <a:endParaRPr lang="en-US" altLang="en-US" sz="750" dirty="0">
              <a:solidFill>
                <a:schemeClr val="bg1"/>
              </a:solidFill>
              <a:cs typeface="Arial" panose="020B0604020202020204" pitchFamily="34" charset="0"/>
            </a:endParaRPr>
          </a:p>
        </p:txBody>
      </p:sp>
      <p:sp>
        <p:nvSpPr>
          <p:cNvPr id="89" name="TextBox 24">
            <a:extLst>
              <a:ext uri="{FF2B5EF4-FFF2-40B4-BE49-F238E27FC236}">
                <a16:creationId xmlns:a16="http://schemas.microsoft.com/office/drawing/2014/main" id="{ADBE195D-9316-4318-A869-137CF15FCF23}"/>
              </a:ext>
            </a:extLst>
          </p:cNvPr>
          <p:cNvSpPr txBox="1">
            <a:spLocks noChangeArrowheads="1"/>
          </p:cNvSpPr>
          <p:nvPr/>
        </p:nvSpPr>
        <p:spPr bwMode="auto">
          <a:xfrm>
            <a:off x="2180795" y="5807508"/>
            <a:ext cx="410363"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Microcoil</a:t>
            </a:r>
            <a:endParaRPr lang="en-US" altLang="en-US" sz="750" dirty="0">
              <a:cs typeface="Arial" panose="020B0604020202020204" pitchFamily="34" charset="0"/>
            </a:endParaRPr>
          </a:p>
        </p:txBody>
      </p:sp>
      <p:sp>
        <p:nvSpPr>
          <p:cNvPr id="90" name="TextBox 24">
            <a:extLst>
              <a:ext uri="{FF2B5EF4-FFF2-40B4-BE49-F238E27FC236}">
                <a16:creationId xmlns:a16="http://schemas.microsoft.com/office/drawing/2014/main" id="{F859D792-DFE4-4464-A56A-5715456CAB0E}"/>
              </a:ext>
            </a:extLst>
          </p:cNvPr>
          <p:cNvSpPr txBox="1">
            <a:spLocks noChangeArrowheads="1"/>
          </p:cNvSpPr>
          <p:nvPr/>
        </p:nvSpPr>
        <p:spPr bwMode="auto">
          <a:xfrm>
            <a:off x="2840819" y="5807508"/>
            <a:ext cx="468071"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Workpiece</a:t>
            </a:r>
            <a:endParaRPr lang="en-US" altLang="en-US" sz="750" dirty="0">
              <a:cs typeface="Arial" panose="020B0604020202020204" pitchFamily="34" charset="0"/>
            </a:endParaRPr>
          </a:p>
        </p:txBody>
      </p:sp>
      <mc:AlternateContent xmlns:mc="http://schemas.openxmlformats.org/markup-compatibility/2006">
        <mc:Choice xmlns:a14="http://schemas.microsoft.com/office/drawing/2010/main" Requires="a14">
          <p:sp>
            <p:nvSpPr>
              <p:cNvPr id="95" name="TextBox 28">
                <a:extLst>
                  <a:ext uri="{FF2B5EF4-FFF2-40B4-BE49-F238E27FC236}">
                    <a16:creationId xmlns:a16="http://schemas.microsoft.com/office/drawing/2014/main" id="{C171D940-E555-4835-8AD1-69FB7B26EE4F}"/>
                  </a:ext>
                </a:extLst>
              </p:cNvPr>
              <p:cNvSpPr txBox="1">
                <a:spLocks noChangeArrowheads="1"/>
              </p:cNvSpPr>
              <p:nvPr/>
            </p:nvSpPr>
            <p:spPr bwMode="auto">
              <a:xfrm>
                <a:off x="5190956" y="5270354"/>
                <a:ext cx="1341563" cy="14234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cs typeface="Arial" panose="020B0604020202020204" pitchFamily="34" charset="0"/>
                  </a:rPr>
                  <a:t>Figure 7</a:t>
                </a:r>
                <a:r>
                  <a:rPr lang="en-US" altLang="en-US" sz="750" dirty="0">
                    <a:cs typeface="Arial" panose="020B0604020202020204" pitchFamily="34" charset="0"/>
                  </a:rPr>
                  <a:t>. Influence of T</a:t>
                </a:r>
                <a:r>
                  <a:rPr lang="en-US" altLang="en-US" sz="750" baseline="-25000" dirty="0">
                    <a:cs typeface="Arial" panose="020B0604020202020204" pitchFamily="34" charset="0"/>
                  </a:rPr>
                  <a:t>W</a:t>
                </a:r>
                <a:r>
                  <a:rPr lang="en-US" altLang="en-US" sz="750" dirty="0">
                    <a:cs typeface="Arial" panose="020B0604020202020204" pitchFamily="34" charset="0"/>
                  </a:rPr>
                  <a:t> on </a:t>
                </a:r>
                <a14:m>
                  <m:oMath xmlns:m="http://schemas.openxmlformats.org/officeDocument/2006/math">
                    <m:r>
                      <a:rPr lang="de-DE" sz="800" i="1">
                        <a:solidFill>
                          <a:srgbClr val="000000"/>
                        </a:solidFill>
                        <a:latin typeface="Cambria Math" panose="02040503050406030204" pitchFamily="18" charset="0"/>
                        <a:ea typeface="Cambria Math" panose="02040503050406030204" pitchFamily="18" charset="0"/>
                      </a:rPr>
                      <m:t>∆</m:t>
                    </m:r>
                    <m:r>
                      <a:rPr lang="de-DE" sz="800" i="1">
                        <a:solidFill>
                          <a:srgbClr val="000000"/>
                        </a:solidFill>
                        <a:latin typeface="Cambria Math" panose="02040503050406030204" pitchFamily="18" charset="0"/>
                        <a:ea typeface="Cambria Math" panose="02040503050406030204" pitchFamily="18" charset="0"/>
                      </a:rPr>
                      <m:t>𝑍</m:t>
                    </m:r>
                  </m:oMath>
                </a14:m>
                <a:r>
                  <a:rPr lang="en-US" altLang="en-US" sz="800" dirty="0">
                    <a:cs typeface="Arial" panose="020B0604020202020204" pitchFamily="34" charset="0"/>
                  </a:rPr>
                  <a:t> </a:t>
                </a:r>
                <a:endParaRPr lang="en-US" altLang="en-US" sz="750" dirty="0">
                  <a:cs typeface="Arial" panose="020B0604020202020204" pitchFamily="34" charset="0"/>
                </a:endParaRPr>
              </a:p>
            </p:txBody>
          </p:sp>
        </mc:Choice>
        <mc:Fallback>
          <p:sp>
            <p:nvSpPr>
              <p:cNvPr id="95" name="TextBox 28">
                <a:extLst>
                  <a:ext uri="{FF2B5EF4-FFF2-40B4-BE49-F238E27FC236}">
                    <a16:creationId xmlns:a16="http://schemas.microsoft.com/office/drawing/2014/main" id="{C171D940-E555-4835-8AD1-69FB7B26EE4F}"/>
                  </a:ext>
                </a:extLst>
              </p:cNvPr>
              <p:cNvSpPr txBox="1">
                <a:spLocks noRot="1" noChangeAspect="1" noMove="1" noResize="1" noEditPoints="1" noAdjustHandles="1" noChangeArrowheads="1" noChangeShapeType="1" noTextEdit="1"/>
              </p:cNvSpPr>
              <p:nvPr/>
            </p:nvSpPr>
            <p:spPr bwMode="auto">
              <a:xfrm>
                <a:off x="5190956" y="5270354"/>
                <a:ext cx="1341563" cy="142345"/>
              </a:xfrm>
              <a:prstGeom prst="rect">
                <a:avLst/>
              </a:prstGeom>
              <a:blipFill>
                <a:blip r:embed="rId23"/>
                <a:stretch>
                  <a:fillRect l="-3182" t="-13043" b="-3478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pic>
        <p:nvPicPr>
          <p:cNvPr id="33" name="Grafik 32">
            <a:extLst>
              <a:ext uri="{FF2B5EF4-FFF2-40B4-BE49-F238E27FC236}">
                <a16:creationId xmlns:a16="http://schemas.microsoft.com/office/drawing/2014/main" id="{C7E23E42-6B63-45A4-992B-A69D326F8B0E}"/>
              </a:ext>
            </a:extLst>
          </p:cNvPr>
          <p:cNvPicPr>
            <a:picLocks noChangeAspect="1"/>
          </p:cNvPicPr>
          <p:nvPr/>
        </p:nvPicPr>
        <p:blipFill>
          <a:blip r:embed="rId24"/>
          <a:stretch>
            <a:fillRect/>
          </a:stretch>
        </p:blipFill>
        <p:spPr>
          <a:xfrm>
            <a:off x="3423376" y="3936216"/>
            <a:ext cx="1693217" cy="1295032"/>
          </a:xfrm>
          <a:prstGeom prst="rect">
            <a:avLst/>
          </a:prstGeom>
        </p:spPr>
      </p:pic>
      <p:pic>
        <p:nvPicPr>
          <p:cNvPr id="51" name="Grafik 50">
            <a:extLst>
              <a:ext uri="{FF2B5EF4-FFF2-40B4-BE49-F238E27FC236}">
                <a16:creationId xmlns:a16="http://schemas.microsoft.com/office/drawing/2014/main" id="{086E2C58-2B9E-4B32-A72D-93AEE9C57D9C}"/>
              </a:ext>
            </a:extLst>
          </p:cNvPr>
          <p:cNvPicPr>
            <a:picLocks noChangeAspect="1"/>
          </p:cNvPicPr>
          <p:nvPr/>
        </p:nvPicPr>
        <p:blipFill>
          <a:blip r:embed="rId25"/>
          <a:stretch>
            <a:fillRect/>
          </a:stretch>
        </p:blipFill>
        <p:spPr>
          <a:xfrm>
            <a:off x="5050008" y="3937371"/>
            <a:ext cx="1711264" cy="1308835"/>
          </a:xfrm>
          <a:prstGeom prst="rect">
            <a:avLst/>
          </a:prstGeom>
        </p:spPr>
      </p:pic>
      <p:pic>
        <p:nvPicPr>
          <p:cNvPr id="52" name="Grafik 51">
            <a:extLst>
              <a:ext uri="{FF2B5EF4-FFF2-40B4-BE49-F238E27FC236}">
                <a16:creationId xmlns:a16="http://schemas.microsoft.com/office/drawing/2014/main" id="{23EE155D-8B92-422C-8DF0-D6AB6BF2BF0B}"/>
              </a:ext>
            </a:extLst>
          </p:cNvPr>
          <p:cNvPicPr>
            <a:picLocks noChangeAspect="1"/>
          </p:cNvPicPr>
          <p:nvPr/>
        </p:nvPicPr>
        <p:blipFill>
          <a:blip r:embed="rId26"/>
          <a:stretch>
            <a:fillRect/>
          </a:stretch>
        </p:blipFill>
        <p:spPr>
          <a:xfrm>
            <a:off x="5029752" y="2544272"/>
            <a:ext cx="1652970" cy="1264250"/>
          </a:xfrm>
          <a:prstGeom prst="rect">
            <a:avLst/>
          </a:prstGeom>
        </p:spPr>
      </p:pic>
      <p:sp>
        <p:nvSpPr>
          <p:cNvPr id="3" name="TextBox 24">
            <a:extLst>
              <a:ext uri="{FF2B5EF4-FFF2-40B4-BE49-F238E27FC236}">
                <a16:creationId xmlns:a16="http://schemas.microsoft.com/office/drawing/2014/main" id="{946FA6C4-C74E-4C5A-80A2-D892029ADF29}"/>
              </a:ext>
            </a:extLst>
          </p:cNvPr>
          <p:cNvSpPr txBox="1">
            <a:spLocks noChangeArrowheads="1"/>
          </p:cNvSpPr>
          <p:nvPr/>
        </p:nvSpPr>
        <p:spPr bwMode="auto">
          <a:xfrm>
            <a:off x="2296472" y="3984544"/>
            <a:ext cx="139456"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solidFill>
                  <a:schemeClr val="bg1"/>
                </a:solidFill>
                <a:cs typeface="Arial" panose="020B0604020202020204" pitchFamily="34" charset="0"/>
              </a:rPr>
              <a:t>(c)</a:t>
            </a:r>
            <a:endParaRPr lang="en-US" altLang="en-US" sz="750" dirty="0">
              <a:solidFill>
                <a:schemeClr val="bg1"/>
              </a:solidFill>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632</Words>
  <Application>Microsoft Office PowerPoint</Application>
  <PresentationFormat>A4-Papier (210 x 297 mm)</PresentationFormat>
  <Paragraphs>46</Paragraphs>
  <Slides>1</Slides>
  <Notes>1</Notes>
  <HiddenSlides>1</HiddenSlides>
  <MMClips>0</MMClips>
  <ScaleCrop>false</ScaleCrop>
  <HeadingPairs>
    <vt:vector size="8" baseType="variant">
      <vt:variant>
        <vt:lpstr>Verwendete Schriftarten</vt:lpstr>
      </vt:variant>
      <vt:variant>
        <vt:i4>3</vt:i4>
      </vt:variant>
      <vt:variant>
        <vt:lpstr>Design</vt:lpstr>
      </vt:variant>
      <vt:variant>
        <vt:i4>1</vt:i4>
      </vt:variant>
      <vt:variant>
        <vt:lpstr>Eingebettete OLE-Server</vt:lpstr>
      </vt:variant>
      <vt:variant>
        <vt:i4>1</vt:i4>
      </vt:variant>
      <vt:variant>
        <vt:lpstr>Folientitel</vt:lpstr>
      </vt:variant>
      <vt:variant>
        <vt:i4>1</vt:i4>
      </vt:variant>
    </vt:vector>
  </HeadingPairs>
  <TitlesOfParts>
    <vt:vector size="6" baseType="lpstr">
      <vt:lpstr>Arial</vt:lpstr>
      <vt:lpstr>Calibri</vt:lpstr>
      <vt:lpstr>Cambria Math</vt:lpstr>
      <vt:lpstr>Office Theme</vt:lpstr>
      <vt:lpstr>Graph</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2020-09-16T13:57:20Z</dcterms:modified>
</cp:coreProperties>
</file>