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491" r:id="rId3"/>
    <p:sldId id="465" r:id="rId4"/>
    <p:sldId id="470" r:id="rId5"/>
    <p:sldId id="490" r:id="rId6"/>
    <p:sldId id="492" r:id="rId7"/>
    <p:sldId id="473" r:id="rId8"/>
    <p:sldId id="476" r:id="rId9"/>
    <p:sldId id="489" r:id="rId10"/>
    <p:sldId id="478" r:id="rId11"/>
    <p:sldId id="487" r:id="rId12"/>
    <p:sldId id="488" r:id="rId13"/>
    <p:sldId id="484" r:id="rId14"/>
    <p:sldId id="485" r:id="rId15"/>
    <p:sldId id="486" r:id="rId16"/>
  </p:sldIdLst>
  <p:sldSz cx="12192000" cy="6858000"/>
  <p:notesSz cx="6797675" cy="9926638"/>
  <p:defaultTextStyle>
    <a:defPPr>
      <a:defRPr lang="en-GB"/>
    </a:defPPr>
    <a:lvl1pPr algn="ctr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1pPr>
    <a:lvl2pPr marL="742950" indent="-285750" algn="ctr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2pPr>
    <a:lvl3pPr marL="1143000" indent="-228600" algn="ctr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3pPr>
    <a:lvl4pPr marL="1600200" indent="-228600" algn="ctr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4pPr>
    <a:lvl5pPr marL="2057400" indent="-228600" algn="ctr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5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elle Hanna" initials="RH" lastIdx="10" clrIdx="0">
    <p:extLst>
      <p:ext uri="{19B8F6BF-5375-455C-9EA6-DF929625EA0E}">
        <p15:presenceInfo xmlns:p15="http://schemas.microsoft.com/office/powerpoint/2012/main" userId="Rachelle Ha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7A719"/>
    <a:srgbClr val="FF3300"/>
    <a:srgbClr val="00BC55"/>
    <a:srgbClr val="0000CC"/>
    <a:srgbClr val="365A8A"/>
    <a:srgbClr val="687098"/>
    <a:srgbClr val="00B8FF"/>
    <a:srgbClr val="00FF00"/>
    <a:srgbClr val="66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1" autoAdjust="0"/>
    <p:restoredTop sz="79701" autoAdjust="0"/>
  </p:normalViewPr>
  <p:slideViewPr>
    <p:cSldViewPr>
      <p:cViewPr varScale="1">
        <p:scale>
          <a:sx n="70" d="100"/>
          <a:sy n="70" d="100"/>
        </p:scale>
        <p:origin x="504" y="30"/>
      </p:cViewPr>
      <p:guideLst>
        <p:guide orient="horz" pos="2160"/>
        <p:guide pos="3544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875D0-3F85-42D8-88C7-8700550385FC}" type="datetimeFigureOut">
              <a:rPr lang="en-US" smtClean="0"/>
              <a:t>9/24/2020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20013-DF1D-4224-93D8-97E76D951D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47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741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8" y="744538"/>
            <a:ext cx="6615112" cy="37211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6357" y="4715154"/>
            <a:ext cx="4983389" cy="446526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2016" y="9430307"/>
            <a:ext cx="2944086" cy="49460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215900" indent="-215900" algn="r" eaLnBrk="1">
              <a:buSzPct val="45000"/>
              <a:buFont typeface="Wingdings" charset="2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298B4D0E-736E-4340-BF5E-61E5BDBC754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363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53422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10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10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71190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11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11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99411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12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12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81932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13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13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212280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14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14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153368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15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15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218930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2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2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3617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3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3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103570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4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4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59266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5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5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39857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6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6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2272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7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7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70327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8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8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90086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884CD1D-F831-470E-9B78-94DA1CFD0AD1}" type="slidenum">
              <a:rPr lang="fr-FR" altLang="fr-FR" sz="1200" smtClean="0">
                <a:solidFill>
                  <a:srgbClr val="000000"/>
                </a:solidFill>
                <a:latin typeface="Times New Roman" pitchFamily="16" charset="0"/>
              </a:rPr>
              <a:pPr/>
              <a:t>9</a:t>
            </a:fld>
            <a:endParaRPr lang="fr-FR" altLang="fr-FR" sz="1200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buClrTx/>
              <a:buFontTx/>
              <a:buNone/>
            </a:pPr>
            <a:fld id="{7AA31F3B-24ED-472C-8D8C-44191275AD66}" type="slidenum">
              <a:rPr lang="fr-FR" altLang="fr-FR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9</a:t>
            </a:fld>
            <a:endParaRPr lang="fr-FR" altLang="fr-FR" sz="1200">
              <a:solidFill>
                <a:srgbClr val="000000"/>
              </a:solidFill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>
              <a:solidFill>
                <a:prstClr val="white"/>
              </a:solidFill>
            </a:endParaRPr>
          </a:p>
        </p:txBody>
      </p:sp>
      <p:sp>
        <p:nvSpPr>
          <p:cNvPr id="2" name="Espace réservé des commentaire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i="0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066439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256" y="2130452"/>
            <a:ext cx="10363493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507" y="3886200"/>
            <a:ext cx="8534986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0" indent="0" algn="ctr">
              <a:buNone/>
              <a:defRPr/>
            </a:lvl2pPr>
            <a:lvl3pPr marL="914361" indent="0" algn="ctr">
              <a:buNone/>
              <a:defRPr/>
            </a:lvl3pPr>
            <a:lvl4pPr marL="1371540" indent="0" algn="ctr">
              <a:buNone/>
              <a:defRPr/>
            </a:lvl4pPr>
            <a:lvl5pPr marL="1828721" indent="0" algn="ctr">
              <a:buNone/>
              <a:defRPr/>
            </a:lvl5pPr>
            <a:lvl6pPr marL="2285901" indent="0" algn="ctr">
              <a:buNone/>
              <a:defRPr/>
            </a:lvl6pPr>
            <a:lvl7pPr marL="2743082" indent="0" algn="ctr">
              <a:buNone/>
              <a:defRPr/>
            </a:lvl7pPr>
            <a:lvl8pPr marL="3200262" indent="0" algn="ctr">
              <a:buNone/>
              <a:defRPr/>
            </a:lvl8pPr>
            <a:lvl9pPr marL="3657444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14DDB-6F75-4F17-BB70-7792DEA33E97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80F95C1C-466A-4147-B0B0-85B55BF5BF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70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DC3FF-30D0-467A-94E3-D46A1F836789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AE0736F0-EC93-43FE-A103-13E3C3E99B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72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5408" y="457227"/>
            <a:ext cx="2588432" cy="56372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270" y="457227"/>
            <a:ext cx="7583615" cy="56372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1399D-4758-45D9-8761-48E8B6FE1D57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6D976AA0-91B7-42EE-9A68-98354961BF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27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E66EE-CC29-400C-A320-79C93160EE6B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EB33CC98-288C-46F8-87C0-15EB7BFEB3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1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95" y="4406927"/>
            <a:ext cx="1036349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95" y="2906713"/>
            <a:ext cx="1036349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0" indent="0">
              <a:buNone/>
              <a:defRPr sz="1800"/>
            </a:lvl2pPr>
            <a:lvl3pPr marL="914361" indent="0">
              <a:buNone/>
              <a:defRPr sz="1600"/>
            </a:lvl3pPr>
            <a:lvl4pPr marL="1371540" indent="0">
              <a:buNone/>
              <a:defRPr sz="1400"/>
            </a:lvl4pPr>
            <a:lvl5pPr marL="1828721" indent="0">
              <a:buNone/>
              <a:defRPr sz="1400"/>
            </a:lvl5pPr>
            <a:lvl6pPr marL="2285901" indent="0">
              <a:buNone/>
              <a:defRPr sz="1400"/>
            </a:lvl6pPr>
            <a:lvl7pPr marL="2743082" indent="0">
              <a:buNone/>
              <a:defRPr sz="1400"/>
            </a:lvl7pPr>
            <a:lvl8pPr marL="3200262" indent="0">
              <a:buNone/>
              <a:defRPr sz="1400"/>
            </a:lvl8pPr>
            <a:lvl9pPr marL="3657444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45662-4E89-47C0-B57F-EE3AC4843543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F716115F-3A37-4DAD-ACE4-07EEB89EE8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270" y="1981201"/>
            <a:ext cx="5085047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86840" y="1981201"/>
            <a:ext cx="5087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BE244-0317-4116-98FE-88E0338D0313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F78A5E54-8E82-49E8-9E66-92210897C8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81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505" y="274638"/>
            <a:ext cx="1097299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505" y="1535113"/>
            <a:ext cx="53878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0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0" indent="0">
              <a:buNone/>
              <a:defRPr sz="1600" b="1"/>
            </a:lvl4pPr>
            <a:lvl5pPr marL="1828721" indent="0">
              <a:buNone/>
              <a:defRPr sz="1600" b="1"/>
            </a:lvl5pPr>
            <a:lvl6pPr marL="2285901" indent="0">
              <a:buNone/>
              <a:defRPr sz="1600" b="1"/>
            </a:lvl6pPr>
            <a:lvl7pPr marL="2743082" indent="0">
              <a:buNone/>
              <a:defRPr sz="1600" b="1"/>
            </a:lvl7pPr>
            <a:lvl8pPr marL="3200262" indent="0">
              <a:buNone/>
              <a:defRPr sz="1600" b="1"/>
            </a:lvl8pPr>
            <a:lvl9pPr marL="3657444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505" y="2174875"/>
            <a:ext cx="53878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2701" y="1535113"/>
            <a:ext cx="5389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0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0" indent="0">
              <a:buNone/>
              <a:defRPr sz="1600" b="1"/>
            </a:lvl4pPr>
            <a:lvl5pPr marL="1828721" indent="0">
              <a:buNone/>
              <a:defRPr sz="1600" b="1"/>
            </a:lvl5pPr>
            <a:lvl6pPr marL="2285901" indent="0">
              <a:buNone/>
              <a:defRPr sz="1600" b="1"/>
            </a:lvl6pPr>
            <a:lvl7pPr marL="2743082" indent="0">
              <a:buNone/>
              <a:defRPr sz="1600" b="1"/>
            </a:lvl7pPr>
            <a:lvl8pPr marL="3200262" indent="0">
              <a:buNone/>
              <a:defRPr sz="1600" b="1"/>
            </a:lvl8pPr>
            <a:lvl9pPr marL="3657444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2701" y="2174875"/>
            <a:ext cx="5389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8BD25-EF4F-4541-96A8-85A2EB80891D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FF162760-F63C-4BC8-8E8B-7821BA471FA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5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8DDCE-D289-45B9-8A92-832BA5692EB7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E1E6929F-4839-463F-8B21-81BAE8CC2A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35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5917E-953B-4A2F-A889-595163B2C510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9AE21C1C-B887-4D69-973A-3F89FFB6B8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16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503" y="273050"/>
            <a:ext cx="401060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623" y="273077"/>
            <a:ext cx="681587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503" y="1435103"/>
            <a:ext cx="401060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0" indent="0">
              <a:buNone/>
              <a:defRPr sz="1200"/>
            </a:lvl2pPr>
            <a:lvl3pPr marL="914361" indent="0">
              <a:buNone/>
              <a:defRPr sz="1000"/>
            </a:lvl3pPr>
            <a:lvl4pPr marL="1371540" indent="0">
              <a:buNone/>
              <a:defRPr sz="900"/>
            </a:lvl4pPr>
            <a:lvl5pPr marL="1828721" indent="0">
              <a:buNone/>
              <a:defRPr sz="900"/>
            </a:lvl5pPr>
            <a:lvl6pPr marL="2285901" indent="0">
              <a:buNone/>
              <a:defRPr sz="900"/>
            </a:lvl6pPr>
            <a:lvl7pPr marL="2743082" indent="0">
              <a:buNone/>
              <a:defRPr sz="900"/>
            </a:lvl7pPr>
            <a:lvl8pPr marL="3200262" indent="0">
              <a:buNone/>
              <a:defRPr sz="900"/>
            </a:lvl8pPr>
            <a:lvl9pPr marL="3657444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185FD-2168-4967-AD1D-AA56689C6B9E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E1C93E2C-97CE-4A1E-B4ED-EFDCC33BDA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570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176" y="4800600"/>
            <a:ext cx="731598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176" y="612775"/>
            <a:ext cx="731598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0" indent="0">
              <a:buNone/>
              <a:defRPr sz="2800"/>
            </a:lvl2pPr>
            <a:lvl3pPr marL="914361" indent="0">
              <a:buNone/>
              <a:defRPr sz="2400"/>
            </a:lvl3pPr>
            <a:lvl4pPr marL="1371540" indent="0">
              <a:buNone/>
              <a:defRPr sz="2000"/>
            </a:lvl4pPr>
            <a:lvl5pPr marL="1828721" indent="0">
              <a:buNone/>
              <a:defRPr sz="2000"/>
            </a:lvl5pPr>
            <a:lvl6pPr marL="2285901" indent="0">
              <a:buNone/>
              <a:defRPr sz="2000"/>
            </a:lvl6pPr>
            <a:lvl7pPr marL="2743082" indent="0">
              <a:buNone/>
              <a:defRPr sz="2000"/>
            </a:lvl7pPr>
            <a:lvl8pPr marL="3200262" indent="0">
              <a:buNone/>
              <a:defRPr sz="2000"/>
            </a:lvl8pPr>
            <a:lvl9pPr marL="3657444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176" y="5367338"/>
            <a:ext cx="731598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0" indent="0">
              <a:buNone/>
              <a:defRPr sz="1200"/>
            </a:lvl2pPr>
            <a:lvl3pPr marL="914361" indent="0">
              <a:buNone/>
              <a:defRPr sz="1000"/>
            </a:lvl3pPr>
            <a:lvl4pPr marL="1371540" indent="0">
              <a:buNone/>
              <a:defRPr sz="900"/>
            </a:lvl4pPr>
            <a:lvl5pPr marL="1828721" indent="0">
              <a:buNone/>
              <a:defRPr sz="900"/>
            </a:lvl5pPr>
            <a:lvl6pPr marL="2285901" indent="0">
              <a:buNone/>
              <a:defRPr sz="900"/>
            </a:lvl6pPr>
            <a:lvl7pPr marL="2743082" indent="0">
              <a:buNone/>
              <a:defRPr sz="900"/>
            </a:lvl7pPr>
            <a:lvl8pPr marL="3200262" indent="0">
              <a:buNone/>
              <a:defRPr sz="900"/>
            </a:lvl8pPr>
            <a:lvl9pPr marL="3657444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557E0-88A8-402F-A5D9-4CE666D52606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 </a:t>
            </a:r>
            <a:fld id="{C476264F-D3C7-488F-B51F-C7BDAACE2A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96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254" y="457204"/>
            <a:ext cx="10359586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254" y="1981201"/>
            <a:ext cx="10359586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4255" y="6248427"/>
            <a:ext cx="2537640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361" algn="l"/>
                <a:tab pos="1828721" algn="l"/>
                <a:tab pos="2743082" algn="l"/>
                <a:tab pos="3657444" algn="l"/>
                <a:tab pos="4571802" algn="l"/>
                <a:tab pos="5486162" algn="l"/>
                <a:tab pos="6400523" algn="l"/>
                <a:tab pos="7314883" algn="l"/>
                <a:tab pos="8229243" algn="l"/>
                <a:tab pos="9143604" algn="l"/>
                <a:tab pos="10057965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BE00D2F-C07A-4034-8F37-CE779D4AC82A}" type="datetime1">
              <a:rPr lang="fr-FR" smtClean="0"/>
              <a:pPr>
                <a:defRPr/>
              </a:pPr>
              <a:t>24/09/2020</a:t>
            </a:fld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657031" y="6248427"/>
            <a:ext cx="4874065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361" algn="l"/>
                <a:tab pos="1828721" algn="l"/>
                <a:tab pos="2743082" algn="l"/>
                <a:tab pos="3657444" algn="l"/>
                <a:tab pos="4571802" algn="l"/>
                <a:tab pos="5486162" algn="l"/>
                <a:tab pos="6400523" algn="l"/>
                <a:tab pos="7314883" algn="l"/>
                <a:tab pos="8229243" algn="l"/>
                <a:tab pos="9143604" algn="l"/>
                <a:tab pos="10057965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fr-FR"/>
              <a:t> TITRE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6200" y="6248427"/>
            <a:ext cx="2537640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361" algn="l"/>
                <a:tab pos="1828721" algn="l"/>
                <a:tab pos="2743082" algn="l"/>
                <a:tab pos="3657444" algn="l"/>
                <a:tab pos="4571802" algn="l"/>
                <a:tab pos="5486162" algn="l"/>
                <a:tab pos="6400523" algn="l"/>
                <a:tab pos="7314883" algn="l"/>
                <a:tab pos="8229243" algn="l"/>
                <a:tab pos="9143604" algn="l"/>
                <a:tab pos="10057965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fr-FR"/>
              <a:t> </a:t>
            </a:r>
            <a:fld id="{08CBB186-41DE-42E3-8EF1-ECB96C34CE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790" y="0"/>
            <a:ext cx="1930091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+mj-lt"/>
          <a:ea typeface="+mj-ea"/>
          <a:cs typeface="+mj-cs"/>
        </a:defRPr>
      </a:lvl1pPr>
      <a:lvl2pPr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2pPr>
      <a:lvl3pPr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3pPr>
      <a:lvl4pPr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4pPr>
      <a:lvl5pPr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5pPr>
      <a:lvl6pPr marL="2514491" indent="-228590"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6pPr>
      <a:lvl7pPr marL="2971671" indent="-228590"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7pPr>
      <a:lvl8pPr marL="3428852" indent="-228590"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8pPr>
      <a:lvl9pPr marL="3886032" indent="-228590" algn="l" defTabSz="44924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9BD5E9"/>
          </a:solidFill>
          <a:latin typeface="Verdana" pitchFamily="32" charset="0"/>
          <a:ea typeface="ＭＳ Ｐゴシック" charset="-128"/>
        </a:defRPr>
      </a:lvl9pPr>
    </p:titleStyle>
    <p:bodyStyle>
      <a:lvl1pPr marL="342885" indent="-342885" algn="l" defTabSz="44924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2F6E9E"/>
          </a:solidFill>
          <a:latin typeface="+mn-lt"/>
          <a:ea typeface="+mn-ea"/>
          <a:cs typeface="+mn-cs"/>
        </a:defRPr>
      </a:lvl1pPr>
      <a:lvl2pPr marL="742917" indent="-285738" algn="l" defTabSz="44924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808080"/>
          </a:solidFill>
          <a:latin typeface="+mn-lt"/>
          <a:ea typeface="+mn-ea"/>
        </a:defRPr>
      </a:lvl2pPr>
      <a:lvl3pPr marL="1142950" indent="-228590" algn="l" defTabSz="44924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F7777"/>
          </a:solidFill>
          <a:latin typeface="Arial" charset="0"/>
          <a:ea typeface="+mn-ea"/>
        </a:defRPr>
      </a:lvl3pPr>
      <a:lvl4pPr marL="1600131" indent="-228590" algn="l" defTabSz="44924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6F7777"/>
          </a:solidFill>
          <a:latin typeface="Arial" charset="0"/>
          <a:ea typeface="+mn-ea"/>
        </a:defRPr>
      </a:lvl4pPr>
      <a:lvl5pPr marL="2057311" indent="-228590" algn="l" defTabSz="44924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6F7777"/>
          </a:solidFill>
          <a:latin typeface="Arial" charset="0"/>
          <a:ea typeface="+mn-ea"/>
        </a:defRPr>
      </a:lvl5pPr>
      <a:lvl6pPr marL="2514491" indent="-228590" algn="l" defTabSz="44924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6F7777"/>
          </a:solidFill>
          <a:latin typeface="Arial" charset="0"/>
          <a:ea typeface="+mn-ea"/>
        </a:defRPr>
      </a:lvl6pPr>
      <a:lvl7pPr marL="2971671" indent="-228590" algn="l" defTabSz="44924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6F7777"/>
          </a:solidFill>
          <a:latin typeface="Arial" charset="0"/>
          <a:ea typeface="+mn-ea"/>
        </a:defRPr>
      </a:lvl7pPr>
      <a:lvl8pPr marL="3428852" indent="-228590" algn="l" defTabSz="44924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6F7777"/>
          </a:solidFill>
          <a:latin typeface="Arial" charset="0"/>
          <a:ea typeface="+mn-ea"/>
        </a:defRPr>
      </a:lvl8pPr>
      <a:lvl9pPr marL="3886032" indent="-228590" algn="l" defTabSz="44924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6F7777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0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0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2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2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4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11" Type="http://schemas.openxmlformats.org/officeDocument/2006/relationships/image" Target="../media/image29.pn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368806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20688"/>
          </a:xfrm>
          <a:prstGeom prst="rect">
            <a:avLst/>
          </a:prstGeom>
        </p:spPr>
      </p:pic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1945497" y="2204864"/>
            <a:ext cx="85194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of a cathode directed streamer model in Air under different voltage stresses.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6" descr="logo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6" r="12465"/>
          <a:stretch/>
        </p:blipFill>
        <p:spPr bwMode="auto">
          <a:xfrm>
            <a:off x="9557150" y="732573"/>
            <a:ext cx="1815655" cy="134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813964" y="3522783"/>
            <a:ext cx="45640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–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lectrostatic and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ielectric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aterials team  –</a:t>
            </a:r>
          </a:p>
          <a:p>
            <a:pPr lvl="0" eaLnBrk="1" hangingPunct="1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Grenoble Electrical Engineering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Lab (G2Elab)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lvl="0" eaLnBrk="1" hangingPunct="1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14 – 16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October,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2020</a:t>
            </a: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34" y="732573"/>
            <a:ext cx="2122177" cy="1352167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858092" y="4809925"/>
            <a:ext cx="7128792" cy="10801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algn="ctr"/>
            <a:r>
              <a:rPr lang="en-GB" sz="16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 Francis BOAKYE-MENSAH</a:t>
            </a:r>
          </a:p>
          <a:p>
            <a:pPr algn="ctr"/>
            <a:r>
              <a:rPr lang="en-GB" sz="16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Collaborators: </a:t>
            </a:r>
            <a:r>
              <a:rPr lang="en-GB" sz="16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Nelly BONIFACI, Rachelle HANNA, Innocent </a:t>
            </a:r>
            <a:r>
              <a:rPr lang="en-GB" sz="16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NIYONZIMA</a:t>
            </a:r>
          </a:p>
          <a:p>
            <a:pPr algn="ctr"/>
            <a:r>
              <a:rPr lang="en-GB" sz="1400" i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francis.boakye-mensah@g2elab.grenoble-inp.fr </a:t>
            </a:r>
            <a:endParaRPr lang="en-GB" sz="1400" i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439" y="808795"/>
            <a:ext cx="1968292" cy="1279679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659" y="784700"/>
            <a:ext cx="1352167" cy="12796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80" y="5942920"/>
            <a:ext cx="2813216" cy="77742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5805264"/>
            <a:ext cx="4009551" cy="1052736"/>
          </a:xfrm>
          <a:prstGeom prst="rect">
            <a:avLst/>
          </a:prstGeom>
        </p:spPr>
      </p:pic>
      <p:pic>
        <p:nvPicPr>
          <p:cNvPr id="13" name="Image 12" descr="M:\Marketing-FR\COMSOL CONFERENCE\Conf20\Material\COMSOL_Conference_Logo_2020_Europe.pn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00" y="5942919"/>
            <a:ext cx="2008505" cy="7806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spc="1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ZoneTexte 19"/>
          <p:cNvSpPr txBox="1"/>
          <p:nvPr/>
        </p:nvSpPr>
        <p:spPr>
          <a:xfrm>
            <a:off x="1487488" y="1052737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n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2105806"/>
            <a:ext cx="4140000" cy="386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1487488" y="1412777"/>
            <a:ext cx="7488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fr-FR" sz="22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 kV, d 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mm, Sb =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3e25 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(1/m</a:t>
            </a:r>
            <a:r>
              <a:rPr lang="fr-FR" sz="22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.s)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EF1,3,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171" y="2121043"/>
            <a:ext cx="4140000" cy="386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space réservé du contenu 2"/>
          <p:cNvSpPr txBox="1">
            <a:spLocks/>
          </p:cNvSpPr>
          <p:nvPr/>
        </p:nvSpPr>
        <p:spPr>
          <a:xfrm>
            <a:off x="1199456" y="6093296"/>
            <a:ext cx="9907588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Variations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attributed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grid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refinement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techniques 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background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ionization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.§</a:t>
            </a:r>
          </a:p>
        </p:txBody>
      </p:sp>
      <p:sp>
        <p:nvSpPr>
          <p:cNvPr id="23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010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spc="1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ZoneTexte 19"/>
          <p:cNvSpPr txBox="1"/>
          <p:nvPr/>
        </p:nvSpPr>
        <p:spPr>
          <a:xfrm>
            <a:off x="1487488" y="1052737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 in Air (5 mm gap)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487488" y="1412777"/>
            <a:ext cx="7488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fr-FR" sz="22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= 5 mm, Sb = 1e23 (1/m</a:t>
            </a:r>
            <a:r>
              <a:rPr lang="fr-FR" sz="22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.s)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n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84" y="2132856"/>
            <a:ext cx="4140000" cy="38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Espace réservé du contenu 2"/>
          <p:cNvSpPr txBox="1">
            <a:spLocks/>
          </p:cNvSpPr>
          <p:nvPr/>
        </p:nvSpPr>
        <p:spPr>
          <a:xfrm>
            <a:off x="1199456" y="6021288"/>
            <a:ext cx="10153128" cy="6480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phases: Initiation and Radial Expansion phase; Propagation phase. Electron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streamer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fr-FR" b="0" kern="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fr-FR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FR" b="0" kern="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fr-FR" b="0" kern="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endParaRPr lang="fr-FR" b="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708223" y="2450962"/>
            <a:ext cx="5928297" cy="3537186"/>
            <a:chOff x="708223" y="2450962"/>
            <a:chExt cx="5928297" cy="3537186"/>
          </a:xfrm>
        </p:grpSpPr>
        <p:grpSp>
          <p:nvGrpSpPr>
            <p:cNvPr id="3" name="Groupe 2"/>
            <p:cNvGrpSpPr/>
            <p:nvPr/>
          </p:nvGrpSpPr>
          <p:grpSpPr>
            <a:xfrm>
              <a:off x="708223" y="2450962"/>
              <a:ext cx="5928297" cy="3240000"/>
              <a:chOff x="279835" y="2540644"/>
              <a:chExt cx="5928297" cy="3240000"/>
            </a:xfrm>
          </p:grpSpPr>
          <p:pic>
            <p:nvPicPr>
              <p:cNvPr id="4103" name="Image 25" descr="b1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007" r="90913"/>
              <a:stretch/>
            </p:blipFill>
            <p:spPr bwMode="auto">
              <a:xfrm>
                <a:off x="279835" y="2540644"/>
                <a:ext cx="360380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2" name="Image 1" descr="b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862" r="21602"/>
              <a:stretch>
                <a:fillRect/>
              </a:stretch>
            </p:blipFill>
            <p:spPr bwMode="auto">
              <a:xfrm>
                <a:off x="659044" y="2540644"/>
                <a:ext cx="1714286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1" name="Image 24" descr="c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89" r="21602"/>
              <a:stretch>
                <a:fillRect/>
              </a:stretch>
            </p:blipFill>
            <p:spPr bwMode="auto">
              <a:xfrm>
                <a:off x="2373330" y="2540644"/>
                <a:ext cx="1705715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00" name="Image 23" descr="d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00" r="21399"/>
              <a:stretch>
                <a:fillRect/>
              </a:stretch>
            </p:blipFill>
            <p:spPr bwMode="auto">
              <a:xfrm>
                <a:off x="4079045" y="2540644"/>
                <a:ext cx="1714286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99" name="Image 22" descr="b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485" r="2660"/>
              <a:stretch>
                <a:fillRect/>
              </a:stretch>
            </p:blipFill>
            <p:spPr bwMode="auto">
              <a:xfrm>
                <a:off x="5830989" y="2540644"/>
                <a:ext cx="377143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Espace réservé du contenu 2"/>
            <p:cNvSpPr txBox="1">
              <a:spLocks/>
            </p:cNvSpPr>
            <p:nvPr/>
          </p:nvSpPr>
          <p:spPr>
            <a:xfrm>
              <a:off x="1653928" y="5696642"/>
              <a:ext cx="648072" cy="291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49263" rtl="0" eaLnBrk="0" fontAlgn="base" hangingPunct="0">
                <a:spcBef>
                  <a:spcPts val="5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2200" b="1">
                  <a:solidFill>
                    <a:srgbClr val="2F6E9E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>
                  <a:solidFill>
                    <a:srgbClr val="80808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600">
                  <a:solidFill>
                    <a:srgbClr val="6F7777"/>
                  </a:solidFill>
                  <a:latin typeface="Arial" charset="0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9pPr>
            </a:lstStyle>
            <a:p>
              <a:pPr marL="0" indent="0"/>
              <a:r>
                <a:rPr lang="en-GB" sz="1600" b="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ns</a:t>
              </a:r>
              <a:endPara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Espace réservé du contenu 2"/>
            <p:cNvSpPr txBox="1">
              <a:spLocks/>
            </p:cNvSpPr>
            <p:nvPr/>
          </p:nvSpPr>
          <p:spPr>
            <a:xfrm>
              <a:off x="3359696" y="5690962"/>
              <a:ext cx="720080" cy="291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49263" rtl="0" eaLnBrk="0" fontAlgn="base" hangingPunct="0">
                <a:spcBef>
                  <a:spcPts val="5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2200" b="1">
                  <a:solidFill>
                    <a:srgbClr val="2F6E9E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>
                  <a:solidFill>
                    <a:srgbClr val="80808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600">
                  <a:solidFill>
                    <a:srgbClr val="6F7777"/>
                  </a:solidFill>
                  <a:latin typeface="Arial" charset="0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9pPr>
            </a:lstStyle>
            <a:p>
              <a:pPr marL="0" indent="0"/>
              <a:r>
                <a:rPr lang="en-GB" sz="1600" b="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2.5 ns</a:t>
              </a:r>
              <a:endPara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Espace réservé du contenu 2"/>
            <p:cNvSpPr txBox="1">
              <a:spLocks/>
            </p:cNvSpPr>
            <p:nvPr/>
          </p:nvSpPr>
          <p:spPr>
            <a:xfrm>
              <a:off x="5004536" y="5690962"/>
              <a:ext cx="720080" cy="291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49263" rtl="0" eaLnBrk="0" fontAlgn="base" hangingPunct="0">
                <a:spcBef>
                  <a:spcPts val="5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2200" b="1">
                  <a:solidFill>
                    <a:srgbClr val="2F6E9E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>
                  <a:solidFill>
                    <a:srgbClr val="80808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600">
                  <a:solidFill>
                    <a:srgbClr val="6F7777"/>
                  </a:solidFill>
                  <a:latin typeface="Arial" charset="0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9pPr>
            </a:lstStyle>
            <a:p>
              <a:pPr marL="0" indent="0"/>
              <a:r>
                <a:rPr lang="en-GB" sz="1600" b="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3.9 ns</a:t>
              </a:r>
              <a:endPara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2053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spc="1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ZoneTexte 19"/>
          <p:cNvSpPr txBox="1"/>
          <p:nvPr/>
        </p:nvSpPr>
        <p:spPr>
          <a:xfrm>
            <a:off x="1487488" y="1052737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 in Air (5 mm gap)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487488" y="1412777"/>
            <a:ext cx="7488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fr-FR" sz="22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kV, 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= 5 mm, Sb = 1e23 (1/m</a:t>
            </a:r>
            <a:r>
              <a:rPr lang="fr-FR" sz="22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.s)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" name="Picture 2" descr="E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84" y="2132856"/>
            <a:ext cx="4140000" cy="386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Espace réservé du contenu 2"/>
          <p:cNvSpPr txBox="1">
            <a:spLocks/>
          </p:cNvSpPr>
          <p:nvPr/>
        </p:nvSpPr>
        <p:spPr>
          <a:xfrm>
            <a:off x="1199456" y="6021288"/>
            <a:ext cx="10153128" cy="6480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§Electric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streamer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120 and 150 kV/cm. Streamer interaction with cathode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Channel radius of ~600 µm and streamer </a:t>
            </a:r>
            <a:r>
              <a:rPr lang="fr-FR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fr-FR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1.2 mm/ns§</a:t>
            </a:r>
            <a:endParaRPr lang="fr-FR" b="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800240" y="2444127"/>
            <a:ext cx="5688632" cy="3544021"/>
            <a:chOff x="800240" y="2444127"/>
            <a:chExt cx="5688632" cy="3544021"/>
          </a:xfrm>
        </p:grpSpPr>
        <p:grpSp>
          <p:nvGrpSpPr>
            <p:cNvPr id="5" name="Groupe 4"/>
            <p:cNvGrpSpPr/>
            <p:nvPr/>
          </p:nvGrpSpPr>
          <p:grpSpPr>
            <a:xfrm>
              <a:off x="800240" y="2444127"/>
              <a:ext cx="5688632" cy="3281011"/>
              <a:chOff x="335360" y="2276872"/>
              <a:chExt cx="5688632" cy="3281011"/>
            </a:xfrm>
          </p:grpSpPr>
          <p:pic>
            <p:nvPicPr>
              <p:cNvPr id="3079" name="Image 29" descr="EF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1315"/>
              <a:stretch>
                <a:fillRect/>
              </a:stretch>
            </p:blipFill>
            <p:spPr bwMode="auto">
              <a:xfrm>
                <a:off x="335360" y="2276872"/>
                <a:ext cx="300000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8" name="Image 2" descr="EFa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289" r="21399"/>
              <a:stretch>
                <a:fillRect/>
              </a:stretch>
            </p:blipFill>
            <p:spPr bwMode="auto">
              <a:xfrm>
                <a:off x="669085" y="2276872"/>
                <a:ext cx="1705715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7" name="Image 28" descr="EFb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259" r="21582"/>
              <a:stretch>
                <a:fillRect/>
              </a:stretch>
            </p:blipFill>
            <p:spPr bwMode="auto">
              <a:xfrm>
                <a:off x="2374800" y="2276872"/>
                <a:ext cx="1594286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6" name="Image 27" descr="EFc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89" r="21591"/>
              <a:stretch>
                <a:fillRect/>
              </a:stretch>
            </p:blipFill>
            <p:spPr bwMode="auto">
              <a:xfrm>
                <a:off x="3969086" y="2276872"/>
                <a:ext cx="1705715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5" name="Image 26" descr="EFc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688" r="4050"/>
              <a:stretch>
                <a:fillRect/>
              </a:stretch>
            </p:blipFill>
            <p:spPr bwMode="auto">
              <a:xfrm>
                <a:off x="5698279" y="2317883"/>
                <a:ext cx="325713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9" name="Espace réservé du contenu 2"/>
            <p:cNvSpPr txBox="1">
              <a:spLocks/>
            </p:cNvSpPr>
            <p:nvPr/>
          </p:nvSpPr>
          <p:spPr>
            <a:xfrm>
              <a:off x="1653928" y="5696642"/>
              <a:ext cx="648072" cy="291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49263" rtl="0" eaLnBrk="0" fontAlgn="base" hangingPunct="0">
                <a:spcBef>
                  <a:spcPts val="5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2200" b="1">
                  <a:solidFill>
                    <a:srgbClr val="2F6E9E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>
                  <a:solidFill>
                    <a:srgbClr val="80808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600">
                  <a:solidFill>
                    <a:srgbClr val="6F7777"/>
                  </a:solidFill>
                  <a:latin typeface="Arial" charset="0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9pPr>
            </a:lstStyle>
            <a:p>
              <a:pPr marL="0" indent="0"/>
              <a:r>
                <a:rPr lang="en-GB" sz="1600" b="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ns</a:t>
              </a:r>
              <a:endPara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Espace réservé du contenu 2"/>
            <p:cNvSpPr txBox="1">
              <a:spLocks/>
            </p:cNvSpPr>
            <p:nvPr/>
          </p:nvSpPr>
          <p:spPr>
            <a:xfrm>
              <a:off x="3359696" y="5690962"/>
              <a:ext cx="720080" cy="291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49263" rtl="0" eaLnBrk="0" fontAlgn="base" hangingPunct="0">
                <a:spcBef>
                  <a:spcPts val="5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2200" b="1">
                  <a:solidFill>
                    <a:srgbClr val="2F6E9E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>
                  <a:solidFill>
                    <a:srgbClr val="80808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600">
                  <a:solidFill>
                    <a:srgbClr val="6F7777"/>
                  </a:solidFill>
                  <a:latin typeface="Arial" charset="0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9pPr>
            </a:lstStyle>
            <a:p>
              <a:pPr marL="0" indent="0"/>
              <a:r>
                <a:rPr lang="en-GB" sz="1600" b="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2.5 ns</a:t>
              </a:r>
              <a:endPara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Espace réservé du contenu 2"/>
            <p:cNvSpPr txBox="1">
              <a:spLocks/>
            </p:cNvSpPr>
            <p:nvPr/>
          </p:nvSpPr>
          <p:spPr>
            <a:xfrm>
              <a:off x="5004536" y="5690962"/>
              <a:ext cx="720080" cy="291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49263" rtl="0" eaLnBrk="0" fontAlgn="base" hangingPunct="0">
                <a:spcBef>
                  <a:spcPts val="5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2200" b="1">
                  <a:solidFill>
                    <a:srgbClr val="2F6E9E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>
                  <a:solidFill>
                    <a:srgbClr val="808080"/>
                  </a:solidFill>
                  <a:latin typeface="+mn-lt"/>
                  <a:ea typeface="+mn-ea"/>
                </a:defRPr>
              </a:lvl2pPr>
              <a:lvl3pPr marL="1143000" indent="-228600" algn="l" defTabSz="449263" rtl="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600">
                  <a:solidFill>
                    <a:srgbClr val="6F7777"/>
                  </a:solidFill>
                  <a:latin typeface="Arial" charset="0"/>
                  <a:ea typeface="+mn-ea"/>
                </a:defRPr>
              </a:lvl3pPr>
              <a:lvl4pPr marL="1600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4pPr>
              <a:lvl5pPr marL="20574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5pPr>
              <a:lvl6pPr marL="25146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6pPr>
              <a:lvl7pPr marL="29718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7pPr>
              <a:lvl8pPr marL="34290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8pPr>
              <a:lvl9pPr marL="3886200" indent="-228600" algn="l" defTabSz="449263" rtl="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1400">
                  <a:solidFill>
                    <a:srgbClr val="6F7777"/>
                  </a:solidFill>
                  <a:latin typeface="Arial" charset="0"/>
                  <a:ea typeface="+mn-ea"/>
                </a:defRPr>
              </a:lvl9pPr>
            </a:lstStyle>
            <a:p>
              <a:pPr marL="0" indent="0"/>
              <a:r>
                <a:rPr lang="en-GB" sz="1600" b="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3.9 ns</a:t>
              </a:r>
              <a:endPara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19381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spc="1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Espace réservé du contenu 2"/>
          <p:cNvSpPr txBox="1">
            <a:spLocks/>
          </p:cNvSpPr>
          <p:nvPr/>
        </p:nvSpPr>
        <p:spPr>
          <a:xfrm>
            <a:off x="1487488" y="1268760"/>
            <a:ext cx="9145016" cy="49685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fr-FR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Transport </a:t>
            </a:r>
            <a:r>
              <a:rPr lang="en-US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phenomena</a:t>
            </a:r>
            <a:r>
              <a:rPr lang="fr-FR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charges </a:t>
            </a: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solved efficiently</a:t>
            </a:r>
            <a:r>
              <a:rPr lang="fr-FR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</a:t>
            </a:r>
            <a:r>
              <a:rPr lang="fr-FR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simplifications.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FR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fr-FR" b="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summarising</a:t>
            </a:r>
            <a:r>
              <a:rPr lang="fr-FR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 </a:t>
            </a:r>
            <a:r>
              <a:rPr lang="fr-FR" sz="22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  <a:r>
              <a:rPr lang="fr-FR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for streamer </a:t>
            </a:r>
            <a:r>
              <a:rPr lang="fr-FR" sz="22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discharges</a:t>
            </a:r>
            <a:r>
              <a:rPr lang="fr-FR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air for short gaps has been </a:t>
            </a:r>
            <a:r>
              <a:rPr lang="fr-FR" sz="22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</a:t>
            </a:r>
            <a:r>
              <a:rPr lang="fr-FR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Comparable </a:t>
            </a:r>
            <a:r>
              <a:rPr lang="fr-FR" sz="22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FR" sz="2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2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sz="2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in commercial software and </a:t>
            </a:r>
            <a:r>
              <a:rPr lang="fr-FR" sz="22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homemade</a:t>
            </a:r>
            <a:r>
              <a:rPr lang="fr-FR" sz="2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code.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fr-FR" sz="19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41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06" y="0"/>
            <a:ext cx="9907588" cy="83671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872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0" y="23105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spc="10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References</a:t>
            </a:r>
            <a:endParaRPr lang="en-US" b="1" spc="1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87488" y="1412777"/>
            <a:ext cx="914501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Comsol, AB, COMSOL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multiphysics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user’s guide, 2018.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M. v. 5.4, Plasma Module User Guide, 2018.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 Ducasse et al, Critical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dimensional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point-to-plane streamer simulations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finite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finite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volume </a:t>
            </a:r>
            <a:r>
              <a:rPr lang="fr-FR" sz="20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IEEE Transactions on Plasma Science, 2007</a:t>
            </a:r>
            <a:r>
              <a:rPr lang="fr-FR" sz="20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 Morrow and J. J.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Lowke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Streamer propagation in air., Journal of Physics D: Applied Physics, 30(4), 614., 1997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Serdyuk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Propagation of cathode-directed streamer discharges in air, Proc. COMSOL Conf., Rotterdam, The Netherlands,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Luque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Ratushnaya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U. Ebert, Positive and negative streamers in air: modelling evolution and velocities, J. Phys. D: Appl. Phys. 41, 2008. 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M. P.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Briels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Kos, G. J. J.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Winands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M. van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Veldhuizen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U. Ebert, Positive and negative streamers in ambient air: measuring diameter, velocity and dissipated energy., Journal of Physics D: Applied Physics, 41(23), 234004, 2008. 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09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368806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20688"/>
          </a:xfrm>
          <a:prstGeom prst="rect">
            <a:avLst/>
          </a:prstGeom>
        </p:spPr>
      </p:pic>
      <p:pic>
        <p:nvPicPr>
          <p:cNvPr id="20" name="Picture 6" descr="logo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6" r="12465"/>
          <a:stretch/>
        </p:blipFill>
        <p:spPr bwMode="auto">
          <a:xfrm>
            <a:off x="977472" y="5220495"/>
            <a:ext cx="1815655" cy="134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34" y="732573"/>
            <a:ext cx="2122177" cy="1352167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75" y="2226561"/>
            <a:ext cx="1968292" cy="1279679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338" y="3748683"/>
            <a:ext cx="1352167" cy="12796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367" y="4229521"/>
            <a:ext cx="2813216" cy="77742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2034299"/>
            <a:ext cx="4009551" cy="10527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825" y="2034299"/>
            <a:ext cx="3427024" cy="342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30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06" y="0"/>
            <a:ext cx="9907588" cy="83671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872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0" y="23105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1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11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87488" y="1052755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Espace réservé du contenu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575" y="1932286"/>
            <a:ext cx="5589455" cy="3600000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6456038" y="5708620"/>
            <a:ext cx="4752528" cy="430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streamers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lab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117731" y="5708620"/>
            <a:ext cx="4176464" cy="430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Streamers in nature (sprites)</a:t>
            </a: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991" y="1932286"/>
            <a:ext cx="491194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7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1703512" y="1340768"/>
            <a:ext cx="9289032" cy="49685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GB" kern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61" lvl="1" indent="-45718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fr-FR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Streamer </a:t>
            </a:r>
            <a:r>
              <a:rPr lang="fr-FR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endParaRPr lang="fr-FR" kern="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61" lvl="1" indent="-45718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 </a:t>
            </a:r>
            <a:r>
              <a:rPr lang="fr-FR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endParaRPr lang="fr-FR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fr-FR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endParaRPr lang="fr-FR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Analysis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Validation</a:t>
            </a:r>
            <a:endParaRPr lang="fr-FR" kern="0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Streamers in Air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onclusion</a:t>
            </a:r>
            <a:endParaRPr lang="fr-FR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</a:pPr>
            <a:endParaRPr lang="en-US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06" y="0"/>
            <a:ext cx="9907588" cy="83671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872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0" y="23105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spc="100" dirty="0" err="1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Outline</a:t>
            </a:r>
            <a:endParaRPr lang="en-US" b="1" spc="1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60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accent3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487488" y="1052755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Avalanche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647728" y="1844824"/>
            <a:ext cx="5040560" cy="432048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fr-FR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ANODE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647728" y="5589240"/>
            <a:ext cx="5040560" cy="432048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fr-FR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CATHODE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3" name="Organigramme : Connecteur 2"/>
          <p:cNvSpPr/>
          <p:nvPr/>
        </p:nvSpPr>
        <p:spPr bwMode="auto">
          <a:xfrm>
            <a:off x="5951983" y="5085184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0" name="Organigramme : Connecteur 39"/>
          <p:cNvSpPr/>
          <p:nvPr/>
        </p:nvSpPr>
        <p:spPr bwMode="auto">
          <a:xfrm>
            <a:off x="6168008" y="4293096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4" name="Organigramme : Connecteur 43"/>
          <p:cNvSpPr/>
          <p:nvPr/>
        </p:nvSpPr>
        <p:spPr bwMode="auto">
          <a:xfrm>
            <a:off x="5723384" y="4293096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Organigramme : Connecteur 48"/>
          <p:cNvSpPr/>
          <p:nvPr/>
        </p:nvSpPr>
        <p:spPr bwMode="auto">
          <a:xfrm>
            <a:off x="6960096" y="3501008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Organigramme : Connecteur 49"/>
          <p:cNvSpPr/>
          <p:nvPr/>
        </p:nvSpPr>
        <p:spPr bwMode="auto">
          <a:xfrm>
            <a:off x="6515472" y="3501008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Organigramme : Connecteur 50"/>
          <p:cNvSpPr/>
          <p:nvPr/>
        </p:nvSpPr>
        <p:spPr bwMode="auto">
          <a:xfrm>
            <a:off x="5388496" y="3506201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Organigramme : Connecteur 51"/>
          <p:cNvSpPr/>
          <p:nvPr/>
        </p:nvSpPr>
        <p:spPr bwMode="auto">
          <a:xfrm>
            <a:off x="4943872" y="3506201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Organigramme : Connecteur 52"/>
          <p:cNvSpPr/>
          <p:nvPr/>
        </p:nvSpPr>
        <p:spPr bwMode="auto">
          <a:xfrm>
            <a:off x="6862937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4" name="Organigramme : Connecteur 53"/>
          <p:cNvSpPr/>
          <p:nvPr/>
        </p:nvSpPr>
        <p:spPr bwMode="auto">
          <a:xfrm>
            <a:off x="6418313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Organigramme : Connecteur 54"/>
          <p:cNvSpPr/>
          <p:nvPr/>
        </p:nvSpPr>
        <p:spPr bwMode="auto">
          <a:xfrm>
            <a:off x="7883625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Organigramme : Connecteur 55"/>
          <p:cNvSpPr/>
          <p:nvPr/>
        </p:nvSpPr>
        <p:spPr bwMode="auto">
          <a:xfrm>
            <a:off x="7439001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Organigramme : Connecteur 56"/>
          <p:cNvSpPr/>
          <p:nvPr/>
        </p:nvSpPr>
        <p:spPr bwMode="auto">
          <a:xfrm>
            <a:off x="5494369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Organigramme : Connecteur 57"/>
          <p:cNvSpPr/>
          <p:nvPr/>
        </p:nvSpPr>
        <p:spPr bwMode="auto">
          <a:xfrm>
            <a:off x="5049745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" name="Organigramme : Connecteur 58"/>
          <p:cNvSpPr/>
          <p:nvPr/>
        </p:nvSpPr>
        <p:spPr bwMode="auto">
          <a:xfrm>
            <a:off x="4472850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Organigramme : Connecteur 59"/>
          <p:cNvSpPr/>
          <p:nvPr/>
        </p:nvSpPr>
        <p:spPr bwMode="auto">
          <a:xfrm>
            <a:off x="4028226" y="2694529"/>
            <a:ext cx="372615" cy="385192"/>
          </a:xfrm>
          <a:prstGeom prst="flowChartConnector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cxnSp>
        <p:nvCxnSpPr>
          <p:cNvPr id="30" name="Connecteur droit avec flèche 29"/>
          <p:cNvCxnSpPr/>
          <p:nvPr/>
        </p:nvCxnSpPr>
        <p:spPr bwMode="auto">
          <a:xfrm>
            <a:off x="8904312" y="2348880"/>
            <a:ext cx="0" cy="3121496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 bwMode="auto">
          <a:xfrm>
            <a:off x="3215680" y="2276872"/>
            <a:ext cx="0" cy="331236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2" name="Connecteur droit 61"/>
          <p:cNvCxnSpPr/>
          <p:nvPr/>
        </p:nvCxnSpPr>
        <p:spPr bwMode="auto">
          <a:xfrm flipH="1">
            <a:off x="2722476" y="2276872"/>
            <a:ext cx="925252" cy="0"/>
          </a:xfrm>
          <a:prstGeom prst="line">
            <a:avLst/>
          </a:prstGeom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 bwMode="auto">
          <a:xfrm flipH="1">
            <a:off x="2722476" y="5589240"/>
            <a:ext cx="925252" cy="0"/>
          </a:xfrm>
          <a:prstGeom prst="line">
            <a:avLst/>
          </a:prstGeom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8908072" y="3706038"/>
            <a:ext cx="37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765604" y="370222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951984" y="5046947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723781" y="425106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68405" y="4257096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943872" y="3478160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375920" y="3472659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515473" y="345296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960493" y="3460506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028424" y="263691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475127" y="2639077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055813" y="264006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500040" y="2635007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424254" y="264276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866602" y="2640776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446613" y="2634899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881465" y="2634059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200" kern="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cxnSp>
        <p:nvCxnSpPr>
          <p:cNvPr id="85" name="Connecteur droit avec flèche 84"/>
          <p:cNvCxnSpPr>
            <a:stCxn id="69" idx="0"/>
          </p:cNvCxnSpPr>
          <p:nvPr/>
        </p:nvCxnSpPr>
        <p:spPr bwMode="auto">
          <a:xfrm flipV="1">
            <a:off x="6138093" y="4581128"/>
            <a:ext cx="0" cy="46581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Connecteur droit avec flèche 86"/>
          <p:cNvCxnSpPr>
            <a:stCxn id="71" idx="0"/>
          </p:cNvCxnSpPr>
          <p:nvPr/>
        </p:nvCxnSpPr>
        <p:spPr bwMode="auto">
          <a:xfrm flipV="1">
            <a:off x="6354514" y="3883852"/>
            <a:ext cx="533177" cy="37324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9" name="Connecteur droit avec flèche 88"/>
          <p:cNvCxnSpPr>
            <a:stCxn id="70" idx="0"/>
          </p:cNvCxnSpPr>
          <p:nvPr/>
        </p:nvCxnSpPr>
        <p:spPr bwMode="auto">
          <a:xfrm flipH="1" flipV="1">
            <a:off x="5346401" y="3881560"/>
            <a:ext cx="563489" cy="36950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Connecteur droit avec flèche 90"/>
          <p:cNvCxnSpPr>
            <a:stCxn id="75" idx="0"/>
          </p:cNvCxnSpPr>
          <p:nvPr/>
        </p:nvCxnSpPr>
        <p:spPr bwMode="auto">
          <a:xfrm flipV="1">
            <a:off x="7146602" y="3087204"/>
            <a:ext cx="708122" cy="37330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Connecteur droit avec flèche 92"/>
          <p:cNvCxnSpPr>
            <a:stCxn id="72" idx="0"/>
          </p:cNvCxnSpPr>
          <p:nvPr/>
        </p:nvCxnSpPr>
        <p:spPr bwMode="auto">
          <a:xfrm flipH="1" flipV="1">
            <a:off x="4415064" y="3062428"/>
            <a:ext cx="714917" cy="41573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5" name="Connecteur droit avec flèche 94"/>
          <p:cNvCxnSpPr>
            <a:stCxn id="73" idx="0"/>
          </p:cNvCxnSpPr>
          <p:nvPr/>
        </p:nvCxnSpPr>
        <p:spPr bwMode="auto">
          <a:xfrm flipH="1" flipV="1">
            <a:off x="5452466" y="3056102"/>
            <a:ext cx="109563" cy="41655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7" name="Connecteur droit avec flèche 96"/>
          <p:cNvCxnSpPr>
            <a:stCxn id="74" idx="0"/>
          </p:cNvCxnSpPr>
          <p:nvPr/>
        </p:nvCxnSpPr>
        <p:spPr bwMode="auto">
          <a:xfrm flipV="1">
            <a:off x="6701582" y="3051342"/>
            <a:ext cx="158798" cy="4016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034954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0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7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Espace réservé du contenu 2"/>
              <p:cNvSpPr txBox="1">
                <a:spLocks/>
              </p:cNvSpPr>
              <p:nvPr/>
            </p:nvSpPr>
            <p:spPr>
              <a:xfrm>
                <a:off x="6240016" y="1741958"/>
                <a:ext cx="5173532" cy="4351338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342900" indent="-342900" algn="l" defTabSz="449263" rtl="0" eaLnBrk="0" fontAlgn="base" hangingPunct="0">
                  <a:spcBef>
                    <a:spcPts val="5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200" b="1">
                    <a:solidFill>
                      <a:srgbClr val="2F6E9E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>
                    <a:solidFill>
                      <a:srgbClr val="80808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3pPr>
                <a:lvl4pPr marL="16002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4pPr>
                <a:lvl5pPr marL="20574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5pPr>
                <a:lvl6pPr marL="25146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6pPr>
                <a:lvl7pPr marL="29718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7pPr>
                <a:lvl8pPr marL="34290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8pPr>
                <a:lvl9pPr marL="38862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0" kern="0" dirty="0" smtClean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Excitation </a:t>
                </a: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FR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fr-FR" sz="2400" b="0" i="1" kern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sz="2400" b="0" kern="0" dirty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0" kern="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Impact Ionization </a:t>
                </a: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400" b="0" kern="0" dirty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0" kern="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Photoionization *</a:t>
                </a:r>
                <a:endParaRPr lang="en-GB" sz="2400" b="0" i="1" kern="0" dirty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h𝑣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sz="2400" b="0" kern="0" dirty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0" kern="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 Detachment </a:t>
                </a: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𝐴𝐵</m:t>
                      </m:r>
                      <m:r>
                        <a:rPr lang="en-GB" sz="2400" b="0" i="1" ker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sz="2400" b="0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0" kern="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Recombination </a:t>
                </a:r>
              </a:p>
              <a:p>
                <a:pPr marL="0" indent="0"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  <m:sup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FR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h𝑣</m:t>
                    </m:r>
                  </m:oMath>
                </a14:m>
                <a:r>
                  <a:rPr lang="en-GB" sz="2400" b="0" kern="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sz="2400" b="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2400" b="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𝐴𝐵</m:t>
                    </m:r>
                  </m:oMath>
                </a14:m>
                <a:endParaRPr lang="fr-FR" sz="2400" b="0" kern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0" kern="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 Attachment </a:t>
                </a: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400" b="0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400" b="0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400" b="0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h𝑣</m:t>
                      </m:r>
                    </m:oMath>
                  </m:oMathPara>
                </a14:m>
                <a:endParaRPr lang="fr-FR" sz="2400" b="0" kern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400" b="0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16" y="1741958"/>
                <a:ext cx="5173532" cy="4351338"/>
              </a:xfrm>
              <a:prstGeom prst="rect">
                <a:avLst/>
              </a:prstGeom>
              <a:blipFill>
                <a:blip r:embed="rId3"/>
                <a:stretch>
                  <a:fillRect l="-1415" t="-1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484804"/>
            <a:ext cx="4267052" cy="213887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509" y="4221088"/>
            <a:ext cx="4016041" cy="1950336"/>
          </a:xfrm>
          <a:prstGeom prst="rect">
            <a:avLst/>
          </a:prstGeom>
        </p:spPr>
      </p:pic>
      <p:sp>
        <p:nvSpPr>
          <p:cNvPr id="35" name="Espace réservé du contenu 2"/>
          <p:cNvSpPr txBox="1">
            <a:spLocks/>
          </p:cNvSpPr>
          <p:nvPr/>
        </p:nvSpPr>
        <p:spPr>
          <a:xfrm>
            <a:off x="2794236" y="3630867"/>
            <a:ext cx="1650663" cy="29150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Streamer</a:t>
            </a:r>
          </a:p>
        </p:txBody>
      </p:sp>
      <p:sp>
        <p:nvSpPr>
          <p:cNvPr id="36" name="Espace réservé du contenu 2"/>
          <p:cNvSpPr txBox="1">
            <a:spLocks/>
          </p:cNvSpPr>
          <p:nvPr/>
        </p:nvSpPr>
        <p:spPr>
          <a:xfrm>
            <a:off x="2818812" y="6171424"/>
            <a:ext cx="1765022" cy="29150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en-GB" sz="1600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Streamer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accent3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487488" y="1052755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Streamers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6240016" y="6171424"/>
            <a:ext cx="5489015" cy="4979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fr-FR" sz="1800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fr-FR" sz="1600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Photoionization</a:t>
            </a:r>
            <a:r>
              <a:rPr lang="fr-FR" sz="1600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r>
              <a:rPr lang="fr-FR" sz="1600" b="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positive streamer propagation.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46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accent3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6088622" y="6066642"/>
            <a:ext cx="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Forme libre 4"/>
          <p:cNvSpPr/>
          <p:nvPr/>
        </p:nvSpPr>
        <p:spPr>
          <a:xfrm>
            <a:off x="1486817" y="1896171"/>
            <a:ext cx="2304918" cy="1540752"/>
          </a:xfrm>
          <a:custGeom>
            <a:avLst/>
            <a:gdLst>
              <a:gd name="connsiteX0" fmla="*/ 0 w 2304918"/>
              <a:gd name="connsiteY0" fmla="*/ 256843 h 1540752"/>
              <a:gd name="connsiteX1" fmla="*/ 256843 w 2304918"/>
              <a:gd name="connsiteY1" fmla="*/ 0 h 1540752"/>
              <a:gd name="connsiteX2" fmla="*/ 2048075 w 2304918"/>
              <a:gd name="connsiteY2" fmla="*/ 0 h 1540752"/>
              <a:gd name="connsiteX3" fmla="*/ 2304918 w 2304918"/>
              <a:gd name="connsiteY3" fmla="*/ 256843 h 1540752"/>
              <a:gd name="connsiteX4" fmla="*/ 2304918 w 2304918"/>
              <a:gd name="connsiteY4" fmla="*/ 1283909 h 1540752"/>
              <a:gd name="connsiteX5" fmla="*/ 2048075 w 2304918"/>
              <a:gd name="connsiteY5" fmla="*/ 1540752 h 1540752"/>
              <a:gd name="connsiteX6" fmla="*/ 256843 w 2304918"/>
              <a:gd name="connsiteY6" fmla="*/ 1540752 h 1540752"/>
              <a:gd name="connsiteX7" fmla="*/ 0 w 2304918"/>
              <a:gd name="connsiteY7" fmla="*/ 1283909 h 1540752"/>
              <a:gd name="connsiteX8" fmla="*/ 0 w 2304918"/>
              <a:gd name="connsiteY8" fmla="*/ 256843 h 154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4918" h="1540752">
                <a:moveTo>
                  <a:pt x="0" y="256843"/>
                </a:moveTo>
                <a:cubicBezTo>
                  <a:pt x="0" y="114993"/>
                  <a:pt x="114993" y="0"/>
                  <a:pt x="256843" y="0"/>
                </a:cubicBezTo>
                <a:lnTo>
                  <a:pt x="2048075" y="0"/>
                </a:lnTo>
                <a:cubicBezTo>
                  <a:pt x="2189925" y="0"/>
                  <a:pt x="2304918" y="114993"/>
                  <a:pt x="2304918" y="256843"/>
                </a:cubicBezTo>
                <a:lnTo>
                  <a:pt x="2304918" y="1283909"/>
                </a:lnTo>
                <a:cubicBezTo>
                  <a:pt x="2304918" y="1425759"/>
                  <a:pt x="2189925" y="1540752"/>
                  <a:pt x="2048075" y="1540752"/>
                </a:cubicBezTo>
                <a:lnTo>
                  <a:pt x="256843" y="1540752"/>
                </a:lnTo>
                <a:cubicBezTo>
                  <a:pt x="114993" y="1540752"/>
                  <a:pt x="0" y="1425759"/>
                  <a:pt x="0" y="1283909"/>
                </a:cubicBezTo>
                <a:lnTo>
                  <a:pt x="0" y="256843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1427" tIns="151427" rIns="151427" bIns="151427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types: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kern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Kinetic</a:t>
            </a:r>
            <a:endParaRPr lang="fr-FR" sz="16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  <a:r>
              <a:rPr lang="fr-FR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endParaRPr lang="fr-FR" sz="16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4151777" y="3276131"/>
            <a:ext cx="2345200" cy="1540752"/>
          </a:xfrm>
          <a:custGeom>
            <a:avLst/>
            <a:gdLst>
              <a:gd name="connsiteX0" fmla="*/ 0 w 2345200"/>
              <a:gd name="connsiteY0" fmla="*/ 256843 h 1540752"/>
              <a:gd name="connsiteX1" fmla="*/ 256843 w 2345200"/>
              <a:gd name="connsiteY1" fmla="*/ 0 h 1540752"/>
              <a:gd name="connsiteX2" fmla="*/ 2088357 w 2345200"/>
              <a:gd name="connsiteY2" fmla="*/ 0 h 1540752"/>
              <a:gd name="connsiteX3" fmla="*/ 2345200 w 2345200"/>
              <a:gd name="connsiteY3" fmla="*/ 256843 h 1540752"/>
              <a:gd name="connsiteX4" fmla="*/ 2345200 w 2345200"/>
              <a:gd name="connsiteY4" fmla="*/ 1283909 h 1540752"/>
              <a:gd name="connsiteX5" fmla="*/ 2088357 w 2345200"/>
              <a:gd name="connsiteY5" fmla="*/ 1540752 h 1540752"/>
              <a:gd name="connsiteX6" fmla="*/ 256843 w 2345200"/>
              <a:gd name="connsiteY6" fmla="*/ 1540752 h 1540752"/>
              <a:gd name="connsiteX7" fmla="*/ 0 w 2345200"/>
              <a:gd name="connsiteY7" fmla="*/ 1283909 h 1540752"/>
              <a:gd name="connsiteX8" fmla="*/ 0 w 2345200"/>
              <a:gd name="connsiteY8" fmla="*/ 256843 h 154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5200" h="1540752">
                <a:moveTo>
                  <a:pt x="0" y="256843"/>
                </a:moveTo>
                <a:cubicBezTo>
                  <a:pt x="0" y="114993"/>
                  <a:pt x="114993" y="0"/>
                  <a:pt x="256843" y="0"/>
                </a:cubicBezTo>
                <a:lnTo>
                  <a:pt x="2088357" y="0"/>
                </a:lnTo>
                <a:cubicBezTo>
                  <a:pt x="2230207" y="0"/>
                  <a:pt x="2345200" y="114993"/>
                  <a:pt x="2345200" y="256843"/>
                </a:cubicBezTo>
                <a:lnTo>
                  <a:pt x="2345200" y="1283909"/>
                </a:lnTo>
                <a:cubicBezTo>
                  <a:pt x="2345200" y="1425759"/>
                  <a:pt x="2230207" y="1540752"/>
                  <a:pt x="2088357" y="1540752"/>
                </a:cubicBezTo>
                <a:lnTo>
                  <a:pt x="256843" y="1540752"/>
                </a:lnTo>
                <a:cubicBezTo>
                  <a:pt x="114993" y="1540752"/>
                  <a:pt x="0" y="1425759"/>
                  <a:pt x="0" y="1283909"/>
                </a:cubicBezTo>
                <a:lnTo>
                  <a:pt x="0" y="256843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1427" tIns="151427" rIns="151427" bIns="151427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Discretization</a:t>
            </a:r>
            <a:r>
              <a:rPr lang="fr-FR" sz="20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FR" sz="16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kern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</a:t>
            </a:r>
            <a:r>
              <a:rPr lang="fr-FR" sz="16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fr-FR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(FEM)</a:t>
            </a:r>
            <a:endParaRPr lang="fr-FR" sz="16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6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Finite</a:t>
            </a:r>
            <a:r>
              <a:rPr lang="fr-FR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</a:t>
            </a:r>
            <a:r>
              <a:rPr lang="fr-FR" sz="16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(FVM)</a:t>
            </a:r>
            <a:endParaRPr lang="fr-FR" sz="16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rme libre 9"/>
          <p:cNvSpPr/>
          <p:nvPr/>
        </p:nvSpPr>
        <p:spPr>
          <a:xfrm>
            <a:off x="6799787" y="4597234"/>
            <a:ext cx="3832711" cy="1540752"/>
          </a:xfrm>
          <a:custGeom>
            <a:avLst/>
            <a:gdLst>
              <a:gd name="connsiteX0" fmla="*/ 0 w 3832711"/>
              <a:gd name="connsiteY0" fmla="*/ 256843 h 1540752"/>
              <a:gd name="connsiteX1" fmla="*/ 256843 w 3832711"/>
              <a:gd name="connsiteY1" fmla="*/ 0 h 1540752"/>
              <a:gd name="connsiteX2" fmla="*/ 3575868 w 3832711"/>
              <a:gd name="connsiteY2" fmla="*/ 0 h 1540752"/>
              <a:gd name="connsiteX3" fmla="*/ 3832711 w 3832711"/>
              <a:gd name="connsiteY3" fmla="*/ 256843 h 1540752"/>
              <a:gd name="connsiteX4" fmla="*/ 3832711 w 3832711"/>
              <a:gd name="connsiteY4" fmla="*/ 1283909 h 1540752"/>
              <a:gd name="connsiteX5" fmla="*/ 3575868 w 3832711"/>
              <a:gd name="connsiteY5" fmla="*/ 1540752 h 1540752"/>
              <a:gd name="connsiteX6" fmla="*/ 256843 w 3832711"/>
              <a:gd name="connsiteY6" fmla="*/ 1540752 h 1540752"/>
              <a:gd name="connsiteX7" fmla="*/ 0 w 3832711"/>
              <a:gd name="connsiteY7" fmla="*/ 1283909 h 1540752"/>
              <a:gd name="connsiteX8" fmla="*/ 0 w 3832711"/>
              <a:gd name="connsiteY8" fmla="*/ 256843 h 154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32711" h="1540752">
                <a:moveTo>
                  <a:pt x="0" y="256843"/>
                </a:moveTo>
                <a:cubicBezTo>
                  <a:pt x="0" y="114993"/>
                  <a:pt x="114993" y="0"/>
                  <a:pt x="256843" y="0"/>
                </a:cubicBezTo>
                <a:lnTo>
                  <a:pt x="3575868" y="0"/>
                </a:lnTo>
                <a:cubicBezTo>
                  <a:pt x="3717718" y="0"/>
                  <a:pt x="3832711" y="114993"/>
                  <a:pt x="3832711" y="256843"/>
                </a:cubicBezTo>
                <a:lnTo>
                  <a:pt x="3832711" y="1283909"/>
                </a:lnTo>
                <a:cubicBezTo>
                  <a:pt x="3832711" y="1425759"/>
                  <a:pt x="3717718" y="1540752"/>
                  <a:pt x="3575868" y="1540752"/>
                </a:cubicBezTo>
                <a:lnTo>
                  <a:pt x="256843" y="1540752"/>
                </a:lnTo>
                <a:cubicBezTo>
                  <a:pt x="114993" y="1540752"/>
                  <a:pt x="0" y="1425759"/>
                  <a:pt x="0" y="1283909"/>
                </a:cubicBezTo>
                <a:lnTo>
                  <a:pt x="0" y="256843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1427" tIns="151427" rIns="151427" bIns="151427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Solver</a:t>
            </a:r>
            <a:r>
              <a:rPr lang="fr-FR" sz="20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Type / Configuration: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800" b="1" kern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r>
              <a:rPr lang="fr-FR" sz="18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Refinement</a:t>
            </a:r>
            <a:endParaRPr lang="fr-FR" sz="18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8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Stabilization</a:t>
            </a:r>
            <a:endParaRPr lang="fr-FR" sz="18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800" b="1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Boundary</a:t>
            </a:r>
            <a:r>
              <a:rPr lang="fr-FR" sz="18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  <a:endParaRPr lang="fr-FR" sz="18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Flèche à angle droit 28"/>
          <p:cNvSpPr/>
          <p:nvPr/>
        </p:nvSpPr>
        <p:spPr>
          <a:xfrm rot="5400000">
            <a:off x="2891643" y="3104965"/>
            <a:ext cx="792088" cy="1584176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</p:spPr>
        <p:style>
          <a:lnRef idx="1">
            <a:schemeClr val="accent4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lèche à angle droit 29"/>
          <p:cNvSpPr/>
          <p:nvPr/>
        </p:nvSpPr>
        <p:spPr>
          <a:xfrm rot="5400000">
            <a:off x="5555940" y="4473116"/>
            <a:ext cx="792088" cy="1584176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</p:spPr>
        <p:style>
          <a:lnRef idx="1">
            <a:schemeClr val="accent4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ZoneTexte 30"/>
          <p:cNvSpPr txBox="1"/>
          <p:nvPr/>
        </p:nvSpPr>
        <p:spPr>
          <a:xfrm>
            <a:off x="1487488" y="1052737"/>
            <a:ext cx="4680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 </a:t>
            </a:r>
            <a:r>
              <a:rPr lang="fr-FR" sz="2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Model Types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5111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accent3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6088622" y="6066642"/>
            <a:ext cx="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Espace réservé du contenu 2"/>
              <p:cNvSpPr txBox="1">
                <a:spLocks/>
              </p:cNvSpPr>
              <p:nvPr/>
            </p:nvSpPr>
            <p:spPr>
              <a:xfrm>
                <a:off x="1559496" y="1627680"/>
                <a:ext cx="9073008" cy="4825657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449263" rtl="0" eaLnBrk="0" fontAlgn="base" hangingPunct="0">
                  <a:spcBef>
                    <a:spcPts val="5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200" b="1">
                    <a:solidFill>
                      <a:srgbClr val="2F6E9E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0" fontAlgn="base" hangingPunct="0"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>
                    <a:solidFill>
                      <a:srgbClr val="80808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3pPr>
                <a:lvl4pPr marL="16002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4pPr>
                <a:lvl5pPr marL="20574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5pPr>
                <a:lvl6pPr marL="25146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6pPr>
                <a:lvl7pPr marL="29718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7pPr>
                <a:lvl8pPr marL="34290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8pPr>
                <a:lvl9pPr marL="3886200" indent="-228600" algn="l" defTabSz="449263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400">
                    <a:solidFill>
                      <a:srgbClr val="6F7777"/>
                    </a:solidFill>
                    <a:latin typeface="Arial" charset="0"/>
                    <a:ea typeface="+mn-ea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en-GB" b="0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Hydrodynamic model +  Individual Reactions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conservation equations for electrons and ions:</a:t>
                </a: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b="0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(−</m:t>
                      </m:r>
                      <m:sSub>
                        <m:sSubPr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b="0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FR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GB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µ</m:t>
                          </m:r>
                        </m:e>
                        <m:sub>
                          <m:r>
                            <a:rPr lang="fr-FR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FR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GB" b="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fr-FR" b="0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2" indent="0">
                  <a:spcBef>
                    <a:spcPts val="55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fr-F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fr-F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  <a:sym typeface="Wingdings" pitchFamily="2" charset="2"/>
                </a:endParaRPr>
              </a:p>
              <a:p>
                <a:pPr marL="0" indent="0"/>
                <a:endParaRPr lang="fr-FR" b="0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fr-FR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Poissons </a:t>
                </a:r>
                <a:r>
                  <a:rPr lang="en-GB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for electric potential </a:t>
                </a:r>
                <a14:m>
                  <m:oMath xmlns:m="http://schemas.openxmlformats.org/officeDocument/2006/math"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fr-FR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 algn="ctr"/>
                <a14:m>
                  <m:oMath xmlns:m="http://schemas.openxmlformats.org/officeDocument/2006/math"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𝛻</m:t>
                    </m:r>
                    <m:r>
                      <a:rPr lang="fr-FR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US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ker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ker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ker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ker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ker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ker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GB" b="0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𝛻𝜙</m:t>
                        </m:r>
                      </m:e>
                    </m:d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sSub>
                      <m:sSubPr>
                        <m:ctrlPr>
                          <a:rPr lang="en-US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acc>
                    <m:r>
                      <a:rPr lang="en-GB" b="0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b="0" i="1" ker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𝛻𝜙</m:t>
                    </m:r>
                  </m:oMath>
                </a14:m>
                <a:endParaRPr lang="fr-FR" b="0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b="0" kern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No photoionization model included </a:t>
                </a:r>
                <a:r>
                  <a:rPr lang="en-GB" b="0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but a </a:t>
                </a:r>
                <a:r>
                  <a:rPr lang="en-GB" b="0" kern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constant term background </a:t>
                </a:r>
                <a:r>
                  <a:rPr lang="en-GB" b="0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ionization term </a:t>
                </a:r>
                <a:r>
                  <a:rPr lang="en-GB" b="0" i="1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GB" b="0" i="1" kern="0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GB" b="0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included.</a:t>
                </a:r>
                <a:endParaRPr lang="en-GB" b="0" kern="0" dirty="0">
                  <a:solidFill>
                    <a:schemeClr val="tx1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1627680"/>
                <a:ext cx="9073008" cy="4825657"/>
              </a:xfrm>
              <a:prstGeom prst="rect">
                <a:avLst/>
              </a:prstGeom>
              <a:blipFill>
                <a:blip r:embed="rId4"/>
                <a:stretch>
                  <a:fillRect l="-806" t="-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 bwMode="auto">
          <a:xfrm>
            <a:off x="5375920" y="2635791"/>
            <a:ext cx="936104" cy="360040"/>
          </a:xfrm>
          <a:prstGeom prst="rect">
            <a:avLst/>
          </a:prstGeom>
          <a:solidFill>
            <a:srgbClr val="00B050">
              <a:alpha val="17000"/>
            </a:srgbClr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6528048" y="2635791"/>
            <a:ext cx="936104" cy="360040"/>
          </a:xfrm>
          <a:prstGeom prst="rect">
            <a:avLst/>
          </a:prstGeom>
          <a:solidFill>
            <a:srgbClr val="0070C0">
              <a:alpha val="17000"/>
            </a:srgbClr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7932204" y="2639228"/>
            <a:ext cx="396044" cy="360040"/>
          </a:xfrm>
          <a:prstGeom prst="rect">
            <a:avLst/>
          </a:prstGeom>
          <a:solidFill>
            <a:srgbClr val="FF0000">
              <a:alpha val="17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9048328" y="1765145"/>
            <a:ext cx="1800200" cy="360040"/>
          </a:xfrm>
          <a:prstGeom prst="rect">
            <a:avLst/>
          </a:prstGeom>
          <a:solidFill>
            <a:srgbClr val="00BC55">
              <a:alpha val="17000"/>
            </a:srgbClr>
          </a:solidFill>
          <a:ln w="9525" cap="flat" cmpd="sng" algn="ctr">
            <a:solidFill>
              <a:srgbClr val="00BC5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9048328" y="2298389"/>
            <a:ext cx="1800200" cy="360040"/>
          </a:xfrm>
          <a:prstGeom prst="rect">
            <a:avLst/>
          </a:prstGeom>
          <a:solidFill>
            <a:srgbClr val="0070C0">
              <a:alpha val="17000"/>
            </a:srgbClr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9048328" y="2827745"/>
            <a:ext cx="1800200" cy="360040"/>
          </a:xfrm>
          <a:prstGeom prst="rect">
            <a:avLst/>
          </a:prstGeom>
          <a:solidFill>
            <a:srgbClr val="FF3300">
              <a:alpha val="17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ZoneTexte 22"/>
          <p:cNvSpPr txBox="1"/>
          <p:nvPr/>
        </p:nvSpPr>
        <p:spPr>
          <a:xfrm>
            <a:off x="9048328" y="281333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 </a:t>
            </a:r>
            <a:r>
              <a:rPr lang="fr-FR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Processes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9048328" y="228807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9048328" y="174420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Diffusion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9048328" y="3355871"/>
            <a:ext cx="1800200" cy="360040"/>
          </a:xfrm>
          <a:prstGeom prst="rect">
            <a:avLst/>
          </a:prstGeom>
          <a:solidFill>
            <a:srgbClr val="FFC000">
              <a:alpha val="1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 bwMode="auto">
          <a:xfrm>
            <a:off x="5447928" y="4365104"/>
            <a:ext cx="2088232" cy="360040"/>
          </a:xfrm>
          <a:prstGeom prst="rect">
            <a:avLst/>
          </a:prstGeom>
          <a:solidFill>
            <a:srgbClr val="FFC000">
              <a:alpha val="1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ZoneTexte 30"/>
          <p:cNvSpPr txBox="1"/>
          <p:nvPr/>
        </p:nvSpPr>
        <p:spPr>
          <a:xfrm>
            <a:off x="9048328" y="335587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fr-F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Charge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487488" y="1052737"/>
            <a:ext cx="5472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 </a:t>
            </a:r>
            <a:r>
              <a:rPr lang="fr-FR" sz="2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Plasma </a:t>
            </a:r>
            <a:r>
              <a:rPr lang="fr-FR" sz="2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  <a:r>
              <a:rPr lang="fr-F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6430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/>
      <p:bldP spid="25" grpId="0"/>
      <p:bldP spid="28" grpId="0"/>
      <p:bldP spid="29" grpId="0" animBg="1"/>
      <p:bldP spid="30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spc="1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6088622" y="6066642"/>
            <a:ext cx="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1487490" y="1844826"/>
            <a:ext cx="5184574" cy="38884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lvl="1" indent="0">
              <a:spcBef>
                <a:spcPts val="550"/>
              </a:spcBef>
            </a:pPr>
            <a:r>
              <a:rPr lang="en-GB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en-US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GB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(FEM) </a:t>
            </a:r>
            <a:r>
              <a:rPr lang="en-GB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fr-FR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 Module</a:t>
            </a:r>
          </a:p>
          <a:p>
            <a:pPr marL="0" indent="0"/>
            <a:endParaRPr lang="en-GB" b="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 </a:t>
            </a: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to Plane </a:t>
            </a: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endParaRPr lang="en-GB" b="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 Boundary Conditions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Nano-second timescale  </a:t>
            </a:r>
            <a:r>
              <a:rPr lang="en-GB" b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AMR </a:t>
            </a:r>
            <a:endParaRPr lang="en-GB" b="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stepping: BDF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Solver: Direct, Fully Coupled</a:t>
            </a:r>
            <a:endParaRPr lang="en-GB" b="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487488" y="1052737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fr-FR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7104110" y="2204864"/>
            <a:ext cx="4464498" cy="3508505"/>
            <a:chOff x="6312024" y="2235878"/>
            <a:chExt cx="4464498" cy="3508505"/>
          </a:xfrm>
        </p:grpSpPr>
        <p:pic>
          <p:nvPicPr>
            <p:cNvPr id="29" name="Picture 2" descr="Mesh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024" y="2235878"/>
              <a:ext cx="4032448" cy="3028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Rectangle 29"/>
            <p:cNvSpPr/>
            <p:nvPr/>
          </p:nvSpPr>
          <p:spPr>
            <a:xfrm>
              <a:off x="6312024" y="5344273"/>
              <a:ext cx="44644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00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r &lt; 1 mm; 2 </a:t>
              </a:r>
              <a:r>
                <a:rPr lang="fr-FR" sz="2000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µm ≤ </a:t>
              </a:r>
              <a:r>
                <a:rPr lang="fr-FR" sz="2000" kern="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mesh</a:t>
              </a:r>
              <a:r>
                <a:rPr lang="fr-FR" sz="2000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2000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size ≤ 8 µm </a:t>
              </a:r>
              <a:endParaRPr lang="fr-FR" sz="20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440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04664"/>
            <a:ext cx="1219200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3671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76"/>
            <a:ext cx="6096000" cy="842688"/>
          </a:xfrm>
          <a:prstGeom prst="rect">
            <a:avLst/>
          </a:prstGeom>
        </p:spPr>
      </p:pic>
      <p:cxnSp>
        <p:nvCxnSpPr>
          <p:cNvPr id="24" name="Connecteur droit 23"/>
          <p:cNvCxnSpPr/>
          <p:nvPr/>
        </p:nvCxnSpPr>
        <p:spPr bwMode="auto">
          <a:xfrm>
            <a:off x="6096000" y="-13640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>
            <a:off x="9192344" y="-63705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9192343" y="189822"/>
            <a:ext cx="2999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cxnSp>
        <p:nvCxnSpPr>
          <p:cNvPr id="39" name="Connecteur droit 38"/>
          <p:cNvCxnSpPr/>
          <p:nvPr/>
        </p:nvCxnSpPr>
        <p:spPr bwMode="auto">
          <a:xfrm>
            <a:off x="6096000" y="447536"/>
            <a:ext cx="0" cy="468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3071663" y="187215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spc="100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Implementation</a:t>
            </a:r>
            <a:endParaRPr lang="en-US" sz="2200" b="1" spc="1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0" y="182032"/>
            <a:ext cx="3071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1" y="217921"/>
            <a:ext cx="3096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3071664" y="-13644"/>
            <a:ext cx="0" cy="92236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6088622" y="6066642"/>
            <a:ext cx="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ZoneTexte 15"/>
          <p:cNvSpPr txBox="1"/>
          <p:nvPr/>
        </p:nvSpPr>
        <p:spPr>
          <a:xfrm>
            <a:off x="1487488" y="1052737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fr-FR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endParaRPr lang="en-GB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Espace réservé du contenu 2"/>
          <p:cNvSpPr txBox="1">
            <a:spLocks/>
          </p:cNvSpPr>
          <p:nvPr/>
        </p:nvSpPr>
        <p:spPr>
          <a:xfrm>
            <a:off x="1199456" y="6021288"/>
            <a:ext cx="9937104" cy="7200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*Parameters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Ducasse et al, Critical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dimensional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point-to-plane streamer simulations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finite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finite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volume </a:t>
            </a:r>
            <a:r>
              <a:rPr lang="fr-FR" sz="1900" b="0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fr-FR" sz="1900" b="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(2007).*</a:t>
            </a:r>
          </a:p>
        </p:txBody>
      </p:sp>
      <p:sp>
        <p:nvSpPr>
          <p:cNvPr id="34" name="Espace réservé du contenu 2"/>
          <p:cNvSpPr txBox="1">
            <a:spLocks/>
          </p:cNvSpPr>
          <p:nvPr/>
        </p:nvSpPr>
        <p:spPr>
          <a:xfrm>
            <a:off x="1487488" y="1843666"/>
            <a:ext cx="5447412" cy="35217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2F6E9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80808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F7777"/>
                </a:solidFill>
                <a:latin typeface="Arial" charset="0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rgbClr val="6F7777"/>
                </a:solidFill>
                <a:latin typeface="Arial" charset="0"/>
                <a:ea typeface="+mn-ea"/>
              </a:defRPr>
            </a:lvl9pPr>
          </a:lstStyle>
          <a:p>
            <a:pPr marL="0" indent="0"/>
            <a:endParaRPr lang="en-GB" sz="1000" b="0" kern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Temperature and Pressure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Single Discharge using axial symmetry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study cases: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sz="20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mm gap length (3 kV for validation)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sz="20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mm gap </a:t>
            </a:r>
            <a:r>
              <a:rPr lang="en-GB" sz="2000" kern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 (15 </a:t>
            </a:r>
            <a:r>
              <a:rPr lang="en-GB" sz="20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kV)</a:t>
            </a:r>
            <a:endParaRPr lang="en-GB" sz="2000" b="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Espace réservé du numéro de diapositive 1"/>
          <p:cNvSpPr>
            <a:spLocks noGrp="1"/>
          </p:cNvSpPr>
          <p:nvPr>
            <p:ph type="sldNum" idx="12"/>
          </p:nvPr>
        </p:nvSpPr>
        <p:spPr>
          <a:xfrm>
            <a:off x="11105355" y="6453336"/>
            <a:ext cx="679277" cy="288032"/>
          </a:xfrm>
        </p:spPr>
        <p:txBody>
          <a:bodyPr/>
          <a:lstStyle/>
          <a:p>
            <a:pPr algn="r">
              <a:defRPr/>
            </a:pPr>
            <a:r>
              <a:rPr lang="fr-FR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8/12</a:t>
            </a:r>
            <a:endParaRPr lang="fr-FR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9" name="Groupe 158"/>
          <p:cNvGrpSpPr/>
          <p:nvPr/>
        </p:nvGrpSpPr>
        <p:grpSpPr>
          <a:xfrm>
            <a:off x="6934900" y="1196752"/>
            <a:ext cx="4849732" cy="5040560"/>
            <a:chOff x="6934900" y="1196752"/>
            <a:chExt cx="4849732" cy="5040560"/>
          </a:xfrm>
        </p:grpSpPr>
        <p:grpSp>
          <p:nvGrpSpPr>
            <p:cNvPr id="156" name="Groupe 155"/>
            <p:cNvGrpSpPr/>
            <p:nvPr/>
          </p:nvGrpSpPr>
          <p:grpSpPr>
            <a:xfrm>
              <a:off x="6934900" y="1346344"/>
              <a:ext cx="4849732" cy="4890968"/>
              <a:chOff x="6934900" y="1346344"/>
              <a:chExt cx="4849732" cy="4890968"/>
            </a:xfrm>
          </p:grpSpPr>
          <p:grpSp>
            <p:nvGrpSpPr>
              <p:cNvPr id="153" name="Groupe 152"/>
              <p:cNvGrpSpPr/>
              <p:nvPr/>
            </p:nvGrpSpPr>
            <p:grpSpPr>
              <a:xfrm>
                <a:off x="6934900" y="1346344"/>
                <a:ext cx="4849732" cy="4890968"/>
                <a:chOff x="6934900" y="1346344"/>
                <a:chExt cx="4849732" cy="4890968"/>
              </a:xfrm>
            </p:grpSpPr>
            <p:grpSp>
              <p:nvGrpSpPr>
                <p:cNvPr id="19" name="Groupe 18"/>
                <p:cNvGrpSpPr/>
                <p:nvPr/>
              </p:nvGrpSpPr>
              <p:grpSpPr>
                <a:xfrm>
                  <a:off x="6934900" y="1346344"/>
                  <a:ext cx="4849732" cy="4890968"/>
                  <a:chOff x="1639204" y="1412777"/>
                  <a:chExt cx="4514885" cy="4653865"/>
                </a:xfrm>
              </p:grpSpPr>
              <p:cxnSp>
                <p:nvCxnSpPr>
                  <p:cNvPr id="20" name="Connecteur droit 19"/>
                  <p:cNvCxnSpPr/>
                  <p:nvPr/>
                </p:nvCxnSpPr>
                <p:spPr bwMode="auto">
                  <a:xfrm>
                    <a:off x="6088622" y="6066642"/>
                    <a:ext cx="0" cy="0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pic>
                <p:nvPicPr>
                  <p:cNvPr id="23" name="Image 22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639204" y="1412777"/>
                    <a:ext cx="4514885" cy="4003505"/>
                  </a:xfrm>
                  <a:prstGeom prst="rect">
                    <a:avLst/>
                  </a:prstGeom>
                </p:spPr>
              </p:pic>
              <p:sp>
                <p:nvSpPr>
                  <p:cNvPr id="25" name="Rectangle 24"/>
                  <p:cNvSpPr/>
                  <p:nvPr/>
                </p:nvSpPr>
                <p:spPr>
                  <a:xfrm>
                    <a:off x="3071664" y="3152918"/>
                    <a:ext cx="1152128" cy="2616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sz="1100" i="1" kern="0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Instantaneous</a:t>
                    </a:r>
                    <a:endParaRPr lang="fr-FR" sz="1100" i="1" kern="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2102668" y="4869160"/>
                    <a:ext cx="1977109" cy="2616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sz="1100" i="1" kern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Background </a:t>
                    </a:r>
                    <a:r>
                      <a:rPr lang="fr-FR" sz="1100" i="1" kern="0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Ionization</a:t>
                    </a:r>
                    <a:r>
                      <a:rPr lang="fr-FR" sz="1100" i="1" kern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</a:p>
                </p:txBody>
              </p:sp>
            </p:grpSp>
            <p:grpSp>
              <p:nvGrpSpPr>
                <p:cNvPr id="116" name="Groupe 115"/>
                <p:cNvGrpSpPr/>
                <p:nvPr/>
              </p:nvGrpSpPr>
              <p:grpSpPr>
                <a:xfrm>
                  <a:off x="7464152" y="2177550"/>
                  <a:ext cx="864096" cy="1539482"/>
                  <a:chOff x="7464152" y="2132856"/>
                  <a:chExt cx="864096" cy="1584176"/>
                </a:xfrm>
              </p:grpSpPr>
              <p:cxnSp>
                <p:nvCxnSpPr>
                  <p:cNvPr id="117" name="Connecteur droit 116"/>
                  <p:cNvCxnSpPr/>
                  <p:nvPr/>
                </p:nvCxnSpPr>
                <p:spPr bwMode="auto">
                  <a:xfrm>
                    <a:off x="7464152" y="2276872"/>
                    <a:ext cx="864096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Connecteur droit 117"/>
                  <p:cNvCxnSpPr/>
                  <p:nvPr/>
                </p:nvCxnSpPr>
                <p:spPr bwMode="auto">
                  <a:xfrm>
                    <a:off x="7464152" y="2420888"/>
                    <a:ext cx="792088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Connecteur droit 118"/>
                  <p:cNvCxnSpPr/>
                  <p:nvPr/>
                </p:nvCxnSpPr>
                <p:spPr bwMode="auto">
                  <a:xfrm>
                    <a:off x="7464152" y="2564904"/>
                    <a:ext cx="720080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Connecteur droit 119"/>
                  <p:cNvCxnSpPr/>
                  <p:nvPr/>
                </p:nvCxnSpPr>
                <p:spPr bwMode="auto">
                  <a:xfrm>
                    <a:off x="7464152" y="2708920"/>
                    <a:ext cx="648072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Connecteur droit 120"/>
                  <p:cNvCxnSpPr/>
                  <p:nvPr/>
                </p:nvCxnSpPr>
                <p:spPr bwMode="auto">
                  <a:xfrm>
                    <a:off x="7464152" y="2852936"/>
                    <a:ext cx="576064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Connecteur droit 121"/>
                  <p:cNvCxnSpPr/>
                  <p:nvPr/>
                </p:nvCxnSpPr>
                <p:spPr bwMode="auto">
                  <a:xfrm>
                    <a:off x="7464152" y="2996952"/>
                    <a:ext cx="504056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Connecteur droit 122"/>
                  <p:cNvCxnSpPr/>
                  <p:nvPr/>
                </p:nvCxnSpPr>
                <p:spPr bwMode="auto">
                  <a:xfrm>
                    <a:off x="7464152" y="3140968"/>
                    <a:ext cx="504056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Connecteur droit 123"/>
                  <p:cNvCxnSpPr/>
                  <p:nvPr/>
                </p:nvCxnSpPr>
                <p:spPr bwMode="auto">
                  <a:xfrm>
                    <a:off x="7464152" y="3284984"/>
                    <a:ext cx="432048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Connecteur droit 124"/>
                  <p:cNvCxnSpPr/>
                  <p:nvPr/>
                </p:nvCxnSpPr>
                <p:spPr bwMode="auto">
                  <a:xfrm>
                    <a:off x="7464152" y="3429000"/>
                    <a:ext cx="360040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Connecteur droit 125"/>
                  <p:cNvCxnSpPr/>
                  <p:nvPr/>
                </p:nvCxnSpPr>
                <p:spPr bwMode="auto">
                  <a:xfrm>
                    <a:off x="7464152" y="3573016"/>
                    <a:ext cx="216024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Connecteur droit 126"/>
                  <p:cNvCxnSpPr/>
                  <p:nvPr/>
                </p:nvCxnSpPr>
                <p:spPr bwMode="auto">
                  <a:xfrm>
                    <a:off x="7536160" y="2132856"/>
                    <a:ext cx="0" cy="1584176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8" name="Connecteur droit 127"/>
                  <p:cNvCxnSpPr/>
                  <p:nvPr/>
                </p:nvCxnSpPr>
                <p:spPr bwMode="auto">
                  <a:xfrm>
                    <a:off x="7608168" y="2132856"/>
                    <a:ext cx="0" cy="1512168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9" name="Connecteur droit 128"/>
                  <p:cNvCxnSpPr/>
                  <p:nvPr/>
                </p:nvCxnSpPr>
                <p:spPr bwMode="auto">
                  <a:xfrm>
                    <a:off x="7680176" y="2132856"/>
                    <a:ext cx="0" cy="1440160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0" name="Connecteur droit 129"/>
                  <p:cNvCxnSpPr/>
                  <p:nvPr/>
                </p:nvCxnSpPr>
                <p:spPr bwMode="auto">
                  <a:xfrm>
                    <a:off x="7752184" y="2132856"/>
                    <a:ext cx="0" cy="1368152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1" name="Connecteur droit 130"/>
                  <p:cNvCxnSpPr/>
                  <p:nvPr/>
                </p:nvCxnSpPr>
                <p:spPr bwMode="auto">
                  <a:xfrm>
                    <a:off x="7824192" y="2132856"/>
                    <a:ext cx="0" cy="1296144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2" name="Connecteur droit 131"/>
                  <p:cNvCxnSpPr/>
                  <p:nvPr/>
                </p:nvCxnSpPr>
                <p:spPr bwMode="auto">
                  <a:xfrm>
                    <a:off x="7896200" y="2132856"/>
                    <a:ext cx="0" cy="1152128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3" name="Connecteur droit 132"/>
                  <p:cNvCxnSpPr/>
                  <p:nvPr/>
                </p:nvCxnSpPr>
                <p:spPr bwMode="auto">
                  <a:xfrm>
                    <a:off x="7968208" y="2132856"/>
                    <a:ext cx="0" cy="1008112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4" name="Connecteur droit 133"/>
                  <p:cNvCxnSpPr/>
                  <p:nvPr/>
                </p:nvCxnSpPr>
                <p:spPr bwMode="auto">
                  <a:xfrm>
                    <a:off x="8040216" y="2132856"/>
                    <a:ext cx="0" cy="792088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5" name="Connecteur droit 134"/>
                  <p:cNvCxnSpPr/>
                  <p:nvPr/>
                </p:nvCxnSpPr>
                <p:spPr bwMode="auto">
                  <a:xfrm>
                    <a:off x="8112224" y="2132856"/>
                    <a:ext cx="0" cy="648072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6" name="Connecteur droit 135"/>
                  <p:cNvCxnSpPr/>
                  <p:nvPr/>
                </p:nvCxnSpPr>
                <p:spPr bwMode="auto">
                  <a:xfrm>
                    <a:off x="8184232" y="2132856"/>
                    <a:ext cx="0" cy="504056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7" name="Connecteur droit 136"/>
                  <p:cNvCxnSpPr/>
                  <p:nvPr/>
                </p:nvCxnSpPr>
                <p:spPr bwMode="auto">
                  <a:xfrm>
                    <a:off x="8256240" y="2132856"/>
                    <a:ext cx="0" cy="288032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8" name="Connecteur droit 137"/>
                  <p:cNvCxnSpPr/>
                  <p:nvPr/>
                </p:nvCxnSpPr>
                <p:spPr bwMode="auto">
                  <a:xfrm>
                    <a:off x="7464152" y="2348880"/>
                    <a:ext cx="792088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Connecteur droit 138"/>
                  <p:cNvCxnSpPr/>
                  <p:nvPr/>
                </p:nvCxnSpPr>
                <p:spPr bwMode="auto">
                  <a:xfrm>
                    <a:off x="7464152" y="2492896"/>
                    <a:ext cx="720080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Connecteur droit 139"/>
                  <p:cNvCxnSpPr/>
                  <p:nvPr/>
                </p:nvCxnSpPr>
                <p:spPr bwMode="auto">
                  <a:xfrm>
                    <a:off x="7464152" y="2204864"/>
                    <a:ext cx="864096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Connecteur droit 140"/>
                  <p:cNvCxnSpPr/>
                  <p:nvPr/>
                </p:nvCxnSpPr>
                <p:spPr bwMode="auto">
                  <a:xfrm>
                    <a:off x="7464152" y="2636912"/>
                    <a:ext cx="720080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Connecteur droit 141"/>
                  <p:cNvCxnSpPr/>
                  <p:nvPr/>
                </p:nvCxnSpPr>
                <p:spPr bwMode="auto">
                  <a:xfrm>
                    <a:off x="7464152" y="2780928"/>
                    <a:ext cx="648072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Connecteur droit 142"/>
                  <p:cNvCxnSpPr/>
                  <p:nvPr/>
                </p:nvCxnSpPr>
                <p:spPr bwMode="auto">
                  <a:xfrm>
                    <a:off x="7464152" y="2924944"/>
                    <a:ext cx="576064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Connecteur droit 143"/>
                  <p:cNvCxnSpPr/>
                  <p:nvPr/>
                </p:nvCxnSpPr>
                <p:spPr bwMode="auto">
                  <a:xfrm>
                    <a:off x="7464152" y="3068960"/>
                    <a:ext cx="504056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Connecteur droit 144"/>
                  <p:cNvCxnSpPr/>
                  <p:nvPr/>
                </p:nvCxnSpPr>
                <p:spPr bwMode="auto">
                  <a:xfrm>
                    <a:off x="7464152" y="3212976"/>
                    <a:ext cx="432048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Connecteur droit 145"/>
                  <p:cNvCxnSpPr/>
                  <p:nvPr/>
                </p:nvCxnSpPr>
                <p:spPr bwMode="auto">
                  <a:xfrm>
                    <a:off x="7464152" y="3356992"/>
                    <a:ext cx="360040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Connecteur droit 146"/>
                  <p:cNvCxnSpPr/>
                  <p:nvPr/>
                </p:nvCxnSpPr>
                <p:spPr bwMode="auto">
                  <a:xfrm>
                    <a:off x="7464152" y="3501008"/>
                    <a:ext cx="288032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Connecteur droit 147"/>
                  <p:cNvCxnSpPr/>
                  <p:nvPr/>
                </p:nvCxnSpPr>
                <p:spPr bwMode="auto">
                  <a:xfrm>
                    <a:off x="7464152" y="3645024"/>
                    <a:ext cx="180020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Connecteur droit 148"/>
                  <p:cNvCxnSpPr/>
                  <p:nvPr/>
                </p:nvCxnSpPr>
                <p:spPr bwMode="auto">
                  <a:xfrm>
                    <a:off x="8328248" y="2132856"/>
                    <a:ext cx="0" cy="144016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0" name="Connecteur droit 149"/>
                  <p:cNvCxnSpPr/>
                  <p:nvPr/>
                </p:nvCxnSpPr>
                <p:spPr bwMode="auto">
                  <a:xfrm>
                    <a:off x="7464152" y="2132856"/>
                    <a:ext cx="864096" cy="0"/>
                  </a:xfrm>
                  <a:prstGeom prst="line">
                    <a:avLst/>
                  </a:prstGeom>
                  <a:ln>
                    <a:solidFill>
                      <a:srgbClr val="C0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Connecteur droit 150"/>
                  <p:cNvCxnSpPr/>
                  <p:nvPr/>
                </p:nvCxnSpPr>
                <p:spPr bwMode="auto">
                  <a:xfrm>
                    <a:off x="7464152" y="2132856"/>
                    <a:ext cx="0" cy="1584176"/>
                  </a:xfrm>
                  <a:prstGeom prst="line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sp>
            <p:nvSpPr>
              <p:cNvPr id="152" name="Rectangle 151"/>
              <p:cNvSpPr/>
              <p:nvPr/>
            </p:nvSpPr>
            <p:spPr>
              <a:xfrm>
                <a:off x="8472264" y="3861048"/>
                <a:ext cx="123757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200" b="1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Air</a:t>
                </a:r>
                <a:endParaRPr lang="fr-FR" sz="1200" b="1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7205404" y="2689175"/>
                <a:ext cx="112284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200" b="1" kern="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Needle</a:t>
                </a:r>
                <a:endParaRPr lang="fr-FR" sz="1200" b="1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8472264" y="5096217"/>
                <a:ext cx="123757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200" b="1" kern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Plane</a:t>
                </a:r>
                <a:endParaRPr lang="fr-FR" sz="1200" b="1" kern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8" name="Rectangle 157"/>
            <p:cNvSpPr/>
            <p:nvPr/>
          </p:nvSpPr>
          <p:spPr>
            <a:xfrm rot="16200000">
              <a:off x="6714558" y="1684735"/>
              <a:ext cx="1237576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100" i="1" kern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Axial Line</a:t>
              </a:r>
              <a:endParaRPr lang="fr-FR" sz="1100" i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8841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nNH1fmRlk6eZhO8zKOjv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nNH1fmRlk6eZhO8zKOjv2"/>
</p:tagLst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37835</TotalTime>
  <Words>789</Words>
  <Application>Microsoft Office PowerPoint</Application>
  <PresentationFormat>Grand écran</PresentationFormat>
  <Paragraphs>215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ＭＳ Ｐゴシック</vt:lpstr>
      <vt:lpstr>Arial</vt:lpstr>
      <vt:lpstr>Cambria Math</vt:lpstr>
      <vt:lpstr>Times New Roman</vt:lpstr>
      <vt:lpstr>Verdana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Francis Boakye-Mensah</dc:creator>
  <cp:lastModifiedBy>Francis Boakye-Mensah</cp:lastModifiedBy>
  <cp:revision>4</cp:revision>
  <cp:lastPrinted>2016-05-26T15:46:56Z</cp:lastPrinted>
  <dcterms:created xsi:type="dcterms:W3CDTF">2010-10-25T08:41:09Z</dcterms:created>
  <dcterms:modified xsi:type="dcterms:W3CDTF">2020-09-24T12:36:48Z</dcterms:modified>
</cp:coreProperties>
</file>