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1" r:id="rId1"/>
  </p:sldMasterIdLst>
  <p:notesMasterIdLst>
    <p:notesMasterId r:id="rId18"/>
  </p:notes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70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09" autoAdjust="0"/>
  </p:normalViewPr>
  <p:slideViewPr>
    <p:cSldViewPr snapToGrid="0">
      <p:cViewPr varScale="1">
        <p:scale>
          <a:sx n="56" d="100"/>
          <a:sy n="56" d="100"/>
        </p:scale>
        <p:origin x="9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3C0C4-6B24-4530-A108-6C012BAC4E09}" type="datetimeFigureOut">
              <a:rPr lang="en-IN" smtClean="0"/>
              <a:t>18-09-2020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8F9C3-50A4-4280-84D2-A419111658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515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8F9C3-50A4-4280-84D2-A4191116589B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0839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8F9C3-50A4-4280-84D2-A4191116589B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203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DD8D2-F914-483E-8C44-91FFAD8F6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85BBB8-5250-49DF-8BAE-D84B97A131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66E0B-80F9-4C78-AD0E-AF453E687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83F3-BC00-42F4-9249-5B260E26E930}" type="datetime1">
              <a:rPr lang="en-IN" smtClean="0"/>
              <a:t>18-09-2020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85BB1-4C31-44AF-8FB5-D441BC381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4FCA3-238D-4829-BD2C-FDB6E3906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808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9CC97-8473-49D0-A36E-39AA0EB84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5FEFB8-B4E3-48DA-97EB-369828BB1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97DE9-CD0C-4C8E-BC18-AF86B4C4F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6CF15-69CC-4727-88E9-1FBBD7500292}" type="datetime1">
              <a:rPr lang="en-IN" smtClean="0"/>
              <a:t>18-09-2020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96EF2-7B95-4AD5-82F6-78F7498A5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AF909-EC6F-4FA9-8473-EBEF487D9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3992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E63606-4D9E-4185-8CA8-E81D31123D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AE646D-66E6-48B0-8CEF-A875602FEE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82142-CE37-405D-AB64-D011ACD38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5240-C533-44E9-9004-5BC02BF8F595}" type="datetime1">
              <a:rPr lang="en-IN" smtClean="0"/>
              <a:t>18-09-2020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2A150-DFDF-408E-8B8D-A7F72C18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AF2B1-0CD1-4938-B75D-722511391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785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2F23B-73B8-430A-8707-870997655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B996C-EBCE-4849-9DE0-9776A17C4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CBDC8-4C9F-4E11-947C-98C00A96D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16F3-0780-4A65-9354-60393F7CBBBA}" type="datetime1">
              <a:rPr lang="en-IN" smtClean="0"/>
              <a:t>18-09-2020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04D3D8-0B6A-478E-AC21-9C88ED562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7F3A5-5014-42C6-9738-FC04FAEC5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6952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3DDF1-E667-4831-BA47-7920E698F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14CD01-31C5-4640-933C-9B1395994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CB061-7B55-43DB-91FB-82BEBAAF4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BF22D-0804-4D7B-A4C0-45DF8F79BFA9}" type="datetime1">
              <a:rPr lang="en-IN" smtClean="0"/>
              <a:t>18-09-2020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7388F-F650-4401-9552-C32390436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543F6-71AD-48A2-8A7C-2CD7AE735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75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8E3A0-0ABA-4A17-AFC0-205D917C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AB658-59AD-4FD0-9E8B-0CEDB41E58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6C6801-AC3C-4070-94CC-E76128B1FB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233858-C620-420A-9848-6F912E5F3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70E7-E9E2-4599-A931-71B73A19D14C}" type="datetime1">
              <a:rPr lang="en-IN" smtClean="0"/>
              <a:t>18-09-2020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5F601F-AA3C-4817-B993-B8BF20587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47A611-DA39-4CD8-A4D5-0D4A497AD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7264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157F4-C0A3-4E6C-B4DC-D0CFD0679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1A29A-0D73-4C6E-AE43-658641CB2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A875C-E4CC-49CA-8907-3641361F3D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71374A-0177-436A-8331-2456809C64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B0B309-E1A6-4747-829D-0A45F4043F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3ED18A-A90E-4A33-B71A-E0B3E1D4F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CD1-A692-4825-BEED-F3A92184E56C}" type="datetime1">
              <a:rPr lang="en-IN" smtClean="0"/>
              <a:t>18-09-2020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1DD889-16DC-4C18-8C8B-DAC31FE7F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4B78B7-8DD9-4540-B1FA-356B12783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494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73CDF-2A08-4152-B825-9A4C9F4C2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D5EE81-B056-465F-9E06-5C5908FEA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4C6A1-DEC8-467F-AA7C-3AB515334079}" type="datetime1">
              <a:rPr lang="en-IN" smtClean="0"/>
              <a:t>18-09-2020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72BC17-8997-4300-9026-CF304EAA8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647189-E5DA-4B73-86A5-8B979F698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509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16C1A9-F6D8-40A3-B8F9-2A01D6D20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4900-7EC0-460A-8B6F-E8CA5789EF7D}" type="datetime1">
              <a:rPr lang="en-IN" smtClean="0"/>
              <a:t>18-09-2020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E36D5B-FEAB-46FB-8C73-5F642185D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2438B2-F7C5-43DB-BF53-87E618994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8311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B51B8-8B6D-486D-B642-D6FD27A7E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74484-6703-4323-AE29-0EC8674E5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47613E-8F01-4B9F-B598-A10A25E19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71D7D-80AE-4260-ADB0-0C418C170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6AEFC-2E48-4A42-AF23-6C2E0DEFCE11}" type="datetime1">
              <a:rPr lang="en-IN" smtClean="0"/>
              <a:t>18-09-2020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DB7E02-8AD7-4AEE-9E71-0CAFFB083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FBAFC2-F107-4C66-960E-9ED846619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193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B5418-2D2A-4AC1-9264-0082EFC3F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17D57A-8CB5-40C2-B75D-44CFFFE734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F7D485-BFA9-497F-8F7E-17945FE9A5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A474B-85F9-4812-B4C6-7F0BC5346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D162-F503-4A1B-81F9-4A08461972E8}" type="datetime1">
              <a:rPr lang="en-IN" smtClean="0"/>
              <a:t>18-09-2020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EAF0A6-52CF-4988-9F14-07C034209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73D654-E251-4D44-9AD6-117855CA4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2908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E741CB-5681-4B76-A54D-4C5AEA4A2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110F4-A72A-4070-AC41-97FDC2E48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AE3DB-546B-4A34-8C77-750FE1B034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02CF8-6DC2-40FF-98CC-67615F1344AD}" type="datetime1">
              <a:rPr lang="en-IN" smtClean="0"/>
              <a:t>18-09-2020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08AC8-5278-4B37-8AA6-20D17186D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/>
              <a:t>Induction-balance Magnetic Sensor based on Non-spiral Planar Microcoils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2948F-E7FC-4FC5-AA62-084B30955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542DE-F812-466C-94B8-918742B321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910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99846-2637-4D03-AD04-3565E6DA85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8343" y="802298"/>
            <a:ext cx="11658600" cy="2541431"/>
          </a:xfrm>
        </p:spPr>
        <p:txBody>
          <a:bodyPr>
            <a:normAutofit/>
          </a:bodyPr>
          <a:lstStyle/>
          <a:p>
            <a:r>
              <a:rPr lang="en-IN" sz="4800" dirty="0"/>
              <a:t>Finite Element Analysis on Induction-balance Magnetic MEMS Sensor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D43813-5772-4F04-8CB0-037903FDE3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59107" y="3638308"/>
            <a:ext cx="8637072" cy="1335436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rgbClr val="002060"/>
                </a:solidFill>
              </a:rPr>
              <a:t>D</a:t>
            </a:r>
            <a:r>
              <a:rPr lang="en-US" sz="2200" cap="none" dirty="0">
                <a:solidFill>
                  <a:srgbClr val="002060"/>
                </a:solidFill>
              </a:rPr>
              <a:t>r</a:t>
            </a:r>
            <a:r>
              <a:rPr lang="en-US" sz="2200" dirty="0">
                <a:solidFill>
                  <a:srgbClr val="002060"/>
                </a:solidFill>
              </a:rPr>
              <a:t>. Krishnapriya. S (Muthoot Institute of Technology, Cochin, India), </a:t>
            </a:r>
          </a:p>
          <a:p>
            <a:r>
              <a:rPr lang="en-US" sz="2200" dirty="0">
                <a:solidFill>
                  <a:srgbClr val="002060"/>
                </a:solidFill>
              </a:rPr>
              <a:t>D</a:t>
            </a:r>
            <a:r>
              <a:rPr lang="en-US" sz="2200" cap="none" dirty="0">
                <a:solidFill>
                  <a:srgbClr val="002060"/>
                </a:solidFill>
              </a:rPr>
              <a:t>r</a:t>
            </a:r>
            <a:r>
              <a:rPr lang="en-US" sz="2200" dirty="0">
                <a:solidFill>
                  <a:srgbClr val="002060"/>
                </a:solidFill>
              </a:rPr>
              <a:t>. </a:t>
            </a:r>
            <a:r>
              <a:rPr lang="en-US" sz="2200" dirty="0" err="1">
                <a:solidFill>
                  <a:srgbClr val="002060"/>
                </a:solidFill>
              </a:rPr>
              <a:t>Suja</a:t>
            </a:r>
            <a:r>
              <a:rPr lang="en-US" sz="2200" dirty="0">
                <a:solidFill>
                  <a:srgbClr val="002060"/>
                </a:solidFill>
              </a:rPr>
              <a:t> K J ( National Institute of Technology, Calicut, India)</a:t>
            </a:r>
          </a:p>
          <a:p>
            <a:r>
              <a:rPr lang="en-US" sz="2200" b="1" dirty="0">
                <a:solidFill>
                  <a:srgbClr val="002060"/>
                </a:solidFill>
              </a:rPr>
              <a:t>D</a:t>
            </a:r>
            <a:r>
              <a:rPr lang="en-US" sz="2200" b="1" cap="none" dirty="0">
                <a:solidFill>
                  <a:srgbClr val="002060"/>
                </a:solidFill>
              </a:rPr>
              <a:t>r</a:t>
            </a:r>
            <a:r>
              <a:rPr lang="en-US" sz="2200" b="1" dirty="0">
                <a:solidFill>
                  <a:srgbClr val="002060"/>
                </a:solidFill>
              </a:rPr>
              <a:t>. Rama S </a:t>
            </a:r>
            <a:r>
              <a:rPr lang="en-US" sz="2200" b="1" dirty="0" err="1">
                <a:solidFill>
                  <a:srgbClr val="002060"/>
                </a:solidFill>
              </a:rPr>
              <a:t>Komaragiri</a:t>
            </a:r>
            <a:r>
              <a:rPr lang="en-US" sz="2200" b="1" dirty="0">
                <a:solidFill>
                  <a:srgbClr val="002060"/>
                </a:solidFill>
              </a:rPr>
              <a:t> (Bennett University, Noida, India)</a:t>
            </a:r>
            <a:endParaRPr lang="en-IN" sz="2200" b="1" dirty="0">
              <a:solidFill>
                <a:srgbClr val="0020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BA6810-B5DA-41F3-A16B-BF9BCDB90B29}"/>
              </a:ext>
            </a:extLst>
          </p:cNvPr>
          <p:cNvSpPr txBox="1"/>
          <p:nvPr/>
        </p:nvSpPr>
        <p:spPr>
          <a:xfrm>
            <a:off x="4371262" y="5893827"/>
            <a:ext cx="3612763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solidFill>
                  <a:srgbClr val="002060"/>
                </a:solidFill>
              </a:rPr>
              <a:t>COMSOL Conference 2020 Europe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14</a:t>
            </a:r>
            <a:r>
              <a:rPr lang="en-US" b="1" baseline="30000" dirty="0">
                <a:solidFill>
                  <a:srgbClr val="002060"/>
                </a:solidFill>
              </a:rPr>
              <a:t>th</a:t>
            </a:r>
            <a:r>
              <a:rPr lang="en-US" b="1" dirty="0">
                <a:solidFill>
                  <a:srgbClr val="002060"/>
                </a:solidFill>
              </a:rPr>
              <a:t> – 15</a:t>
            </a:r>
            <a:r>
              <a:rPr lang="en-US" b="1" baseline="30000" dirty="0">
                <a:solidFill>
                  <a:srgbClr val="002060"/>
                </a:solidFill>
              </a:rPr>
              <a:t>th</a:t>
            </a:r>
            <a:r>
              <a:rPr lang="en-US" b="1" dirty="0">
                <a:solidFill>
                  <a:srgbClr val="002060"/>
                </a:solidFill>
              </a:rPr>
              <a:t> October 2020</a:t>
            </a:r>
            <a:endParaRPr lang="en-IN" b="1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A91742-C4B9-4C43-885C-BA9EFE2028DD}"/>
              </a:ext>
            </a:extLst>
          </p:cNvPr>
          <p:cNvSpPr txBox="1"/>
          <p:nvPr/>
        </p:nvSpPr>
        <p:spPr>
          <a:xfrm>
            <a:off x="5995542" y="541782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In</a:t>
            </a:r>
          </a:p>
        </p:txBody>
      </p:sp>
    </p:spTree>
    <p:extLst>
      <p:ext uri="{BB962C8B-B14F-4D97-AF65-F5344CB8AC3E}">
        <p14:creationId xmlns:p14="http://schemas.microsoft.com/office/powerpoint/2010/main" val="1720079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DCC78-BAB3-40AB-9C62-62CD0652A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Simulation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8647-9CAA-4326-9A38-226699AD5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9888" y="1497501"/>
            <a:ext cx="7041424" cy="4617918"/>
          </a:xfrm>
        </p:spPr>
        <p:txBody>
          <a:bodyPr>
            <a:noAutofit/>
          </a:bodyPr>
          <a:lstStyle/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Magnetic field distribution in the sensor for an input excitation direct current of 100 </a:t>
            </a:r>
            <a:r>
              <a:rPr lang="en-IN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µA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is shown.</a:t>
            </a:r>
          </a:p>
          <a:p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Magnetic flux density is of the order of micro Tesla at the interface of microparticle array and exciting coils are observed</a:t>
            </a:r>
          </a:p>
          <a:p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magnetization of iron oxide beads is about 50 A/m, much lower than the saturation magnetization level.</a:t>
            </a:r>
          </a:p>
          <a:p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Saturation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magnetization levels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 of the order of kA/m for iron oxide microbeads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848E5-8EAA-4C4E-A858-EA440AFEF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10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85C8D8-AE44-405D-8BBD-AF0AF358C72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73" y="1830894"/>
            <a:ext cx="4804922" cy="33627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713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DCC78-BAB3-40AB-9C62-62CD0652A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168305"/>
            <a:ext cx="10515600" cy="1325563"/>
          </a:xfrm>
        </p:spPr>
        <p:txBody>
          <a:bodyPr/>
          <a:lstStyle/>
          <a:p>
            <a:r>
              <a:rPr lang="en-IN" dirty="0"/>
              <a:t>Simulation Results </a:t>
            </a:r>
            <a:r>
              <a:rPr lang="en-IN" sz="2800" dirty="0"/>
              <a:t>(cont. …)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8647-9CAA-4326-9A38-226699AD5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735" y="4856583"/>
            <a:ext cx="11971845" cy="1833112"/>
          </a:xfrm>
        </p:spPr>
        <p:txBody>
          <a:bodyPr>
            <a:normAutofit/>
          </a:bodyPr>
          <a:lstStyle/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induced magnetic field is observed to be maximum at the edge of the innermost turn.</a:t>
            </a: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field gradually decreases towards outer turns</a:t>
            </a:r>
          </a:p>
          <a:p>
            <a:pPr lvl="1"/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due to the current division in non-spiral planar microcoils</a:t>
            </a:r>
          </a:p>
          <a:p>
            <a:pPr lvl="1"/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Significantly different from the conventional spiral planar microcoils (no current division)</a:t>
            </a:r>
            <a:endParaRPr lang="en-IN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848E5-8EAA-4C4E-A858-EA440AFEF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11</a:t>
            </a:fld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D1EB2B-A6E3-4BC3-A026-325D320399F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55" y="1431917"/>
            <a:ext cx="4196080" cy="328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24C95AD4-E1E6-41AB-B179-B6BFA2F178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437475"/>
              </p:ext>
            </p:extLst>
          </p:nvPr>
        </p:nvGraphicFramePr>
        <p:xfrm>
          <a:off x="6096000" y="1161231"/>
          <a:ext cx="5554522" cy="354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Bitmap Image" r:id="rId4" imgW="17634856" imgH="14180279" progId="Paint.Picture">
                  <p:embed/>
                </p:oleObj>
              </mc:Choice>
              <mc:Fallback>
                <p:oleObj name="Bitmap Image" r:id="rId4" imgW="17634856" imgH="14180279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161231"/>
                        <a:ext cx="5554522" cy="3543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839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8780A-9D70-4983-BFF3-56ED700EF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Simulation Results </a:t>
            </a:r>
            <a:r>
              <a:rPr lang="en-IN" sz="2800" dirty="0"/>
              <a:t>(cont. …)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4B576-6C88-4963-985D-176C6333E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2365" y="2015732"/>
            <a:ext cx="7807235" cy="312828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current in the RX coil is simulated by </a:t>
            </a:r>
            <a:r>
              <a:rPr lang="en-US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applying microparticles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 the coil surface</a:t>
            </a:r>
          </a:p>
          <a:p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Input currents are varied from 10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μA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 500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μA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and current in the RX coil is simulated</a:t>
            </a:r>
          </a:p>
          <a:p>
            <a:r>
              <a:rPr lang="en-US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presence of microparticles is found to induce current in the RX coil.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DA3843-CF8C-4D5B-AB52-193875297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12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27C3CC-0FDE-43CA-A6D4-AC130E44274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13986"/>
            <a:ext cx="3921001" cy="3430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3C3C13-56A0-409D-A454-843F6A4E121D}"/>
              </a:ext>
            </a:extLst>
          </p:cNvPr>
          <p:cNvSpPr txBox="1"/>
          <p:nvPr/>
        </p:nvSpPr>
        <p:spPr>
          <a:xfrm>
            <a:off x="1291590" y="5323255"/>
            <a:ext cx="103670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Magnetic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microparticles modulated the induced current by </a:t>
            </a:r>
            <a:r>
              <a:rPr lang="en-US" sz="24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 than two orders of magnitude</a:t>
            </a:r>
            <a:endParaRPr lang="en-IN" sz="2400" b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6341761-1889-49FF-988B-9CE361E49B09}"/>
              </a:ext>
            </a:extLst>
          </p:cNvPr>
          <p:cNvSpPr/>
          <p:nvPr/>
        </p:nvSpPr>
        <p:spPr>
          <a:xfrm>
            <a:off x="2948940" y="1690688"/>
            <a:ext cx="354330" cy="3064192"/>
          </a:xfrm>
          <a:prstGeom prst="ellipse">
            <a:avLst/>
          </a:prstGeom>
          <a:solidFill>
            <a:srgbClr val="FFC000">
              <a:alpha val="15000"/>
            </a:srgb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792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D5C1F-A84B-4EFF-8C81-9C43118F4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620" y="352410"/>
            <a:ext cx="11150979" cy="790600"/>
          </a:xfrm>
        </p:spPr>
        <p:txBody>
          <a:bodyPr>
            <a:normAutofit/>
          </a:bodyPr>
          <a:lstStyle/>
          <a:p>
            <a:r>
              <a:rPr lang="en-IN" dirty="0"/>
              <a:t>Comparative Studies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01446C40-6A37-4D6A-8E6E-830DE92BB9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295083"/>
              </p:ext>
            </p:extLst>
          </p:nvPr>
        </p:nvGraphicFramePr>
        <p:xfrm>
          <a:off x="364399" y="1048375"/>
          <a:ext cx="11423468" cy="271278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333137">
                  <a:extLst>
                    <a:ext uri="{9D8B030D-6E8A-4147-A177-3AD203B41FA5}">
                      <a16:colId xmlns:a16="http://schemas.microsoft.com/office/drawing/2014/main" val="4261928835"/>
                    </a:ext>
                  </a:extLst>
                </a:gridCol>
                <a:gridCol w="1085774">
                  <a:extLst>
                    <a:ext uri="{9D8B030D-6E8A-4147-A177-3AD203B41FA5}">
                      <a16:colId xmlns:a16="http://schemas.microsoft.com/office/drawing/2014/main" val="1744050529"/>
                    </a:ext>
                  </a:extLst>
                </a:gridCol>
                <a:gridCol w="2214754">
                  <a:extLst>
                    <a:ext uri="{9D8B030D-6E8A-4147-A177-3AD203B41FA5}">
                      <a16:colId xmlns:a16="http://schemas.microsoft.com/office/drawing/2014/main" val="1160802968"/>
                    </a:ext>
                  </a:extLst>
                </a:gridCol>
                <a:gridCol w="1525955">
                  <a:extLst>
                    <a:ext uri="{9D8B030D-6E8A-4147-A177-3AD203B41FA5}">
                      <a16:colId xmlns:a16="http://schemas.microsoft.com/office/drawing/2014/main" val="607837800"/>
                    </a:ext>
                  </a:extLst>
                </a:gridCol>
                <a:gridCol w="2235948">
                  <a:extLst>
                    <a:ext uri="{9D8B030D-6E8A-4147-A177-3AD203B41FA5}">
                      <a16:colId xmlns:a16="http://schemas.microsoft.com/office/drawing/2014/main" val="548625915"/>
                    </a:ext>
                  </a:extLst>
                </a:gridCol>
                <a:gridCol w="1027900">
                  <a:extLst>
                    <a:ext uri="{9D8B030D-6E8A-4147-A177-3AD203B41FA5}">
                      <a16:colId xmlns:a16="http://schemas.microsoft.com/office/drawing/2014/main" val="2285096650"/>
                    </a:ext>
                  </a:extLst>
                </a:gridCol>
              </a:tblGrid>
              <a:tr h="35325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sensor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2286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000" b="1" baseline="-25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Particle used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err="1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000" b="1" baseline="-25000" dirty="0" err="1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000" b="1" baseline="-25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9740129"/>
                  </a:ext>
                </a:extLst>
              </a:tr>
              <a:tr h="47630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Spiral coil-based LC coupled oscillator [3]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IgG-coated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microbead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 </a:t>
                      </a:r>
                      <a:r>
                        <a:rPr lang="en-US" sz="2000" dirty="0" err="1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μA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20-30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58730204"/>
                  </a:ext>
                </a:extLst>
              </a:tr>
              <a:tr h="20597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Resonant spiral coil [10]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Dynal M-280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 μA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000" baseline="30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8240281"/>
                  </a:ext>
                </a:extLst>
              </a:tr>
              <a:tr h="47630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Spiral coils in Bridge configuration [11]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Estapor</a:t>
                      </a:r>
                      <a:r>
                        <a:rPr lang="en-US" sz="2000" baseline="30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®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0.15 - 0.25</a:t>
                      </a:r>
                      <a:endParaRPr lang="en-IN" sz="200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en-US" sz="2000" dirty="0" err="1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pg</a:t>
                      </a: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/mL of the antibody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000" baseline="30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6880506"/>
                  </a:ext>
                </a:extLst>
              </a:tr>
              <a:tr h="426782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This work</a:t>
                      </a:r>
                      <a:endParaRPr lang="en-IN" sz="2000" b="1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000" baseline="-25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000" baseline="-25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 </a:t>
                      </a:r>
                      <a:r>
                        <a:rPr lang="en-US" sz="2000" dirty="0" err="1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μA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solidFill>
                            <a:srgbClr val="231F2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10 </a:t>
                      </a:r>
                      <a:endParaRPr lang="en-IN" sz="2000" dirty="0">
                        <a:solidFill>
                          <a:srgbClr val="231F2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7427015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1BAB39-6588-45BA-8E60-4881DAAB2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13</a:t>
            </a:fld>
            <a:endParaRPr lang="en-IN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01D23D-7FED-4383-B399-8156118CD6B5}"/>
              </a:ext>
            </a:extLst>
          </p:cNvPr>
          <p:cNvSpPr txBox="1"/>
          <p:nvPr/>
        </p:nvSpPr>
        <p:spPr>
          <a:xfrm>
            <a:off x="388620" y="4389395"/>
            <a:ext cx="100820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Induction-balance sensor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provides a better limit of detection (</a:t>
            </a:r>
            <a:r>
              <a:rPr lang="en-US" sz="2000" i="1" dirty="0"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000" i="1" baseline="-25000" dirty="0"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compared to other planar microcoil based sensors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reduced </a:t>
            </a:r>
            <a:r>
              <a:rPr lang="en-US" sz="20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2000" b="0" i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limit of detection(S) is 0.1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μA</a:t>
            </a:r>
            <a:endParaRPr lang="en-IN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AE0C96-B0A8-40D0-909C-736554F416DF}"/>
              </a:ext>
            </a:extLst>
          </p:cNvPr>
          <p:cNvSpPr txBox="1"/>
          <p:nvPr/>
        </p:nvSpPr>
        <p:spPr>
          <a:xfrm>
            <a:off x="694372" y="3904591"/>
            <a:ext cx="110934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="0" i="1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the particle radius in </a:t>
            </a:r>
            <a:r>
              <a:rPr lang="en-US" sz="2000" b="0" dirty="0">
                <a:effectLst/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m; </a:t>
            </a:r>
            <a:r>
              <a:rPr lang="en-US" sz="20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="0" i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 the number of metal layers required to fabricate the sensor</a:t>
            </a:r>
            <a:endParaRPr lang="en-IN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5865F5-7BB1-4534-A2B1-381EA50B930D}"/>
              </a:ext>
            </a:extLst>
          </p:cNvPr>
          <p:cNvSpPr txBox="1"/>
          <p:nvPr/>
        </p:nvSpPr>
        <p:spPr>
          <a:xfrm>
            <a:off x="239764" y="6071823"/>
            <a:ext cx="10556433" cy="786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Y. Zheng,  et al.,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IEEE transactions on biomedical circuits and systems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no.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10(2)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pp. 477-486 (2016)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10. Richardson J et al.,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Biosensors and Bioelectronics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16(9-12)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:1127-32 (2001)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11.Tamanaha CR et. al,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Biosensors and Bioelectronics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24(1)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:1-3 (2008)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71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3AC2E-68AF-4E23-950B-9D19F565C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A1610-2E1B-43F4-9A3B-2F5BCBC8C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386" y="1512812"/>
            <a:ext cx="11742964" cy="406502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Non-spiral planar microcoil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based magnetic sensor using induction balance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 designed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simulated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tabLst>
                <a:tab pos="4389438" algn="l"/>
              </a:tabLs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 applying current to transmitting coils, the resulting magnetic field distribution and output current in the receiving coil are analyzed</a:t>
            </a:r>
          </a:p>
          <a:p>
            <a:pPr algn="just"/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Presence of iron micro particles modulates the magnetic field which can be used to detect pathogens</a:t>
            </a:r>
          </a:p>
          <a:p>
            <a:pPr algn="just"/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induction-balance sensor is found to produce the highest sensing currents of the order of micro Amperes with at an improved detection limit of 10 particles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abrication easiness is an advantage as the induction-balance sensor requires only a single metal level for the microfabrication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3D1C6-506F-47C1-9198-640C1FB8B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0423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BEA3C-9BB4-4279-AEEC-430A5ADCB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220269"/>
            <a:ext cx="10515600" cy="776288"/>
          </a:xfrm>
        </p:spPr>
        <p:txBody>
          <a:bodyPr/>
          <a:lstStyle/>
          <a:p>
            <a:r>
              <a:rPr lang="en-IN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E38D2-77DF-4B65-B11D-6E6F4C52B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974" y="996556"/>
            <a:ext cx="11854815" cy="516421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J.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Geng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L. Zhang, C. Zhu, L. Dai, X. Shi and H. Qian, "An Oscillator-Based CMOS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Magnetosensitive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Microarray Biochip with On-Chip Inductor Optimization Methodology,"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IEEE Transactions on Microwave Theory and Techniques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no.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66(5)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pp.2556-2569 (2018)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J.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Llandro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J.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Palfreyman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A. Ionescu and C. Barnes, "Magnetic biosensor technologies for medical applications: A review,"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Medical &amp; biological engineering &amp; computing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no.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48(10)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pp. 977-998, (2010)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Y. Zheng, N. Shang, P. Haddad and M.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Sawan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"A microsystem for magnetic immunoassay based on planar microcoil array,"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IEEE transactions on biomedical circuits and systems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no.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10(2)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pp. 477-486 (2016)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Krishnapriya S, Rama S Komaragiri, Suja K J, "Fabrication,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Characterisation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and Modelling of a Novel via-less Single Metal Level Magnetic Microcoil Sensor for Biosensing Applications",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Sensors and Actuators A: Physical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290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pp.190-197 (2019)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Makiranta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J. Jarkko and J. O.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Lekkala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"Modeling and simulation of magnetic nanoparticle sensor," in IEEE Engineering in Medicine and Biology 27</a:t>
            </a:r>
            <a:r>
              <a:rPr lang="en-US" sz="1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Annual Conference, 2006.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J.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Geng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L. Zhang, C. Zhu, L. Dai, X. Shi and H. Qian, "An Oscillator-Based CMOS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Magnetosensitive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Microarray Biochip with On-Chip Inductor Optimization Methodology," IEEE Transactions on Microwave Theory and Techniques, no.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66(5)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pp. 2556-2569, 2018. 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Krishnapriya S, Rama S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Komaragiri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Suja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K.J, "Detection of Magnetic Particles Using Induction-Balance Microsensor Based on Non-Spiral Planar Microcoils,"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Proceedings of IEEE SENSORS 2018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28</a:t>
            </a:r>
            <a:r>
              <a:rPr lang="en-US" sz="1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-31</a:t>
            </a:r>
            <a:r>
              <a:rPr lang="en-US" sz="1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October 2018, Pullman Aero City, New Delhi, India, pp. 1-4.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D.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Ambruš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D.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Vasic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V. Bilas, "Automatic compensation of primary field coupling for a frequency-domain electromagnetic induction sensor. Instrumentation and Measurement Technology Conference," in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IEEE International Instrumentation and Measurement Technology Conference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(2017).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Lacharme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F, C.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Vandevyver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M. A. M. Gijs. "Magnetic beads retention device for sandwich immunoassay: comparison of off-chip and on-chip antibody incubation."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Microfluidics and </a:t>
            </a:r>
            <a:r>
              <a:rPr lang="en-US" sz="14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nanofluidics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7.4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p.479 (2009)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10. Richardson J, Hill A, Luxton R, Hawkins P. "A novel measuring system for the determination of paramagnetic particle labels for use in magneto-immunoassays".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Biosensors and Bioelectronics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16(9-12)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:1127-32 (2001)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11.Tamanaha CR, Mulvaney SP, Rife JC, Whitman LJ. "Magnetic labeling, detection, and system integration," </a:t>
            </a:r>
            <a:r>
              <a:rPr lang="en-US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Biosensors and Bioelectronics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24(1)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:1-3 (2008)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E6D71B-3281-4ED0-8AB2-B768ABD2F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15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8256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E250CC-D551-40EC-AD50-C1A92A5DFFDC}"/>
              </a:ext>
            </a:extLst>
          </p:cNvPr>
          <p:cNvSpPr txBox="1"/>
          <p:nvPr/>
        </p:nvSpPr>
        <p:spPr>
          <a:xfrm>
            <a:off x="3342640" y="2651760"/>
            <a:ext cx="8371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7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66BC1E-2488-4BB9-AB15-0CFF2BC02609}"/>
              </a:ext>
            </a:extLst>
          </p:cNvPr>
          <p:cNvSpPr txBox="1"/>
          <p:nvPr/>
        </p:nvSpPr>
        <p:spPr>
          <a:xfrm>
            <a:off x="768893" y="5294086"/>
            <a:ext cx="10654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Acknowledgement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The authors would like to acknowledge the National Program on Micro and Smart Systems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NPMaSS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for providing licenses of COMSOL Multiphysics 5.3.</a:t>
            </a:r>
            <a:endParaRPr lang="en-IN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E76A34-0A8A-4DF7-A5D4-4C2151AAA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1879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08415-69E1-46C2-87AD-C88D7B405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96193-7926-4E82-B6CA-6755418F2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Introduction</a:t>
            </a:r>
          </a:p>
          <a:p>
            <a:r>
              <a:rPr lang="en-IN" dirty="0"/>
              <a:t>Sensors based on </a:t>
            </a:r>
            <a:r>
              <a:rPr lang="en-IN" dirty="0" err="1"/>
              <a:t>Micorcoils</a:t>
            </a:r>
            <a:endParaRPr lang="en-IN" dirty="0"/>
          </a:p>
          <a:p>
            <a:r>
              <a:rPr lang="en-IN" dirty="0"/>
              <a:t>Spiral and Non-spiral microcoils</a:t>
            </a:r>
          </a:p>
          <a:p>
            <a:r>
              <a:rPr lang="en-IN" dirty="0"/>
              <a:t>COMSOL Simulation Setup</a:t>
            </a:r>
          </a:p>
          <a:p>
            <a:r>
              <a:rPr lang="en-IN" dirty="0"/>
              <a:t>Simulation Results</a:t>
            </a:r>
          </a:p>
          <a:p>
            <a:r>
              <a:rPr lang="en-IN" dirty="0"/>
              <a:t>Conclusions</a:t>
            </a:r>
          </a:p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ACAFA-7D0C-46EB-BE65-F97A910D8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881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183A2-FA0F-426A-82A0-C5231D891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498" y="123681"/>
            <a:ext cx="10515600" cy="825010"/>
          </a:xfrm>
        </p:spPr>
        <p:txBody>
          <a:bodyPr/>
          <a:lstStyle/>
          <a:p>
            <a:r>
              <a:rPr lang="en-IN" dirty="0"/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0822E-2635-45C3-9BA4-D4F59FC75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617" y="860027"/>
            <a:ext cx="11778343" cy="2944227"/>
          </a:xfrm>
        </p:spPr>
        <p:txBody>
          <a:bodyPr>
            <a:normAutofit/>
          </a:bodyPr>
          <a:lstStyle/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Point of care testing is realized by portable biomedical instruments such as </a:t>
            </a:r>
            <a:r>
              <a:rPr lang="en-US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Lab-on-chip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(LoC) devices.</a:t>
            </a:r>
            <a:endParaRPr lang="en-US" sz="24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US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mmunomagnetic assay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US" sz="24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magnetically labeled antibody interacts with the target of a biosensor</a:t>
            </a:r>
            <a:endParaRPr lang="en-IN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en-US" sz="2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Target of a biosensor: Antigen of a pathogen or toxin under detection</a:t>
            </a: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Magnetic labels in biosensors have the unique advantages of magnetic sensing techniques. 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5477F0-53C8-49AC-BA45-F238501EF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3</a:t>
            </a:fld>
            <a:endParaRPr lang="en-IN"/>
          </a:p>
        </p:txBody>
      </p:sp>
      <p:pic>
        <p:nvPicPr>
          <p:cNvPr id="2050" name="Picture 2" descr="point of care diagnostics - Clinical Lab Products">
            <a:extLst>
              <a:ext uri="{FF2B5EF4-FFF2-40B4-BE49-F238E27FC236}">
                <a16:creationId xmlns:a16="http://schemas.microsoft.com/office/drawing/2014/main" id="{FA57819B-A90B-4055-81FA-D93D3CB65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0954" y="3208338"/>
            <a:ext cx="2511776" cy="18537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603544BA-C142-4FD2-8CE3-0C70345DBCAB}"/>
              </a:ext>
            </a:extLst>
          </p:cNvPr>
          <p:cNvSpPr/>
          <p:nvPr/>
        </p:nvSpPr>
        <p:spPr>
          <a:xfrm>
            <a:off x="1095016" y="6018349"/>
            <a:ext cx="5902960" cy="2844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051439C-F8FE-42CA-9FCC-443D6EDD8C45}"/>
              </a:ext>
            </a:extLst>
          </p:cNvPr>
          <p:cNvGrpSpPr/>
          <p:nvPr/>
        </p:nvGrpSpPr>
        <p:grpSpPr>
          <a:xfrm>
            <a:off x="5320506" y="5494472"/>
            <a:ext cx="252968" cy="523877"/>
            <a:chOff x="7052707" y="1104900"/>
            <a:chExt cx="476250" cy="783949"/>
          </a:xfrm>
        </p:grpSpPr>
        <p:sp>
          <p:nvSpPr>
            <p:cNvPr id="81" name="Cylinder 80">
              <a:extLst>
                <a:ext uri="{FF2B5EF4-FFF2-40B4-BE49-F238E27FC236}">
                  <a16:creationId xmlns:a16="http://schemas.microsoft.com/office/drawing/2014/main" id="{50561A02-FEAD-4761-AAEB-2955CF97B2CB}"/>
                </a:ext>
              </a:extLst>
            </p:cNvPr>
            <p:cNvSpPr/>
            <p:nvPr/>
          </p:nvSpPr>
          <p:spPr>
            <a:xfrm>
              <a:off x="7202726" y="1390652"/>
              <a:ext cx="164841" cy="498197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2" name="Arrow: Chevron 81">
              <a:extLst>
                <a:ext uri="{FF2B5EF4-FFF2-40B4-BE49-F238E27FC236}">
                  <a16:creationId xmlns:a16="http://schemas.microsoft.com/office/drawing/2014/main" id="{FBCE41CC-9EE2-418A-BB55-1F97933A2852}"/>
                </a:ext>
              </a:extLst>
            </p:cNvPr>
            <p:cNvSpPr/>
            <p:nvPr/>
          </p:nvSpPr>
          <p:spPr>
            <a:xfrm rot="5400000">
              <a:off x="7095569" y="1062038"/>
              <a:ext cx="390525" cy="47625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6B12DBC-87A2-48B3-A2AC-2BF508C4AF4C}"/>
              </a:ext>
            </a:extLst>
          </p:cNvPr>
          <p:cNvGrpSpPr/>
          <p:nvPr/>
        </p:nvGrpSpPr>
        <p:grpSpPr>
          <a:xfrm>
            <a:off x="4620259" y="5494472"/>
            <a:ext cx="252968" cy="523877"/>
            <a:chOff x="7052707" y="1104900"/>
            <a:chExt cx="476250" cy="783949"/>
          </a:xfrm>
        </p:grpSpPr>
        <p:sp>
          <p:nvSpPr>
            <p:cNvPr id="84" name="Cylinder 83">
              <a:extLst>
                <a:ext uri="{FF2B5EF4-FFF2-40B4-BE49-F238E27FC236}">
                  <a16:creationId xmlns:a16="http://schemas.microsoft.com/office/drawing/2014/main" id="{BCD2CAAC-C111-46D7-81E0-2345BC6A083B}"/>
                </a:ext>
              </a:extLst>
            </p:cNvPr>
            <p:cNvSpPr/>
            <p:nvPr/>
          </p:nvSpPr>
          <p:spPr>
            <a:xfrm>
              <a:off x="7202726" y="1390652"/>
              <a:ext cx="164841" cy="498197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Arrow: Chevron 84">
              <a:extLst>
                <a:ext uri="{FF2B5EF4-FFF2-40B4-BE49-F238E27FC236}">
                  <a16:creationId xmlns:a16="http://schemas.microsoft.com/office/drawing/2014/main" id="{F0D59F58-51BF-480D-8261-23DCA04F5F53}"/>
                </a:ext>
              </a:extLst>
            </p:cNvPr>
            <p:cNvSpPr/>
            <p:nvPr/>
          </p:nvSpPr>
          <p:spPr>
            <a:xfrm rot="5400000">
              <a:off x="7095569" y="1062038"/>
              <a:ext cx="390525" cy="47625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9EB9489-5CD3-4A38-ABF3-863EB890FF91}"/>
              </a:ext>
            </a:extLst>
          </p:cNvPr>
          <p:cNvGrpSpPr/>
          <p:nvPr/>
        </p:nvGrpSpPr>
        <p:grpSpPr>
          <a:xfrm>
            <a:off x="3920012" y="5494472"/>
            <a:ext cx="252968" cy="523877"/>
            <a:chOff x="7052707" y="1104900"/>
            <a:chExt cx="476250" cy="783949"/>
          </a:xfrm>
        </p:grpSpPr>
        <p:sp>
          <p:nvSpPr>
            <p:cNvPr id="87" name="Cylinder 86">
              <a:extLst>
                <a:ext uri="{FF2B5EF4-FFF2-40B4-BE49-F238E27FC236}">
                  <a16:creationId xmlns:a16="http://schemas.microsoft.com/office/drawing/2014/main" id="{AC187047-A314-4C4D-8255-56CEFFA6F794}"/>
                </a:ext>
              </a:extLst>
            </p:cNvPr>
            <p:cNvSpPr/>
            <p:nvPr/>
          </p:nvSpPr>
          <p:spPr>
            <a:xfrm>
              <a:off x="7202726" y="1390652"/>
              <a:ext cx="164841" cy="498197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8" name="Arrow: Chevron 87">
              <a:extLst>
                <a:ext uri="{FF2B5EF4-FFF2-40B4-BE49-F238E27FC236}">
                  <a16:creationId xmlns:a16="http://schemas.microsoft.com/office/drawing/2014/main" id="{F77F8A88-A367-4BE8-A14A-32AB54F63D9D}"/>
                </a:ext>
              </a:extLst>
            </p:cNvPr>
            <p:cNvSpPr/>
            <p:nvPr/>
          </p:nvSpPr>
          <p:spPr>
            <a:xfrm rot="5400000">
              <a:off x="7095569" y="1062038"/>
              <a:ext cx="390525" cy="47625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82576ED-41F0-4945-9014-85DBDDC5D67E}"/>
              </a:ext>
            </a:extLst>
          </p:cNvPr>
          <p:cNvGrpSpPr/>
          <p:nvPr/>
        </p:nvGrpSpPr>
        <p:grpSpPr>
          <a:xfrm>
            <a:off x="3219765" y="5494472"/>
            <a:ext cx="252968" cy="523877"/>
            <a:chOff x="7052707" y="1104900"/>
            <a:chExt cx="476250" cy="783949"/>
          </a:xfrm>
        </p:grpSpPr>
        <p:sp>
          <p:nvSpPr>
            <p:cNvPr id="90" name="Cylinder 89">
              <a:extLst>
                <a:ext uri="{FF2B5EF4-FFF2-40B4-BE49-F238E27FC236}">
                  <a16:creationId xmlns:a16="http://schemas.microsoft.com/office/drawing/2014/main" id="{B308ABD8-FA73-41B9-9BD3-A5D24312D63E}"/>
                </a:ext>
              </a:extLst>
            </p:cNvPr>
            <p:cNvSpPr/>
            <p:nvPr/>
          </p:nvSpPr>
          <p:spPr>
            <a:xfrm>
              <a:off x="7202726" y="1390652"/>
              <a:ext cx="164841" cy="498197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1" name="Arrow: Chevron 90">
              <a:extLst>
                <a:ext uri="{FF2B5EF4-FFF2-40B4-BE49-F238E27FC236}">
                  <a16:creationId xmlns:a16="http://schemas.microsoft.com/office/drawing/2014/main" id="{9E49392E-4C81-4AB9-81D6-0EE2B9F0D26F}"/>
                </a:ext>
              </a:extLst>
            </p:cNvPr>
            <p:cNvSpPr/>
            <p:nvPr/>
          </p:nvSpPr>
          <p:spPr>
            <a:xfrm rot="5400000">
              <a:off x="7095569" y="1062038"/>
              <a:ext cx="390525" cy="47625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742DE17-D7FD-45F9-B19D-BFD53BB28E53}"/>
              </a:ext>
            </a:extLst>
          </p:cNvPr>
          <p:cNvGrpSpPr/>
          <p:nvPr/>
        </p:nvGrpSpPr>
        <p:grpSpPr>
          <a:xfrm>
            <a:off x="2519518" y="5494472"/>
            <a:ext cx="252968" cy="523877"/>
            <a:chOff x="7052707" y="1104900"/>
            <a:chExt cx="476250" cy="783949"/>
          </a:xfrm>
        </p:grpSpPr>
        <p:sp>
          <p:nvSpPr>
            <p:cNvPr id="93" name="Cylinder 92">
              <a:extLst>
                <a:ext uri="{FF2B5EF4-FFF2-40B4-BE49-F238E27FC236}">
                  <a16:creationId xmlns:a16="http://schemas.microsoft.com/office/drawing/2014/main" id="{A401C98E-3370-40AC-81D9-AD41DC65388A}"/>
                </a:ext>
              </a:extLst>
            </p:cNvPr>
            <p:cNvSpPr/>
            <p:nvPr/>
          </p:nvSpPr>
          <p:spPr>
            <a:xfrm>
              <a:off x="7202726" y="1390652"/>
              <a:ext cx="164841" cy="498197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4" name="Arrow: Chevron 93">
              <a:extLst>
                <a:ext uri="{FF2B5EF4-FFF2-40B4-BE49-F238E27FC236}">
                  <a16:creationId xmlns:a16="http://schemas.microsoft.com/office/drawing/2014/main" id="{C7563679-2A4A-481C-8781-816E850FA84F}"/>
                </a:ext>
              </a:extLst>
            </p:cNvPr>
            <p:cNvSpPr/>
            <p:nvPr/>
          </p:nvSpPr>
          <p:spPr>
            <a:xfrm rot="5400000">
              <a:off x="7095569" y="1062038"/>
              <a:ext cx="390525" cy="47625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CB1D46E-721F-4424-997C-37B0D4E9F344}"/>
              </a:ext>
            </a:extLst>
          </p:cNvPr>
          <p:cNvGrpSpPr/>
          <p:nvPr/>
        </p:nvGrpSpPr>
        <p:grpSpPr>
          <a:xfrm>
            <a:off x="1819271" y="5494472"/>
            <a:ext cx="252968" cy="523877"/>
            <a:chOff x="7052707" y="1104900"/>
            <a:chExt cx="476250" cy="783949"/>
          </a:xfrm>
        </p:grpSpPr>
        <p:sp>
          <p:nvSpPr>
            <p:cNvPr id="96" name="Cylinder 95">
              <a:extLst>
                <a:ext uri="{FF2B5EF4-FFF2-40B4-BE49-F238E27FC236}">
                  <a16:creationId xmlns:a16="http://schemas.microsoft.com/office/drawing/2014/main" id="{2C794E4F-D393-4EC8-96BD-7899740E7E40}"/>
                </a:ext>
              </a:extLst>
            </p:cNvPr>
            <p:cNvSpPr/>
            <p:nvPr/>
          </p:nvSpPr>
          <p:spPr>
            <a:xfrm>
              <a:off x="7202726" y="1390652"/>
              <a:ext cx="164841" cy="498197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7" name="Arrow: Chevron 96">
              <a:extLst>
                <a:ext uri="{FF2B5EF4-FFF2-40B4-BE49-F238E27FC236}">
                  <a16:creationId xmlns:a16="http://schemas.microsoft.com/office/drawing/2014/main" id="{2B2024D5-FDE4-458F-8B93-21C5E254E588}"/>
                </a:ext>
              </a:extLst>
            </p:cNvPr>
            <p:cNvSpPr/>
            <p:nvPr/>
          </p:nvSpPr>
          <p:spPr>
            <a:xfrm rot="5400000">
              <a:off x="7095569" y="1062038"/>
              <a:ext cx="390525" cy="47625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56951FAD-C4A9-4ECD-96C8-55AF4E125821}"/>
              </a:ext>
            </a:extLst>
          </p:cNvPr>
          <p:cNvGrpSpPr/>
          <p:nvPr/>
        </p:nvGrpSpPr>
        <p:grpSpPr>
          <a:xfrm>
            <a:off x="1119024" y="5494472"/>
            <a:ext cx="252968" cy="523877"/>
            <a:chOff x="7052707" y="1104900"/>
            <a:chExt cx="476250" cy="783949"/>
          </a:xfrm>
        </p:grpSpPr>
        <p:sp>
          <p:nvSpPr>
            <p:cNvPr id="99" name="Cylinder 98">
              <a:extLst>
                <a:ext uri="{FF2B5EF4-FFF2-40B4-BE49-F238E27FC236}">
                  <a16:creationId xmlns:a16="http://schemas.microsoft.com/office/drawing/2014/main" id="{5246D55F-918F-4C6B-B9E5-89C1747C5EE3}"/>
                </a:ext>
              </a:extLst>
            </p:cNvPr>
            <p:cNvSpPr/>
            <p:nvPr/>
          </p:nvSpPr>
          <p:spPr>
            <a:xfrm>
              <a:off x="7202726" y="1390652"/>
              <a:ext cx="164841" cy="498197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0" name="Arrow: Chevron 99">
              <a:extLst>
                <a:ext uri="{FF2B5EF4-FFF2-40B4-BE49-F238E27FC236}">
                  <a16:creationId xmlns:a16="http://schemas.microsoft.com/office/drawing/2014/main" id="{698F71DF-6E20-4EF0-8AEE-057D1729C40E}"/>
                </a:ext>
              </a:extLst>
            </p:cNvPr>
            <p:cNvSpPr/>
            <p:nvPr/>
          </p:nvSpPr>
          <p:spPr>
            <a:xfrm rot="5400000">
              <a:off x="7095569" y="1062038"/>
              <a:ext cx="390525" cy="47625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5AE1F55-DDB7-4835-A316-9A0291904B7C}"/>
              </a:ext>
            </a:extLst>
          </p:cNvPr>
          <p:cNvGrpSpPr/>
          <p:nvPr/>
        </p:nvGrpSpPr>
        <p:grpSpPr>
          <a:xfrm>
            <a:off x="6721003" y="5494472"/>
            <a:ext cx="252968" cy="523877"/>
            <a:chOff x="7052707" y="1104900"/>
            <a:chExt cx="476250" cy="783949"/>
          </a:xfrm>
        </p:grpSpPr>
        <p:sp>
          <p:nvSpPr>
            <p:cNvPr id="102" name="Cylinder 101">
              <a:extLst>
                <a:ext uri="{FF2B5EF4-FFF2-40B4-BE49-F238E27FC236}">
                  <a16:creationId xmlns:a16="http://schemas.microsoft.com/office/drawing/2014/main" id="{607DDF2D-F3C3-499B-AB64-1D5025CA4EFE}"/>
                </a:ext>
              </a:extLst>
            </p:cNvPr>
            <p:cNvSpPr/>
            <p:nvPr/>
          </p:nvSpPr>
          <p:spPr>
            <a:xfrm>
              <a:off x="7202726" y="1390652"/>
              <a:ext cx="164841" cy="498197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3" name="Arrow: Chevron 102">
              <a:extLst>
                <a:ext uri="{FF2B5EF4-FFF2-40B4-BE49-F238E27FC236}">
                  <a16:creationId xmlns:a16="http://schemas.microsoft.com/office/drawing/2014/main" id="{FA126BF5-49EA-40E7-A5AB-665A22594544}"/>
                </a:ext>
              </a:extLst>
            </p:cNvPr>
            <p:cNvSpPr/>
            <p:nvPr/>
          </p:nvSpPr>
          <p:spPr>
            <a:xfrm rot="5400000">
              <a:off x="7095569" y="1062038"/>
              <a:ext cx="390525" cy="47625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A86EA49-B7B5-42A7-A395-C0CB81786B96}"/>
              </a:ext>
            </a:extLst>
          </p:cNvPr>
          <p:cNvGrpSpPr/>
          <p:nvPr/>
        </p:nvGrpSpPr>
        <p:grpSpPr>
          <a:xfrm>
            <a:off x="6020753" y="5494472"/>
            <a:ext cx="252968" cy="523877"/>
            <a:chOff x="7052707" y="1104900"/>
            <a:chExt cx="476250" cy="783949"/>
          </a:xfrm>
        </p:grpSpPr>
        <p:sp>
          <p:nvSpPr>
            <p:cNvPr id="105" name="Cylinder 104">
              <a:extLst>
                <a:ext uri="{FF2B5EF4-FFF2-40B4-BE49-F238E27FC236}">
                  <a16:creationId xmlns:a16="http://schemas.microsoft.com/office/drawing/2014/main" id="{4A0C8508-9791-4AA9-A996-3059A1F1F9F4}"/>
                </a:ext>
              </a:extLst>
            </p:cNvPr>
            <p:cNvSpPr/>
            <p:nvPr/>
          </p:nvSpPr>
          <p:spPr>
            <a:xfrm>
              <a:off x="7202726" y="1390652"/>
              <a:ext cx="164841" cy="498197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6" name="Arrow: Chevron 105">
              <a:extLst>
                <a:ext uri="{FF2B5EF4-FFF2-40B4-BE49-F238E27FC236}">
                  <a16:creationId xmlns:a16="http://schemas.microsoft.com/office/drawing/2014/main" id="{AAA3D4F3-08FD-4D6C-8C14-156A9AEF09BD}"/>
                </a:ext>
              </a:extLst>
            </p:cNvPr>
            <p:cNvSpPr/>
            <p:nvPr/>
          </p:nvSpPr>
          <p:spPr>
            <a:xfrm rot="5400000">
              <a:off x="7095569" y="1062038"/>
              <a:ext cx="390525" cy="47625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/>
            </a:p>
          </p:txBody>
        </p:sp>
      </p:grp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D99C738F-A83E-465B-B83C-3FE139DF63DB}"/>
              </a:ext>
            </a:extLst>
          </p:cNvPr>
          <p:cNvCxnSpPr>
            <a:cxnSpLocks/>
          </p:cNvCxnSpPr>
          <p:nvPr/>
        </p:nvCxnSpPr>
        <p:spPr>
          <a:xfrm flipH="1" flipV="1">
            <a:off x="4378612" y="4520137"/>
            <a:ext cx="371112" cy="381340"/>
          </a:xfrm>
          <a:prstGeom prst="straightConnector1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0E4982D4-B037-4A5D-AC7B-0C51996115AC}"/>
              </a:ext>
            </a:extLst>
          </p:cNvPr>
          <p:cNvCxnSpPr/>
          <p:nvPr/>
        </p:nvCxnSpPr>
        <p:spPr>
          <a:xfrm flipH="1" flipV="1">
            <a:off x="3501097" y="4535951"/>
            <a:ext cx="611025" cy="27314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ardrop 108">
            <a:extLst>
              <a:ext uri="{FF2B5EF4-FFF2-40B4-BE49-F238E27FC236}">
                <a16:creationId xmlns:a16="http://schemas.microsoft.com/office/drawing/2014/main" id="{F5867614-15E7-44F6-9AED-E4A00A2ACBA0}"/>
              </a:ext>
            </a:extLst>
          </p:cNvPr>
          <p:cNvSpPr/>
          <p:nvPr/>
        </p:nvSpPr>
        <p:spPr>
          <a:xfrm>
            <a:off x="2339530" y="4792690"/>
            <a:ext cx="371978" cy="371475"/>
          </a:xfrm>
          <a:prstGeom prst="teardrop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64EB591D-FAF7-4C96-AE73-27D5B6D65EC2}"/>
              </a:ext>
            </a:extLst>
          </p:cNvPr>
          <p:cNvSpPr/>
          <p:nvPr/>
        </p:nvSpPr>
        <p:spPr>
          <a:xfrm>
            <a:off x="1027528" y="5156020"/>
            <a:ext cx="441921" cy="4572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1" name="Teardrop 110">
            <a:extLst>
              <a:ext uri="{FF2B5EF4-FFF2-40B4-BE49-F238E27FC236}">
                <a16:creationId xmlns:a16="http://schemas.microsoft.com/office/drawing/2014/main" id="{DAAD6D1B-B7F0-4341-9545-3C65E9F912EE}"/>
              </a:ext>
            </a:extLst>
          </p:cNvPr>
          <p:cNvSpPr/>
          <p:nvPr/>
        </p:nvSpPr>
        <p:spPr>
          <a:xfrm>
            <a:off x="3332366" y="4889945"/>
            <a:ext cx="371978" cy="371475"/>
          </a:xfrm>
          <a:prstGeom prst="teardrop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2" name="Pentagon 111">
            <a:extLst>
              <a:ext uri="{FF2B5EF4-FFF2-40B4-BE49-F238E27FC236}">
                <a16:creationId xmlns:a16="http://schemas.microsoft.com/office/drawing/2014/main" id="{92356702-A2AA-4483-99CF-44BE5859D3AE}"/>
              </a:ext>
            </a:extLst>
          </p:cNvPr>
          <p:cNvSpPr/>
          <p:nvPr/>
        </p:nvSpPr>
        <p:spPr>
          <a:xfrm rot="10800000">
            <a:off x="4574425" y="4919852"/>
            <a:ext cx="411680" cy="28448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3" name="Pentagon 112">
            <a:extLst>
              <a:ext uri="{FF2B5EF4-FFF2-40B4-BE49-F238E27FC236}">
                <a16:creationId xmlns:a16="http://schemas.microsoft.com/office/drawing/2014/main" id="{A48BD0BB-2E81-4F85-98EF-2BC33F9AE8AB}"/>
              </a:ext>
            </a:extLst>
          </p:cNvPr>
          <p:cNvSpPr/>
          <p:nvPr/>
        </p:nvSpPr>
        <p:spPr>
          <a:xfrm rot="10800000">
            <a:off x="1648204" y="4818578"/>
            <a:ext cx="411680" cy="28448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4" name="Pentagon 113">
            <a:extLst>
              <a:ext uri="{FF2B5EF4-FFF2-40B4-BE49-F238E27FC236}">
                <a16:creationId xmlns:a16="http://schemas.microsoft.com/office/drawing/2014/main" id="{6E9E5B5D-D986-4982-A56C-A511CAFC20E2}"/>
              </a:ext>
            </a:extLst>
          </p:cNvPr>
          <p:cNvSpPr/>
          <p:nvPr/>
        </p:nvSpPr>
        <p:spPr>
          <a:xfrm rot="10800000">
            <a:off x="5782317" y="4976940"/>
            <a:ext cx="411680" cy="28448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CB3D4B03-BBC4-4948-BD37-A1EDD7E86680}"/>
              </a:ext>
            </a:extLst>
          </p:cNvPr>
          <p:cNvSpPr/>
          <p:nvPr/>
        </p:nvSpPr>
        <p:spPr>
          <a:xfrm>
            <a:off x="2428022" y="5166411"/>
            <a:ext cx="441921" cy="4572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6" name="Diamond 115">
            <a:extLst>
              <a:ext uri="{FF2B5EF4-FFF2-40B4-BE49-F238E27FC236}">
                <a16:creationId xmlns:a16="http://schemas.microsoft.com/office/drawing/2014/main" id="{891BDD97-FBCD-4341-BEA5-EBC088CCBD5B}"/>
              </a:ext>
            </a:extLst>
          </p:cNvPr>
          <p:cNvSpPr/>
          <p:nvPr/>
        </p:nvSpPr>
        <p:spPr>
          <a:xfrm>
            <a:off x="4533088" y="5175936"/>
            <a:ext cx="441921" cy="4572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7" name="Hexagon 116">
            <a:extLst>
              <a:ext uri="{FF2B5EF4-FFF2-40B4-BE49-F238E27FC236}">
                <a16:creationId xmlns:a16="http://schemas.microsoft.com/office/drawing/2014/main" id="{BD08B187-9B36-485E-8217-863F0B80A18D}"/>
              </a:ext>
            </a:extLst>
          </p:cNvPr>
          <p:cNvSpPr/>
          <p:nvPr/>
        </p:nvSpPr>
        <p:spPr>
          <a:xfrm>
            <a:off x="5423052" y="4724016"/>
            <a:ext cx="312846" cy="338076"/>
          </a:xfrm>
          <a:prstGeom prst="hex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8" name="Hexagon 117">
            <a:extLst>
              <a:ext uri="{FF2B5EF4-FFF2-40B4-BE49-F238E27FC236}">
                <a16:creationId xmlns:a16="http://schemas.microsoft.com/office/drawing/2014/main" id="{C9880AD4-BFF9-4533-ABBA-CB0B517BFADA}"/>
              </a:ext>
            </a:extLst>
          </p:cNvPr>
          <p:cNvSpPr/>
          <p:nvPr/>
        </p:nvSpPr>
        <p:spPr>
          <a:xfrm>
            <a:off x="2923035" y="4837860"/>
            <a:ext cx="312846" cy="338076"/>
          </a:xfrm>
          <a:prstGeom prst="hex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9" name="Hexagon 118">
            <a:extLst>
              <a:ext uri="{FF2B5EF4-FFF2-40B4-BE49-F238E27FC236}">
                <a16:creationId xmlns:a16="http://schemas.microsoft.com/office/drawing/2014/main" id="{7D22CC55-9295-4183-A9EF-71FFEC50199B}"/>
              </a:ext>
            </a:extLst>
          </p:cNvPr>
          <p:cNvSpPr/>
          <p:nvPr/>
        </p:nvSpPr>
        <p:spPr>
          <a:xfrm>
            <a:off x="3886766" y="4837860"/>
            <a:ext cx="312846" cy="338076"/>
          </a:xfrm>
          <a:prstGeom prst="hex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753B23A5-FF2C-4910-BA05-9FDC88F0C42B}"/>
              </a:ext>
            </a:extLst>
          </p:cNvPr>
          <p:cNvSpPr/>
          <p:nvPr/>
        </p:nvSpPr>
        <p:spPr>
          <a:xfrm>
            <a:off x="5933766" y="5166411"/>
            <a:ext cx="441921" cy="4572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DD19B3E-A3F4-4220-9A6E-AA5504708533}"/>
              </a:ext>
            </a:extLst>
          </p:cNvPr>
          <p:cNvSpPr txBox="1"/>
          <p:nvPr/>
        </p:nvSpPr>
        <p:spPr>
          <a:xfrm>
            <a:off x="2883259" y="4175919"/>
            <a:ext cx="2876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>
                <a:latin typeface="Times" panose="02020603050405020304" pitchFamily="18" charset="0"/>
                <a:cs typeface="Times" panose="02020603050405020304" pitchFamily="18" charset="0"/>
              </a:rPr>
              <a:t>Other Antigens flush out</a:t>
            </a:r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A69E6949-4BA1-4F1E-9AB6-6D60EAE60B73}"/>
              </a:ext>
            </a:extLst>
          </p:cNvPr>
          <p:cNvCxnSpPr>
            <a:cxnSpLocks/>
          </p:cNvCxnSpPr>
          <p:nvPr/>
        </p:nvCxnSpPr>
        <p:spPr>
          <a:xfrm flipV="1">
            <a:off x="6014239" y="4183435"/>
            <a:ext cx="576000" cy="0"/>
          </a:xfrm>
          <a:prstGeom prst="straightConnector1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1908E602-DB56-4C27-8631-ADDEE4DD2575}"/>
              </a:ext>
            </a:extLst>
          </p:cNvPr>
          <p:cNvCxnSpPr>
            <a:cxnSpLocks/>
          </p:cNvCxnSpPr>
          <p:nvPr/>
        </p:nvCxnSpPr>
        <p:spPr>
          <a:xfrm flipV="1">
            <a:off x="6014239" y="4679310"/>
            <a:ext cx="576000" cy="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AB4462C3-6E1A-446D-A309-FA78FA750EF0}"/>
              </a:ext>
            </a:extLst>
          </p:cNvPr>
          <p:cNvCxnSpPr>
            <a:cxnSpLocks/>
          </p:cNvCxnSpPr>
          <p:nvPr/>
        </p:nvCxnSpPr>
        <p:spPr>
          <a:xfrm flipV="1">
            <a:off x="6014239" y="4395812"/>
            <a:ext cx="622936" cy="0"/>
          </a:xfrm>
          <a:prstGeom prst="straightConnector1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5" name="Partial Circle 124">
            <a:extLst>
              <a:ext uri="{FF2B5EF4-FFF2-40B4-BE49-F238E27FC236}">
                <a16:creationId xmlns:a16="http://schemas.microsoft.com/office/drawing/2014/main" id="{28B5A6D7-3579-4FBA-9529-DBC7C64EC1AD}"/>
              </a:ext>
            </a:extLst>
          </p:cNvPr>
          <p:cNvSpPr/>
          <p:nvPr/>
        </p:nvSpPr>
        <p:spPr>
          <a:xfrm rot="7838351">
            <a:off x="981574" y="4888574"/>
            <a:ext cx="514350" cy="526119"/>
          </a:xfrm>
          <a:prstGeom prst="pie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26" name="Partial Circle 125">
            <a:extLst>
              <a:ext uri="{FF2B5EF4-FFF2-40B4-BE49-F238E27FC236}">
                <a16:creationId xmlns:a16="http://schemas.microsoft.com/office/drawing/2014/main" id="{9F21EDB0-3915-4E9D-8121-6BE22D6B3111}"/>
              </a:ext>
            </a:extLst>
          </p:cNvPr>
          <p:cNvSpPr/>
          <p:nvPr/>
        </p:nvSpPr>
        <p:spPr>
          <a:xfrm rot="7838351">
            <a:off x="2374109" y="4893890"/>
            <a:ext cx="514350" cy="526119"/>
          </a:xfrm>
          <a:prstGeom prst="pie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27" name="Partial Circle 126">
            <a:extLst>
              <a:ext uri="{FF2B5EF4-FFF2-40B4-BE49-F238E27FC236}">
                <a16:creationId xmlns:a16="http://schemas.microsoft.com/office/drawing/2014/main" id="{EFC1A5A4-9C6D-4447-8124-484BE522A53C}"/>
              </a:ext>
            </a:extLst>
          </p:cNvPr>
          <p:cNvSpPr/>
          <p:nvPr/>
        </p:nvSpPr>
        <p:spPr>
          <a:xfrm rot="7838351">
            <a:off x="4478367" y="4905040"/>
            <a:ext cx="514350" cy="526119"/>
          </a:xfrm>
          <a:prstGeom prst="pie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28" name="Partial Circle 127">
            <a:extLst>
              <a:ext uri="{FF2B5EF4-FFF2-40B4-BE49-F238E27FC236}">
                <a16:creationId xmlns:a16="http://schemas.microsoft.com/office/drawing/2014/main" id="{8F1B09E7-55EA-4F8C-A2AE-2220B533BFF9}"/>
              </a:ext>
            </a:extLst>
          </p:cNvPr>
          <p:cNvSpPr/>
          <p:nvPr/>
        </p:nvSpPr>
        <p:spPr>
          <a:xfrm rot="7838351">
            <a:off x="5877574" y="4893889"/>
            <a:ext cx="514350" cy="526119"/>
          </a:xfrm>
          <a:prstGeom prst="pie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29" name="Partial Circle 128">
            <a:extLst>
              <a:ext uri="{FF2B5EF4-FFF2-40B4-BE49-F238E27FC236}">
                <a16:creationId xmlns:a16="http://schemas.microsoft.com/office/drawing/2014/main" id="{0B24BB40-C996-413D-A250-C7E4EB1E0605}"/>
              </a:ext>
            </a:extLst>
          </p:cNvPr>
          <p:cNvSpPr/>
          <p:nvPr/>
        </p:nvSpPr>
        <p:spPr>
          <a:xfrm rot="7838351">
            <a:off x="3153275" y="4469475"/>
            <a:ext cx="514350" cy="526119"/>
          </a:xfrm>
          <a:prstGeom prst="pie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30" name="Partial Circle 129">
            <a:extLst>
              <a:ext uri="{FF2B5EF4-FFF2-40B4-BE49-F238E27FC236}">
                <a16:creationId xmlns:a16="http://schemas.microsoft.com/office/drawing/2014/main" id="{AAE6644B-07F2-4300-8368-A11E2DF5001F}"/>
              </a:ext>
            </a:extLst>
          </p:cNvPr>
          <p:cNvSpPr/>
          <p:nvPr/>
        </p:nvSpPr>
        <p:spPr>
          <a:xfrm rot="13860000">
            <a:off x="5092903" y="4509988"/>
            <a:ext cx="504000" cy="526119"/>
          </a:xfrm>
          <a:prstGeom prst="pie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7620D50A-FFDB-4B89-AC4E-119D6B29A5DD}"/>
              </a:ext>
            </a:extLst>
          </p:cNvPr>
          <p:cNvSpPr txBox="1"/>
          <p:nvPr/>
        </p:nvSpPr>
        <p:spPr>
          <a:xfrm>
            <a:off x="921028" y="3636872"/>
            <a:ext cx="2926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Magnetic beads sticking to target antigens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549B2B79-FA8E-4E54-AD74-71BEDDB4A855}"/>
              </a:ext>
            </a:extLst>
          </p:cNvPr>
          <p:cNvCxnSpPr/>
          <p:nvPr/>
        </p:nvCxnSpPr>
        <p:spPr>
          <a:xfrm flipV="1">
            <a:off x="1279508" y="4366053"/>
            <a:ext cx="555176" cy="419100"/>
          </a:xfrm>
          <a:prstGeom prst="straightConnector1">
            <a:avLst/>
          </a:prstGeom>
          <a:ln w="1905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DDAEAF92-CF67-4C7C-8F2C-D5253AB97CBD}"/>
              </a:ext>
            </a:extLst>
          </p:cNvPr>
          <p:cNvCxnSpPr/>
          <p:nvPr/>
        </p:nvCxnSpPr>
        <p:spPr>
          <a:xfrm flipH="1" flipV="1">
            <a:off x="2316431" y="4327953"/>
            <a:ext cx="324275" cy="529135"/>
          </a:xfrm>
          <a:prstGeom prst="straightConnector1">
            <a:avLst/>
          </a:prstGeom>
          <a:ln w="1905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Partial Circle 133">
            <a:extLst>
              <a:ext uri="{FF2B5EF4-FFF2-40B4-BE49-F238E27FC236}">
                <a16:creationId xmlns:a16="http://schemas.microsoft.com/office/drawing/2014/main" id="{07E2BF59-EDA5-43C2-AE75-21C9CA7C9FD4}"/>
              </a:ext>
            </a:extLst>
          </p:cNvPr>
          <p:cNvSpPr/>
          <p:nvPr/>
        </p:nvSpPr>
        <p:spPr>
          <a:xfrm rot="19020000">
            <a:off x="3830292" y="4425674"/>
            <a:ext cx="504000" cy="526119"/>
          </a:xfrm>
          <a:prstGeom prst="pie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73D0414-47CD-4286-BEC7-464E2E66A3D2}"/>
              </a:ext>
            </a:extLst>
          </p:cNvPr>
          <p:cNvSpPr/>
          <p:nvPr/>
        </p:nvSpPr>
        <p:spPr>
          <a:xfrm>
            <a:off x="4351141" y="3605338"/>
            <a:ext cx="1857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b="1" dirty="0">
                <a:solidFill>
                  <a:schemeClr val="accent2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Magnetic beads flush out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E9755423-C84F-446F-A220-C898E2133C42}"/>
              </a:ext>
            </a:extLst>
          </p:cNvPr>
          <p:cNvCxnSpPr>
            <a:cxnSpLocks/>
          </p:cNvCxnSpPr>
          <p:nvPr/>
        </p:nvCxnSpPr>
        <p:spPr>
          <a:xfrm>
            <a:off x="6129354" y="3907275"/>
            <a:ext cx="886331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84F977F6-AB57-4FE2-A211-69A93238B8CA}"/>
              </a:ext>
            </a:extLst>
          </p:cNvPr>
          <p:cNvCxnSpPr>
            <a:cxnSpLocks/>
          </p:cNvCxnSpPr>
          <p:nvPr/>
        </p:nvCxnSpPr>
        <p:spPr>
          <a:xfrm>
            <a:off x="6129354" y="4173023"/>
            <a:ext cx="886331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40426FA-8CAA-48F2-9781-B7BFC327961A}"/>
              </a:ext>
            </a:extLst>
          </p:cNvPr>
          <p:cNvGrpSpPr/>
          <p:nvPr/>
        </p:nvGrpSpPr>
        <p:grpSpPr>
          <a:xfrm>
            <a:off x="7662957" y="5307012"/>
            <a:ext cx="2345062" cy="457200"/>
            <a:chOff x="9838999" y="3428824"/>
            <a:chExt cx="2345062" cy="457200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C293B29C-1D06-47B0-9043-79C36A7F81D4}"/>
                </a:ext>
              </a:extLst>
            </p:cNvPr>
            <p:cNvSpPr txBox="1"/>
            <p:nvPr/>
          </p:nvSpPr>
          <p:spPr>
            <a:xfrm>
              <a:off x="10363563" y="3457369"/>
              <a:ext cx="18204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2000" b="1" dirty="0">
                  <a:solidFill>
                    <a:schemeClr val="accent2">
                      <a:lumMod val="75000"/>
                    </a:schemeClr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Target Antigen</a:t>
              </a:r>
            </a:p>
          </p:txBody>
        </p:sp>
        <p:sp>
          <p:nvSpPr>
            <p:cNvPr id="140" name="Diamond 139">
              <a:extLst>
                <a:ext uri="{FF2B5EF4-FFF2-40B4-BE49-F238E27FC236}">
                  <a16:creationId xmlns:a16="http://schemas.microsoft.com/office/drawing/2014/main" id="{2DB0CDAC-1BEB-47C6-B8ED-3664E978A443}"/>
                </a:ext>
              </a:extLst>
            </p:cNvPr>
            <p:cNvSpPr/>
            <p:nvPr/>
          </p:nvSpPr>
          <p:spPr>
            <a:xfrm>
              <a:off x="9838999" y="3428824"/>
              <a:ext cx="441921" cy="457200"/>
            </a:xfrm>
            <a:prstGeom prst="diamon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C1FD3A2-90AE-49E7-9766-D5FBC7BAA55E}"/>
              </a:ext>
            </a:extLst>
          </p:cNvPr>
          <p:cNvGrpSpPr/>
          <p:nvPr/>
        </p:nvGrpSpPr>
        <p:grpSpPr>
          <a:xfrm>
            <a:off x="7662957" y="4715001"/>
            <a:ext cx="1777997" cy="523877"/>
            <a:chOff x="9892717" y="2448100"/>
            <a:chExt cx="1777997" cy="523877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38D301F4-AFD5-4789-8916-0E47B983F35B}"/>
                </a:ext>
              </a:extLst>
            </p:cNvPr>
            <p:cNvGrpSpPr/>
            <p:nvPr/>
          </p:nvGrpSpPr>
          <p:grpSpPr>
            <a:xfrm>
              <a:off x="9892717" y="2448100"/>
              <a:ext cx="252968" cy="523877"/>
              <a:chOff x="7052707" y="1104900"/>
              <a:chExt cx="476250" cy="783949"/>
            </a:xfrm>
          </p:grpSpPr>
          <p:sp>
            <p:nvSpPr>
              <p:cNvPr id="144" name="Cylinder 143">
                <a:extLst>
                  <a:ext uri="{FF2B5EF4-FFF2-40B4-BE49-F238E27FC236}">
                    <a16:creationId xmlns:a16="http://schemas.microsoft.com/office/drawing/2014/main" id="{A77BAAEC-20EF-4139-AEDE-4BAFBB3736EC}"/>
                  </a:ext>
                </a:extLst>
              </p:cNvPr>
              <p:cNvSpPr/>
              <p:nvPr/>
            </p:nvSpPr>
            <p:spPr>
              <a:xfrm>
                <a:off x="7202726" y="1390652"/>
                <a:ext cx="164841" cy="498197"/>
              </a:xfrm>
              <a:prstGeom prst="can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5" name="Arrow: Chevron 144">
                <a:extLst>
                  <a:ext uri="{FF2B5EF4-FFF2-40B4-BE49-F238E27FC236}">
                    <a16:creationId xmlns:a16="http://schemas.microsoft.com/office/drawing/2014/main" id="{424F9719-DBEC-41AC-A4B4-FAB5CC8B6203}"/>
                  </a:ext>
                </a:extLst>
              </p:cNvPr>
              <p:cNvSpPr/>
              <p:nvPr/>
            </p:nvSpPr>
            <p:spPr>
              <a:xfrm rot="5400000">
                <a:off x="7095569" y="1062038"/>
                <a:ext cx="390525" cy="476250"/>
              </a:xfrm>
              <a:prstGeom prst="chevron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N"/>
              </a:p>
            </p:txBody>
          </p:sp>
        </p:grp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809A0DE3-6C1F-4644-B97B-10A4DBCE09AA}"/>
                </a:ext>
              </a:extLst>
            </p:cNvPr>
            <p:cNvSpPr/>
            <p:nvPr/>
          </p:nvSpPr>
          <p:spPr>
            <a:xfrm>
              <a:off x="10304634" y="2509983"/>
              <a:ext cx="136608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Antibodies</a:t>
              </a: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2292C8A5-F988-4327-B1C8-D57217BDF100}"/>
              </a:ext>
            </a:extLst>
          </p:cNvPr>
          <p:cNvGrpSpPr/>
          <p:nvPr/>
        </p:nvGrpSpPr>
        <p:grpSpPr>
          <a:xfrm>
            <a:off x="7662957" y="5981241"/>
            <a:ext cx="2529685" cy="514350"/>
            <a:chOff x="9796898" y="4103053"/>
            <a:chExt cx="2529685" cy="514350"/>
          </a:xfrm>
        </p:grpSpPr>
        <p:sp>
          <p:nvSpPr>
            <p:cNvPr id="147" name="Partial Circle 146">
              <a:extLst>
                <a:ext uri="{FF2B5EF4-FFF2-40B4-BE49-F238E27FC236}">
                  <a16:creationId xmlns:a16="http://schemas.microsoft.com/office/drawing/2014/main" id="{6B322A2E-E7C3-47D0-83E4-3320A642E456}"/>
                </a:ext>
              </a:extLst>
            </p:cNvPr>
            <p:cNvSpPr/>
            <p:nvPr/>
          </p:nvSpPr>
          <p:spPr>
            <a:xfrm rot="7838351">
              <a:off x="9802783" y="4097168"/>
              <a:ext cx="514350" cy="526119"/>
            </a:xfrm>
            <a:prstGeom prst="pie">
              <a:avLst/>
            </a:prstGeom>
            <a:solidFill>
              <a:srgbClr val="7030A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F6E5D231-DA55-4DA9-A50E-FB7E72AB48DD}"/>
                </a:ext>
              </a:extLst>
            </p:cNvPr>
            <p:cNvSpPr txBox="1"/>
            <p:nvPr/>
          </p:nvSpPr>
          <p:spPr>
            <a:xfrm>
              <a:off x="10506085" y="4175561"/>
              <a:ext cx="182049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1800" b="1" dirty="0">
                  <a:solidFill>
                    <a:srgbClr val="7030A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Magnetic beads </a:t>
              </a:r>
              <a:endParaRPr lang="en-IN" dirty="0"/>
            </a:p>
          </p:txBody>
        </p:sp>
      </p:grp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35126C1C-98D2-4139-B5BE-A44CB7E55B8E}"/>
              </a:ext>
            </a:extLst>
          </p:cNvPr>
          <p:cNvCxnSpPr>
            <a:cxnSpLocks/>
            <a:stCxn id="111" idx="5"/>
          </p:cNvCxnSpPr>
          <p:nvPr/>
        </p:nvCxnSpPr>
        <p:spPr>
          <a:xfrm flipH="1" flipV="1">
            <a:off x="3151789" y="4429680"/>
            <a:ext cx="235052" cy="514666"/>
          </a:xfrm>
          <a:prstGeom prst="straightConnector1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63260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109" grpId="0" animBg="1"/>
      <p:bldP spid="109" grpId="1" animBg="1"/>
      <p:bldP spid="110" grpId="0" animBg="1"/>
      <p:bldP spid="110" grpId="1" animBg="1"/>
      <p:bldP spid="110" grpId="2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5" grpId="2" animBg="1"/>
      <p:bldP spid="116" grpId="0" animBg="1"/>
      <p:bldP spid="116" grpId="1" animBg="1"/>
      <p:bldP spid="116" grpId="2" animBg="1"/>
      <p:bldP spid="117" grpId="0" animBg="1"/>
      <p:bldP spid="117" grpId="1" animBg="1"/>
      <p:bldP spid="118" grpId="0" animBg="1"/>
      <p:bldP spid="118" grpId="1" animBg="1"/>
      <p:bldP spid="119" grpId="0" animBg="1"/>
      <p:bldP spid="119" grpId="1" animBg="1"/>
      <p:bldP spid="120" grpId="0" animBg="1"/>
      <p:bldP spid="120" grpId="1" animBg="1"/>
      <p:bldP spid="120" grpId="2" animBg="1"/>
      <p:bldP spid="121" grpId="0"/>
      <p:bldP spid="121" grpId="1"/>
      <p:bldP spid="125" grpId="0" animBg="1"/>
      <p:bldP spid="126" grpId="0" animBg="1"/>
      <p:bldP spid="127" grpId="0" animBg="1"/>
      <p:bldP spid="128" grpId="0" animBg="1"/>
      <p:bldP spid="129" grpId="0" animBg="1"/>
      <p:bldP spid="129" grpId="1" animBg="1"/>
      <p:bldP spid="130" grpId="0" animBg="1"/>
      <p:bldP spid="130" grpId="1" animBg="1"/>
      <p:bldP spid="131" grpId="0"/>
      <p:bldP spid="134" grpId="0" animBg="1"/>
      <p:bldP spid="134" grpId="1" animBg="1"/>
      <p:bldP spid="135" grpId="0"/>
      <p:bldP spid="13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A0747-EA5C-40E5-87A1-0ADE16A28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Biosensors Based on Planar Microcoils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C913E-519F-4D39-B9C7-F9E995DE3A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420" y="1832852"/>
            <a:ext cx="11823699" cy="3450613"/>
          </a:xfrm>
        </p:spPr>
        <p:txBody>
          <a:bodyPr>
            <a:noAutofit/>
          </a:bodyPr>
          <a:lstStyle/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Planar microcoils allow easy integration of biosensors based on magnetic phenomena into microfluidic chip. </a:t>
            </a:r>
          </a:p>
          <a:p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Advantages of planar microcoil based magnetic sensors: </a:t>
            </a:r>
          </a:p>
          <a:p>
            <a:pPr lvl="1"/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Permanent magnets are not required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Miniaturization of sensor is possible</a:t>
            </a:r>
          </a:p>
          <a:p>
            <a:pPr lvl="1"/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Improved portability and sensitivity</a:t>
            </a:r>
            <a:r>
              <a:rPr lang="en-US" sz="20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1, 2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Microcoil can be used as a source and detector of a magnetic field</a:t>
            </a:r>
          </a:p>
          <a:p>
            <a:pPr lvl="1"/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Literature provides work based on planar microcoil sensors are based on conventional planar spiral microcoils</a:t>
            </a:r>
            <a:endParaRPr lang="en-IN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A727A-963A-467C-8E18-B9D6E260B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4</a:t>
            </a:fld>
            <a:endParaRPr lang="en-I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048FD4-95E4-4735-9E0A-D536F73F7F45}"/>
              </a:ext>
            </a:extLst>
          </p:cNvPr>
          <p:cNvSpPr txBox="1"/>
          <p:nvPr/>
        </p:nvSpPr>
        <p:spPr>
          <a:xfrm>
            <a:off x="184150" y="5769471"/>
            <a:ext cx="11823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1.J.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Geng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L. Zhang, C. Zhu, L. Dai, X. Shi and H. Qian, "An Oscillator-Based CMOS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Magnetosensitive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Microarray Biochip with On-Chip Inductor Optimization Methodology," </a:t>
            </a:r>
            <a:r>
              <a:rPr lang="en-US" sz="1100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IEEE Transactions on Microwave Theory and Techniques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no. 66(5), pp.2556-2569 (2018)</a:t>
            </a:r>
          </a:p>
          <a:p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2. Y. Zheng, N. Shang, P. Haddad and M. </a:t>
            </a:r>
            <a:r>
              <a:rPr lang="en-US" sz="11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Sawan</a:t>
            </a: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, "A microsystem for magnetic immunoassay based on planar microcoil array," IEEE transactions on biomedical circuits and systems, no. 10(2), pp. 477-486 (2016)</a:t>
            </a:r>
            <a:endParaRPr lang="en-IN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97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49BFD-4663-4612-9D03-D65202DCB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519" y="209369"/>
            <a:ext cx="10515600" cy="841217"/>
          </a:xfrm>
        </p:spPr>
        <p:txBody>
          <a:bodyPr>
            <a:normAutofit/>
          </a:bodyPr>
          <a:lstStyle/>
          <a:p>
            <a:r>
              <a:rPr lang="en-IN" dirty="0"/>
              <a:t>Spiral and Non-spiral Planar Microcoils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8FAD5C-CFE0-4612-BAF6-06AB283DA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2618" y="941185"/>
            <a:ext cx="4343401" cy="455498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Spiral planar microcoil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C4460-4759-4DC2-8A0B-62D645A51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1349" y="1565866"/>
            <a:ext cx="5157787" cy="368458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spiral microcoil contact pads are non-coplanar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 via is required to connect the center turn to the contact lead.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64875C8-DEF6-4F14-85C8-F6A370B0C7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3650" y="952024"/>
            <a:ext cx="5183188" cy="444659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Non-spiral planar microcoil</a:t>
            </a:r>
            <a:endParaRPr lang="en-IN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1D09A308-E558-4570-B44B-4F6A4FCFED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4011" y="1385844"/>
            <a:ext cx="6560819" cy="368458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non-spiral planar microcoil both contact leads are coplanar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 only a single metal layer for microfabrication, </a:t>
            </a:r>
            <a:r>
              <a:rPr lang="en-US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reduces fabrication complexity </a:t>
            </a:r>
          </a:p>
          <a:p>
            <a:pPr lvl="1"/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series resistance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reduced </a:t>
            </a:r>
            <a:r>
              <a:rPr lang="en-US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Joule heating losses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Alternative to spiral microcoil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5F881F-8D24-4D4E-88C6-638686441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5</a:t>
            </a:fld>
            <a:endParaRPr lang="en-IN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BC7BC79-D4EC-4538-B3FF-73A345AAB6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0120357"/>
              </p:ext>
            </p:extLst>
          </p:nvPr>
        </p:nvGraphicFramePr>
        <p:xfrm>
          <a:off x="1535961" y="3075168"/>
          <a:ext cx="2840037" cy="2390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6" name="Bitmap Image" r:id="rId3" imgW="3511730" imgH="3448227" progId="Paint.Picture">
                  <p:embed/>
                </p:oleObj>
              </mc:Choice>
              <mc:Fallback>
                <p:oleObj name="Bitmap Image" r:id="rId3" imgW="3511730" imgH="3448227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5961" y="3075168"/>
                        <a:ext cx="2840037" cy="23907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202B080-531E-4E25-8F5F-335FCBA9F6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3543876"/>
              </p:ext>
            </p:extLst>
          </p:nvPr>
        </p:nvGraphicFramePr>
        <p:xfrm>
          <a:off x="7204547" y="3904889"/>
          <a:ext cx="3615493" cy="2816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7" name="Bitmap Image" r:id="rId5" imgW="4527783" imgH="4807197" progId="Paint.Picture">
                  <p:embed/>
                </p:oleObj>
              </mc:Choice>
              <mc:Fallback>
                <p:oleObj name="Bitmap Image" r:id="rId5" imgW="4527783" imgH="4807197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4547" y="3904889"/>
                        <a:ext cx="3615493" cy="28165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0FB3C57-E3B1-4B8E-99AF-FD41F64CB193}"/>
              </a:ext>
            </a:extLst>
          </p:cNvPr>
          <p:cNvSpPr txBox="1"/>
          <p:nvPr/>
        </p:nvSpPr>
        <p:spPr>
          <a:xfrm>
            <a:off x="346467" y="5617686"/>
            <a:ext cx="46409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J. 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Geng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et al.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IEEE Transactions on Microwave Theory and Techniques, no. 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66(5)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pp. 2556-2569, 2018. </a:t>
            </a:r>
            <a:endParaRPr lang="en-IN" sz="1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01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06824-CC84-4923-837A-A1825B87D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829" y="262910"/>
            <a:ext cx="11985171" cy="1049235"/>
          </a:xfrm>
        </p:spPr>
        <p:txBody>
          <a:bodyPr>
            <a:normAutofit/>
          </a:bodyPr>
          <a:lstStyle/>
          <a:p>
            <a:r>
              <a:rPr lang="en-IN" dirty="0"/>
              <a:t>Non-spiral Planar Microcoil Based Magnetic Sensor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61DBC-C2FF-4426-965F-781E31824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828" y="4958248"/>
            <a:ext cx="11731171" cy="77826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Working principle of proposed biosensor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</a:rPr>
              <a:t>No</a:t>
            </a:r>
            <a:r>
              <a:rPr lang="en-US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n-spiral planar microcoils arranged in an induction-balance configuration</a:t>
            </a:r>
            <a:r>
              <a:rPr lang="en-US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sense the magnetic microparticles</a:t>
            </a:r>
            <a:endParaRPr lang="en-US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5ED646-E5F7-4855-BE40-3BA97087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6</a:t>
            </a:fld>
            <a:endParaRPr lang="en-IN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E260E45-E61A-4553-A2AB-BBFFBE456762}"/>
              </a:ext>
            </a:extLst>
          </p:cNvPr>
          <p:cNvSpPr txBox="1">
            <a:spLocks/>
          </p:cNvSpPr>
          <p:nvPr/>
        </p:nvSpPr>
        <p:spPr>
          <a:xfrm>
            <a:off x="4524606" y="1312145"/>
            <a:ext cx="6873690" cy="26421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 transmitting planar microcoils (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TX1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TX2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 receiving microcoil (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RX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Magnetic field lines of the coil are concentrated towards the inner coil </a:t>
            </a:r>
          </a:p>
          <a:p>
            <a:pPr lvl="1"/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increases particle detection sensitivity of the sensor</a:t>
            </a:r>
            <a:endParaRPr lang="en-IN" sz="2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07FC24-CDCE-46AC-BCBE-83E6D61F1A4C}"/>
              </a:ext>
            </a:extLst>
          </p:cNvPr>
          <p:cNvSpPr txBox="1"/>
          <p:nvPr/>
        </p:nvSpPr>
        <p:spPr>
          <a:xfrm>
            <a:off x="206829" y="6198255"/>
            <a:ext cx="1153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4.Krishnapriya S, Rama S Komaragiri, Suja K J, "Fabrication, 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Characterisation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and Modelling of a Novel via-less Single Metal Level Magnetic Microcoil Sensor for Biosensing Applications", </a:t>
            </a:r>
            <a:r>
              <a:rPr lang="en-US" sz="1400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Sensors and Actuators A: Physical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290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pp.190-197 (2019</a:t>
            </a:r>
            <a:endParaRPr lang="en-IN" sz="14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BD4F12-8C26-4353-86C5-8EE6294F0D4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29" y="1152040"/>
            <a:ext cx="3976551" cy="35074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800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97BBC-125F-4589-8C7A-BEB3B32E7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" y="244222"/>
            <a:ext cx="10515600" cy="1325563"/>
          </a:xfrm>
        </p:spPr>
        <p:txBody>
          <a:bodyPr/>
          <a:lstStyle/>
          <a:p>
            <a:r>
              <a:rPr lang="en-IN" dirty="0"/>
              <a:t>Simulation Setup in COMSOL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4BC91-2A0A-4CDD-B2ED-85CFA5818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2130" y="2366143"/>
            <a:ext cx="6579869" cy="2364247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Model is a  low-frequency electromagnetic problem</a:t>
            </a:r>
          </a:p>
          <a:p>
            <a:pPr lvl="1"/>
            <a:r>
              <a:rPr lang="en-US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Coil based physics inside the AC/DC module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Homogenized multi-turn option is selected under ‘Coil’ physics</a:t>
            </a:r>
          </a:p>
          <a:p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Electrical conductivity 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is set to zero in the dielectric regions </a:t>
            </a:r>
          </a:p>
          <a:p>
            <a:pPr lvl="1"/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 induced current density</a:t>
            </a:r>
            <a:endParaRPr lang="en-IN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7CBBCD-0EBA-4839-AC0E-908AEC659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7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BF035E-B27B-49F4-BB0B-02AF30D6597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" y="2056960"/>
            <a:ext cx="4659630" cy="1625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FBD24F1-4AF2-4881-9D10-891DBEB04684}"/>
              </a:ext>
            </a:extLst>
          </p:cNvPr>
          <p:cNvSpPr txBox="1">
            <a:spLocks/>
          </p:cNvSpPr>
          <p:nvPr/>
        </p:nvSpPr>
        <p:spPr>
          <a:xfrm>
            <a:off x="358140" y="4478918"/>
            <a:ext cx="5977889" cy="162560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simulate coil-based sensor</a:t>
            </a:r>
            <a:endParaRPr lang="en-US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en-US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2D </a:t>
            </a:r>
            <a:r>
              <a:rPr lang="en-US" sz="2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axi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-symmetric modeling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 used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Ferromagnetic microparticles are modeled as circular domains filled with Iron oxide material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04CE00E-B28B-4657-AF98-78F5D8EE1FC7}"/>
              </a:ext>
            </a:extLst>
          </p:cNvPr>
          <p:cNvCxnSpPr>
            <a:cxnSpLocks/>
          </p:cNvCxnSpPr>
          <p:nvPr/>
        </p:nvCxnSpPr>
        <p:spPr>
          <a:xfrm flipV="1">
            <a:off x="4606290" y="2056960"/>
            <a:ext cx="1131570" cy="720531"/>
          </a:xfrm>
          <a:prstGeom prst="straightConnector1">
            <a:avLst/>
          </a:prstGeom>
          <a:ln w="3810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070109E-5477-438C-B253-4062FD9872F3}"/>
              </a:ext>
            </a:extLst>
          </p:cNvPr>
          <p:cNvSpPr txBox="1"/>
          <p:nvPr/>
        </p:nvSpPr>
        <p:spPr>
          <a:xfrm>
            <a:off x="5770424" y="1758279"/>
            <a:ext cx="5682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 solid rectangular cross-sections represent coil turns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7817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73AA1-2FBB-44D4-B56F-EF882173D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927" y="362637"/>
            <a:ext cx="9603275" cy="1049235"/>
          </a:xfrm>
        </p:spPr>
        <p:txBody>
          <a:bodyPr/>
          <a:lstStyle/>
          <a:p>
            <a:r>
              <a:rPr lang="en-IN" dirty="0"/>
              <a:t>Material Selection and Meshing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FDBD7-25EE-4DE5-B583-3C0FC8C37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43" y="1582679"/>
            <a:ext cx="11800113" cy="3450613"/>
          </a:xfrm>
        </p:spPr>
        <p:txBody>
          <a:bodyPr>
            <a:normAutofit/>
          </a:bodyPr>
          <a:lstStyle/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 library feature available in COMSOL is used</a:t>
            </a:r>
          </a:p>
          <a:p>
            <a:pPr lvl="1"/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permeability of iron oxide is set to 6000 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Aluminum is used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from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coil domains (coil metal)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Conductivity of Aluminum is </a:t>
            </a:r>
            <a:r>
              <a:rPr lang="en-IN" sz="20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3.77×10</a:t>
            </a:r>
            <a:r>
              <a:rPr lang="en-IN" sz="2000" b="0" i="0" baseline="300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2000" b="0" i="0" baseline="30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0" i="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S/m</a:t>
            </a:r>
          </a:p>
          <a:p>
            <a:pPr lvl="1"/>
            <a:r>
              <a:rPr lang="en-US" sz="20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Silicon for substrate and Si</a:t>
            </a: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baseline="-25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the dielectric layer on top of the Silicon</a:t>
            </a:r>
            <a:endParaRPr lang="en-US" sz="2000" b="0" i="0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Surroundings are filled with air</a:t>
            </a:r>
          </a:p>
          <a:p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Fine physics-based meshing is applied to the entire geometry</a:t>
            </a:r>
            <a:endParaRPr lang="en-IN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3132B4-FA1C-4FC1-A9D2-8703B9280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8</a:t>
            </a:fld>
            <a:endParaRPr lang="en-IN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E20E1A1-C4A9-42E5-AAC0-4D3018732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4586" y="442051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C092378-14F0-46C2-A2EF-6DC8A26AA1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213593"/>
              </p:ext>
            </p:extLst>
          </p:nvPr>
        </p:nvGraphicFramePr>
        <p:xfrm>
          <a:off x="2604977" y="4420517"/>
          <a:ext cx="6081824" cy="185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Bitmap Image" r:id="rId3" imgW="3524431" imgH="1225397" progId="Paint.Picture">
                  <p:embed/>
                </p:oleObj>
              </mc:Choice>
              <mc:Fallback>
                <p:oleObj name="Bitmap Image" r:id="rId3" imgW="3524431" imgH="1225397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4977" y="4420517"/>
                        <a:ext cx="6081824" cy="1852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490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DC17F-9E04-4469-B008-8AFA462AB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87" y="226111"/>
            <a:ext cx="10515600" cy="1019759"/>
          </a:xfrm>
        </p:spPr>
        <p:txBody>
          <a:bodyPr/>
          <a:lstStyle/>
          <a:p>
            <a:r>
              <a:rPr lang="en-IN" dirty="0"/>
              <a:t>Simulation Inputs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B0E00-FB08-4DA3-953B-98F58D5F9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287" y="1342854"/>
            <a:ext cx="11843656" cy="4074966"/>
          </a:xfrm>
        </p:spPr>
        <p:txBody>
          <a:bodyPr>
            <a:noAutofit/>
          </a:bodyPr>
          <a:lstStyle/>
          <a:p>
            <a:pPr algn="just"/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current </a:t>
            </a:r>
            <a:r>
              <a:rPr lang="en-US" sz="24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US" sz="2400" i="1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coil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is applied to the transmitting coils </a:t>
            </a:r>
          </a:p>
          <a:p>
            <a:pPr algn="just"/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"external current density" feature under the "magnetic field" physics is used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Resultant external current density (</a:t>
            </a:r>
            <a:r>
              <a:rPr lang="en-US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</a:t>
            </a:r>
            <a:r>
              <a:rPr lang="en-US" sz="2400" i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in the direction of the coil turns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 given by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IN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Input current: 100 </a:t>
            </a:r>
            <a:r>
              <a:rPr lang="en-IN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µA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 10 kHz</a:t>
            </a:r>
            <a:endParaRPr lang="en-IN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08057B-24F7-47E4-8A6D-36E1FF3E5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42DE-F812-466C-94B8-918742B32155}" type="slidenum">
              <a:rPr lang="en-IN" smtClean="0"/>
              <a:t>9</a:t>
            </a:fld>
            <a:endParaRPr lang="en-IN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1BE1FCC-E0C3-4D09-A8CA-E354A1577E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610034"/>
              </p:ext>
            </p:extLst>
          </p:nvPr>
        </p:nvGraphicFramePr>
        <p:xfrm>
          <a:off x="1441870" y="3850080"/>
          <a:ext cx="1535859" cy="881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Equation" r:id="rId3" imgW="685800" imgH="393480" progId="Equation.DSMT4">
                  <p:embed/>
                </p:oleObj>
              </mc:Choice>
              <mc:Fallback>
                <p:oleObj name="Equation" r:id="rId3" imgW="6858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1870" y="3850080"/>
                        <a:ext cx="1535859" cy="8816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160A60F-4DF7-43C8-B2FB-457FB9DEE389}"/>
              </a:ext>
            </a:extLst>
          </p:cNvPr>
          <p:cNvSpPr txBox="1"/>
          <p:nvPr/>
        </p:nvSpPr>
        <p:spPr>
          <a:xfrm>
            <a:off x="3362769" y="3936985"/>
            <a:ext cx="62579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en-US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is the number of turns of the coil</a:t>
            </a:r>
          </a:p>
          <a:p>
            <a:pPr lvl="1" algn="just"/>
            <a:r>
              <a:rPr lang="en-US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is the total cross-section area of the coil domain</a:t>
            </a:r>
          </a:p>
        </p:txBody>
      </p:sp>
    </p:spTree>
    <p:extLst>
      <p:ext uri="{BB962C8B-B14F-4D97-AF65-F5344CB8AC3E}">
        <p14:creationId xmlns:p14="http://schemas.microsoft.com/office/powerpoint/2010/main" val="429167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2870</TotalTime>
  <Words>1778</Words>
  <Application>Microsoft Office PowerPoint</Application>
  <PresentationFormat>Widescreen</PresentationFormat>
  <Paragraphs>181</Paragraphs>
  <Slides>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Symbol</vt:lpstr>
      <vt:lpstr>Times</vt:lpstr>
      <vt:lpstr>Times New Roman</vt:lpstr>
      <vt:lpstr>Office Theme</vt:lpstr>
      <vt:lpstr>Bitmap Image</vt:lpstr>
      <vt:lpstr>Equation</vt:lpstr>
      <vt:lpstr>Finite Element Analysis on Induction-balance Magnetic MEMS Sensor</vt:lpstr>
      <vt:lpstr>Contents</vt:lpstr>
      <vt:lpstr>Introduction </vt:lpstr>
      <vt:lpstr>Biosensors Based on Planar Microcoils</vt:lpstr>
      <vt:lpstr>Spiral and Non-spiral Planar Microcoils</vt:lpstr>
      <vt:lpstr>Non-spiral Planar Microcoil Based Magnetic Sensor</vt:lpstr>
      <vt:lpstr>Simulation Setup in COMSOL</vt:lpstr>
      <vt:lpstr>Material Selection and Meshing</vt:lpstr>
      <vt:lpstr>Simulation Inputs</vt:lpstr>
      <vt:lpstr>Simulation Results</vt:lpstr>
      <vt:lpstr>Simulation Results (cont. …)</vt:lpstr>
      <vt:lpstr>Simulation Results (cont. …)</vt:lpstr>
      <vt:lpstr>Comparative Studies</vt:lpstr>
      <vt:lpstr>Conclusions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Finite Element Analysis on Induction-balance Magnetic MEMS Sensor</dc:title>
  <dc:creator>Krishnapriya S</dc:creator>
  <cp:lastModifiedBy>Rama S. Komaragiri</cp:lastModifiedBy>
  <cp:revision>80</cp:revision>
  <dcterms:created xsi:type="dcterms:W3CDTF">2020-09-09T09:27:13Z</dcterms:created>
  <dcterms:modified xsi:type="dcterms:W3CDTF">2020-09-18T08:19:54Z</dcterms:modified>
</cp:coreProperties>
</file>