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7772400" cy="10058400"/>
  <p:notesSz cx="6858000" cy="9144000"/>
  <p:defaultTextStyle>
    <a:defPPr>
      <a:defRPr lang="en-US"/>
    </a:defPPr>
    <a:lvl1pPr algn="l" defTabSz="1017683" rtl="0" eaLnBrk="0" fontAlgn="base" hangingPunct="0">
      <a:spcBef>
        <a:spcPct val="0"/>
      </a:spcBef>
      <a:spcAft>
        <a:spcPct val="0"/>
      </a:spcAft>
      <a:defRPr sz="1996" kern="1200">
        <a:solidFill>
          <a:schemeClr val="tx1"/>
        </a:solidFill>
        <a:latin typeface="Arial" panose="020B0604020202020204" pitchFamily="34" charset="0"/>
        <a:ea typeface="ＭＳ Ｐゴシック" panose="020B0600070205080204" pitchFamily="34" charset="-128"/>
        <a:cs typeface="+mn-cs"/>
      </a:defRPr>
    </a:lvl1pPr>
    <a:lvl2pPr marL="508473" indent="-402357" algn="l" defTabSz="1017683" rtl="0" eaLnBrk="0" fontAlgn="base" hangingPunct="0">
      <a:spcBef>
        <a:spcPct val="0"/>
      </a:spcBef>
      <a:spcAft>
        <a:spcPct val="0"/>
      </a:spcAft>
      <a:defRPr sz="1996" kern="1200">
        <a:solidFill>
          <a:schemeClr val="tx1"/>
        </a:solidFill>
        <a:latin typeface="Arial" panose="020B0604020202020204" pitchFamily="34" charset="0"/>
        <a:ea typeface="ＭＳ Ｐゴシック" panose="020B0600070205080204" pitchFamily="34" charset="-128"/>
        <a:cs typeface="+mn-cs"/>
      </a:defRPr>
    </a:lvl2pPr>
    <a:lvl3pPr marL="1017683" indent="-805451" algn="l" defTabSz="1017683" rtl="0" eaLnBrk="0" fontAlgn="base" hangingPunct="0">
      <a:spcBef>
        <a:spcPct val="0"/>
      </a:spcBef>
      <a:spcAft>
        <a:spcPct val="0"/>
      </a:spcAft>
      <a:defRPr sz="1996" kern="1200">
        <a:solidFill>
          <a:schemeClr val="tx1"/>
        </a:solidFill>
        <a:latin typeface="Arial" panose="020B0604020202020204" pitchFamily="34" charset="0"/>
        <a:ea typeface="ＭＳ Ｐゴシック" panose="020B0600070205080204" pitchFamily="34" charset="-128"/>
        <a:cs typeface="+mn-cs"/>
      </a:defRPr>
    </a:lvl3pPr>
    <a:lvl4pPr marL="1527262" indent="-1208913" algn="l" defTabSz="1017683" rtl="0" eaLnBrk="0" fontAlgn="base" hangingPunct="0">
      <a:spcBef>
        <a:spcPct val="0"/>
      </a:spcBef>
      <a:spcAft>
        <a:spcPct val="0"/>
      </a:spcAft>
      <a:defRPr sz="1996" kern="1200">
        <a:solidFill>
          <a:schemeClr val="tx1"/>
        </a:solidFill>
        <a:latin typeface="Arial" panose="020B0604020202020204" pitchFamily="34" charset="0"/>
        <a:ea typeface="ＭＳ Ｐゴシック" panose="020B0600070205080204" pitchFamily="34" charset="-128"/>
        <a:cs typeface="+mn-cs"/>
      </a:defRPr>
    </a:lvl4pPr>
    <a:lvl5pPr marL="2036472" indent="-1612007" algn="l" defTabSz="1017683" rtl="0" eaLnBrk="0" fontAlgn="base" hangingPunct="0">
      <a:spcBef>
        <a:spcPct val="0"/>
      </a:spcBef>
      <a:spcAft>
        <a:spcPct val="0"/>
      </a:spcAft>
      <a:defRPr sz="1996" kern="1200">
        <a:solidFill>
          <a:schemeClr val="tx1"/>
        </a:solidFill>
        <a:latin typeface="Arial" panose="020B0604020202020204" pitchFamily="34" charset="0"/>
        <a:ea typeface="ＭＳ Ｐゴシック" panose="020B0600070205080204" pitchFamily="34" charset="-128"/>
        <a:cs typeface="+mn-cs"/>
      </a:defRPr>
    </a:lvl5pPr>
    <a:lvl6pPr marL="530581" algn="l" defTabSz="212232" rtl="0" eaLnBrk="1" latinLnBrk="0" hangingPunct="1">
      <a:defRPr sz="1996" kern="1200">
        <a:solidFill>
          <a:schemeClr val="tx1"/>
        </a:solidFill>
        <a:latin typeface="Arial" panose="020B0604020202020204" pitchFamily="34" charset="0"/>
        <a:ea typeface="ＭＳ Ｐゴシック" panose="020B0600070205080204" pitchFamily="34" charset="-128"/>
        <a:cs typeface="+mn-cs"/>
      </a:defRPr>
    </a:lvl6pPr>
    <a:lvl7pPr marL="636697" algn="l" defTabSz="212232" rtl="0" eaLnBrk="1" latinLnBrk="0" hangingPunct="1">
      <a:defRPr sz="1996" kern="1200">
        <a:solidFill>
          <a:schemeClr val="tx1"/>
        </a:solidFill>
        <a:latin typeface="Arial" panose="020B0604020202020204" pitchFamily="34" charset="0"/>
        <a:ea typeface="ＭＳ Ｐゴシック" panose="020B0600070205080204" pitchFamily="34" charset="-128"/>
        <a:cs typeface="+mn-cs"/>
      </a:defRPr>
    </a:lvl7pPr>
    <a:lvl8pPr marL="742813" algn="l" defTabSz="212232" rtl="0" eaLnBrk="1" latinLnBrk="0" hangingPunct="1">
      <a:defRPr sz="1996" kern="1200">
        <a:solidFill>
          <a:schemeClr val="tx1"/>
        </a:solidFill>
        <a:latin typeface="Arial" panose="020B0604020202020204" pitchFamily="34" charset="0"/>
        <a:ea typeface="ＭＳ Ｐゴシック" panose="020B0600070205080204" pitchFamily="34" charset="-128"/>
        <a:cs typeface="+mn-cs"/>
      </a:defRPr>
    </a:lvl8pPr>
    <a:lvl9pPr marL="848929" algn="l" defTabSz="212232" rtl="0" eaLnBrk="1" latinLnBrk="0" hangingPunct="1">
      <a:defRPr sz="199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0" d="100"/>
          <a:sy n="10" d="100"/>
        </p:scale>
        <p:origin x="4794" y="2172"/>
      </p:cViewPr>
      <p:guideLst>
        <p:guide orient="horz" pos="3168"/>
        <p:guide pos="244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105025" y="685800"/>
            <a:ext cx="264795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211864" rtl="0" eaLnBrk="0" fontAlgn="base" hangingPunct="0">
      <a:spcBef>
        <a:spcPct val="30000"/>
      </a:spcBef>
      <a:spcAft>
        <a:spcPct val="0"/>
      </a:spcAft>
      <a:defRPr sz="279" kern="1200">
        <a:solidFill>
          <a:schemeClr val="tx1"/>
        </a:solidFill>
        <a:latin typeface="+mn-lt"/>
        <a:ea typeface="ＭＳ Ｐゴシック" charset="0"/>
        <a:cs typeface="+mn-cs"/>
      </a:defRPr>
    </a:lvl1pPr>
    <a:lvl2pPr marL="105748" algn="l" defTabSz="211864" rtl="0" eaLnBrk="0" fontAlgn="base" hangingPunct="0">
      <a:spcBef>
        <a:spcPct val="30000"/>
      </a:spcBef>
      <a:spcAft>
        <a:spcPct val="0"/>
      </a:spcAft>
      <a:defRPr sz="279" kern="1200">
        <a:solidFill>
          <a:schemeClr val="tx1"/>
        </a:solidFill>
        <a:latin typeface="+mn-lt"/>
        <a:ea typeface="ＭＳ Ｐゴシック" charset="0"/>
        <a:cs typeface="+mn-cs"/>
      </a:defRPr>
    </a:lvl2pPr>
    <a:lvl3pPr marL="211864" algn="l" defTabSz="211864" rtl="0" eaLnBrk="0" fontAlgn="base" hangingPunct="0">
      <a:spcBef>
        <a:spcPct val="30000"/>
      </a:spcBef>
      <a:spcAft>
        <a:spcPct val="0"/>
      </a:spcAft>
      <a:defRPr sz="279" kern="1200">
        <a:solidFill>
          <a:schemeClr val="tx1"/>
        </a:solidFill>
        <a:latin typeface="+mn-lt"/>
        <a:ea typeface="ＭＳ Ｐゴシック" charset="0"/>
        <a:cs typeface="+mn-cs"/>
      </a:defRPr>
    </a:lvl3pPr>
    <a:lvl4pPr marL="317980" algn="l" defTabSz="211864" rtl="0" eaLnBrk="0" fontAlgn="base" hangingPunct="0">
      <a:spcBef>
        <a:spcPct val="30000"/>
      </a:spcBef>
      <a:spcAft>
        <a:spcPct val="0"/>
      </a:spcAft>
      <a:defRPr sz="279" kern="1200">
        <a:solidFill>
          <a:schemeClr val="tx1"/>
        </a:solidFill>
        <a:latin typeface="+mn-lt"/>
        <a:ea typeface="ＭＳ Ｐゴシック" charset="0"/>
        <a:cs typeface="+mn-cs"/>
      </a:defRPr>
    </a:lvl4pPr>
    <a:lvl5pPr marL="424096" algn="l" defTabSz="211864" rtl="0" eaLnBrk="0" fontAlgn="base" hangingPunct="0">
      <a:spcBef>
        <a:spcPct val="30000"/>
      </a:spcBef>
      <a:spcAft>
        <a:spcPct val="0"/>
      </a:spcAft>
      <a:defRPr sz="279" kern="1200">
        <a:solidFill>
          <a:schemeClr val="tx1"/>
        </a:solidFill>
        <a:latin typeface="+mn-lt"/>
        <a:ea typeface="ＭＳ Ｐゴシック" charset="0"/>
        <a:cs typeface="+mn-cs"/>
      </a:defRPr>
    </a:lvl5pPr>
    <a:lvl6pPr marL="530508" algn="l" defTabSz="212203" rtl="0" eaLnBrk="1" latinLnBrk="0" hangingPunct="1">
      <a:defRPr sz="279" kern="1200">
        <a:solidFill>
          <a:schemeClr val="tx1"/>
        </a:solidFill>
        <a:latin typeface="+mn-lt"/>
        <a:ea typeface="+mn-ea"/>
        <a:cs typeface="+mn-cs"/>
      </a:defRPr>
    </a:lvl6pPr>
    <a:lvl7pPr marL="636609" algn="l" defTabSz="212203" rtl="0" eaLnBrk="1" latinLnBrk="0" hangingPunct="1">
      <a:defRPr sz="279" kern="1200">
        <a:solidFill>
          <a:schemeClr val="tx1"/>
        </a:solidFill>
        <a:latin typeface="+mn-lt"/>
        <a:ea typeface="+mn-ea"/>
        <a:cs typeface="+mn-cs"/>
      </a:defRPr>
    </a:lvl7pPr>
    <a:lvl8pPr marL="742711" algn="l" defTabSz="212203" rtl="0" eaLnBrk="1" latinLnBrk="0" hangingPunct="1">
      <a:defRPr sz="279" kern="1200">
        <a:solidFill>
          <a:schemeClr val="tx1"/>
        </a:solidFill>
        <a:latin typeface="+mn-lt"/>
        <a:ea typeface="+mn-ea"/>
        <a:cs typeface="+mn-cs"/>
      </a:defRPr>
    </a:lvl8pPr>
    <a:lvl9pPr marL="848812" algn="l" defTabSz="212203" rtl="0" eaLnBrk="1" latinLnBrk="0" hangingPunct="1">
      <a:defRPr sz="27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105025" y="685800"/>
            <a:ext cx="264795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2924" indent="0" algn="ctr">
              <a:buNone/>
              <a:defRPr>
                <a:solidFill>
                  <a:schemeClr val="tx1">
                    <a:tint val="75000"/>
                  </a:schemeClr>
                </a:solidFill>
              </a:defRPr>
            </a:lvl2pPr>
            <a:lvl3pPr marL="1005848" indent="0" algn="ctr">
              <a:buNone/>
              <a:defRPr>
                <a:solidFill>
                  <a:schemeClr val="tx1">
                    <a:tint val="75000"/>
                  </a:schemeClr>
                </a:solidFill>
              </a:defRPr>
            </a:lvl3pPr>
            <a:lvl4pPr marL="1508772" indent="0" algn="ctr">
              <a:buNone/>
              <a:defRPr>
                <a:solidFill>
                  <a:schemeClr val="tx1">
                    <a:tint val="75000"/>
                  </a:schemeClr>
                </a:solidFill>
              </a:defRPr>
            </a:lvl4pPr>
            <a:lvl5pPr marL="2011696" indent="0" algn="ctr">
              <a:buNone/>
              <a:defRPr>
                <a:solidFill>
                  <a:schemeClr val="tx1">
                    <a:tint val="75000"/>
                  </a:schemeClr>
                </a:solidFill>
              </a:defRPr>
            </a:lvl5pPr>
            <a:lvl6pPr marL="2514621" indent="0" algn="ctr">
              <a:buNone/>
              <a:defRPr>
                <a:solidFill>
                  <a:schemeClr val="tx1">
                    <a:tint val="75000"/>
                  </a:schemeClr>
                </a:solidFill>
              </a:defRPr>
            </a:lvl6pPr>
            <a:lvl7pPr marL="3017545" indent="0" algn="ctr">
              <a:buNone/>
              <a:defRPr>
                <a:solidFill>
                  <a:schemeClr val="tx1">
                    <a:tint val="75000"/>
                  </a:schemeClr>
                </a:solidFill>
              </a:defRPr>
            </a:lvl7pPr>
            <a:lvl8pPr marL="3520469" indent="0" algn="ctr">
              <a:buNone/>
              <a:defRPr>
                <a:solidFill>
                  <a:schemeClr val="tx1">
                    <a:tint val="75000"/>
                  </a:schemeClr>
                </a:solidFill>
              </a:defRPr>
            </a:lvl8pPr>
            <a:lvl9pPr marL="402339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286504" y="2577466"/>
            <a:ext cx="6294835" cy="5492771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99304" y="2577466"/>
            <a:ext cx="18757661" cy="549277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401"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2924" indent="0">
              <a:buNone/>
              <a:defRPr sz="1971">
                <a:solidFill>
                  <a:schemeClr val="tx1">
                    <a:tint val="75000"/>
                  </a:schemeClr>
                </a:solidFill>
              </a:defRPr>
            </a:lvl2pPr>
            <a:lvl3pPr marL="1005848" indent="0">
              <a:buNone/>
              <a:defRPr sz="1765">
                <a:solidFill>
                  <a:schemeClr val="tx1">
                    <a:tint val="75000"/>
                  </a:schemeClr>
                </a:solidFill>
              </a:defRPr>
            </a:lvl3pPr>
            <a:lvl4pPr marL="1508772" indent="0">
              <a:buNone/>
              <a:defRPr sz="1536">
                <a:solidFill>
                  <a:schemeClr val="tx1">
                    <a:tint val="75000"/>
                  </a:schemeClr>
                </a:solidFill>
              </a:defRPr>
            </a:lvl4pPr>
            <a:lvl5pPr marL="2011696" indent="0">
              <a:buNone/>
              <a:defRPr sz="1536">
                <a:solidFill>
                  <a:schemeClr val="tx1">
                    <a:tint val="75000"/>
                  </a:schemeClr>
                </a:solidFill>
              </a:defRPr>
            </a:lvl5pPr>
            <a:lvl6pPr marL="2514621" indent="0">
              <a:buNone/>
              <a:defRPr sz="1536">
                <a:solidFill>
                  <a:schemeClr val="tx1">
                    <a:tint val="75000"/>
                  </a:schemeClr>
                </a:solidFill>
              </a:defRPr>
            </a:lvl6pPr>
            <a:lvl7pPr marL="3017545" indent="0">
              <a:buNone/>
              <a:defRPr sz="1536">
                <a:solidFill>
                  <a:schemeClr val="tx1">
                    <a:tint val="75000"/>
                  </a:schemeClr>
                </a:solidFill>
              </a:defRPr>
            </a:lvl7pPr>
            <a:lvl8pPr marL="3520469" indent="0">
              <a:buNone/>
              <a:defRPr sz="1536">
                <a:solidFill>
                  <a:schemeClr val="tx1">
                    <a:tint val="75000"/>
                  </a:schemeClr>
                </a:solidFill>
              </a:defRPr>
            </a:lvl8pPr>
            <a:lvl9pPr marL="4023393" indent="0">
              <a:buNone/>
              <a:defRPr sz="153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99303" y="15020079"/>
            <a:ext cx="12526248" cy="42485098"/>
          </a:xfrm>
        </p:spPr>
        <p:txBody>
          <a:bodyPr/>
          <a:lstStyle>
            <a:lvl1pPr>
              <a:defRPr sz="3094"/>
            </a:lvl1pPr>
            <a:lvl2pPr>
              <a:defRPr sz="2636"/>
            </a:lvl2pPr>
            <a:lvl3pPr>
              <a:defRPr sz="2200"/>
            </a:lvl3pPr>
            <a:lvl4pPr>
              <a:defRPr sz="1971"/>
            </a:lvl4pPr>
            <a:lvl5pPr>
              <a:defRPr sz="1971"/>
            </a:lvl5pPr>
            <a:lvl6pPr>
              <a:defRPr sz="1971"/>
            </a:lvl6pPr>
            <a:lvl7pPr>
              <a:defRPr sz="1971"/>
            </a:lvl7pPr>
            <a:lvl8pPr>
              <a:defRPr sz="1971"/>
            </a:lvl8pPr>
            <a:lvl9pPr>
              <a:defRPr sz="19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4055091" y="15020079"/>
            <a:ext cx="12526249" cy="42485098"/>
          </a:xfrm>
        </p:spPr>
        <p:txBody>
          <a:bodyPr/>
          <a:lstStyle>
            <a:lvl1pPr>
              <a:defRPr sz="3094"/>
            </a:lvl1pPr>
            <a:lvl2pPr>
              <a:defRPr sz="2636"/>
            </a:lvl2pPr>
            <a:lvl3pPr>
              <a:defRPr sz="2200"/>
            </a:lvl3pPr>
            <a:lvl4pPr>
              <a:defRPr sz="1971"/>
            </a:lvl4pPr>
            <a:lvl5pPr>
              <a:defRPr sz="1971"/>
            </a:lvl5pPr>
            <a:lvl6pPr>
              <a:defRPr sz="1971"/>
            </a:lvl6pPr>
            <a:lvl7pPr>
              <a:defRPr sz="1971"/>
            </a:lvl7pPr>
            <a:lvl8pPr>
              <a:defRPr sz="1971"/>
            </a:lvl8pPr>
            <a:lvl9pPr>
              <a:defRPr sz="19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636" b="1"/>
            </a:lvl1pPr>
            <a:lvl2pPr marL="502924" indent="0">
              <a:buNone/>
              <a:defRPr sz="2200" b="1"/>
            </a:lvl2pPr>
            <a:lvl3pPr marL="1005848" indent="0">
              <a:buNone/>
              <a:defRPr sz="1971" b="1"/>
            </a:lvl3pPr>
            <a:lvl4pPr marL="1508772" indent="0">
              <a:buNone/>
              <a:defRPr sz="1765" b="1"/>
            </a:lvl4pPr>
            <a:lvl5pPr marL="2011696" indent="0">
              <a:buNone/>
              <a:defRPr sz="1765" b="1"/>
            </a:lvl5pPr>
            <a:lvl6pPr marL="2514621" indent="0">
              <a:buNone/>
              <a:defRPr sz="1765" b="1"/>
            </a:lvl6pPr>
            <a:lvl7pPr marL="3017545" indent="0">
              <a:buNone/>
              <a:defRPr sz="1765" b="1"/>
            </a:lvl7pPr>
            <a:lvl8pPr marL="3520469" indent="0">
              <a:buNone/>
              <a:defRPr sz="1765" b="1"/>
            </a:lvl8pPr>
            <a:lvl9pPr marL="4023393" indent="0">
              <a:buNone/>
              <a:defRPr sz="1765"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636"/>
            </a:lvl1pPr>
            <a:lvl2pPr>
              <a:defRPr sz="2200"/>
            </a:lvl2pPr>
            <a:lvl3pPr>
              <a:defRPr sz="1971"/>
            </a:lvl3pPr>
            <a:lvl4pPr>
              <a:defRPr sz="1765"/>
            </a:lvl4pPr>
            <a:lvl5pPr>
              <a:defRPr sz="1765"/>
            </a:lvl5pPr>
            <a:lvl6pPr>
              <a:defRPr sz="1765"/>
            </a:lvl6pPr>
            <a:lvl7pPr>
              <a:defRPr sz="1765"/>
            </a:lvl7pPr>
            <a:lvl8pPr>
              <a:defRPr sz="1765"/>
            </a:lvl8pPr>
            <a:lvl9pPr>
              <a:defRPr sz="17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636" b="1"/>
            </a:lvl1pPr>
            <a:lvl2pPr marL="502924" indent="0">
              <a:buNone/>
              <a:defRPr sz="2200" b="1"/>
            </a:lvl2pPr>
            <a:lvl3pPr marL="1005848" indent="0">
              <a:buNone/>
              <a:defRPr sz="1971" b="1"/>
            </a:lvl3pPr>
            <a:lvl4pPr marL="1508772" indent="0">
              <a:buNone/>
              <a:defRPr sz="1765" b="1"/>
            </a:lvl4pPr>
            <a:lvl5pPr marL="2011696" indent="0">
              <a:buNone/>
              <a:defRPr sz="1765" b="1"/>
            </a:lvl5pPr>
            <a:lvl6pPr marL="2514621" indent="0">
              <a:buNone/>
              <a:defRPr sz="1765" b="1"/>
            </a:lvl6pPr>
            <a:lvl7pPr marL="3017545" indent="0">
              <a:buNone/>
              <a:defRPr sz="1765" b="1"/>
            </a:lvl7pPr>
            <a:lvl8pPr marL="3520469" indent="0">
              <a:buNone/>
              <a:defRPr sz="1765" b="1"/>
            </a:lvl8pPr>
            <a:lvl9pPr marL="4023393" indent="0">
              <a:buNone/>
              <a:defRPr sz="1765"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636"/>
            </a:lvl1pPr>
            <a:lvl2pPr>
              <a:defRPr sz="2200"/>
            </a:lvl2pPr>
            <a:lvl3pPr>
              <a:defRPr sz="1971"/>
            </a:lvl3pPr>
            <a:lvl4pPr>
              <a:defRPr sz="1765"/>
            </a:lvl4pPr>
            <a:lvl5pPr>
              <a:defRPr sz="1765"/>
            </a:lvl5pPr>
            <a:lvl6pPr>
              <a:defRPr sz="1765"/>
            </a:lvl6pPr>
            <a:lvl7pPr>
              <a:defRPr sz="1765"/>
            </a:lvl7pPr>
            <a:lvl8pPr>
              <a:defRPr sz="1765"/>
            </a:lvl8pPr>
            <a:lvl9pPr>
              <a:defRPr sz="17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3"/>
            <a:ext cx="2557066" cy="170434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038792" y="400474"/>
            <a:ext cx="4344988" cy="8584566"/>
          </a:xfrm>
        </p:spPr>
        <p:txBody>
          <a:bodyPr/>
          <a:lstStyle>
            <a:lvl1pPr>
              <a:defRPr sz="3530"/>
            </a:lvl1pPr>
            <a:lvl2pPr>
              <a:defRPr sz="3094"/>
            </a:lvl2pPr>
            <a:lvl3pPr>
              <a:defRPr sz="2636"/>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536"/>
            </a:lvl1pPr>
            <a:lvl2pPr marL="502924" indent="0">
              <a:buNone/>
              <a:defRPr sz="1329"/>
            </a:lvl2pPr>
            <a:lvl3pPr marL="1005848" indent="0">
              <a:buNone/>
              <a:defRPr sz="1100"/>
            </a:lvl3pPr>
            <a:lvl4pPr marL="1508772" indent="0">
              <a:buNone/>
              <a:defRPr sz="986"/>
            </a:lvl4pPr>
            <a:lvl5pPr marL="2011696" indent="0">
              <a:buNone/>
              <a:defRPr sz="986"/>
            </a:lvl5pPr>
            <a:lvl6pPr marL="2514621" indent="0">
              <a:buNone/>
              <a:defRPr sz="986"/>
            </a:lvl6pPr>
            <a:lvl7pPr marL="3017545" indent="0">
              <a:buNone/>
              <a:defRPr sz="986"/>
            </a:lvl7pPr>
            <a:lvl8pPr marL="3520469" indent="0">
              <a:buNone/>
              <a:defRPr sz="986"/>
            </a:lvl8pPr>
            <a:lvl9pPr marL="4023393" indent="0">
              <a:buNone/>
              <a:defRPr sz="98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rtlCol="0">
            <a:normAutofit/>
          </a:bodyPr>
          <a:lstStyle>
            <a:lvl1pPr marL="0" indent="0">
              <a:buNone/>
              <a:defRPr sz="3530"/>
            </a:lvl1pPr>
            <a:lvl2pPr marL="502924" indent="0">
              <a:buNone/>
              <a:defRPr sz="3094"/>
            </a:lvl2pPr>
            <a:lvl3pPr marL="1005848" indent="0">
              <a:buNone/>
              <a:defRPr sz="2636"/>
            </a:lvl3pPr>
            <a:lvl4pPr marL="1508772" indent="0">
              <a:buNone/>
              <a:defRPr sz="2200"/>
            </a:lvl4pPr>
            <a:lvl5pPr marL="2011696" indent="0">
              <a:buNone/>
              <a:defRPr sz="2200"/>
            </a:lvl5pPr>
            <a:lvl6pPr marL="2514621" indent="0">
              <a:buNone/>
              <a:defRPr sz="2200"/>
            </a:lvl6pPr>
            <a:lvl7pPr marL="3017545" indent="0">
              <a:buNone/>
              <a:defRPr sz="2200"/>
            </a:lvl7pPr>
            <a:lvl8pPr marL="3520469" indent="0">
              <a:buNone/>
              <a:defRPr sz="2200"/>
            </a:lvl8pPr>
            <a:lvl9pPr marL="4023393" indent="0">
              <a:buNone/>
              <a:defRPr sz="2200"/>
            </a:lvl9pPr>
          </a:lstStyle>
          <a:p>
            <a:pPr lvl="0"/>
            <a:endParaRPr lang="en-US" noProof="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536"/>
            </a:lvl1pPr>
            <a:lvl2pPr marL="502924" indent="0">
              <a:buNone/>
              <a:defRPr sz="1329"/>
            </a:lvl2pPr>
            <a:lvl3pPr marL="1005848" indent="0">
              <a:buNone/>
              <a:defRPr sz="1100"/>
            </a:lvl3pPr>
            <a:lvl4pPr marL="1508772" indent="0">
              <a:buNone/>
              <a:defRPr sz="986"/>
            </a:lvl4pPr>
            <a:lvl5pPr marL="2011696" indent="0">
              <a:buNone/>
              <a:defRPr sz="986"/>
            </a:lvl5pPr>
            <a:lvl6pPr marL="2514621" indent="0">
              <a:buNone/>
              <a:defRPr sz="986"/>
            </a:lvl6pPr>
            <a:lvl7pPr marL="3017545" indent="0">
              <a:buNone/>
              <a:defRPr sz="986"/>
            </a:lvl7pPr>
            <a:lvl8pPr marL="3520469" indent="0">
              <a:buNone/>
              <a:defRPr sz="986"/>
            </a:lvl8pPr>
            <a:lvl9pPr marL="4023393" indent="0">
              <a:buNone/>
              <a:defRPr sz="98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88695" y="402729"/>
            <a:ext cx="699501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88695" y="2346887"/>
            <a:ext cx="6995010" cy="663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88695" y="9322792"/>
            <a:ext cx="1813410" cy="535517"/>
          </a:xfrm>
          <a:prstGeom prst="rect">
            <a:avLst/>
          </a:prstGeom>
        </p:spPr>
        <p:txBody>
          <a:bodyPr vert="horz" wrap="square" lIns="438852" tIns="219426" rIns="438852" bIns="219426" numCol="1" anchor="ctr" anchorCtr="0" compatLnSpc="1">
            <a:prstTxWarp prst="textNoShape">
              <a:avLst/>
            </a:prstTxWarp>
          </a:bodyPr>
          <a:lstStyle>
            <a:lvl1pPr eaLnBrk="1" hangingPunct="1">
              <a:defRPr sz="1329">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655645" y="9322792"/>
            <a:ext cx="2461110" cy="535517"/>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329">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5570295" y="9322792"/>
            <a:ext cx="1813410" cy="535517"/>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329">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04968" rtl="0" eaLnBrk="0" fontAlgn="base" hangingPunct="0">
        <a:spcBef>
          <a:spcPct val="0"/>
        </a:spcBef>
        <a:spcAft>
          <a:spcPct val="0"/>
        </a:spcAft>
        <a:defRPr sz="4836" kern="1200">
          <a:solidFill>
            <a:schemeClr val="tx1"/>
          </a:solidFill>
          <a:latin typeface="+mj-lt"/>
          <a:ea typeface="ＭＳ Ｐゴシック" charset="0"/>
          <a:cs typeface="+mj-cs"/>
        </a:defRPr>
      </a:lvl1pPr>
      <a:lvl2pPr algn="ctr" defTabSz="1004968" rtl="0" eaLnBrk="0" fontAlgn="base" hangingPunct="0">
        <a:spcBef>
          <a:spcPct val="0"/>
        </a:spcBef>
        <a:spcAft>
          <a:spcPct val="0"/>
        </a:spcAft>
        <a:defRPr sz="4836">
          <a:solidFill>
            <a:schemeClr val="tx1"/>
          </a:solidFill>
          <a:latin typeface="Calibri" pitchFamily="34" charset="0"/>
          <a:ea typeface="ＭＳ Ｐゴシック" charset="0"/>
        </a:defRPr>
      </a:lvl2pPr>
      <a:lvl3pPr algn="ctr" defTabSz="1004968" rtl="0" eaLnBrk="0" fontAlgn="base" hangingPunct="0">
        <a:spcBef>
          <a:spcPct val="0"/>
        </a:spcBef>
        <a:spcAft>
          <a:spcPct val="0"/>
        </a:spcAft>
        <a:defRPr sz="4836">
          <a:solidFill>
            <a:schemeClr val="tx1"/>
          </a:solidFill>
          <a:latin typeface="Calibri" pitchFamily="34" charset="0"/>
          <a:ea typeface="ＭＳ Ｐゴシック" charset="0"/>
        </a:defRPr>
      </a:lvl3pPr>
      <a:lvl4pPr algn="ctr" defTabSz="1004968" rtl="0" eaLnBrk="0" fontAlgn="base" hangingPunct="0">
        <a:spcBef>
          <a:spcPct val="0"/>
        </a:spcBef>
        <a:spcAft>
          <a:spcPct val="0"/>
        </a:spcAft>
        <a:defRPr sz="4836">
          <a:solidFill>
            <a:schemeClr val="tx1"/>
          </a:solidFill>
          <a:latin typeface="Calibri" pitchFamily="34" charset="0"/>
          <a:ea typeface="ＭＳ Ｐゴシック" charset="0"/>
        </a:defRPr>
      </a:lvl4pPr>
      <a:lvl5pPr algn="ctr" defTabSz="1004968" rtl="0" eaLnBrk="0" fontAlgn="base" hangingPunct="0">
        <a:spcBef>
          <a:spcPct val="0"/>
        </a:spcBef>
        <a:spcAft>
          <a:spcPct val="0"/>
        </a:spcAft>
        <a:defRPr sz="4836">
          <a:solidFill>
            <a:schemeClr val="tx1"/>
          </a:solidFill>
          <a:latin typeface="Calibri" pitchFamily="34" charset="0"/>
          <a:ea typeface="ＭＳ Ｐゴシック" charset="0"/>
        </a:defRPr>
      </a:lvl5pPr>
      <a:lvl6pPr marL="104776" algn="ctr" defTabSz="1005557" rtl="0" fontAlgn="base">
        <a:spcBef>
          <a:spcPct val="0"/>
        </a:spcBef>
        <a:spcAft>
          <a:spcPct val="0"/>
        </a:spcAft>
        <a:defRPr sz="4836">
          <a:solidFill>
            <a:schemeClr val="tx1"/>
          </a:solidFill>
          <a:latin typeface="Calibri" pitchFamily="34" charset="0"/>
        </a:defRPr>
      </a:lvl6pPr>
      <a:lvl7pPr marL="209552" algn="ctr" defTabSz="1005557" rtl="0" fontAlgn="base">
        <a:spcBef>
          <a:spcPct val="0"/>
        </a:spcBef>
        <a:spcAft>
          <a:spcPct val="0"/>
        </a:spcAft>
        <a:defRPr sz="4836">
          <a:solidFill>
            <a:schemeClr val="tx1"/>
          </a:solidFill>
          <a:latin typeface="Calibri" pitchFamily="34" charset="0"/>
        </a:defRPr>
      </a:lvl7pPr>
      <a:lvl8pPr marL="314327" algn="ctr" defTabSz="1005557" rtl="0" fontAlgn="base">
        <a:spcBef>
          <a:spcPct val="0"/>
        </a:spcBef>
        <a:spcAft>
          <a:spcPct val="0"/>
        </a:spcAft>
        <a:defRPr sz="4836">
          <a:solidFill>
            <a:schemeClr val="tx1"/>
          </a:solidFill>
          <a:latin typeface="Calibri" pitchFamily="34" charset="0"/>
        </a:defRPr>
      </a:lvl8pPr>
      <a:lvl9pPr marL="419103" algn="ctr" defTabSz="1005557" rtl="0" fontAlgn="base">
        <a:spcBef>
          <a:spcPct val="0"/>
        </a:spcBef>
        <a:spcAft>
          <a:spcPct val="0"/>
        </a:spcAft>
        <a:defRPr sz="4836">
          <a:solidFill>
            <a:schemeClr val="tx1"/>
          </a:solidFill>
          <a:latin typeface="Calibri" pitchFamily="34" charset="0"/>
        </a:defRPr>
      </a:lvl9pPr>
    </p:titleStyle>
    <p:bodyStyle>
      <a:lvl1pPr marL="376590" indent="-376590" algn="l" defTabSz="1004968" rtl="0" eaLnBrk="0" fontAlgn="base" hangingPunct="0">
        <a:spcBef>
          <a:spcPct val="20000"/>
        </a:spcBef>
        <a:spcAft>
          <a:spcPct val="0"/>
        </a:spcAft>
        <a:buFont typeface="Arial" panose="020B0604020202020204" pitchFamily="34" charset="0"/>
        <a:buChar char="•"/>
        <a:defRPr sz="3530" kern="1200">
          <a:solidFill>
            <a:schemeClr val="tx1"/>
          </a:solidFill>
          <a:latin typeface="+mn-lt"/>
          <a:ea typeface="ＭＳ Ｐゴシック" charset="0"/>
          <a:cs typeface="+mn-cs"/>
        </a:defRPr>
      </a:lvl1pPr>
      <a:lvl2pPr marL="816491" indent="-314007" algn="l" defTabSz="1004968" rtl="0" eaLnBrk="0" fontAlgn="base" hangingPunct="0">
        <a:spcBef>
          <a:spcPct val="20000"/>
        </a:spcBef>
        <a:spcAft>
          <a:spcPct val="0"/>
        </a:spcAft>
        <a:buFont typeface="Arial" panose="020B0604020202020204" pitchFamily="34" charset="0"/>
        <a:buChar char="–"/>
        <a:defRPr sz="3094" kern="1200">
          <a:solidFill>
            <a:schemeClr val="tx1"/>
          </a:solidFill>
          <a:latin typeface="+mn-lt"/>
          <a:ea typeface="ＭＳ Ｐゴシック" charset="0"/>
          <a:cs typeface="+mn-cs"/>
        </a:defRPr>
      </a:lvl2pPr>
      <a:lvl3pPr marL="1257119" indent="-251060" algn="l" defTabSz="1004968" rtl="0" eaLnBrk="0" fontAlgn="base" hangingPunct="0">
        <a:spcBef>
          <a:spcPct val="20000"/>
        </a:spcBef>
        <a:spcAft>
          <a:spcPct val="0"/>
        </a:spcAft>
        <a:buFont typeface="Arial" panose="020B0604020202020204" pitchFamily="34" charset="0"/>
        <a:buChar char="•"/>
        <a:defRPr sz="2636" kern="1200">
          <a:solidFill>
            <a:schemeClr val="tx1"/>
          </a:solidFill>
          <a:latin typeface="+mn-lt"/>
          <a:ea typeface="ＭＳ Ｐゴシック" charset="0"/>
          <a:cs typeface="+mn-cs"/>
        </a:defRPr>
      </a:lvl3pPr>
      <a:lvl4pPr marL="1759967" indent="-251060" algn="l" defTabSz="1004968"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ＭＳ Ｐゴシック" charset="0"/>
          <a:cs typeface="+mn-cs"/>
        </a:defRPr>
      </a:lvl4pPr>
      <a:lvl5pPr marL="2262450" indent="-251060" algn="l" defTabSz="1004968"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ＭＳ Ｐゴシック" charset="0"/>
          <a:cs typeface="+mn-cs"/>
        </a:defRPr>
      </a:lvl5pPr>
      <a:lvl6pPr marL="2766082" indent="-251462" algn="l" defTabSz="1005848"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9006" indent="-251462" algn="l" defTabSz="1005848"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1931" indent="-251462" algn="l" defTabSz="1005848"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4855" indent="-251462" algn="l" defTabSz="1005848"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05848" rtl="0" eaLnBrk="1" latinLnBrk="0" hangingPunct="1">
        <a:defRPr sz="1971" kern="1200">
          <a:solidFill>
            <a:schemeClr val="tx1"/>
          </a:solidFill>
          <a:latin typeface="+mn-lt"/>
          <a:ea typeface="+mn-ea"/>
          <a:cs typeface="+mn-cs"/>
        </a:defRPr>
      </a:lvl1pPr>
      <a:lvl2pPr marL="502924" algn="l" defTabSz="1005848" rtl="0" eaLnBrk="1" latinLnBrk="0" hangingPunct="1">
        <a:defRPr sz="1971" kern="1200">
          <a:solidFill>
            <a:schemeClr val="tx1"/>
          </a:solidFill>
          <a:latin typeface="+mn-lt"/>
          <a:ea typeface="+mn-ea"/>
          <a:cs typeface="+mn-cs"/>
        </a:defRPr>
      </a:lvl2pPr>
      <a:lvl3pPr marL="1005848" algn="l" defTabSz="1005848" rtl="0" eaLnBrk="1" latinLnBrk="0" hangingPunct="1">
        <a:defRPr sz="1971" kern="1200">
          <a:solidFill>
            <a:schemeClr val="tx1"/>
          </a:solidFill>
          <a:latin typeface="+mn-lt"/>
          <a:ea typeface="+mn-ea"/>
          <a:cs typeface="+mn-cs"/>
        </a:defRPr>
      </a:lvl3pPr>
      <a:lvl4pPr marL="1508772" algn="l" defTabSz="1005848" rtl="0" eaLnBrk="1" latinLnBrk="0" hangingPunct="1">
        <a:defRPr sz="1971" kern="1200">
          <a:solidFill>
            <a:schemeClr val="tx1"/>
          </a:solidFill>
          <a:latin typeface="+mn-lt"/>
          <a:ea typeface="+mn-ea"/>
          <a:cs typeface="+mn-cs"/>
        </a:defRPr>
      </a:lvl4pPr>
      <a:lvl5pPr marL="2011696" algn="l" defTabSz="1005848" rtl="0" eaLnBrk="1" latinLnBrk="0" hangingPunct="1">
        <a:defRPr sz="1971" kern="1200">
          <a:solidFill>
            <a:schemeClr val="tx1"/>
          </a:solidFill>
          <a:latin typeface="+mn-lt"/>
          <a:ea typeface="+mn-ea"/>
          <a:cs typeface="+mn-cs"/>
        </a:defRPr>
      </a:lvl5pPr>
      <a:lvl6pPr marL="2514621" algn="l" defTabSz="1005848" rtl="0" eaLnBrk="1" latinLnBrk="0" hangingPunct="1">
        <a:defRPr sz="1971" kern="1200">
          <a:solidFill>
            <a:schemeClr val="tx1"/>
          </a:solidFill>
          <a:latin typeface="+mn-lt"/>
          <a:ea typeface="+mn-ea"/>
          <a:cs typeface="+mn-cs"/>
        </a:defRPr>
      </a:lvl6pPr>
      <a:lvl7pPr marL="3017545" algn="l" defTabSz="1005848" rtl="0" eaLnBrk="1" latinLnBrk="0" hangingPunct="1">
        <a:defRPr sz="1971" kern="1200">
          <a:solidFill>
            <a:schemeClr val="tx1"/>
          </a:solidFill>
          <a:latin typeface="+mn-lt"/>
          <a:ea typeface="+mn-ea"/>
          <a:cs typeface="+mn-cs"/>
        </a:defRPr>
      </a:lvl7pPr>
      <a:lvl8pPr marL="3520469" algn="l" defTabSz="1005848" rtl="0" eaLnBrk="1" latinLnBrk="0" hangingPunct="1">
        <a:defRPr sz="1971" kern="1200">
          <a:solidFill>
            <a:schemeClr val="tx1"/>
          </a:solidFill>
          <a:latin typeface="+mn-lt"/>
          <a:ea typeface="+mn-ea"/>
          <a:cs typeface="+mn-cs"/>
        </a:defRPr>
      </a:lvl8pPr>
      <a:lvl9pPr marL="4023393" algn="l" defTabSz="1005848" rtl="0" eaLnBrk="1" latinLnBrk="0" hangingPunct="1">
        <a:defRPr sz="197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4.jpeg"/><Relationship Id="rId3" Type="http://schemas.openxmlformats.org/officeDocument/2006/relationships/image" Target="../media/image1.jpeg"/><Relationship Id="rId12"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11" Type="http://schemas.openxmlformats.org/officeDocument/2006/relationships/image" Target="../media/image3.png"/><Relationship Id="rId15" Type="http://schemas.openxmlformats.org/officeDocument/2006/relationships/image" Target="../media/image6.jpeg"/><Relationship Id="rId10" Type="http://schemas.openxmlformats.org/officeDocument/2006/relationships/image" Target="../media/image8.png"/><Relationship Id="rId4" Type="http://schemas.openxmlformats.org/officeDocument/2006/relationships/image" Target="../media/image2.jpeg"/><Relationship Id="rId1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653091" y="1266532"/>
            <a:ext cx="3023559" cy="2052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952" tIns="10476" rIns="20952" bIns="1047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100" b="1" dirty="0">
                <a:latin typeface="Times New Roman" panose="02020603050405020304" pitchFamily="18" charset="0"/>
                <a:ea typeface="Cambria" charset="0"/>
                <a:cs typeface="Times New Roman" panose="02020603050405020304" pitchFamily="18" charset="0"/>
              </a:rPr>
              <a:t>INTRODUCTION</a:t>
            </a:r>
            <a:r>
              <a:rPr lang="en-US" altLang="en-US" sz="1100" dirty="0">
                <a:latin typeface="Times New Roman" panose="02020603050405020304" pitchFamily="18" charset="0"/>
                <a:ea typeface="Cambria" charset="0"/>
                <a:cs typeface="Times New Roman" panose="02020603050405020304" pitchFamily="18" charset="0"/>
              </a:rPr>
              <a:t>: </a:t>
            </a:r>
            <a:r>
              <a:rPr lang="en-GB" altLang="en-US" sz="1100" dirty="0">
                <a:latin typeface="Times New Roman" panose="02020603050405020304" pitchFamily="18" charset="0"/>
                <a:ea typeface="Cambria" charset="0"/>
                <a:cs typeface="Times New Roman" panose="02020603050405020304" pitchFamily="18" charset="0"/>
              </a:rPr>
              <a:t>The trunk exoskeleton is a relatively new area of research within the world of exoskeleton development.  The technology offers huge potential to aid in the process of rehabilitation. The skeleton is designed to reduce spine loading, the technology offers the potential to reduce </a:t>
            </a:r>
            <a:r>
              <a:rPr lang="en-GB" altLang="en-US" sz="1100" dirty="0" smtClean="0">
                <a:latin typeface="Times New Roman" panose="02020603050405020304" pitchFamily="18" charset="0"/>
                <a:ea typeface="Cambria" charset="0"/>
                <a:cs typeface="Times New Roman" panose="02020603050405020304" pitchFamily="18" charset="0"/>
              </a:rPr>
              <a:t>patent injury [</a:t>
            </a:r>
            <a:r>
              <a:rPr lang="en-GB" altLang="en-US" sz="1100" dirty="0">
                <a:latin typeface="Times New Roman" panose="02020603050405020304" pitchFamily="18" charset="0"/>
                <a:ea typeface="Cambria" charset="0"/>
                <a:cs typeface="Times New Roman" panose="02020603050405020304" pitchFamily="18" charset="0"/>
              </a:rPr>
              <a:t>1–6].  </a:t>
            </a:r>
            <a:r>
              <a:rPr lang="en-GB" altLang="en-US" sz="1100" dirty="0" smtClean="0">
                <a:latin typeface="Times New Roman" panose="02020603050405020304" pitchFamily="18" charset="0"/>
                <a:ea typeface="Cambria" charset="0"/>
                <a:cs typeface="Times New Roman" panose="02020603050405020304" pitchFamily="18" charset="0"/>
              </a:rPr>
              <a:t>In most cases this technology can prove to be quite costly, cost reducing materials can be considered as an alternative, this work studies the effects of using 3D printed material (</a:t>
            </a:r>
            <a:r>
              <a:rPr lang="en-GB" altLang="en-US" sz="1100" dirty="0" err="1">
                <a:latin typeface="Times New Roman" panose="02020603050405020304" pitchFamily="18" charset="0"/>
                <a:ea typeface="Cambria" charset="0"/>
                <a:cs typeface="Times New Roman" panose="02020603050405020304" pitchFamily="18" charset="0"/>
              </a:rPr>
              <a:t>p</a:t>
            </a:r>
            <a:r>
              <a:rPr lang="en-GB" altLang="en-US" sz="1100" dirty="0" err="1" smtClean="0">
                <a:latin typeface="Times New Roman" panose="02020603050405020304" pitchFamily="18" charset="0"/>
                <a:ea typeface="Cambria" charset="0"/>
                <a:cs typeface="Times New Roman" panose="02020603050405020304" pitchFamily="18" charset="0"/>
              </a:rPr>
              <a:t>olylactic</a:t>
            </a:r>
            <a:r>
              <a:rPr lang="en-GB" altLang="en-US" sz="1100" dirty="0" smtClean="0">
                <a:latin typeface="Times New Roman" panose="02020603050405020304" pitchFamily="18" charset="0"/>
                <a:ea typeface="Cambria" charset="0"/>
                <a:cs typeface="Times New Roman" panose="02020603050405020304" pitchFamily="18" charset="0"/>
              </a:rPr>
              <a:t> acid) as a support geometry in a new novel design (Figure 1 A).</a:t>
            </a:r>
            <a:endParaRPr lang="en-US" altLang="en-US" sz="1100" dirty="0">
              <a:latin typeface="Times New Roman" panose="02020603050405020304" pitchFamily="18" charset="0"/>
              <a:ea typeface="Cambria" charset="0"/>
              <a:cs typeface="Times New Roman" panose="02020603050405020304" pitchFamily="18" charset="0"/>
            </a:endParaRPr>
          </a:p>
        </p:txBody>
      </p:sp>
      <p:sp>
        <p:nvSpPr>
          <p:cNvPr id="3076" name="TextBox 7"/>
          <p:cNvSpPr txBox="1">
            <a:spLocks noChangeArrowheads="1"/>
          </p:cNvSpPr>
          <p:nvPr/>
        </p:nvSpPr>
        <p:spPr bwMode="auto">
          <a:xfrm>
            <a:off x="642240" y="4801738"/>
            <a:ext cx="3191999" cy="4930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952" tIns="10476" rIns="20952" bIns="1047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endParaRPr lang="en-US" altLang="en-US" sz="1100" b="1"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r>
              <a:rPr lang="en-US" altLang="en-US" sz="1100" b="1" dirty="0" smtClean="0">
                <a:latin typeface="Times New Roman" panose="02020603050405020304" pitchFamily="18" charset="0"/>
                <a:cs typeface="Times New Roman" panose="02020603050405020304" pitchFamily="18" charset="0"/>
              </a:rPr>
              <a:t>COMPUTATIONAL </a:t>
            </a:r>
            <a:r>
              <a:rPr lang="en-US" altLang="en-US" sz="1100" b="1" dirty="0">
                <a:latin typeface="Times New Roman" panose="02020603050405020304" pitchFamily="18" charset="0"/>
                <a:cs typeface="Times New Roman" panose="02020603050405020304" pitchFamily="18" charset="0"/>
              </a:rPr>
              <a:t>METHODS</a:t>
            </a:r>
            <a:r>
              <a:rPr lang="en-US" altLang="en-US" sz="1100" dirty="0">
                <a:latin typeface="Times New Roman" panose="02020603050405020304" pitchFamily="18" charset="0"/>
                <a:cs typeface="Times New Roman" panose="02020603050405020304" pitchFamily="18" charset="0"/>
              </a:rPr>
              <a:t>: </a:t>
            </a:r>
            <a:r>
              <a:rPr lang="en-US" altLang="en-US" sz="1100" dirty="0" smtClean="0">
                <a:latin typeface="Times New Roman" panose="02020603050405020304" pitchFamily="18" charset="0"/>
                <a:cs typeface="Times New Roman" panose="02020603050405020304" pitchFamily="18" charset="0"/>
              </a:rPr>
              <a:t>This work studies a human trunk moving from a lying into a sitting position with no muscular assistance provided.</a:t>
            </a:r>
            <a:r>
              <a:rPr lang="en-GB" altLang="en-US" sz="1100" dirty="0" smtClean="0">
                <a:latin typeface="Times New Roman" panose="02020603050405020304" pitchFamily="18" charset="0"/>
                <a:cs typeface="Times New Roman" panose="02020603050405020304" pitchFamily="18" charset="0"/>
              </a:rPr>
              <a:t>The forces </a:t>
            </a:r>
            <a:r>
              <a:rPr lang="en-GB" altLang="en-US" sz="1100" dirty="0">
                <a:latin typeface="Times New Roman" panose="02020603050405020304" pitchFamily="18" charset="0"/>
                <a:cs typeface="Times New Roman" panose="02020603050405020304" pitchFamily="18" charset="0"/>
              </a:rPr>
              <a:t>applied when the trunk is moving to a sitting </a:t>
            </a:r>
            <a:r>
              <a:rPr lang="en-GB" altLang="en-US" sz="1100" dirty="0" smtClean="0">
                <a:latin typeface="Times New Roman" panose="02020603050405020304" pitchFamily="18" charset="0"/>
                <a:cs typeface="Times New Roman" panose="02020603050405020304" pitchFamily="18" charset="0"/>
              </a:rPr>
              <a:t>positon from an original lying position (Figure 1 B.) where given as: </a:t>
            </a:r>
          </a:p>
          <a:p>
            <a:pPr eaLnBrk="1" hangingPunct="1">
              <a:spcBef>
                <a:spcPct val="0"/>
              </a:spcBef>
              <a:buFontTx/>
              <a:buNone/>
              <a:defRPr/>
            </a:pPr>
            <a:endParaRPr lang="en-US" altLang="en-US" sz="1100"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r>
              <a:rPr lang="en-GB" altLang="en-US" sz="1100" dirty="0" smtClean="0">
                <a:latin typeface="Times New Roman" panose="02020603050405020304" pitchFamily="18" charset="0"/>
                <a:cs typeface="Times New Roman" panose="02020603050405020304" pitchFamily="18" charset="0"/>
              </a:rPr>
              <a:t>Where </a:t>
            </a:r>
            <a:r>
              <a:rPr lang="en-GB" altLang="en-US" sz="1100" dirty="0" err="1" smtClean="0">
                <a:latin typeface="Times New Roman" panose="02020603050405020304" pitchFamily="18" charset="0"/>
                <a:cs typeface="Times New Roman" panose="02020603050405020304" pitchFamily="18" charset="0"/>
              </a:rPr>
              <a:t>W</a:t>
            </a:r>
            <a:r>
              <a:rPr lang="en-GB" altLang="en-US" sz="1100" baseline="-25000" dirty="0" err="1" smtClean="0">
                <a:latin typeface="Times New Roman" panose="02020603050405020304" pitchFamily="18" charset="0"/>
                <a:cs typeface="Times New Roman" panose="02020603050405020304" pitchFamily="18" charset="0"/>
              </a:rPr>
              <a:t>h</a:t>
            </a:r>
            <a:r>
              <a:rPr lang="en-GB" altLang="en-US" sz="1100" dirty="0" smtClean="0">
                <a:latin typeface="Times New Roman" panose="02020603050405020304" pitchFamily="18" charset="0"/>
                <a:cs typeface="Times New Roman" panose="02020603050405020304" pitchFamily="18" charset="0"/>
              </a:rPr>
              <a:t> </a:t>
            </a:r>
            <a:r>
              <a:rPr lang="en-GB" altLang="en-US" sz="1100" dirty="0">
                <a:latin typeface="Times New Roman" panose="02020603050405020304" pitchFamily="18" charset="0"/>
                <a:cs typeface="Times New Roman" panose="02020603050405020304" pitchFamily="18" charset="0"/>
              </a:rPr>
              <a:t>and </a:t>
            </a:r>
            <a:r>
              <a:rPr lang="en-GB" altLang="en-US" sz="1100" dirty="0" err="1" smtClean="0">
                <a:latin typeface="Times New Roman" panose="02020603050405020304" pitchFamily="18" charset="0"/>
                <a:cs typeface="Times New Roman" panose="02020603050405020304" pitchFamily="18" charset="0"/>
              </a:rPr>
              <a:t>W</a:t>
            </a:r>
            <a:r>
              <a:rPr lang="en-GB" altLang="en-US" sz="1100" baseline="-25000" dirty="0" err="1" smtClean="0">
                <a:latin typeface="Times New Roman" panose="02020603050405020304" pitchFamily="18" charset="0"/>
                <a:cs typeface="Times New Roman" panose="02020603050405020304" pitchFamily="18" charset="0"/>
              </a:rPr>
              <a:t>t</a:t>
            </a:r>
            <a:r>
              <a:rPr lang="en-GB" altLang="en-US" sz="1100" dirty="0" smtClean="0">
                <a:latin typeface="Times New Roman" panose="02020603050405020304" pitchFamily="18" charset="0"/>
                <a:cs typeface="Times New Roman" panose="02020603050405020304" pitchFamily="18" charset="0"/>
              </a:rPr>
              <a:t> </a:t>
            </a:r>
            <a:r>
              <a:rPr lang="en-GB" altLang="en-US" sz="1100" dirty="0">
                <a:latin typeface="Times New Roman" panose="02020603050405020304" pitchFamily="18" charset="0"/>
                <a:cs typeface="Times New Roman" panose="02020603050405020304" pitchFamily="18" charset="0"/>
              </a:rPr>
              <a:t>are the weight of the upper torso relative to the centre of the spine and the weight of both head and arms </a:t>
            </a:r>
            <a:r>
              <a:rPr lang="en-GB" altLang="en-US" sz="1100" dirty="0" smtClean="0">
                <a:latin typeface="Times New Roman" panose="02020603050405020304" pitchFamily="18" charset="0"/>
                <a:cs typeface="Times New Roman" panose="02020603050405020304" pitchFamily="18" charset="0"/>
              </a:rPr>
              <a:t>respectively.  As the system utilisers hyper-elastic material as a spinal cord, this </a:t>
            </a:r>
            <a:r>
              <a:rPr lang="en-GB" altLang="en-US" sz="1100" dirty="0">
                <a:latin typeface="Times New Roman" panose="02020603050405020304" pitchFamily="18" charset="0"/>
                <a:cs typeface="Times New Roman" panose="02020603050405020304" pitchFamily="18" charset="0"/>
              </a:rPr>
              <a:t>was calculated using </a:t>
            </a:r>
            <a:r>
              <a:rPr lang="en-GB" altLang="en-US" sz="1100" dirty="0" smtClean="0">
                <a:latin typeface="Times New Roman" panose="02020603050405020304" pitchFamily="18" charset="0"/>
                <a:cs typeface="Times New Roman" panose="02020603050405020304" pitchFamily="18" charset="0"/>
              </a:rPr>
              <a:t>Mooney-</a:t>
            </a:r>
            <a:r>
              <a:rPr lang="en-GB" altLang="en-US" sz="1100" dirty="0" err="1" smtClean="0">
                <a:latin typeface="Times New Roman" panose="02020603050405020304" pitchFamily="18" charset="0"/>
                <a:cs typeface="Times New Roman" panose="02020603050405020304" pitchFamily="18" charset="0"/>
              </a:rPr>
              <a:t>Rivlin</a:t>
            </a:r>
            <a:r>
              <a:rPr lang="en-GB" altLang="en-US" sz="1100" dirty="0" smtClean="0">
                <a:latin typeface="Times New Roman" panose="02020603050405020304" pitchFamily="18" charset="0"/>
                <a:cs typeface="Times New Roman" panose="02020603050405020304" pitchFamily="18" charset="0"/>
              </a:rPr>
              <a:t> method, </a:t>
            </a:r>
            <a:r>
              <a:rPr lang="en-GB" altLang="en-US" sz="1100" dirty="0">
                <a:latin typeface="Times New Roman" panose="02020603050405020304" pitchFamily="18" charset="0"/>
                <a:cs typeface="Times New Roman" panose="02020603050405020304" pitchFamily="18" charset="0"/>
              </a:rPr>
              <a:t>the two parameters </a:t>
            </a:r>
            <a:r>
              <a:rPr lang="en-GB" altLang="en-US" sz="1100" dirty="0" smtClean="0">
                <a:latin typeface="Times New Roman" panose="02020603050405020304" pitchFamily="18" charset="0"/>
                <a:cs typeface="Times New Roman" panose="02020603050405020304" pitchFamily="18" charset="0"/>
              </a:rPr>
              <a:t>C</a:t>
            </a:r>
            <a:r>
              <a:rPr lang="en-GB" altLang="en-US" sz="1100" baseline="-25000" dirty="0" smtClean="0">
                <a:latin typeface="Times New Roman" panose="02020603050405020304" pitchFamily="18" charset="0"/>
                <a:cs typeface="Times New Roman" panose="02020603050405020304" pitchFamily="18" charset="0"/>
              </a:rPr>
              <a:t>10</a:t>
            </a:r>
            <a:r>
              <a:rPr lang="en-GB" altLang="en-US" sz="1100" dirty="0" smtClean="0">
                <a:latin typeface="Times New Roman" panose="02020603050405020304" pitchFamily="18" charset="0"/>
                <a:cs typeface="Times New Roman" panose="02020603050405020304" pitchFamily="18" charset="0"/>
              </a:rPr>
              <a:t> </a:t>
            </a:r>
            <a:r>
              <a:rPr lang="en-GB" altLang="en-US" sz="1100" dirty="0">
                <a:latin typeface="Times New Roman" panose="02020603050405020304" pitchFamily="18" charset="0"/>
                <a:cs typeface="Times New Roman" panose="02020603050405020304" pitchFamily="18" charset="0"/>
              </a:rPr>
              <a:t>and </a:t>
            </a:r>
            <a:r>
              <a:rPr lang="en-GB" altLang="en-US" sz="1100" dirty="0" smtClean="0">
                <a:latin typeface="Times New Roman" panose="02020603050405020304" pitchFamily="18" charset="0"/>
                <a:cs typeface="Times New Roman" panose="02020603050405020304" pitchFamily="18" charset="0"/>
              </a:rPr>
              <a:t>C</a:t>
            </a:r>
            <a:r>
              <a:rPr lang="en-GB" altLang="en-US" sz="1100" baseline="-25000" dirty="0" smtClean="0">
                <a:latin typeface="Times New Roman" panose="02020603050405020304" pitchFamily="18" charset="0"/>
                <a:cs typeface="Times New Roman" panose="02020603050405020304" pitchFamily="18" charset="0"/>
              </a:rPr>
              <a:t>01</a:t>
            </a:r>
            <a:r>
              <a:rPr lang="en-GB" altLang="en-US" sz="1100" dirty="0" smtClean="0">
                <a:latin typeface="Times New Roman" panose="02020603050405020304" pitchFamily="18" charset="0"/>
                <a:cs typeface="Times New Roman" panose="02020603050405020304" pitchFamily="18" charset="0"/>
              </a:rPr>
              <a:t> where defined by the parameters of Nitrile rubber (NBR).   </a:t>
            </a:r>
            <a:endParaRPr lang="en-US" altLang="en-US" sz="1100" dirty="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US" altLang="en-US" sz="1100"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eaLnBrk="1" hangingPunct="1">
              <a:spcBef>
                <a:spcPct val="0"/>
              </a:spcBef>
              <a:buFontTx/>
              <a:buNone/>
              <a:defRPr/>
            </a:pPr>
            <a:r>
              <a:rPr lang="en-US" altLang="en-US" sz="1100" dirty="0" smtClean="0">
                <a:latin typeface="Times New Roman" panose="02020603050405020304" pitchFamily="18" charset="0"/>
                <a:cs typeface="Times New Roman" panose="02020603050405020304" pitchFamily="18" charset="0"/>
              </a:rPr>
              <a:t>You </a:t>
            </a:r>
            <a:r>
              <a:rPr lang="en-US" altLang="en-US" sz="1100" dirty="0">
                <a:latin typeface="Times New Roman" panose="02020603050405020304" pitchFamily="18" charset="0"/>
                <a:cs typeface="Times New Roman" panose="02020603050405020304" pitchFamily="18" charset="0"/>
              </a:rPr>
              <a:t>may want to introduce the geometry and describe the conditions that define the problem. </a:t>
            </a: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a:p>
            <a:pPr algn="just" eaLnBrk="1" hangingPunct="1">
              <a:spcBef>
                <a:spcPct val="0"/>
              </a:spcBef>
              <a:buFontTx/>
              <a:buNone/>
              <a:defRPr/>
            </a:pPr>
            <a:endParaRPr lang="en-US" altLang="en-US" sz="1100" dirty="0">
              <a:latin typeface="Times New Roman" panose="02020603050405020304" pitchFamily="18" charset="0"/>
              <a:cs typeface="Times New Roman" panose="02020603050405020304" pitchFamily="18" charset="0"/>
            </a:endParaRPr>
          </a:p>
        </p:txBody>
      </p:sp>
      <p:sp>
        <p:nvSpPr>
          <p:cNvPr id="3082" name="TextBox 15"/>
          <p:cNvSpPr txBox="1">
            <a:spLocks noChangeArrowheads="1"/>
          </p:cNvSpPr>
          <p:nvPr/>
        </p:nvSpPr>
        <p:spPr bwMode="auto">
          <a:xfrm>
            <a:off x="4095750" y="1257300"/>
            <a:ext cx="3083223" cy="4083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952" tIns="10476" rIns="20952" bIns="1047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100" b="1" dirty="0">
                <a:latin typeface="Times New Roman" panose="02020603050405020304" pitchFamily="18" charset="0"/>
                <a:cs typeface="Times New Roman" panose="02020603050405020304" pitchFamily="18" charset="0"/>
              </a:rPr>
              <a:t>RESULTS</a:t>
            </a:r>
            <a:r>
              <a:rPr lang="en-US" altLang="en-US" sz="1100" dirty="0">
                <a:latin typeface="Times New Roman" panose="02020603050405020304" pitchFamily="18" charset="0"/>
                <a:cs typeface="Times New Roman" panose="02020603050405020304" pitchFamily="18" charset="0"/>
              </a:rPr>
              <a:t>: </a:t>
            </a:r>
            <a:r>
              <a:rPr lang="en-GB" altLang="en-US" sz="1100" dirty="0">
                <a:latin typeface="Times New Roman" panose="02020603050405020304" pitchFamily="18" charset="0"/>
                <a:cs typeface="Times New Roman" panose="02020603050405020304" pitchFamily="18" charset="0"/>
              </a:rPr>
              <a:t>To establish the most accurate representation of the human body creating resistance to the system while rising to a sitting </a:t>
            </a:r>
            <a:r>
              <a:rPr lang="en-GB" altLang="en-US" sz="1100" dirty="0" smtClean="0">
                <a:latin typeface="Times New Roman" panose="02020603050405020304" pitchFamily="18" charset="0"/>
                <a:cs typeface="Times New Roman" panose="02020603050405020304" pitchFamily="18" charset="0"/>
              </a:rPr>
              <a:t>positon.  </a:t>
            </a:r>
            <a:r>
              <a:rPr lang="en-GB" altLang="en-US" sz="1100" dirty="0">
                <a:latin typeface="Times New Roman" panose="02020603050405020304" pitchFamily="18" charset="0"/>
                <a:cs typeface="Times New Roman" panose="02020603050405020304" pitchFamily="18" charset="0"/>
              </a:rPr>
              <a:t>The actuator places a direct force into </a:t>
            </a:r>
            <a:r>
              <a:rPr lang="en-GB" altLang="en-US" sz="1100" dirty="0" smtClean="0">
                <a:latin typeface="Times New Roman" panose="02020603050405020304" pitchFamily="18" charset="0"/>
                <a:cs typeface="Times New Roman" panose="02020603050405020304" pitchFamily="18" charset="0"/>
              </a:rPr>
              <a:t>the segment </a:t>
            </a:r>
            <a:r>
              <a:rPr lang="en-GB" altLang="en-US" sz="1100" dirty="0">
                <a:latin typeface="Times New Roman" panose="02020603050405020304" pitchFamily="18" charset="0"/>
                <a:cs typeface="Times New Roman" panose="02020603050405020304" pitchFamily="18" charset="0"/>
              </a:rPr>
              <a:t>of the assembly, this is then converted to a mathematical moment that acts upon the body.  Within the simulation the NBR was presumed to be static and the maximum capacitor of the actuator was applied, these results were transferred to the skeleton set-up</a:t>
            </a:r>
            <a:r>
              <a:rPr lang="en-GB" altLang="en-US" sz="1100" dirty="0" smtClean="0">
                <a:latin typeface="Times New Roman" panose="02020603050405020304" pitchFamily="18" charset="0"/>
                <a:cs typeface="Times New Roman" panose="02020603050405020304" pitchFamily="18" charset="0"/>
              </a:rPr>
              <a:t>.</a:t>
            </a:r>
          </a:p>
          <a:p>
            <a:pPr eaLnBrk="1" hangingPunct="1">
              <a:spcBef>
                <a:spcPct val="0"/>
              </a:spcBef>
              <a:buFontTx/>
              <a:buNone/>
              <a:defRPr/>
            </a:pPr>
            <a:endParaRPr lang="en-GB" altLang="en-US" sz="1100" dirty="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smtClean="0">
              <a:latin typeface="Times New Roman" panose="02020603050405020304" pitchFamily="18" charset="0"/>
              <a:cs typeface="Times New Roman" panose="02020603050405020304" pitchFamily="18" charset="0"/>
            </a:endParaRPr>
          </a:p>
          <a:p>
            <a:pPr eaLnBrk="1" hangingPunct="1">
              <a:spcBef>
                <a:spcPct val="0"/>
              </a:spcBef>
              <a:buFontTx/>
              <a:buNone/>
              <a:defRPr/>
            </a:pPr>
            <a:endParaRPr lang="en-GB" altLang="en-US" sz="1100" dirty="0">
              <a:latin typeface="Times New Roman" panose="02020603050405020304" pitchFamily="18" charset="0"/>
              <a:cs typeface="Times New Roman" panose="02020603050405020304" pitchFamily="18" charset="0"/>
            </a:endParaRPr>
          </a:p>
          <a:p>
            <a:pPr eaLnBrk="1" hangingPunct="1">
              <a:spcBef>
                <a:spcPct val="0"/>
              </a:spcBef>
              <a:buFontTx/>
              <a:buNone/>
              <a:defRPr/>
            </a:pPr>
            <a:r>
              <a:rPr lang="en-GB" altLang="en-US" sz="1100" dirty="0" smtClean="0">
                <a:latin typeface="Times New Roman" panose="02020603050405020304" pitchFamily="18" charset="0"/>
                <a:cs typeface="Times New Roman" panose="02020603050405020304" pitchFamily="18" charset="0"/>
              </a:rPr>
              <a:t>As shown if Figure 3 the material operates well with the mechanical limits of the system. The model was broken into two sections upper sections 5-8 and lower sections 1-4 this enablable the study of the upper and the lower groups of the trunk system while in motion, this showed forces across the lower back.</a:t>
            </a:r>
            <a:endParaRPr lang="en-US" altLang="en-US" sz="1100" dirty="0">
              <a:latin typeface="Times New Roman" panose="02020603050405020304" pitchFamily="18" charset="0"/>
              <a:cs typeface="Times New Roman" panose="02020603050405020304" pitchFamily="18" charset="0"/>
            </a:endParaRPr>
          </a:p>
        </p:txBody>
      </p:sp>
      <p:sp>
        <p:nvSpPr>
          <p:cNvPr id="3110" name="TextBox 22"/>
          <p:cNvSpPr txBox="1">
            <a:spLocks noChangeArrowheads="1"/>
          </p:cNvSpPr>
          <p:nvPr/>
        </p:nvSpPr>
        <p:spPr bwMode="auto">
          <a:xfrm>
            <a:off x="4070142" y="7297763"/>
            <a:ext cx="3116693" cy="867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952" tIns="10476" rIns="20952" bIns="1047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100" b="1" dirty="0">
                <a:latin typeface="Times New Roman" panose="02020603050405020304" pitchFamily="18" charset="0"/>
                <a:cs typeface="Times New Roman" panose="02020603050405020304" pitchFamily="18" charset="0"/>
              </a:rPr>
              <a:t>CONCLUSIONS</a:t>
            </a:r>
            <a:r>
              <a:rPr lang="en-US" altLang="en-US" sz="1100" dirty="0">
                <a:latin typeface="Times New Roman" panose="02020603050405020304" pitchFamily="18" charset="0"/>
                <a:cs typeface="Times New Roman" panose="02020603050405020304" pitchFamily="18" charset="0"/>
              </a:rPr>
              <a:t>: </a:t>
            </a:r>
            <a:r>
              <a:rPr lang="en-US" altLang="en-US" sz="1100" dirty="0" smtClean="0">
                <a:latin typeface="Times New Roman" panose="02020603050405020304" pitchFamily="18" charset="0"/>
                <a:cs typeface="Times New Roman" panose="02020603050405020304" pitchFamily="18" charset="0"/>
              </a:rPr>
              <a:t>The work showed that 3D printed materials can serve as a possible alternative to medical </a:t>
            </a:r>
            <a:r>
              <a:rPr lang="en-US" altLang="en-US" sz="1100" dirty="0" err="1" smtClean="0">
                <a:latin typeface="Times New Roman" panose="02020603050405020304" pitchFamily="18" charset="0"/>
                <a:cs typeface="Times New Roman" panose="02020603050405020304" pitchFamily="18" charset="0"/>
              </a:rPr>
              <a:t>exo</a:t>
            </a:r>
            <a:r>
              <a:rPr lang="en-US" altLang="en-US" sz="1100" dirty="0" smtClean="0">
                <a:latin typeface="Times New Roman" panose="02020603050405020304" pitchFamily="18" charset="0"/>
                <a:cs typeface="Times New Roman" panose="02020603050405020304" pitchFamily="18" charset="0"/>
              </a:rPr>
              <a:t>-skeleton geometric structures.  The work did also identify force distribution from the actuator should be re-examined.</a:t>
            </a:r>
            <a:endParaRPr lang="en-US" altLang="en-US" sz="1100"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3877423" y="8233047"/>
            <a:ext cx="3527943" cy="1652372"/>
          </a:xfrm>
          <a:prstGeom prst="rect">
            <a:avLst/>
          </a:prstGeom>
          <a:noFill/>
        </p:spPr>
        <p:txBody>
          <a:bodyPr wrap="square" lIns="20952" tIns="10476" rIns="20952" bIns="10476">
            <a:spAutoFit/>
          </a:bodyPr>
          <a:lstStyle/>
          <a:p>
            <a:pPr defTabSz="1005848" eaLnBrk="1" fontAlgn="auto" hangingPunct="1">
              <a:spcBef>
                <a:spcPts val="0"/>
              </a:spcBef>
              <a:spcAft>
                <a:spcPts val="0"/>
              </a:spcAft>
              <a:defRPr/>
            </a:pPr>
            <a:r>
              <a:rPr lang="en-US" sz="1000" b="1" dirty="0">
                <a:latin typeface="Times New Roman" panose="02020603050405020304" pitchFamily="18" charset="0"/>
                <a:ea typeface="+mn-ea"/>
                <a:cs typeface="Times New Roman" panose="02020603050405020304" pitchFamily="18" charset="0"/>
              </a:rPr>
              <a:t>REFERENCES</a:t>
            </a:r>
            <a:r>
              <a:rPr lang="en-US" sz="1000" dirty="0">
                <a:latin typeface="Times New Roman" panose="02020603050405020304" pitchFamily="18" charset="0"/>
                <a:ea typeface="+mn-ea"/>
                <a:cs typeface="Times New Roman" panose="02020603050405020304" pitchFamily="18" charset="0"/>
              </a:rPr>
              <a:t>:</a:t>
            </a:r>
          </a:p>
          <a:p>
            <a:pPr marL="117889" indent="-117889" defTabSz="1005848" eaLnBrk="1" fontAlgn="auto" hangingPunct="1">
              <a:spcBef>
                <a:spcPts val="0"/>
              </a:spcBef>
              <a:spcAft>
                <a:spcPts val="0"/>
              </a:spcAft>
              <a:buFont typeface="+mj-lt"/>
              <a:buAutoNum type="arabicPeriod"/>
              <a:defRPr/>
            </a:pPr>
            <a:r>
              <a:rPr lang="en-GB" sz="600" dirty="0">
                <a:latin typeface="Times New Roman" panose="02020603050405020304" pitchFamily="18" charset="0"/>
                <a:ea typeface="+mn-ea"/>
                <a:cs typeface="Times New Roman" panose="02020603050405020304" pitchFamily="18" charset="0"/>
              </a:rPr>
              <a:t>E.P. </a:t>
            </a:r>
            <a:r>
              <a:rPr lang="en-GB" sz="600" dirty="0" err="1">
                <a:latin typeface="Times New Roman" panose="02020603050405020304" pitchFamily="18" charset="0"/>
                <a:ea typeface="+mn-ea"/>
                <a:cs typeface="Times New Roman" panose="02020603050405020304" pitchFamily="18" charset="0"/>
              </a:rPr>
              <a:t>Lamers</a:t>
            </a:r>
            <a:r>
              <a:rPr lang="en-GB" sz="600" dirty="0">
                <a:latin typeface="Times New Roman" panose="02020603050405020304" pitchFamily="18" charset="0"/>
                <a:ea typeface="+mn-ea"/>
                <a:cs typeface="Times New Roman" panose="02020603050405020304" pitchFamily="18" charset="0"/>
              </a:rPr>
              <a:t>, A.J. Yang and K.E. </a:t>
            </a:r>
            <a:r>
              <a:rPr lang="en-GB" sz="600" dirty="0" err="1">
                <a:latin typeface="Times New Roman" panose="02020603050405020304" pitchFamily="18" charset="0"/>
                <a:ea typeface="+mn-ea"/>
                <a:cs typeface="Times New Roman" panose="02020603050405020304" pitchFamily="18" charset="0"/>
              </a:rPr>
              <a:t>Zelik</a:t>
            </a:r>
            <a:r>
              <a:rPr lang="en-GB" sz="600" dirty="0">
                <a:latin typeface="Times New Roman" panose="02020603050405020304" pitchFamily="18" charset="0"/>
                <a:ea typeface="+mn-ea"/>
                <a:cs typeface="Times New Roman" panose="02020603050405020304" pitchFamily="18" charset="0"/>
              </a:rPr>
              <a:t>, </a:t>
            </a:r>
            <a:r>
              <a:rPr lang="en-US" sz="600" dirty="0" smtClean="0">
                <a:latin typeface="Times New Roman" panose="02020603050405020304" pitchFamily="18" charset="0"/>
                <a:ea typeface="+mn-ea"/>
                <a:cs typeface="Times New Roman" panose="02020603050405020304" pitchFamily="18" charset="0"/>
              </a:rPr>
              <a:t>, </a:t>
            </a:r>
            <a:r>
              <a:rPr lang="en-GB" sz="600" dirty="0">
                <a:latin typeface="Times New Roman" panose="02020603050405020304" pitchFamily="18" charset="0"/>
                <a:ea typeface="+mn-ea"/>
                <a:cs typeface="Times New Roman" panose="02020603050405020304" pitchFamily="18" charset="0"/>
              </a:rPr>
              <a:t>Feasibility of a Biomechanically-Assistive Garment to Reduce Low Back Loading During Leaning and Lifting</a:t>
            </a:r>
            <a:r>
              <a:rPr lang="en-US" sz="600" dirty="0">
                <a:latin typeface="Times New Roman" panose="02020603050405020304" pitchFamily="18" charset="0"/>
                <a:ea typeface="+mn-ea"/>
                <a:cs typeface="Times New Roman" panose="02020603050405020304" pitchFamily="18" charset="0"/>
              </a:rPr>
              <a:t>, Transactions on Biomedical </a:t>
            </a:r>
            <a:r>
              <a:rPr lang="en-US" sz="600" dirty="0" smtClean="0">
                <a:latin typeface="Times New Roman" panose="02020603050405020304" pitchFamily="18" charset="0"/>
                <a:ea typeface="+mn-ea"/>
                <a:cs typeface="Times New Roman" panose="02020603050405020304" pitchFamily="18" charset="0"/>
              </a:rPr>
              <a:t>Engineering, </a:t>
            </a:r>
            <a:r>
              <a:rPr lang="en-US" sz="600" dirty="0">
                <a:latin typeface="Times New Roman" panose="02020603050405020304" pitchFamily="18" charset="0"/>
                <a:ea typeface="+mn-ea"/>
                <a:cs typeface="Times New Roman" panose="02020603050405020304" pitchFamily="18" charset="0"/>
              </a:rPr>
              <a:t>Page </a:t>
            </a:r>
            <a:r>
              <a:rPr lang="en-US" sz="600" dirty="0" smtClean="0">
                <a:latin typeface="Times New Roman" panose="02020603050405020304" pitchFamily="18" charset="0"/>
                <a:ea typeface="+mn-ea"/>
                <a:cs typeface="Times New Roman" panose="02020603050405020304" pitchFamily="18" charset="0"/>
              </a:rPr>
              <a:t>65 (2018)</a:t>
            </a:r>
            <a:endParaRPr lang="en-US" sz="600" dirty="0">
              <a:latin typeface="Times New Roman" panose="02020603050405020304" pitchFamily="18" charset="0"/>
              <a:ea typeface="+mn-ea"/>
              <a:cs typeface="Times New Roman" panose="02020603050405020304" pitchFamily="18" charset="0"/>
            </a:endParaRPr>
          </a:p>
          <a:p>
            <a:pPr marL="117889" indent="-117889" defTabSz="1005848" eaLnBrk="1" fontAlgn="auto" hangingPunct="1">
              <a:spcBef>
                <a:spcPts val="0"/>
              </a:spcBef>
              <a:spcAft>
                <a:spcPts val="0"/>
              </a:spcAft>
              <a:buFont typeface="+mj-lt"/>
              <a:buAutoNum type="arabicPeriod"/>
              <a:defRPr/>
            </a:pPr>
            <a:r>
              <a:rPr lang="en-US" sz="600" dirty="0">
                <a:latin typeface="Times New Roman" panose="02020603050405020304" pitchFamily="18" charset="0"/>
                <a:ea typeface="+mn-ea"/>
                <a:cs typeface="Times New Roman" panose="02020603050405020304" pitchFamily="18" charset="0"/>
              </a:rPr>
              <a:t>A.S. </a:t>
            </a:r>
            <a:r>
              <a:rPr lang="en-US" sz="600" dirty="0" err="1">
                <a:latin typeface="Times New Roman" panose="02020603050405020304" pitchFamily="18" charset="0"/>
                <a:ea typeface="+mn-ea"/>
                <a:cs typeface="Times New Roman" panose="02020603050405020304" pitchFamily="18" charset="0"/>
              </a:rPr>
              <a:t>Koopman</a:t>
            </a:r>
            <a:r>
              <a:rPr lang="en-US" sz="600" dirty="0">
                <a:latin typeface="Times New Roman" panose="02020603050405020304" pitchFamily="18" charset="0"/>
                <a:ea typeface="+mn-ea"/>
                <a:cs typeface="Times New Roman" panose="02020603050405020304" pitchFamily="18" charset="0"/>
              </a:rPr>
              <a:t>, S. </a:t>
            </a:r>
            <a:r>
              <a:rPr lang="en-US" sz="600" dirty="0" err="1">
                <a:latin typeface="Times New Roman" panose="02020603050405020304" pitchFamily="18" charset="0"/>
                <a:ea typeface="+mn-ea"/>
                <a:cs typeface="Times New Roman" panose="02020603050405020304" pitchFamily="18" charset="0"/>
              </a:rPr>
              <a:t>Baltrusch</a:t>
            </a:r>
            <a:r>
              <a:rPr lang="en-US" sz="600" dirty="0">
                <a:latin typeface="Times New Roman" panose="02020603050405020304" pitchFamily="18" charset="0"/>
                <a:ea typeface="+mn-ea"/>
                <a:cs typeface="Times New Roman" panose="02020603050405020304" pitchFamily="18" charset="0"/>
              </a:rPr>
              <a:t>, C. Rodriguez-Guerrero, B. </a:t>
            </a:r>
            <a:r>
              <a:rPr lang="en-US" sz="600" dirty="0" err="1">
                <a:latin typeface="Times New Roman" panose="02020603050405020304" pitchFamily="18" charset="0"/>
                <a:ea typeface="+mn-ea"/>
                <a:cs typeface="Times New Roman" panose="02020603050405020304" pitchFamily="18" charset="0"/>
              </a:rPr>
              <a:t>Vanderborght</a:t>
            </a:r>
            <a:r>
              <a:rPr lang="en-US" sz="600" dirty="0">
                <a:latin typeface="Times New Roman" panose="02020603050405020304" pitchFamily="18" charset="0"/>
                <a:ea typeface="+mn-ea"/>
                <a:cs typeface="Times New Roman" panose="02020603050405020304" pitchFamily="18" charset="0"/>
              </a:rPr>
              <a:t> and D. </a:t>
            </a:r>
            <a:r>
              <a:rPr lang="en-US" sz="600" dirty="0" err="1">
                <a:latin typeface="Times New Roman" panose="02020603050405020304" pitchFamily="18" charset="0"/>
                <a:ea typeface="+mn-ea"/>
                <a:cs typeface="Times New Roman" panose="02020603050405020304" pitchFamily="18" charset="0"/>
              </a:rPr>
              <a:t>Lefeber</a:t>
            </a:r>
            <a:r>
              <a:rPr lang="en-US" sz="600" dirty="0">
                <a:latin typeface="Times New Roman" panose="02020603050405020304" pitchFamily="18" charset="0"/>
                <a:ea typeface="+mn-ea"/>
                <a:cs typeface="Times New Roman" panose="02020603050405020304" pitchFamily="18" charset="0"/>
              </a:rPr>
              <a:t>, </a:t>
            </a:r>
            <a:r>
              <a:rPr lang="en-GB" sz="600" dirty="0">
                <a:latin typeface="Times New Roman" panose="02020603050405020304" pitchFamily="18" charset="0"/>
                <a:ea typeface="+mn-ea"/>
                <a:cs typeface="Times New Roman" panose="02020603050405020304" pitchFamily="18" charset="0"/>
              </a:rPr>
              <a:t>Passive Back Support Exoskeleton Improves Range of Motion Using Flexible Beams</a:t>
            </a:r>
            <a:r>
              <a:rPr lang="en-US" sz="600" dirty="0">
                <a:latin typeface="Times New Roman" panose="02020603050405020304" pitchFamily="18" charset="0"/>
                <a:ea typeface="+mn-ea"/>
                <a:cs typeface="Times New Roman" panose="02020603050405020304" pitchFamily="18" charset="0"/>
              </a:rPr>
              <a:t>, Front. Robot. AI , </a:t>
            </a:r>
            <a:r>
              <a:rPr lang="en-US" sz="600" dirty="0" smtClean="0">
                <a:latin typeface="Times New Roman" panose="02020603050405020304" pitchFamily="18" charset="0"/>
                <a:ea typeface="+mn-ea"/>
                <a:cs typeface="Times New Roman" panose="02020603050405020304" pitchFamily="18" charset="0"/>
              </a:rPr>
              <a:t>Page 5, (2018)</a:t>
            </a:r>
            <a:endParaRPr lang="en-US" sz="600" dirty="0">
              <a:latin typeface="Times New Roman" panose="02020603050405020304" pitchFamily="18" charset="0"/>
              <a:ea typeface="+mn-ea"/>
              <a:cs typeface="Times New Roman" panose="02020603050405020304" pitchFamily="18" charset="0"/>
            </a:endParaRPr>
          </a:p>
          <a:p>
            <a:pPr marL="117889" indent="-117889" defTabSz="1005848" eaLnBrk="1" fontAlgn="auto" hangingPunct="1">
              <a:spcBef>
                <a:spcPts val="0"/>
              </a:spcBef>
              <a:spcAft>
                <a:spcPts val="0"/>
              </a:spcAft>
              <a:buFont typeface="+mj-lt"/>
              <a:buAutoNum type="arabicPeriod"/>
              <a:defRPr/>
            </a:pPr>
            <a:r>
              <a:rPr lang="en-US" sz="600" dirty="0">
                <a:latin typeface="Times New Roman" panose="02020603050405020304" pitchFamily="18" charset="0"/>
                <a:ea typeface="+mn-ea"/>
                <a:cs typeface="Times New Roman" panose="02020603050405020304" pitchFamily="18" charset="0"/>
              </a:rPr>
              <a:t>P.R. Stegall, D.P. </a:t>
            </a:r>
            <a:r>
              <a:rPr lang="en-US" sz="600" dirty="0" err="1">
                <a:latin typeface="Times New Roman" panose="02020603050405020304" pitchFamily="18" charset="0"/>
                <a:ea typeface="+mn-ea"/>
                <a:cs typeface="Times New Roman" panose="02020603050405020304" pitchFamily="18" charset="0"/>
              </a:rPr>
              <a:t>Roye</a:t>
            </a:r>
            <a:r>
              <a:rPr lang="en-US" sz="600" dirty="0">
                <a:latin typeface="Times New Roman" panose="02020603050405020304" pitchFamily="18" charset="0"/>
                <a:ea typeface="+mn-ea"/>
                <a:cs typeface="Times New Roman" panose="02020603050405020304" pitchFamily="18" charset="0"/>
              </a:rPr>
              <a:t> and S.K. Agrawal, </a:t>
            </a:r>
            <a:r>
              <a:rPr lang="en-GB" sz="600" dirty="0">
                <a:latin typeface="Times New Roman" panose="02020603050405020304" pitchFamily="18" charset="0"/>
                <a:ea typeface="+mn-ea"/>
                <a:cs typeface="Times New Roman" panose="02020603050405020304" pitchFamily="18" charset="0"/>
              </a:rPr>
              <a:t>Robotic Spine Exoskeleton (</a:t>
            </a:r>
            <a:r>
              <a:rPr lang="en-GB" sz="600" dirty="0" err="1">
                <a:latin typeface="Times New Roman" panose="02020603050405020304" pitchFamily="18" charset="0"/>
                <a:ea typeface="+mn-ea"/>
                <a:cs typeface="Times New Roman" panose="02020603050405020304" pitchFamily="18" charset="0"/>
              </a:rPr>
              <a:t>RoSE</a:t>
            </a:r>
            <a:r>
              <a:rPr lang="en-GB" sz="600" dirty="0">
                <a:latin typeface="Times New Roman" panose="02020603050405020304" pitchFamily="18" charset="0"/>
                <a:ea typeface="+mn-ea"/>
                <a:cs typeface="Times New Roman" panose="02020603050405020304" pitchFamily="18" charset="0"/>
              </a:rPr>
              <a:t>): Characterizing the 3-D Stiffness of the Human Torso in the Treatment of Spine Deformity</a:t>
            </a:r>
            <a:r>
              <a:rPr lang="en-US" sz="600" dirty="0" smtClean="0">
                <a:latin typeface="Times New Roman" panose="02020603050405020304" pitchFamily="18" charset="0"/>
                <a:ea typeface="+mn-ea"/>
                <a:cs typeface="Times New Roman" panose="02020603050405020304" pitchFamily="18" charset="0"/>
              </a:rPr>
              <a:t>, </a:t>
            </a:r>
            <a:r>
              <a:rPr lang="en-GB" sz="600" dirty="0">
                <a:latin typeface="Times New Roman" panose="02020603050405020304" pitchFamily="18" charset="0"/>
                <a:ea typeface="+mn-ea"/>
                <a:cs typeface="Times New Roman" panose="02020603050405020304" pitchFamily="18" charset="0"/>
              </a:rPr>
              <a:t>IEEE Transactions on Neural Systems and </a:t>
            </a:r>
            <a:r>
              <a:rPr lang="en-GB" sz="600" dirty="0" smtClean="0">
                <a:latin typeface="Times New Roman" panose="02020603050405020304" pitchFamily="18" charset="0"/>
                <a:ea typeface="+mn-ea"/>
                <a:cs typeface="Times New Roman" panose="02020603050405020304" pitchFamily="18" charset="0"/>
              </a:rPr>
              <a:t>Rehabilitation</a:t>
            </a:r>
            <a:r>
              <a:rPr lang="en-US" sz="600" dirty="0" smtClean="0">
                <a:latin typeface="Times New Roman" panose="02020603050405020304" pitchFamily="18" charset="0"/>
                <a:ea typeface="+mn-ea"/>
                <a:cs typeface="Times New Roman" panose="02020603050405020304" pitchFamily="18" charset="0"/>
              </a:rPr>
              <a:t>, </a:t>
            </a:r>
            <a:r>
              <a:rPr lang="en-US" sz="600" dirty="0">
                <a:latin typeface="Times New Roman" panose="02020603050405020304" pitchFamily="18" charset="0"/>
                <a:ea typeface="+mn-ea"/>
                <a:cs typeface="Times New Roman" panose="02020603050405020304" pitchFamily="18" charset="0"/>
              </a:rPr>
              <a:t>Page </a:t>
            </a:r>
            <a:r>
              <a:rPr lang="en-US" sz="600" dirty="0" smtClean="0">
                <a:latin typeface="Times New Roman" panose="02020603050405020304" pitchFamily="18" charset="0"/>
                <a:ea typeface="+mn-ea"/>
                <a:cs typeface="Times New Roman" panose="02020603050405020304" pitchFamily="18" charset="0"/>
              </a:rPr>
              <a:t>1026-1035 (2018)</a:t>
            </a:r>
          </a:p>
          <a:p>
            <a:pPr marL="117889" indent="-117889" defTabSz="1005848" eaLnBrk="1" fontAlgn="auto" hangingPunct="1">
              <a:spcBef>
                <a:spcPts val="0"/>
              </a:spcBef>
              <a:spcAft>
                <a:spcPts val="0"/>
              </a:spcAft>
              <a:buFont typeface="+mj-lt"/>
              <a:buAutoNum type="arabicPeriod"/>
              <a:defRPr/>
            </a:pPr>
            <a:r>
              <a:rPr lang="en-US" sz="600" dirty="0">
                <a:latin typeface="Times New Roman" panose="02020603050405020304" pitchFamily="18" charset="0"/>
                <a:cs typeface="Times New Roman" panose="02020603050405020304" pitchFamily="18" charset="0"/>
              </a:rPr>
              <a:t>T. </a:t>
            </a:r>
            <a:r>
              <a:rPr lang="en-US" sz="600" dirty="0" err="1">
                <a:latin typeface="Times New Roman" panose="02020603050405020304" pitchFamily="18" charset="0"/>
                <a:cs typeface="Times New Roman" panose="02020603050405020304" pitchFamily="18" charset="0"/>
              </a:rPr>
              <a:t>Petrič</a:t>
            </a:r>
            <a:r>
              <a:rPr lang="en-US" sz="600" dirty="0">
                <a:latin typeface="Times New Roman" panose="02020603050405020304" pitchFamily="18" charset="0"/>
                <a:cs typeface="Times New Roman" panose="02020603050405020304" pitchFamily="18" charset="0"/>
              </a:rPr>
              <a:t>, K. </a:t>
            </a:r>
            <a:r>
              <a:rPr lang="en-US" sz="600" dirty="0" err="1">
                <a:latin typeface="Times New Roman" panose="02020603050405020304" pitchFamily="18" charset="0"/>
                <a:cs typeface="Times New Roman" panose="02020603050405020304" pitchFamily="18" charset="0"/>
              </a:rPr>
              <a:t>Mombaur</a:t>
            </a:r>
            <a:r>
              <a:rPr lang="en-US" sz="600" dirty="0">
                <a:latin typeface="Times New Roman" panose="02020603050405020304" pitchFamily="18" charset="0"/>
                <a:cs typeface="Times New Roman" panose="02020603050405020304" pitchFamily="18" charset="0"/>
              </a:rPr>
              <a:t>, I. </a:t>
            </a:r>
            <a:r>
              <a:rPr lang="en-US" sz="600" dirty="0" err="1">
                <a:latin typeface="Times New Roman" panose="02020603050405020304" pitchFamily="18" charset="0"/>
                <a:cs typeface="Times New Roman" panose="02020603050405020304" pitchFamily="18" charset="0"/>
              </a:rPr>
              <a:t>Kingma</a:t>
            </a:r>
            <a:r>
              <a:rPr lang="en-US" sz="600" dirty="0">
                <a:latin typeface="Times New Roman" panose="02020603050405020304" pitchFamily="18" charset="0"/>
                <a:cs typeface="Times New Roman" panose="02020603050405020304" pitchFamily="18" charset="0"/>
              </a:rPr>
              <a:t>, J. </a:t>
            </a:r>
            <a:r>
              <a:rPr lang="en-US" sz="600" dirty="0" err="1">
                <a:latin typeface="Times New Roman" panose="02020603050405020304" pitchFamily="18" charset="0"/>
                <a:cs typeface="Times New Roman" panose="02020603050405020304" pitchFamily="18" charset="0"/>
              </a:rPr>
              <a:t>Bornmann</a:t>
            </a:r>
            <a:r>
              <a:rPr lang="en-US" sz="600" dirty="0">
                <a:latin typeface="Times New Roman" panose="02020603050405020304" pitchFamily="18" charset="0"/>
                <a:cs typeface="Times New Roman" panose="02020603050405020304" pitchFamily="18" charset="0"/>
              </a:rPr>
              <a:t>, J. González-Vargas , </a:t>
            </a:r>
            <a:r>
              <a:rPr lang="en-GB" sz="600" dirty="0">
                <a:latin typeface="Times New Roman" panose="02020603050405020304" pitchFamily="18" charset="0"/>
                <a:cs typeface="Times New Roman" panose="02020603050405020304" pitchFamily="18" charset="0"/>
              </a:rPr>
              <a:t>SPEXOR: Design and development of passive spinal exoskeletal robot for low back pain prevention and vocational </a:t>
            </a:r>
            <a:r>
              <a:rPr lang="en-GB" sz="600" dirty="0" smtClean="0">
                <a:latin typeface="Times New Roman" panose="02020603050405020304" pitchFamily="18" charset="0"/>
                <a:cs typeface="Times New Roman" panose="02020603050405020304" pitchFamily="18" charset="0"/>
              </a:rPr>
              <a:t>reintegration</a:t>
            </a:r>
            <a:r>
              <a:rPr lang="en-US" sz="600" dirty="0" smtClean="0">
                <a:latin typeface="Times New Roman" panose="02020603050405020304" pitchFamily="18" charset="0"/>
                <a:cs typeface="Times New Roman" panose="02020603050405020304" pitchFamily="18" charset="0"/>
              </a:rPr>
              <a:t>, </a:t>
            </a:r>
            <a:r>
              <a:rPr lang="en-US" sz="600" dirty="0">
                <a:latin typeface="Times New Roman" panose="02020603050405020304" pitchFamily="18" charset="0"/>
                <a:cs typeface="Times New Roman" panose="02020603050405020304" pitchFamily="18" charset="0"/>
              </a:rPr>
              <a:t>Page </a:t>
            </a:r>
            <a:r>
              <a:rPr lang="en-US" sz="600" dirty="0" smtClean="0">
                <a:latin typeface="Times New Roman" panose="02020603050405020304" pitchFamily="18" charset="0"/>
                <a:cs typeface="Times New Roman" panose="02020603050405020304" pitchFamily="18" charset="0"/>
              </a:rPr>
              <a:t>262 (2019)</a:t>
            </a:r>
            <a:endParaRPr lang="en-US" sz="600" dirty="0">
              <a:latin typeface="Times New Roman" panose="02020603050405020304" pitchFamily="18" charset="0"/>
              <a:cs typeface="Times New Roman" panose="02020603050405020304" pitchFamily="18" charset="0"/>
            </a:endParaRPr>
          </a:p>
          <a:p>
            <a:pPr marL="117889" indent="-117889" defTabSz="1005848" eaLnBrk="1" fontAlgn="auto" hangingPunct="1">
              <a:spcBef>
                <a:spcPts val="0"/>
              </a:spcBef>
              <a:spcAft>
                <a:spcPts val="0"/>
              </a:spcAft>
              <a:buFont typeface="+mj-lt"/>
              <a:buAutoNum type="arabicPeriod"/>
              <a:defRPr/>
            </a:pPr>
            <a:r>
              <a:rPr lang="it-IT" sz="600" dirty="0">
                <a:latin typeface="Times New Roman" panose="02020603050405020304" pitchFamily="18" charset="0"/>
                <a:cs typeface="Times New Roman" panose="02020603050405020304" pitchFamily="18" charset="0"/>
              </a:rPr>
              <a:t>S. Toxiri, M.B. Näf, M. Lazzaroni, J. Fernández, M. Sposito, T. Poliero</a:t>
            </a:r>
            <a:r>
              <a:rPr lang="en-US" sz="600" dirty="0" smtClean="0">
                <a:latin typeface="Times New Roman" panose="02020603050405020304" pitchFamily="18" charset="0"/>
                <a:cs typeface="Times New Roman" panose="02020603050405020304" pitchFamily="18" charset="0"/>
              </a:rPr>
              <a:t>, </a:t>
            </a:r>
            <a:r>
              <a:rPr lang="en-GB" sz="600" dirty="0">
                <a:latin typeface="Times New Roman" panose="02020603050405020304" pitchFamily="18" charset="0"/>
                <a:cs typeface="Times New Roman" panose="02020603050405020304" pitchFamily="18" charset="0"/>
              </a:rPr>
              <a:t>An Overview of Technological Advances and Trends</a:t>
            </a:r>
            <a:r>
              <a:rPr lang="en-GB" sz="600" dirty="0" smtClean="0">
                <a:latin typeface="Times New Roman" panose="02020603050405020304" pitchFamily="18" charset="0"/>
                <a:cs typeface="Times New Roman" panose="02020603050405020304" pitchFamily="18" charset="0"/>
              </a:rPr>
              <a:t>,</a:t>
            </a:r>
            <a:r>
              <a:rPr lang="en-US" sz="600" dirty="0" smtClean="0">
                <a:latin typeface="Times New Roman" panose="02020603050405020304" pitchFamily="18" charset="0"/>
                <a:cs typeface="Times New Roman" panose="02020603050405020304" pitchFamily="18" charset="0"/>
              </a:rPr>
              <a:t> </a:t>
            </a:r>
            <a:r>
              <a:rPr lang="en-GB" sz="600" dirty="0">
                <a:latin typeface="Times New Roman" panose="02020603050405020304" pitchFamily="18" charset="0"/>
                <a:cs typeface="Times New Roman" panose="02020603050405020304" pitchFamily="18" charset="0"/>
              </a:rPr>
              <a:t>IISE Transactions on Occupational Ergonomics and Human Factors </a:t>
            </a:r>
            <a:r>
              <a:rPr lang="en-GB" sz="600" dirty="0" smtClean="0">
                <a:latin typeface="Times New Roman" panose="02020603050405020304" pitchFamily="18" charset="0"/>
                <a:cs typeface="Times New Roman" panose="02020603050405020304" pitchFamily="18" charset="0"/>
              </a:rPr>
              <a:t>7</a:t>
            </a:r>
            <a:r>
              <a:rPr lang="en-US" sz="600" dirty="0" smtClean="0">
                <a:latin typeface="Times New Roman" panose="02020603050405020304" pitchFamily="18" charset="0"/>
                <a:cs typeface="Times New Roman" panose="02020603050405020304" pitchFamily="18" charset="0"/>
              </a:rPr>
              <a:t>, </a:t>
            </a:r>
            <a:r>
              <a:rPr lang="en-US" sz="600" dirty="0">
                <a:latin typeface="Times New Roman" panose="02020603050405020304" pitchFamily="18" charset="0"/>
                <a:cs typeface="Times New Roman" panose="02020603050405020304" pitchFamily="18" charset="0"/>
              </a:rPr>
              <a:t>Page </a:t>
            </a:r>
            <a:r>
              <a:rPr lang="en-US" sz="600" dirty="0" smtClean="0">
                <a:latin typeface="Times New Roman" panose="02020603050405020304" pitchFamily="18" charset="0"/>
                <a:cs typeface="Times New Roman" panose="02020603050405020304" pitchFamily="18" charset="0"/>
              </a:rPr>
              <a:t>237-249, (2019)</a:t>
            </a:r>
            <a:endParaRPr lang="en-US" sz="600" dirty="0">
              <a:latin typeface="Times New Roman" panose="02020603050405020304" pitchFamily="18" charset="0"/>
              <a:cs typeface="Times New Roman" panose="02020603050405020304" pitchFamily="18" charset="0"/>
            </a:endParaRPr>
          </a:p>
          <a:p>
            <a:pPr marL="117889" indent="-117889" defTabSz="1005848" eaLnBrk="1" fontAlgn="auto" hangingPunct="1">
              <a:spcBef>
                <a:spcPts val="0"/>
              </a:spcBef>
              <a:spcAft>
                <a:spcPts val="0"/>
              </a:spcAft>
              <a:buFont typeface="+mj-lt"/>
              <a:buAutoNum type="arabicPeriod"/>
              <a:defRPr/>
            </a:pPr>
            <a:r>
              <a:rPr lang="en-US" sz="600" dirty="0">
                <a:latin typeface="Times New Roman" panose="02020603050405020304" pitchFamily="18" charset="0"/>
                <a:cs typeface="Times New Roman" panose="02020603050405020304" pitchFamily="18" charset="0"/>
              </a:rPr>
              <a:t>Y. </a:t>
            </a:r>
            <a:r>
              <a:rPr lang="en-US" sz="600" dirty="0" err="1">
                <a:latin typeface="Times New Roman" panose="02020603050405020304" pitchFamily="18" charset="0"/>
                <a:cs typeface="Times New Roman" panose="02020603050405020304" pitchFamily="18" charset="0"/>
              </a:rPr>
              <a:t>Regmi</a:t>
            </a:r>
            <a:r>
              <a:rPr lang="en-US" sz="600" dirty="0">
                <a:latin typeface="Times New Roman" panose="02020603050405020304" pitchFamily="18" charset="0"/>
                <a:cs typeface="Times New Roman" panose="02020603050405020304" pitchFamily="18" charset="0"/>
              </a:rPr>
              <a:t>, A.P. Johnson, B. Dai and D. Novak, </a:t>
            </a:r>
            <a:r>
              <a:rPr lang="en-GB" sz="600" dirty="0">
                <a:latin typeface="Times New Roman" panose="02020603050405020304" pitchFamily="18" charset="0"/>
                <a:cs typeface="Times New Roman" panose="02020603050405020304" pitchFamily="18" charset="0"/>
              </a:rPr>
              <a:t>A Pilot Study of Varying Thoracic and Abdominal Compression in a Reconfigurable Trunk Exoskeleton During Different Activities</a:t>
            </a:r>
            <a:r>
              <a:rPr lang="en-US" sz="600" dirty="0" smtClean="0">
                <a:latin typeface="Times New Roman" panose="02020603050405020304" pitchFamily="18" charset="0"/>
                <a:cs typeface="Times New Roman" panose="02020603050405020304" pitchFamily="18" charset="0"/>
              </a:rPr>
              <a:t>, </a:t>
            </a:r>
            <a:r>
              <a:rPr lang="en-GB" sz="600" dirty="0">
                <a:latin typeface="Times New Roman" panose="02020603050405020304" pitchFamily="18" charset="0"/>
                <a:cs typeface="Times New Roman" panose="02020603050405020304" pitchFamily="18" charset="0"/>
              </a:rPr>
              <a:t>IEEE Transactions on Biomedical Engineering </a:t>
            </a:r>
            <a:r>
              <a:rPr lang="en-US" sz="600" dirty="0" smtClean="0">
                <a:latin typeface="Times New Roman" panose="02020603050405020304" pitchFamily="18" charset="0"/>
                <a:cs typeface="Times New Roman" panose="02020603050405020304" pitchFamily="18" charset="0"/>
              </a:rPr>
              <a:t>, </a:t>
            </a:r>
            <a:r>
              <a:rPr lang="en-US" sz="600" dirty="0">
                <a:latin typeface="Times New Roman" panose="02020603050405020304" pitchFamily="18" charset="0"/>
                <a:cs typeface="Times New Roman" panose="02020603050405020304" pitchFamily="18" charset="0"/>
              </a:rPr>
              <a:t>Page 1585–1594 </a:t>
            </a:r>
            <a:r>
              <a:rPr lang="en-US" sz="600" dirty="0" smtClean="0">
                <a:latin typeface="Times New Roman" panose="02020603050405020304" pitchFamily="18" charset="0"/>
                <a:cs typeface="Times New Roman" panose="02020603050405020304" pitchFamily="18" charset="0"/>
              </a:rPr>
              <a:t>(2020)</a:t>
            </a:r>
            <a:endParaRPr lang="en-US" sz="600" dirty="0">
              <a:latin typeface="Times New Roman" panose="02020603050405020304" pitchFamily="18" charset="0"/>
              <a:cs typeface="Times New Roman" panose="02020603050405020304" pitchFamily="18" charset="0"/>
            </a:endParaRPr>
          </a:p>
          <a:p>
            <a:pPr defTabSz="1005848" eaLnBrk="1" fontAlgn="auto" hangingPunct="1">
              <a:spcBef>
                <a:spcPts val="0"/>
              </a:spcBef>
              <a:spcAft>
                <a:spcPts val="0"/>
              </a:spcAft>
              <a:defRPr/>
            </a:pPr>
            <a:endParaRPr lang="en-US" sz="600" dirty="0">
              <a:latin typeface="Times New Roman" panose="02020603050405020304" pitchFamily="18" charset="0"/>
              <a:ea typeface="+mn-ea"/>
              <a:cs typeface="Times New Roman" panose="02020603050405020304" pitchFamily="18" charset="0"/>
            </a:endParaRPr>
          </a:p>
        </p:txBody>
      </p:sp>
      <p:sp>
        <p:nvSpPr>
          <p:cNvPr id="25" name="TextBox 3"/>
          <p:cNvSpPr txBox="1">
            <a:spLocks noChangeArrowheads="1"/>
          </p:cNvSpPr>
          <p:nvPr/>
        </p:nvSpPr>
        <p:spPr bwMode="auto">
          <a:xfrm>
            <a:off x="546678" y="72351"/>
            <a:ext cx="6679043" cy="1052208"/>
          </a:xfrm>
          <a:prstGeom prst="rect">
            <a:avLst/>
          </a:prstGeom>
          <a:noFill/>
          <a:ln w="9525">
            <a:noFill/>
            <a:miter lim="800000"/>
            <a:headEnd/>
            <a:tailEnd/>
          </a:ln>
        </p:spPr>
        <p:txBody>
          <a:bodyPr lIns="20952" tIns="10476" rIns="20952" bIns="10476" anchor="ctr" anchorCtr="0">
            <a:spAutoFit/>
          </a:bodyPr>
          <a:lstStyle/>
          <a:p>
            <a:pPr algn="ctr" defTabSz="1005557" eaLnBrk="1" hangingPunct="1">
              <a:lnSpc>
                <a:spcPct val="150000"/>
              </a:lnSpc>
              <a:defRPr/>
            </a:pPr>
            <a:r>
              <a:rPr lang="en-GB" sz="1800" dirty="0">
                <a:latin typeface="Times New Roman" panose="02020603050405020304" pitchFamily="18" charset="0"/>
                <a:ea typeface="+mn-ea"/>
                <a:cs typeface="Times New Roman" panose="02020603050405020304" pitchFamily="18" charset="0"/>
              </a:rPr>
              <a:t>The use of 3D printed material for trunk </a:t>
            </a:r>
            <a:r>
              <a:rPr lang="en-GB" sz="1800" dirty="0" smtClean="0">
                <a:latin typeface="Times New Roman" panose="02020603050405020304" pitchFamily="18" charset="0"/>
                <a:ea typeface="+mn-ea"/>
                <a:cs typeface="Times New Roman" panose="02020603050405020304" pitchFamily="18" charset="0"/>
              </a:rPr>
              <a:t>exoskeleton</a:t>
            </a:r>
            <a:endParaRPr lang="en-US" sz="1800" dirty="0" smtClean="0">
              <a:latin typeface="Times New Roman" panose="02020603050405020304" pitchFamily="18" charset="0"/>
              <a:ea typeface="+mn-ea"/>
              <a:cs typeface="Times New Roman" panose="02020603050405020304" pitchFamily="18" charset="0"/>
            </a:endParaRPr>
          </a:p>
          <a:p>
            <a:pPr algn="ctr" defTabSz="1005557" eaLnBrk="1" hangingPunct="1">
              <a:defRPr/>
            </a:pPr>
            <a:r>
              <a:rPr lang="en-US" sz="1000" dirty="0" smtClean="0">
                <a:latin typeface="Times New Roman" panose="02020603050405020304" pitchFamily="18" charset="0"/>
                <a:ea typeface="+mn-ea"/>
                <a:cs typeface="Times New Roman" panose="02020603050405020304" pitchFamily="18" charset="0"/>
              </a:rPr>
              <a:t>M. </a:t>
            </a:r>
            <a:r>
              <a:rPr lang="en-US" sz="1000" dirty="0" smtClean="0">
                <a:latin typeface="Times New Roman" panose="02020603050405020304" pitchFamily="18" charset="0"/>
                <a:ea typeface="+mn-ea"/>
                <a:cs typeface="Times New Roman" panose="02020603050405020304" pitchFamily="18" charset="0"/>
              </a:rPr>
              <a:t>Dickinson</a:t>
            </a:r>
            <a:r>
              <a:rPr lang="en-US" sz="1000" baseline="30000" dirty="0" smtClean="0">
                <a:latin typeface="Times New Roman" panose="02020603050405020304" pitchFamily="18" charset="0"/>
                <a:ea typeface="+mn-ea"/>
                <a:cs typeface="Times New Roman" panose="02020603050405020304" pitchFamily="18" charset="0"/>
              </a:rPr>
              <a:t>1</a:t>
            </a:r>
            <a:r>
              <a:rPr lang="en-US" sz="1000" dirty="0" smtClean="0">
                <a:latin typeface="Times New Roman" panose="02020603050405020304" pitchFamily="18" charset="0"/>
                <a:ea typeface="+mn-ea"/>
                <a:cs typeface="Times New Roman" panose="02020603050405020304" pitchFamily="18" charset="0"/>
              </a:rPr>
              <a:t>,</a:t>
            </a:r>
            <a:r>
              <a:rPr lang="en-US" sz="1000" baseline="30000" dirty="0" smtClean="0">
                <a:latin typeface="Times New Roman" panose="02020603050405020304" pitchFamily="18" charset="0"/>
                <a:ea typeface="+mn-ea"/>
                <a:cs typeface="Times New Roman" panose="02020603050405020304" pitchFamily="18" charset="0"/>
              </a:rPr>
              <a:t>2</a:t>
            </a:r>
            <a:r>
              <a:rPr lang="en-US" sz="1000" dirty="0" smtClean="0">
                <a:latin typeface="Times New Roman" panose="02020603050405020304" pitchFamily="18" charset="0"/>
                <a:ea typeface="+mn-ea"/>
                <a:cs typeface="Times New Roman" panose="02020603050405020304" pitchFamily="18" charset="0"/>
              </a:rPr>
              <a:t> </a:t>
            </a:r>
            <a:r>
              <a:rPr lang="en-US" sz="1000" dirty="0" smtClean="0">
                <a:latin typeface="Times New Roman" panose="02020603050405020304" pitchFamily="18" charset="0"/>
                <a:cs typeface="Times New Roman" panose="02020603050405020304" pitchFamily="18" charset="0"/>
              </a:rPr>
              <a:t>M. Stables</a:t>
            </a:r>
            <a:r>
              <a:rPr lang="en-US" sz="1000" baseline="30000" dirty="0" smtClean="0">
                <a:latin typeface="Times New Roman" panose="02020603050405020304" pitchFamily="18" charset="0"/>
                <a:ea typeface="+mn-ea"/>
                <a:cs typeface="Times New Roman" panose="02020603050405020304" pitchFamily="18" charset="0"/>
              </a:rPr>
              <a:t>1</a:t>
            </a:r>
            <a:r>
              <a:rPr lang="en-US" sz="1000" dirty="0" smtClean="0">
                <a:latin typeface="Times New Roman" panose="02020603050405020304" pitchFamily="18" charset="0"/>
                <a:ea typeface="+mn-ea"/>
                <a:cs typeface="Times New Roman" panose="02020603050405020304" pitchFamily="18" charset="0"/>
              </a:rPr>
              <a:t>,</a:t>
            </a:r>
            <a:r>
              <a:rPr lang="en-US" sz="1000" dirty="0" smtClean="0">
                <a:latin typeface="Times New Roman" panose="02020603050405020304" pitchFamily="18" charset="0"/>
                <a:cs typeface="Times New Roman" panose="02020603050405020304" pitchFamily="18" charset="0"/>
              </a:rPr>
              <a:t> E. Sanderson</a:t>
            </a:r>
            <a:r>
              <a:rPr lang="en-US" sz="1000" baseline="30000" dirty="0" smtClean="0">
                <a:latin typeface="Times New Roman" panose="02020603050405020304" pitchFamily="18" charset="0"/>
                <a:cs typeface="Times New Roman" panose="02020603050405020304" pitchFamily="18" charset="0"/>
              </a:rPr>
              <a:t>1</a:t>
            </a:r>
            <a:endParaRPr lang="en-US" sz="1000" baseline="30000" dirty="0" smtClean="0">
              <a:latin typeface="Times New Roman" panose="02020603050405020304" pitchFamily="18" charset="0"/>
              <a:ea typeface="+mn-ea"/>
              <a:cs typeface="Times New Roman" panose="02020603050405020304" pitchFamily="18" charset="0"/>
            </a:endParaRPr>
          </a:p>
          <a:p>
            <a:pPr marL="228600" indent="-228600" algn="ctr" defTabSz="1005557" eaLnBrk="1" hangingPunct="1">
              <a:buAutoNum type="arabicPeriod"/>
              <a:defRPr/>
            </a:pPr>
            <a:r>
              <a:rPr lang="en-US" sz="1000" dirty="0" smtClean="0">
                <a:latin typeface="Times New Roman" panose="02020603050405020304" pitchFamily="18" charset="0"/>
                <a:ea typeface="+mn-ea"/>
                <a:cs typeface="Times New Roman" panose="02020603050405020304" pitchFamily="18" charset="0"/>
              </a:rPr>
              <a:t>School </a:t>
            </a:r>
            <a:r>
              <a:rPr lang="en-US" sz="1000" dirty="0" smtClean="0">
                <a:latin typeface="Times New Roman" panose="02020603050405020304" pitchFamily="18" charset="0"/>
                <a:ea typeface="+mn-ea"/>
                <a:cs typeface="Times New Roman" panose="02020603050405020304" pitchFamily="18" charset="0"/>
              </a:rPr>
              <a:t>of Engineering</a:t>
            </a:r>
            <a:r>
              <a:rPr lang="en-US" sz="1000" dirty="0" smtClean="0">
                <a:latin typeface="Times New Roman" panose="02020603050405020304" pitchFamily="18" charset="0"/>
                <a:cs typeface="Times New Roman" panose="02020603050405020304" pitchFamily="18" charset="0"/>
              </a:rPr>
              <a:t>, University of central Lancashire</a:t>
            </a:r>
            <a:r>
              <a:rPr lang="en-US" sz="1000" dirty="0" smtClean="0">
                <a:latin typeface="Times New Roman" panose="02020603050405020304" pitchFamily="18" charset="0"/>
                <a:ea typeface="+mn-ea"/>
                <a:cs typeface="Times New Roman" panose="02020603050405020304" pitchFamily="18" charset="0"/>
              </a:rPr>
              <a:t>, Preston, Lancashire, UK </a:t>
            </a:r>
            <a:endParaRPr lang="en-US" sz="1000" dirty="0" smtClean="0">
              <a:latin typeface="Times New Roman" panose="02020603050405020304" pitchFamily="18" charset="0"/>
              <a:ea typeface="+mn-ea"/>
              <a:cs typeface="Times New Roman" panose="02020603050405020304" pitchFamily="18" charset="0"/>
            </a:endParaRPr>
          </a:p>
          <a:p>
            <a:pPr marL="228600" indent="-228600" algn="ctr" defTabSz="1005557" eaLnBrk="1" hangingPunct="1">
              <a:buFontTx/>
              <a:buAutoNum type="arabicPeriod"/>
              <a:defRPr/>
            </a:pPr>
            <a:r>
              <a:rPr lang="en-US" sz="1000" dirty="0" err="1" smtClean="0">
                <a:latin typeface="Times New Roman" panose="02020603050405020304" pitchFamily="18" charset="0"/>
                <a:cs typeface="Times New Roman" panose="02020603050405020304" pitchFamily="18" charset="0"/>
              </a:rPr>
              <a:t>MedTech</a:t>
            </a:r>
            <a:r>
              <a:rPr lang="en-US" sz="1000" dirty="0" smtClean="0">
                <a:latin typeface="Times New Roman" panose="02020603050405020304" pitchFamily="18" charset="0"/>
                <a:cs typeface="Times New Roman" panose="02020603050405020304" pitchFamily="18" charset="0"/>
              </a:rPr>
              <a:t> Group, </a:t>
            </a:r>
            <a:r>
              <a:rPr lang="en-US" sz="1000" dirty="0">
                <a:latin typeface="Times New Roman" panose="02020603050405020304" pitchFamily="18" charset="0"/>
                <a:cs typeface="Times New Roman" panose="02020603050405020304" pitchFamily="18" charset="0"/>
              </a:rPr>
              <a:t>University of central Lancashire</a:t>
            </a:r>
            <a:r>
              <a:rPr lang="en-US" sz="1000" dirty="0">
                <a:latin typeface="Times New Roman" panose="02020603050405020304" pitchFamily="18" charset="0"/>
                <a:cs typeface="Times New Roman" panose="02020603050405020304" pitchFamily="18" charset="0"/>
              </a:rPr>
              <a:t>, Preston, Lancashire, UK </a:t>
            </a:r>
          </a:p>
          <a:p>
            <a:pPr marL="228600" indent="-228600" algn="ctr" defTabSz="1005557" eaLnBrk="1" hangingPunct="1">
              <a:buAutoNum type="arabicPeriod"/>
              <a:defRPr/>
            </a:pPr>
            <a:endParaRPr lang="en-US" sz="1000" dirty="0">
              <a:latin typeface="Times New Roman" panose="02020603050405020304" pitchFamily="18" charset="0"/>
              <a:ea typeface="+mn-ea"/>
              <a:cs typeface="Times New Roman" panose="02020603050405020304" pitchFamily="18" charset="0"/>
            </a:endParaRPr>
          </a:p>
        </p:txBody>
      </p:sp>
      <p:sp>
        <p:nvSpPr>
          <p:cNvPr id="2" name="Rectangle 1"/>
          <p:cNvSpPr>
            <a:spLocks/>
          </p:cNvSpPr>
          <p:nvPr/>
        </p:nvSpPr>
        <p:spPr>
          <a:xfrm>
            <a:off x="323850" y="175353"/>
            <a:ext cx="7124700" cy="9639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57">
              <a:latin typeface="Times New Roman" panose="02020603050405020304" pitchFamily="18" charset="0"/>
              <a:cs typeface="Times New Roman" panose="02020603050405020304" pitchFamily="18" charset="0"/>
            </a:endParaRPr>
          </a:p>
        </p:txBody>
      </p:sp>
      <p:cxnSp>
        <p:nvCxnSpPr>
          <p:cNvPr id="5" name="Straight Connector 4"/>
          <p:cNvCxnSpPr/>
          <p:nvPr/>
        </p:nvCxnSpPr>
        <p:spPr>
          <a:xfrm>
            <a:off x="323850" y="1047750"/>
            <a:ext cx="7124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272326" y="9802697"/>
            <a:ext cx="4904296" cy="233462"/>
          </a:xfrm>
          <a:prstGeom prst="rect">
            <a:avLst/>
          </a:prstGeom>
          <a:noFill/>
        </p:spPr>
        <p:txBody>
          <a:bodyPr wrap="square" rtlCol="0">
            <a:spAutoFit/>
          </a:bodyPr>
          <a:lstStyle/>
          <a:p>
            <a:pPr algn="ctr"/>
            <a:r>
              <a:rPr lang="en-US" sz="917" dirty="0">
                <a:solidFill>
                  <a:srgbClr val="0079C1"/>
                </a:solidFill>
                <a:latin typeface="Times New Roman" panose="02020603050405020304" pitchFamily="18" charset="0"/>
                <a:cs typeface="Times New Roman" panose="02020603050405020304" pitchFamily="18" charset="0"/>
              </a:rPr>
              <a:t>Excerpt from the Proceedings of the 2020 COMSOL Conference</a:t>
            </a:r>
          </a:p>
        </p:txBody>
      </p:sp>
      <p:grpSp>
        <p:nvGrpSpPr>
          <p:cNvPr id="3" name="Group 2"/>
          <p:cNvGrpSpPr/>
          <p:nvPr/>
        </p:nvGrpSpPr>
        <p:grpSpPr>
          <a:xfrm>
            <a:off x="841907" y="3323631"/>
            <a:ext cx="2607855" cy="1628194"/>
            <a:chOff x="861219" y="3487329"/>
            <a:chExt cx="2607855" cy="1628194"/>
          </a:xfrm>
        </p:grpSpPr>
        <p:sp>
          <p:nvSpPr>
            <p:cNvPr id="4143" name="TextBox 33"/>
            <p:cNvSpPr txBox="1">
              <a:spLocks noChangeArrowheads="1"/>
            </p:cNvSpPr>
            <p:nvPr/>
          </p:nvSpPr>
          <p:spPr bwMode="auto">
            <a:xfrm>
              <a:off x="887604" y="4971256"/>
              <a:ext cx="2581470" cy="1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952" tIns="10476" rIns="20952" bIns="1047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Figure </a:t>
              </a:r>
              <a:r>
                <a:rPr lang="en-US" altLang="en-US" sz="800" b="1" dirty="0" smtClean="0">
                  <a:latin typeface="Times New Roman" panose="02020603050405020304" pitchFamily="18" charset="0"/>
                  <a:cs typeface="Times New Roman" panose="02020603050405020304" pitchFamily="18" charset="0"/>
                </a:rPr>
                <a:t>1 A</a:t>
              </a:r>
              <a:r>
                <a:rPr lang="en-US" altLang="en-US" sz="800" dirty="0" smtClean="0">
                  <a:latin typeface="Times New Roman" panose="02020603050405020304" pitchFamily="18" charset="0"/>
                  <a:cs typeface="Times New Roman" panose="02020603050405020304" pitchFamily="18" charset="0"/>
                </a:rPr>
                <a:t>. </a:t>
              </a:r>
              <a:r>
                <a:rPr lang="en-US" altLang="en-US" sz="800" dirty="0">
                  <a:latin typeface="Times New Roman" panose="02020603050405020304" pitchFamily="18" charset="0"/>
                  <a:cs typeface="Times New Roman" panose="02020603050405020304" pitchFamily="18" charset="0"/>
                </a:rPr>
                <a:t>Trunk </a:t>
              </a:r>
              <a:r>
                <a:rPr lang="en-US" altLang="en-US" sz="800" dirty="0" smtClean="0">
                  <a:latin typeface="Times New Roman" panose="02020603050405020304" pitchFamily="18" charset="0"/>
                  <a:cs typeface="Times New Roman" panose="02020603050405020304" pitchFamily="18" charset="0"/>
                </a:rPr>
                <a:t>design </a:t>
              </a:r>
              <a:r>
                <a:rPr lang="en-US" altLang="en-US" sz="800" b="1" dirty="0" smtClean="0">
                  <a:latin typeface="Times New Roman" panose="02020603050405020304" pitchFamily="18" charset="0"/>
                  <a:cs typeface="Times New Roman" panose="02020603050405020304" pitchFamily="18" charset="0"/>
                </a:rPr>
                <a:t>B. </a:t>
              </a:r>
              <a:r>
                <a:rPr lang="en-US" altLang="en-US" sz="800" dirty="0" smtClean="0">
                  <a:latin typeface="Times New Roman" panose="02020603050405020304" pitchFamily="18" charset="0"/>
                  <a:cs typeface="Times New Roman" panose="02020603050405020304" pitchFamily="18" charset="0"/>
                </a:rPr>
                <a:t>Human trunk forces calculations</a:t>
              </a:r>
              <a:endParaRPr lang="en-US" altLang="en-US" sz="8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219" y="3487329"/>
              <a:ext cx="1447303" cy="147275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2845" y="3488857"/>
              <a:ext cx="777964" cy="1471222"/>
            </a:xfrm>
            <a:prstGeom prst="rect">
              <a:avLst/>
            </a:prstGeom>
          </p:spPr>
        </p:pic>
      </p:grpSp>
      <p:grpSp>
        <p:nvGrpSpPr>
          <p:cNvPr id="15" name="Group 14"/>
          <p:cNvGrpSpPr/>
          <p:nvPr/>
        </p:nvGrpSpPr>
        <p:grpSpPr>
          <a:xfrm>
            <a:off x="541922" y="6034015"/>
            <a:ext cx="3258264" cy="258725"/>
            <a:chOff x="546678" y="5651445"/>
            <a:chExt cx="3258264" cy="258725"/>
          </a:xfrm>
        </p:grpSpPr>
        <mc:AlternateContent xmlns:mc="http://schemas.openxmlformats.org/markup-compatibility/2006" xmlns:a14="http://schemas.microsoft.com/office/drawing/2010/main">
          <mc:Choice Requires="a14">
            <p:sp>
              <p:nvSpPr>
                <p:cNvPr id="12" name="Rectangle 11"/>
                <p:cNvSpPr/>
                <p:nvPr/>
              </p:nvSpPr>
              <p:spPr>
                <a:xfrm>
                  <a:off x="546678" y="5651445"/>
                  <a:ext cx="2024785" cy="2587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000" i="1">
                                <a:latin typeface="Cambria Math" panose="02040503050406030204" pitchFamily="18" charset="0"/>
                              </a:rPr>
                            </m:ctrlPr>
                          </m:sSubPr>
                          <m:e>
                            <m:r>
                              <a:rPr lang="en-GB" sz="1000" i="1">
                                <a:latin typeface="Cambria Math" panose="02040503050406030204" pitchFamily="18" charset="0"/>
                              </a:rPr>
                              <m:t>𝐹</m:t>
                            </m:r>
                          </m:e>
                          <m:sub>
                            <m:r>
                              <a:rPr lang="en-GB" sz="1000" i="1">
                                <a:latin typeface="Cambria Math" panose="02040503050406030204" pitchFamily="18" charset="0"/>
                              </a:rPr>
                              <m:t>𝑔</m:t>
                            </m:r>
                          </m:sub>
                        </m:sSub>
                        <m:r>
                          <a:rPr lang="en-GB" sz="1000" i="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𝑊</m:t>
                            </m:r>
                          </m:e>
                          <m:sub>
                            <m:r>
                              <a:rPr lang="en-GB" sz="1000" i="1">
                                <a:latin typeface="Cambria Math" panose="02040503050406030204" pitchFamily="18" charset="0"/>
                              </a:rPr>
                              <m:t>𝑡</m:t>
                            </m:r>
                          </m:sub>
                        </m:sSub>
                        <m:r>
                          <a:rPr lang="en-GB" sz="1000" i="1">
                            <a:latin typeface="Cambria Math" panose="02040503050406030204" pitchFamily="18" charset="0"/>
                          </a:rPr>
                          <m:t>𝑠𝑖𝑛</m:t>
                        </m:r>
                        <m:r>
                          <a:rPr lang="en-GB" sz="1000" i="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𝑊</m:t>
                            </m:r>
                          </m:e>
                          <m:sub>
                            <m:r>
                              <a:rPr lang="en-GB" sz="1000" i="1">
                                <a:latin typeface="Cambria Math" panose="02040503050406030204" pitchFamily="18" charset="0"/>
                              </a:rPr>
                              <m:t>h</m:t>
                            </m:r>
                          </m:sub>
                        </m:sSub>
                        <m:r>
                          <a:rPr lang="en-GB" sz="1000" i="1">
                            <a:latin typeface="Cambria Math" panose="02040503050406030204" pitchFamily="18" charset="0"/>
                          </a:rPr>
                          <m:t>𝑠𝑖𝑛</m:t>
                        </m:r>
                        <m:r>
                          <a:rPr lang="en-GB" sz="1000" i="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𝐹</m:t>
                            </m:r>
                          </m:e>
                          <m:sub>
                            <m:r>
                              <a:rPr lang="en-GB" sz="1000" i="1">
                                <a:latin typeface="Cambria Math" panose="02040503050406030204" pitchFamily="18" charset="0"/>
                              </a:rPr>
                              <m:t>𝑝</m:t>
                            </m:r>
                          </m:sub>
                        </m:sSub>
                        <m:r>
                          <a:rPr lang="en-GB" sz="1000" i="1">
                            <a:latin typeface="Cambria Math" panose="02040503050406030204" pitchFamily="18" charset="0"/>
                          </a:rPr>
                          <m:t>𝑐𝑜𝑠</m:t>
                        </m:r>
                        <m:r>
                          <a:rPr lang="en-GB" sz="1000" i="1">
                            <a:latin typeface="Cambria Math" panose="02040503050406030204" pitchFamily="18" charset="0"/>
                          </a:rPr>
                          <m:t>𝜃</m:t>
                        </m:r>
                      </m:oMath>
                    </m:oMathPara>
                  </a14:m>
                  <a:endParaRPr lang="en-GB" sz="1000" dirty="0">
                    <a:latin typeface="Times New Roman" panose="02020603050405020304" pitchFamily="18" charset="0"/>
                    <a:cs typeface="Times New Roman" panose="02020603050405020304" pitchFamily="18"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546678" y="5651445"/>
                  <a:ext cx="2024785" cy="258725"/>
                </a:xfrm>
                <a:prstGeom prst="rect">
                  <a:avLst/>
                </a:prstGeom>
                <a:blipFill rotWithShape="0">
                  <a:blip r:embed="rId10"/>
                  <a:stretch>
                    <a:fillRect/>
                  </a:stretch>
                </a:blipFill>
              </p:spPr>
              <p:txBody>
                <a:bodyPr/>
                <a:lstStyle/>
                <a:p>
                  <a:r>
                    <a:rPr lang="en-GB">
                      <a:noFill/>
                    </a:rPr>
                    <a:t> </a:t>
                  </a:r>
                </a:p>
              </p:txBody>
            </p:sp>
          </mc:Fallback>
        </mc:AlternateContent>
        <p:sp>
          <p:nvSpPr>
            <p:cNvPr id="36" name="TextBox 33"/>
            <p:cNvSpPr txBox="1">
              <a:spLocks noChangeArrowheads="1"/>
            </p:cNvSpPr>
            <p:nvPr/>
          </p:nvSpPr>
          <p:spPr bwMode="auto">
            <a:xfrm>
              <a:off x="3644006" y="5707150"/>
              <a:ext cx="160936" cy="1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952" tIns="10476" rIns="20952" bIns="1047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smtClean="0">
                  <a:latin typeface="Times New Roman" panose="02020603050405020304" pitchFamily="18" charset="0"/>
                  <a:cs typeface="Times New Roman" panose="02020603050405020304" pitchFamily="18" charset="0"/>
                </a:rPr>
                <a:t>(1)</a:t>
              </a:r>
              <a:endParaRPr lang="en-US" altLang="en-US" sz="800" dirty="0">
                <a:latin typeface="Times New Roman" panose="02020603050405020304" pitchFamily="18" charset="0"/>
                <a:cs typeface="Times New Roman" panose="02020603050405020304" pitchFamily="18" charset="0"/>
              </a:endParaRPr>
            </a:p>
          </p:txBody>
        </p:sp>
      </p:grpSp>
      <p:grpSp>
        <p:nvGrpSpPr>
          <p:cNvPr id="14" name="Group 13"/>
          <p:cNvGrpSpPr/>
          <p:nvPr/>
        </p:nvGrpSpPr>
        <p:grpSpPr>
          <a:xfrm>
            <a:off x="504920" y="7479199"/>
            <a:ext cx="3331062" cy="354905"/>
            <a:chOff x="485043" y="6924496"/>
            <a:chExt cx="3331062" cy="354905"/>
          </a:xfrm>
        </p:grpSpPr>
        <mc:AlternateContent xmlns:mc="http://schemas.openxmlformats.org/markup-compatibility/2006" xmlns:a14="http://schemas.microsoft.com/office/drawing/2010/main">
          <mc:Choice Requires="a14">
            <p:sp>
              <p:nvSpPr>
                <p:cNvPr id="4" name="Rectangle 3"/>
                <p:cNvSpPr/>
                <p:nvPr/>
              </p:nvSpPr>
              <p:spPr>
                <a:xfrm>
                  <a:off x="485043" y="6924496"/>
                  <a:ext cx="3291898" cy="3549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1000" i="1">
                            <a:latin typeface="Cambria Math" panose="02040503050406030204" pitchFamily="18" charset="0"/>
                          </a:rPr>
                          <m:t>𝛹</m:t>
                        </m:r>
                        <m:d>
                          <m:dPr>
                            <m:ctrlPr>
                              <a:rPr lang="en-GB" sz="1000" i="1">
                                <a:latin typeface="Cambria Math" panose="02040503050406030204" pitchFamily="18" charset="0"/>
                              </a:rPr>
                            </m:ctrlPr>
                          </m:dPr>
                          <m:e>
                            <m:sSub>
                              <m:sSubPr>
                                <m:ctrlPr>
                                  <a:rPr lang="en-GB" sz="1000" i="1">
                                    <a:latin typeface="Cambria Math" panose="02040503050406030204" pitchFamily="18" charset="0"/>
                                  </a:rPr>
                                </m:ctrlPr>
                              </m:sSubPr>
                              <m:e>
                                <m:r>
                                  <a:rPr lang="en-GB" sz="1000" i="1">
                                    <a:latin typeface="Cambria Math" panose="02040503050406030204" pitchFamily="18" charset="0"/>
                                  </a:rPr>
                                  <m:t>𝐶</m:t>
                                </m:r>
                              </m:e>
                              <m:sub>
                                <m:r>
                                  <a:rPr lang="en-GB" sz="1000" i="0">
                                    <a:latin typeface="Cambria Math" panose="02040503050406030204" pitchFamily="18" charset="0"/>
                                  </a:rPr>
                                  <m:t>10</m:t>
                                </m:r>
                              </m:sub>
                            </m:sSub>
                            <m:r>
                              <a:rPr lang="en-GB" sz="1000" i="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𝐶</m:t>
                                </m:r>
                              </m:e>
                              <m:sub>
                                <m:r>
                                  <a:rPr lang="en-GB" sz="1000" i="0">
                                    <a:latin typeface="Cambria Math" panose="02040503050406030204" pitchFamily="18" charset="0"/>
                                  </a:rPr>
                                  <m:t>01</m:t>
                                </m:r>
                              </m:sub>
                            </m:sSub>
                            <m:r>
                              <a:rPr lang="en-GB" sz="1000" i="0">
                                <a:latin typeface="Cambria Math" panose="02040503050406030204" pitchFamily="18" charset="0"/>
                              </a:rPr>
                              <m:t>,</m:t>
                            </m:r>
                            <m:r>
                              <a:rPr lang="en-GB" sz="1000" i="1">
                                <a:latin typeface="Cambria Math" panose="02040503050406030204" pitchFamily="18" charset="0"/>
                              </a:rPr>
                              <m:t>𝜅</m:t>
                            </m:r>
                          </m:e>
                        </m:d>
                        <m:r>
                          <a:rPr lang="en-GB" sz="1000" i="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𝐶</m:t>
                            </m:r>
                          </m:e>
                          <m:sub>
                            <m:r>
                              <a:rPr lang="en-GB" sz="1000" i="0">
                                <a:latin typeface="Cambria Math" panose="02040503050406030204" pitchFamily="18" charset="0"/>
                              </a:rPr>
                              <m:t>10</m:t>
                            </m:r>
                          </m:sub>
                        </m:sSub>
                        <m:d>
                          <m:dPr>
                            <m:ctrlPr>
                              <a:rPr lang="en-GB" sz="1000" i="1">
                                <a:latin typeface="Cambria Math" panose="02040503050406030204" pitchFamily="18" charset="0"/>
                              </a:rPr>
                            </m:ctrlPr>
                          </m:dPr>
                          <m:e>
                            <m:sSubSup>
                              <m:sSubSupPr>
                                <m:ctrlPr>
                                  <a:rPr lang="en-GB" sz="1000" i="1">
                                    <a:latin typeface="Cambria Math" panose="02040503050406030204" pitchFamily="18" charset="0"/>
                                  </a:rPr>
                                </m:ctrlPr>
                              </m:sSubSupPr>
                              <m:e>
                                <m:r>
                                  <a:rPr lang="en-GB" sz="1000" i="1">
                                    <a:latin typeface="Cambria Math" panose="02040503050406030204" pitchFamily="18" charset="0"/>
                                  </a:rPr>
                                  <m:t>𝐼</m:t>
                                </m:r>
                              </m:e>
                              <m:sub>
                                <m:r>
                                  <a:rPr lang="en-GB" sz="1000" i="0">
                                    <a:latin typeface="Cambria Math" panose="02040503050406030204" pitchFamily="18" charset="0"/>
                                  </a:rPr>
                                  <m:t>1</m:t>
                                </m:r>
                              </m:sub>
                              <m:sup>
                                <m:r>
                                  <a:rPr lang="en-GB" sz="1000" i="0">
                                    <a:latin typeface="Cambria Math" panose="02040503050406030204" pitchFamily="18" charset="0"/>
                                  </a:rPr>
                                  <m:t>∗</m:t>
                                </m:r>
                              </m:sup>
                            </m:sSubSup>
                            <m:r>
                              <a:rPr lang="en-GB" sz="1000" i="0">
                                <a:latin typeface="Cambria Math" panose="02040503050406030204" pitchFamily="18" charset="0"/>
                              </a:rPr>
                              <m:t>−3</m:t>
                            </m:r>
                          </m:e>
                        </m:d>
                        <m:r>
                          <a:rPr lang="en-GB" sz="1000" i="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𝐶</m:t>
                            </m:r>
                          </m:e>
                          <m:sub>
                            <m:r>
                              <a:rPr lang="en-GB" sz="1000" i="0">
                                <a:latin typeface="Cambria Math" panose="02040503050406030204" pitchFamily="18" charset="0"/>
                              </a:rPr>
                              <m:t>01</m:t>
                            </m:r>
                          </m:sub>
                        </m:sSub>
                        <m:d>
                          <m:dPr>
                            <m:ctrlPr>
                              <a:rPr lang="en-GB" sz="1000" i="1">
                                <a:latin typeface="Cambria Math" panose="02040503050406030204" pitchFamily="18" charset="0"/>
                              </a:rPr>
                            </m:ctrlPr>
                          </m:dPr>
                          <m:e>
                            <m:sSubSup>
                              <m:sSubSupPr>
                                <m:ctrlPr>
                                  <a:rPr lang="en-GB" sz="1000" i="1">
                                    <a:latin typeface="Cambria Math" panose="02040503050406030204" pitchFamily="18" charset="0"/>
                                  </a:rPr>
                                </m:ctrlPr>
                              </m:sSubSupPr>
                              <m:e>
                                <m:r>
                                  <a:rPr lang="en-GB" sz="1000" i="1">
                                    <a:latin typeface="Cambria Math" panose="02040503050406030204" pitchFamily="18" charset="0"/>
                                  </a:rPr>
                                  <m:t>𝐼</m:t>
                                </m:r>
                              </m:e>
                              <m:sub>
                                <m:r>
                                  <a:rPr lang="en-GB" sz="1000" i="0">
                                    <a:latin typeface="Cambria Math" panose="02040503050406030204" pitchFamily="18" charset="0"/>
                                  </a:rPr>
                                  <m:t>2</m:t>
                                </m:r>
                              </m:sub>
                              <m:sup>
                                <m:r>
                                  <a:rPr lang="en-GB" sz="1000" i="0">
                                    <a:latin typeface="Cambria Math" panose="02040503050406030204" pitchFamily="18" charset="0"/>
                                  </a:rPr>
                                  <m:t>∗</m:t>
                                </m:r>
                              </m:sup>
                            </m:sSubSup>
                            <m:r>
                              <a:rPr lang="en-GB" sz="1000" i="0">
                                <a:latin typeface="Cambria Math" panose="02040503050406030204" pitchFamily="18" charset="0"/>
                              </a:rPr>
                              <m:t>−3</m:t>
                            </m:r>
                          </m:e>
                        </m:d>
                        <m:r>
                          <a:rPr lang="en-GB" sz="1000" i="0">
                            <a:latin typeface="Cambria Math" panose="02040503050406030204" pitchFamily="18" charset="0"/>
                          </a:rPr>
                          <m:t>+</m:t>
                        </m:r>
                        <m:sSup>
                          <m:sSupPr>
                            <m:ctrlPr>
                              <a:rPr lang="en-GB" sz="1000" i="1">
                                <a:latin typeface="Cambria Math" panose="02040503050406030204" pitchFamily="18" charset="0"/>
                              </a:rPr>
                            </m:ctrlPr>
                          </m:sSupPr>
                          <m:e>
                            <m:f>
                              <m:fPr>
                                <m:ctrlPr>
                                  <a:rPr lang="en-GB" sz="1000" i="1">
                                    <a:latin typeface="Cambria Math" panose="02040503050406030204" pitchFamily="18" charset="0"/>
                                  </a:rPr>
                                </m:ctrlPr>
                              </m:fPr>
                              <m:num>
                                <m:r>
                                  <a:rPr lang="en-GB" sz="1000" i="1">
                                    <a:latin typeface="Cambria Math" panose="02040503050406030204" pitchFamily="18" charset="0"/>
                                  </a:rPr>
                                  <m:t>𝜅</m:t>
                                </m:r>
                              </m:num>
                              <m:den>
                                <m:r>
                                  <a:rPr lang="en-GB" sz="1000" i="0">
                                    <a:latin typeface="Cambria Math" panose="02040503050406030204" pitchFamily="18" charset="0"/>
                                  </a:rPr>
                                  <m:t>2</m:t>
                                </m:r>
                              </m:den>
                            </m:f>
                            <m:d>
                              <m:dPr>
                                <m:ctrlPr>
                                  <a:rPr lang="en-GB" sz="1000" i="1">
                                    <a:latin typeface="Cambria Math" panose="02040503050406030204" pitchFamily="18" charset="0"/>
                                  </a:rPr>
                                </m:ctrlPr>
                              </m:dPr>
                              <m:e>
                                <m:r>
                                  <a:rPr lang="en-GB" sz="1000" i="1">
                                    <a:latin typeface="Cambria Math" panose="02040503050406030204" pitchFamily="18" charset="0"/>
                                  </a:rPr>
                                  <m:t>𝐽</m:t>
                                </m:r>
                                <m:r>
                                  <a:rPr lang="en-GB" sz="1000" i="0">
                                    <a:latin typeface="Cambria Math" panose="02040503050406030204" pitchFamily="18" charset="0"/>
                                  </a:rPr>
                                  <m:t>−1</m:t>
                                </m:r>
                              </m:e>
                            </m:d>
                          </m:e>
                          <m:sup>
                            <m:r>
                              <a:rPr lang="en-GB" sz="1000" i="0">
                                <a:latin typeface="Cambria Math" panose="02040503050406030204" pitchFamily="18" charset="0"/>
                              </a:rPr>
                              <m:t>2</m:t>
                            </m:r>
                          </m:sup>
                        </m:sSup>
                      </m:oMath>
                    </m:oMathPara>
                  </a14:m>
                  <a:endParaRPr lang="en-GB" sz="1000" dirty="0">
                    <a:latin typeface="Times New Roman"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485043" y="6924496"/>
                  <a:ext cx="3291898" cy="354905"/>
                </a:xfrm>
                <a:prstGeom prst="rect">
                  <a:avLst/>
                </a:prstGeom>
                <a:blipFill rotWithShape="0">
                  <a:blip r:embed="rId11"/>
                  <a:stretch>
                    <a:fillRect/>
                  </a:stretch>
                </a:blipFill>
              </p:spPr>
              <p:txBody>
                <a:bodyPr/>
                <a:lstStyle/>
                <a:p>
                  <a:r>
                    <a:rPr lang="en-GB">
                      <a:noFill/>
                    </a:rPr>
                    <a:t> </a:t>
                  </a:r>
                </a:p>
              </p:txBody>
            </p:sp>
          </mc:Fallback>
        </mc:AlternateContent>
        <p:sp>
          <p:nvSpPr>
            <p:cNvPr id="38" name="TextBox 33"/>
            <p:cNvSpPr txBox="1">
              <a:spLocks noChangeArrowheads="1"/>
            </p:cNvSpPr>
            <p:nvPr/>
          </p:nvSpPr>
          <p:spPr bwMode="auto">
            <a:xfrm>
              <a:off x="3655169" y="7029814"/>
              <a:ext cx="160936" cy="1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952" tIns="10476" rIns="20952" bIns="1047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smtClean="0">
                  <a:latin typeface="Times New Roman" panose="02020603050405020304" pitchFamily="18" charset="0"/>
                  <a:cs typeface="Times New Roman" panose="02020603050405020304" pitchFamily="18" charset="0"/>
                </a:rPr>
                <a:t>(2)</a:t>
              </a:r>
              <a:endParaRPr lang="en-US" altLang="en-US" sz="800" dirty="0">
                <a:latin typeface="Times New Roman" panose="02020603050405020304" pitchFamily="18" charset="0"/>
                <a:cs typeface="Times New Roman" panose="02020603050405020304" pitchFamily="18" charset="0"/>
              </a:endParaRPr>
            </a:p>
          </p:txBody>
        </p:sp>
      </p:grpSp>
      <p:pic>
        <p:nvPicPr>
          <p:cNvPr id="17" name="Picture 16"/>
          <p:cNvPicPr>
            <a:picLocks noChangeAspect="1"/>
          </p:cNvPicPr>
          <p:nvPr/>
        </p:nvPicPr>
        <p:blipFill rotWithShape="1">
          <a:blip r:embed="rId12" cstate="print">
            <a:extLst>
              <a:ext uri="{28A0092B-C50C-407E-A947-70E740481C1C}">
                <a14:useLocalDpi xmlns:a14="http://schemas.microsoft.com/office/drawing/2010/main" val="0"/>
              </a:ext>
            </a:extLst>
          </a:blip>
          <a:srcRect b="10293"/>
          <a:stretch/>
        </p:blipFill>
        <p:spPr>
          <a:xfrm>
            <a:off x="4918278" y="2748352"/>
            <a:ext cx="1529624" cy="1366448"/>
          </a:xfrm>
          <a:prstGeom prst="rect">
            <a:avLst/>
          </a:prstGeom>
        </p:spPr>
      </p:pic>
      <p:grpSp>
        <p:nvGrpSpPr>
          <p:cNvPr id="31" name="Group 30"/>
          <p:cNvGrpSpPr/>
          <p:nvPr/>
        </p:nvGrpSpPr>
        <p:grpSpPr>
          <a:xfrm>
            <a:off x="969186" y="8181221"/>
            <a:ext cx="2049273" cy="1621476"/>
            <a:chOff x="1025462" y="7916826"/>
            <a:chExt cx="2049273" cy="1621476"/>
          </a:xfrm>
        </p:grpSpPr>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73013" y="7916826"/>
              <a:ext cx="1518537" cy="1463979"/>
            </a:xfrm>
            <a:prstGeom prst="rect">
              <a:avLst/>
            </a:prstGeom>
          </p:spPr>
        </p:pic>
        <p:sp>
          <p:nvSpPr>
            <p:cNvPr id="48" name="TextBox 33"/>
            <p:cNvSpPr txBox="1">
              <a:spLocks noChangeArrowheads="1"/>
            </p:cNvSpPr>
            <p:nvPr/>
          </p:nvSpPr>
          <p:spPr bwMode="auto">
            <a:xfrm>
              <a:off x="1025462" y="9394035"/>
              <a:ext cx="2049273" cy="1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952" tIns="10476" rIns="20952" bIns="1047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Figure </a:t>
              </a:r>
              <a:r>
                <a:rPr lang="en-US" altLang="en-US" sz="800" b="1" dirty="0" smtClean="0">
                  <a:latin typeface="Times New Roman" panose="02020603050405020304" pitchFamily="18" charset="0"/>
                  <a:cs typeface="Times New Roman" panose="02020603050405020304" pitchFamily="18" charset="0"/>
                </a:rPr>
                <a:t>2 </a:t>
              </a:r>
              <a:r>
                <a:rPr lang="en-US" altLang="en-US" sz="800" dirty="0" smtClean="0">
                  <a:latin typeface="Times New Roman" panose="02020603050405020304" pitchFamily="18" charset="0"/>
                  <a:cs typeface="Times New Roman" panose="02020603050405020304" pitchFamily="18" charset="0"/>
                </a:rPr>
                <a:t>Trunk design with segment numbering</a:t>
              </a:r>
              <a:endParaRPr lang="en-US" altLang="en-US" sz="800" dirty="0">
                <a:latin typeface="Times New Roman" panose="02020603050405020304" pitchFamily="18" charset="0"/>
                <a:cs typeface="Times New Roman" panose="02020603050405020304" pitchFamily="18" charset="0"/>
              </a:endParaRPr>
            </a:p>
          </p:txBody>
        </p:sp>
      </p:grpSp>
      <p:sp>
        <p:nvSpPr>
          <p:cNvPr id="50" name="TextBox 33"/>
          <p:cNvSpPr txBox="1">
            <a:spLocks noChangeArrowheads="1"/>
          </p:cNvSpPr>
          <p:nvPr/>
        </p:nvSpPr>
        <p:spPr bwMode="auto">
          <a:xfrm>
            <a:off x="4721585" y="4134133"/>
            <a:ext cx="1901798" cy="1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952" tIns="10476" rIns="20952" bIns="1047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Figure </a:t>
            </a:r>
            <a:r>
              <a:rPr lang="en-US" altLang="en-US" sz="800" b="1" dirty="0" smtClean="0">
                <a:latin typeface="Times New Roman" panose="02020603050405020304" pitchFamily="18" charset="0"/>
                <a:cs typeface="Times New Roman" panose="02020603050405020304" pitchFamily="18" charset="0"/>
              </a:rPr>
              <a:t>3</a:t>
            </a:r>
            <a:r>
              <a:rPr lang="en-US" altLang="en-US" sz="800" dirty="0" smtClean="0">
                <a:latin typeface="Times New Roman" panose="02020603050405020304" pitchFamily="18" charset="0"/>
                <a:cs typeface="Times New Roman" panose="02020603050405020304" pitchFamily="18" charset="0"/>
              </a:rPr>
              <a:t> </a:t>
            </a:r>
            <a:r>
              <a:rPr lang="en-US" altLang="en-US" sz="800" dirty="0">
                <a:latin typeface="Times New Roman" panose="02020603050405020304" pitchFamily="18" charset="0"/>
                <a:cs typeface="Times New Roman" panose="02020603050405020304" pitchFamily="18" charset="0"/>
              </a:rPr>
              <a:t>Trunk </a:t>
            </a:r>
            <a:r>
              <a:rPr lang="en-US" altLang="en-US" sz="800" dirty="0" smtClean="0">
                <a:latin typeface="Times New Roman" panose="02020603050405020304" pitchFamily="18" charset="0"/>
                <a:cs typeface="Times New Roman" panose="02020603050405020304" pitchFamily="18" charset="0"/>
              </a:rPr>
              <a:t>results from body resistance</a:t>
            </a:r>
            <a:endParaRPr lang="en-US" altLang="en-US" sz="800" dirty="0">
              <a:latin typeface="Times New Roman" panose="02020603050405020304" pitchFamily="18" charset="0"/>
              <a:cs typeface="Times New Roman" panose="02020603050405020304" pitchFamily="18" charset="0"/>
            </a:endParaRPr>
          </a:p>
        </p:txBody>
      </p:sp>
      <p:grpSp>
        <p:nvGrpSpPr>
          <p:cNvPr id="32" name="Group 31"/>
          <p:cNvGrpSpPr/>
          <p:nvPr/>
        </p:nvGrpSpPr>
        <p:grpSpPr>
          <a:xfrm>
            <a:off x="3999763" y="5276452"/>
            <a:ext cx="3182616" cy="2001580"/>
            <a:chOff x="4006894" y="6129447"/>
            <a:chExt cx="3182616" cy="2001580"/>
          </a:xfrm>
        </p:grpSpPr>
        <p:grpSp>
          <p:nvGrpSpPr>
            <p:cNvPr id="29" name="Group 28"/>
            <p:cNvGrpSpPr/>
            <p:nvPr/>
          </p:nvGrpSpPr>
          <p:grpSpPr>
            <a:xfrm>
              <a:off x="4006894" y="6129447"/>
              <a:ext cx="3182616" cy="1811285"/>
              <a:chOff x="4037878" y="4924229"/>
              <a:chExt cx="3182616" cy="1811285"/>
            </a:xfrm>
          </p:grpSpPr>
          <p:pic>
            <p:nvPicPr>
              <p:cNvPr id="21" name="Picture 2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577792" y="4924229"/>
                <a:ext cx="1642702" cy="1811285"/>
              </a:xfrm>
              <a:prstGeom prst="rect">
                <a:avLst/>
              </a:prstGeom>
            </p:spPr>
          </p:pic>
          <p:pic>
            <p:nvPicPr>
              <p:cNvPr id="23" name="Picture 2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37878" y="4924229"/>
                <a:ext cx="1642703" cy="1811285"/>
              </a:xfrm>
              <a:prstGeom prst="rect">
                <a:avLst/>
              </a:prstGeom>
            </p:spPr>
          </p:pic>
        </p:grpSp>
        <p:sp>
          <p:nvSpPr>
            <p:cNvPr id="51" name="TextBox 33"/>
            <p:cNvSpPr txBox="1">
              <a:spLocks noChangeArrowheads="1"/>
            </p:cNvSpPr>
            <p:nvPr/>
          </p:nvSpPr>
          <p:spPr bwMode="auto">
            <a:xfrm>
              <a:off x="4850159" y="7986760"/>
              <a:ext cx="1531503" cy="1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952" tIns="10476" rIns="20952" bIns="1047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latin typeface="Times New Roman" panose="02020603050405020304" pitchFamily="18" charset="0"/>
                  <a:cs typeface="Times New Roman" panose="02020603050405020304" pitchFamily="18" charset="0"/>
                </a:rPr>
                <a:t>Figure 4</a:t>
              </a:r>
              <a:r>
                <a:rPr lang="en-US" altLang="en-US" sz="800" dirty="0" smtClean="0">
                  <a:latin typeface="Times New Roman" panose="02020603050405020304" pitchFamily="18" charset="0"/>
                  <a:cs typeface="Times New Roman" panose="02020603050405020304" pitchFamily="18" charset="0"/>
                </a:rPr>
                <a:t> upper and lower response</a:t>
              </a:r>
              <a:endParaRPr lang="en-US" altLang="en-US" sz="800" dirty="0">
                <a:latin typeface="Times New Roman" panose="02020603050405020304" pitchFamily="18" charset="0"/>
                <a:cs typeface="Times New Roman" panose="02020603050405020304" pitchFamily="18"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765</Words>
  <Application>Microsoft Office PowerPoint</Application>
  <PresentationFormat>Custom</PresentationFormat>
  <Paragraphs>49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ＭＳ Ｐゴシック</vt:lpstr>
      <vt:lpstr>Arial</vt:lpstr>
      <vt:lpstr>Calibri</vt:lpstr>
      <vt:lpstr>Cambria</vt:lpstr>
      <vt:lpstr>Cambria Math</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2020-09-18T19:03:18Z</dcterms:modified>
</cp:coreProperties>
</file>