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sldIdLst>
    <p:sldId id="273" r:id="rId5"/>
    <p:sldId id="279" r:id="rId6"/>
    <p:sldId id="290" r:id="rId7"/>
    <p:sldId id="280" r:id="rId8"/>
    <p:sldId id="291" r:id="rId9"/>
    <p:sldId id="281" r:id="rId10"/>
    <p:sldId id="289" r:id="rId11"/>
    <p:sldId id="292" r:id="rId1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5ED"/>
    <a:srgbClr val="FFFFFF"/>
    <a:srgbClr val="283F59"/>
    <a:srgbClr val="007FB0"/>
    <a:srgbClr val="AE0019"/>
    <a:srgbClr val="0D6BA0"/>
    <a:srgbClr val="34516C"/>
    <a:srgbClr val="BE16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9" autoAdjust="0"/>
    <p:restoredTop sz="94626"/>
  </p:normalViewPr>
  <p:slideViewPr>
    <p:cSldViewPr snapToGrid="0" snapToObjects="1">
      <p:cViewPr varScale="1">
        <p:scale>
          <a:sx n="140" d="100"/>
          <a:sy n="140" d="100"/>
        </p:scale>
        <p:origin x="144" y="120"/>
      </p:cViewPr>
      <p:guideLst>
        <p:guide orient="horz" pos="1620"/>
        <p:guide pos="2880"/>
      </p:guideLst>
    </p:cSldViewPr>
  </p:slideViewPr>
  <p:notesTextViewPr>
    <p:cViewPr>
      <p:scale>
        <a:sx n="3" d="2"/>
        <a:sy n="3" d="2"/>
      </p:scale>
      <p:origin x="0" y="0"/>
    </p:cViewPr>
  </p:notesTextViewPr>
  <p:sorterViewPr>
    <p:cViewPr>
      <p:scale>
        <a:sx n="149" d="100"/>
        <a:sy n="14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UCLan Title Red">
    <p:bg>
      <p:bgPr>
        <a:solidFill>
          <a:srgbClr val="AE0019"/>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6690" y="2132949"/>
            <a:ext cx="4358427" cy="1163391"/>
          </a:xfrm>
        </p:spPr>
        <p:txBody>
          <a:bodyPr lIns="0" tIns="0" rIns="0" bIns="0" anchor="t" anchorCtr="0">
            <a:noAutofit/>
          </a:bodyPr>
          <a:lstStyle>
            <a:lvl1pPr algn="l">
              <a:lnSpc>
                <a:spcPct val="90000"/>
              </a:lnSpc>
              <a:defRPr sz="3200" b="1" i="0" baseline="0">
                <a:solidFill>
                  <a:srgbClr val="FFFFFF"/>
                </a:solidFill>
                <a:latin typeface="Avenir Next Regular"/>
                <a:cs typeface="Avenir Next Regular"/>
              </a:defRPr>
            </a:lvl1pPr>
          </a:lstStyle>
          <a:p>
            <a:r>
              <a:rPr lang="en-US" dirty="0" smtClean="0"/>
              <a:t>Presentation titles should be concise</a:t>
            </a:r>
            <a:endParaRPr lang="en-US" dirty="0"/>
          </a:p>
        </p:txBody>
      </p:sp>
      <p:sp>
        <p:nvSpPr>
          <p:cNvPr id="3" name="Subtitle 2"/>
          <p:cNvSpPr>
            <a:spLocks noGrp="1"/>
          </p:cNvSpPr>
          <p:nvPr>
            <p:ph type="subTitle" idx="1" hasCustomPrompt="1"/>
          </p:nvPr>
        </p:nvSpPr>
        <p:spPr>
          <a:xfrm>
            <a:off x="1156690" y="3296341"/>
            <a:ext cx="3652092" cy="727843"/>
          </a:xfrm>
        </p:spPr>
        <p:txBody>
          <a:bodyPr lIns="0" tIns="0" rIns="0" bIns="0" anchor="t" anchorCtr="0">
            <a:noAutofit/>
          </a:bodyPr>
          <a:lstStyle>
            <a:lvl1pPr marL="0" indent="0" algn="l">
              <a:lnSpc>
                <a:spcPct val="100000"/>
              </a:lnSpc>
              <a:buNone/>
              <a:defRPr sz="1800" baseline="0">
                <a:solidFill>
                  <a:srgbClr val="FFFFFF"/>
                </a:solidFill>
                <a:latin typeface="Avenir Next Demi Bold"/>
                <a:cs typeface="Avenir Next Demi Bold"/>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subtitles should support the main title</a:t>
            </a:r>
            <a:endParaRPr lang="en-US" dirty="0"/>
          </a:p>
        </p:txBody>
      </p:sp>
      <p:sp>
        <p:nvSpPr>
          <p:cNvPr id="8" name="TextBox 7"/>
          <p:cNvSpPr txBox="1"/>
          <p:nvPr userDrawn="1"/>
        </p:nvSpPr>
        <p:spPr>
          <a:xfrm>
            <a:off x="1156690" y="4516505"/>
            <a:ext cx="3974024" cy="369332"/>
          </a:xfrm>
          <a:prstGeom prst="rect">
            <a:avLst/>
          </a:prstGeom>
          <a:noFill/>
        </p:spPr>
        <p:txBody>
          <a:bodyPr wrap="square" lIns="0" tIns="0" rIns="0" bIns="0" rtlCol="0">
            <a:noAutofit/>
          </a:bodyPr>
          <a:lstStyle/>
          <a:p>
            <a:r>
              <a:rPr lang="en-US" sz="1150" dirty="0" smtClean="0">
                <a:solidFill>
                  <a:srgbClr val="FFFFFF"/>
                </a:solidFill>
                <a:latin typeface="Avenir Next Medium"/>
                <a:cs typeface="Avenir Next Medium"/>
              </a:rPr>
              <a:t>Where opportunity creates success</a:t>
            </a:r>
            <a:endParaRPr lang="en-US" sz="1150" dirty="0">
              <a:solidFill>
                <a:srgbClr val="FFFFFF"/>
              </a:solidFill>
              <a:latin typeface="Avenir Next Medium"/>
              <a:cs typeface="Avenir Next Medium"/>
            </a:endParaRPr>
          </a:p>
        </p:txBody>
      </p:sp>
      <p:pic>
        <p:nvPicPr>
          <p:cNvPr id="9" name="Picture 8" descr="UCLan_logo_revers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894" y="471537"/>
            <a:ext cx="2744603" cy="891231"/>
          </a:xfrm>
          <a:prstGeom prst="rect">
            <a:avLst/>
          </a:prstGeom>
        </p:spPr>
      </p:pic>
    </p:spTree>
    <p:extLst>
      <p:ext uri="{BB962C8B-B14F-4D97-AF65-F5344CB8AC3E}">
        <p14:creationId xmlns:p14="http://schemas.microsoft.com/office/powerpoint/2010/main" val="17283514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UCLan Text - 2 col">
    <p:bg>
      <p:bgPr>
        <a:solidFill>
          <a:srgbClr val="E3E5ED"/>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0127" y="121296"/>
            <a:ext cx="6384680" cy="642468"/>
          </a:xfrm>
        </p:spPr>
        <p:txBody>
          <a:bodyPr lIns="0" tIns="0" rIns="0" bIns="0" anchor="b" anchorCtr="0">
            <a:noAutofit/>
          </a:bodyPr>
          <a:lstStyle>
            <a:lvl1pPr algn="l">
              <a:lnSpc>
                <a:spcPct val="90000"/>
              </a:lnSpc>
              <a:defRPr sz="2000" baseline="0">
                <a:solidFill>
                  <a:srgbClr val="34516C"/>
                </a:solidFill>
                <a:latin typeface="Avenir Next Demi Bold"/>
                <a:cs typeface="Avenir Next Demi Bold"/>
              </a:defRPr>
            </a:lvl1pPr>
          </a:lstStyle>
          <a:p>
            <a:r>
              <a:rPr lang="en-US" dirty="0" smtClean="0"/>
              <a:t>Text can work in single or multiple columns</a:t>
            </a:r>
            <a:endParaRPr lang="en-US" dirty="0"/>
          </a:p>
        </p:txBody>
      </p:sp>
      <p:sp>
        <p:nvSpPr>
          <p:cNvPr id="3" name="Content Placeholder 2"/>
          <p:cNvSpPr>
            <a:spLocks noGrp="1"/>
          </p:cNvSpPr>
          <p:nvPr>
            <p:ph idx="1"/>
          </p:nvPr>
        </p:nvSpPr>
        <p:spPr>
          <a:xfrm>
            <a:off x="650127" y="1200151"/>
            <a:ext cx="3801921"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pic>
        <p:nvPicPr>
          <p:cNvPr id="10" name="Picture 9" descr="UCLan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29647" y="286335"/>
            <a:ext cx="1360407" cy="441754"/>
          </a:xfrm>
          <a:prstGeom prst="rect">
            <a:avLst/>
          </a:prstGeom>
        </p:spPr>
      </p:pic>
      <p:sp>
        <p:nvSpPr>
          <p:cNvPr id="8" name="Content Placeholder 2"/>
          <p:cNvSpPr>
            <a:spLocks noGrp="1"/>
          </p:cNvSpPr>
          <p:nvPr>
            <p:ph idx="11"/>
          </p:nvPr>
        </p:nvSpPr>
        <p:spPr>
          <a:xfrm>
            <a:off x="4691952" y="1200151"/>
            <a:ext cx="3801921"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336382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UCLan Text - 3 col">
    <p:bg>
      <p:bgPr>
        <a:solidFill>
          <a:srgbClr val="E3E5ED"/>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0127" y="121296"/>
            <a:ext cx="6384680" cy="642468"/>
          </a:xfrm>
        </p:spPr>
        <p:txBody>
          <a:bodyPr lIns="0" tIns="0" rIns="0" bIns="0" anchor="b" anchorCtr="0">
            <a:noAutofit/>
          </a:bodyPr>
          <a:lstStyle>
            <a:lvl1pPr algn="l">
              <a:lnSpc>
                <a:spcPct val="90000"/>
              </a:lnSpc>
              <a:defRPr sz="2000" baseline="0">
                <a:solidFill>
                  <a:srgbClr val="34516C"/>
                </a:solidFill>
                <a:latin typeface="Avenir Next Demi Bold"/>
                <a:cs typeface="Avenir Next Demi Bold"/>
              </a:defRPr>
            </a:lvl1pPr>
          </a:lstStyle>
          <a:p>
            <a:r>
              <a:rPr lang="en-US" dirty="0" smtClean="0"/>
              <a:t>Text can work alongside imagery and charts</a:t>
            </a:r>
            <a:endParaRPr lang="en-US" dirty="0"/>
          </a:p>
        </p:txBody>
      </p:sp>
      <p:sp>
        <p:nvSpPr>
          <p:cNvPr id="3" name="Content Placeholder 2"/>
          <p:cNvSpPr>
            <a:spLocks noGrp="1"/>
          </p:cNvSpPr>
          <p:nvPr>
            <p:ph idx="1"/>
          </p:nvPr>
        </p:nvSpPr>
        <p:spPr>
          <a:xfrm>
            <a:off x="650127" y="1200151"/>
            <a:ext cx="2424925"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dirty="0" smtClean="0"/>
              <a:t>Click to edit Master text styles</a:t>
            </a:r>
          </a:p>
          <a:p>
            <a:pPr lvl="1"/>
            <a:r>
              <a:rPr lang="en-US" dirty="0" smtClean="0"/>
              <a:t>Second level</a:t>
            </a:r>
          </a:p>
        </p:txBody>
      </p:sp>
      <p:pic>
        <p:nvPicPr>
          <p:cNvPr id="10" name="Picture 9" descr="UCLan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29647" y="286335"/>
            <a:ext cx="1360407" cy="441754"/>
          </a:xfrm>
          <a:prstGeom prst="rect">
            <a:avLst/>
          </a:prstGeom>
        </p:spPr>
      </p:pic>
      <p:sp>
        <p:nvSpPr>
          <p:cNvPr id="6" name="Content Placeholder 2"/>
          <p:cNvSpPr>
            <a:spLocks noGrp="1"/>
          </p:cNvSpPr>
          <p:nvPr>
            <p:ph idx="12"/>
          </p:nvPr>
        </p:nvSpPr>
        <p:spPr>
          <a:xfrm>
            <a:off x="3359538" y="1200151"/>
            <a:ext cx="2424925"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sp>
        <p:nvSpPr>
          <p:cNvPr id="7" name="Content Placeholder 2"/>
          <p:cNvSpPr>
            <a:spLocks noGrp="1"/>
          </p:cNvSpPr>
          <p:nvPr>
            <p:ph idx="13"/>
          </p:nvPr>
        </p:nvSpPr>
        <p:spPr>
          <a:xfrm>
            <a:off x="6068948" y="1200151"/>
            <a:ext cx="2424925"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897201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UCLan - Full screen image">
    <p:bg>
      <p:bgRef idx="1001">
        <a:schemeClr val="bg2"/>
      </p:bgRef>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0" y="0"/>
            <a:ext cx="9143999" cy="5143500"/>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819355475"/>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CLan Feature Red">
    <p:bg>
      <p:bgPr>
        <a:solidFill>
          <a:srgbClr val="AE0019"/>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0127" y="1200151"/>
            <a:ext cx="3801921" cy="3394472"/>
          </a:xfrm>
        </p:spPr>
        <p:txBody>
          <a:bodyPr lIns="0" tIns="0" rIns="0" bIns="0" anchor="t" anchorCtr="0">
            <a:noAutofit/>
          </a:bodyPr>
          <a:lstStyle>
            <a:lvl1pPr marL="0" indent="0" algn="l">
              <a:lnSpc>
                <a:spcPct val="90000"/>
              </a:lnSpc>
              <a:buNone/>
              <a:defRPr sz="3200" b="1" i="0" baseline="0">
                <a:solidFill>
                  <a:srgbClr val="FFFFFF"/>
                </a:solidFill>
                <a:latin typeface="Avenir Next Regular"/>
                <a:cs typeface="Avenir Next Regular"/>
              </a:defRPr>
            </a:lvl1pPr>
            <a:lvl2pPr algn="l">
              <a:defRPr sz="1400">
                <a:solidFill>
                  <a:srgbClr val="FFFFFF"/>
                </a:solidFill>
                <a:latin typeface="Avenir Next Bold"/>
                <a:cs typeface="Avenir Next Bold"/>
              </a:defRPr>
            </a:lvl2pPr>
            <a:lvl3pPr algn="l">
              <a:defRPr sz="1400">
                <a:solidFill>
                  <a:srgbClr val="FFFFFF"/>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dirty="0" smtClean="0"/>
              <a:t>Quotes, features </a:t>
            </a:r>
            <a:br>
              <a:rPr lang="en-US" dirty="0" smtClean="0"/>
            </a:br>
            <a:r>
              <a:rPr lang="en-US" dirty="0" smtClean="0"/>
              <a:t>or statistics can </a:t>
            </a:r>
            <a:br>
              <a:rPr lang="en-US" dirty="0" smtClean="0"/>
            </a:br>
            <a:r>
              <a:rPr lang="en-US" dirty="0" smtClean="0"/>
              <a:t>be pulled out in </a:t>
            </a:r>
            <a:br>
              <a:rPr lang="en-US" dirty="0" smtClean="0"/>
            </a:br>
            <a:r>
              <a:rPr lang="en-US" dirty="0" smtClean="0"/>
              <a:t>a larger style.</a:t>
            </a:r>
          </a:p>
        </p:txBody>
      </p:sp>
      <p:pic>
        <p:nvPicPr>
          <p:cNvPr id="6" name="Picture 5" descr="UCLan_logo_revers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29647" y="286335"/>
            <a:ext cx="1360407" cy="441753"/>
          </a:xfrm>
          <a:prstGeom prst="rect">
            <a:avLst/>
          </a:prstGeom>
        </p:spPr>
      </p:pic>
      <p:sp>
        <p:nvSpPr>
          <p:cNvPr id="11" name="Content Placeholder 2"/>
          <p:cNvSpPr>
            <a:spLocks noGrp="1"/>
          </p:cNvSpPr>
          <p:nvPr>
            <p:ph idx="11"/>
          </p:nvPr>
        </p:nvSpPr>
        <p:spPr>
          <a:xfrm>
            <a:off x="4691952" y="1200151"/>
            <a:ext cx="3801921" cy="3394472"/>
          </a:xfrm>
        </p:spPr>
        <p:txBody>
          <a:bodyPr lIns="0" tIns="0" rIns="0" bIns="0" anchor="t" anchorCtr="0">
            <a:noAutofit/>
          </a:bodyPr>
          <a:lstStyle>
            <a:lvl1pPr marL="180000" indent="-180000" algn="l">
              <a:spcBef>
                <a:spcPts val="900"/>
              </a:spcBef>
              <a:defRPr sz="1400">
                <a:solidFill>
                  <a:srgbClr val="FFFFFF"/>
                </a:solidFill>
                <a:latin typeface="Avenir Next Bold"/>
                <a:cs typeface="Avenir Next Bold"/>
              </a:defRPr>
            </a:lvl1pPr>
            <a:lvl2pPr marL="396000" indent="-180000" algn="l">
              <a:spcBef>
                <a:spcPts val="450"/>
              </a:spcBef>
              <a:defRPr sz="1400">
                <a:solidFill>
                  <a:srgbClr val="FFFFFF"/>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843190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UCLan Feature Blue">
    <p:bg>
      <p:bgPr>
        <a:solidFill>
          <a:srgbClr val="0D6BA0"/>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0127" y="1200151"/>
            <a:ext cx="3801921" cy="3394472"/>
          </a:xfrm>
        </p:spPr>
        <p:txBody>
          <a:bodyPr lIns="0" tIns="0" rIns="0" bIns="0" anchor="t" anchorCtr="0">
            <a:noAutofit/>
          </a:bodyPr>
          <a:lstStyle>
            <a:lvl1pPr marL="0" indent="0" algn="l">
              <a:lnSpc>
                <a:spcPct val="90000"/>
              </a:lnSpc>
              <a:buNone/>
              <a:defRPr sz="3200" b="1" i="0" baseline="0">
                <a:solidFill>
                  <a:srgbClr val="FFFFFF"/>
                </a:solidFill>
                <a:latin typeface="Avenir Next Regular"/>
                <a:cs typeface="Avenir Next Regular"/>
              </a:defRPr>
            </a:lvl1pPr>
            <a:lvl2pPr algn="l">
              <a:defRPr sz="1400">
                <a:solidFill>
                  <a:srgbClr val="FFFFFF"/>
                </a:solidFill>
                <a:latin typeface="Avenir Next Bold"/>
                <a:cs typeface="Avenir Next Bold"/>
              </a:defRPr>
            </a:lvl2pPr>
            <a:lvl3pPr algn="l">
              <a:defRPr sz="1400">
                <a:solidFill>
                  <a:srgbClr val="FFFFFF"/>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dirty="0" smtClean="0"/>
              <a:t>Quotes, features </a:t>
            </a:r>
            <a:br>
              <a:rPr lang="en-US" dirty="0" smtClean="0"/>
            </a:br>
            <a:r>
              <a:rPr lang="en-US" dirty="0" smtClean="0"/>
              <a:t>or statistics can </a:t>
            </a:r>
            <a:br>
              <a:rPr lang="en-US" dirty="0" smtClean="0"/>
            </a:br>
            <a:r>
              <a:rPr lang="en-US" dirty="0" smtClean="0"/>
              <a:t>be pulled out in </a:t>
            </a:r>
            <a:br>
              <a:rPr lang="en-US" dirty="0" smtClean="0"/>
            </a:br>
            <a:r>
              <a:rPr lang="en-US" dirty="0" smtClean="0"/>
              <a:t>a larger style.</a:t>
            </a:r>
          </a:p>
        </p:txBody>
      </p:sp>
      <p:pic>
        <p:nvPicPr>
          <p:cNvPr id="6" name="Picture 5" descr="UCLan_logo_revers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29647" y="286335"/>
            <a:ext cx="1360407" cy="441753"/>
          </a:xfrm>
          <a:prstGeom prst="rect">
            <a:avLst/>
          </a:prstGeom>
        </p:spPr>
      </p:pic>
      <p:sp>
        <p:nvSpPr>
          <p:cNvPr id="5" name="Content Placeholder 2"/>
          <p:cNvSpPr>
            <a:spLocks noGrp="1"/>
          </p:cNvSpPr>
          <p:nvPr>
            <p:ph idx="11"/>
          </p:nvPr>
        </p:nvSpPr>
        <p:spPr>
          <a:xfrm>
            <a:off x="4691952" y="1200151"/>
            <a:ext cx="3801921" cy="3394472"/>
          </a:xfrm>
        </p:spPr>
        <p:txBody>
          <a:bodyPr lIns="0" tIns="0" rIns="0" bIns="0" anchor="t" anchorCtr="0">
            <a:noAutofit/>
          </a:bodyPr>
          <a:lstStyle>
            <a:lvl1pPr marL="180000" indent="-180000" algn="l">
              <a:spcBef>
                <a:spcPts val="900"/>
              </a:spcBef>
              <a:defRPr sz="1400">
                <a:solidFill>
                  <a:srgbClr val="FFFFFF"/>
                </a:solidFill>
                <a:latin typeface="Avenir Next Bold"/>
                <a:cs typeface="Avenir Next Bold"/>
              </a:defRPr>
            </a:lvl1pPr>
            <a:lvl2pPr marL="396000" indent="-180000" algn="l">
              <a:spcBef>
                <a:spcPts val="450"/>
              </a:spcBef>
              <a:defRPr sz="1400">
                <a:solidFill>
                  <a:srgbClr val="FFFFFF"/>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324142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UCLan Feature Off-White">
    <p:bg>
      <p:bgPr>
        <a:solidFill>
          <a:srgbClr val="E3E5ED"/>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0127" y="1200151"/>
            <a:ext cx="3801921" cy="3394472"/>
          </a:xfrm>
        </p:spPr>
        <p:txBody>
          <a:bodyPr lIns="0" tIns="0" rIns="0" bIns="0" anchor="t" anchorCtr="0">
            <a:noAutofit/>
          </a:bodyPr>
          <a:lstStyle>
            <a:lvl1pPr marL="0" indent="0" algn="l">
              <a:lnSpc>
                <a:spcPct val="90000"/>
              </a:lnSpc>
              <a:buNone/>
              <a:defRPr sz="3200" b="1" i="0" baseline="0">
                <a:solidFill>
                  <a:srgbClr val="34516C"/>
                </a:solidFill>
                <a:latin typeface="Avenir Next Regular"/>
                <a:cs typeface="Avenir Next Regular"/>
              </a:defRPr>
            </a:lvl1pPr>
            <a:lvl2pPr algn="l">
              <a:defRPr sz="1400">
                <a:solidFill>
                  <a:srgbClr val="FFFFFF"/>
                </a:solidFill>
                <a:latin typeface="Avenir Next Bold"/>
                <a:cs typeface="Avenir Next Bold"/>
              </a:defRPr>
            </a:lvl2pPr>
            <a:lvl3pPr algn="l">
              <a:defRPr sz="1400">
                <a:solidFill>
                  <a:srgbClr val="FFFFFF"/>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dirty="0" smtClean="0"/>
              <a:t>Quotes, features </a:t>
            </a:r>
            <a:br>
              <a:rPr lang="en-US" dirty="0" smtClean="0"/>
            </a:br>
            <a:r>
              <a:rPr lang="en-US" dirty="0" smtClean="0"/>
              <a:t>or statistics can </a:t>
            </a:r>
            <a:br>
              <a:rPr lang="en-US" dirty="0" smtClean="0"/>
            </a:br>
            <a:r>
              <a:rPr lang="en-US" dirty="0" smtClean="0"/>
              <a:t>be pulled out in </a:t>
            </a:r>
            <a:br>
              <a:rPr lang="en-US" dirty="0" smtClean="0"/>
            </a:br>
            <a:r>
              <a:rPr lang="en-US" dirty="0" smtClean="0"/>
              <a:t>a larger style.</a:t>
            </a:r>
          </a:p>
        </p:txBody>
      </p:sp>
      <p:pic>
        <p:nvPicPr>
          <p:cNvPr id="5" name="Picture 4" descr="UCLan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29647" y="286335"/>
            <a:ext cx="1360407" cy="441754"/>
          </a:xfrm>
          <a:prstGeom prst="rect">
            <a:avLst/>
          </a:prstGeom>
        </p:spPr>
      </p:pic>
      <p:sp>
        <p:nvSpPr>
          <p:cNvPr id="8" name="Content Placeholder 2"/>
          <p:cNvSpPr>
            <a:spLocks noGrp="1"/>
          </p:cNvSpPr>
          <p:nvPr>
            <p:ph idx="11"/>
          </p:nvPr>
        </p:nvSpPr>
        <p:spPr>
          <a:xfrm>
            <a:off x="4691952" y="1200151"/>
            <a:ext cx="3801921"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284314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UCLan Title Blue">
    <p:bg>
      <p:bgPr>
        <a:solidFill>
          <a:srgbClr val="0D6BA0"/>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6690" y="2132949"/>
            <a:ext cx="4358427" cy="1163391"/>
          </a:xfrm>
        </p:spPr>
        <p:txBody>
          <a:bodyPr lIns="0" tIns="0" rIns="0" bIns="0" anchor="t" anchorCtr="0">
            <a:noAutofit/>
          </a:bodyPr>
          <a:lstStyle>
            <a:lvl1pPr algn="l">
              <a:lnSpc>
                <a:spcPct val="90000"/>
              </a:lnSpc>
              <a:defRPr sz="3200" b="1" i="0" baseline="0">
                <a:solidFill>
                  <a:srgbClr val="FFFFFF"/>
                </a:solidFill>
                <a:latin typeface="Avenir Next Regular"/>
                <a:cs typeface="Avenir Next Regular"/>
              </a:defRPr>
            </a:lvl1pPr>
          </a:lstStyle>
          <a:p>
            <a:r>
              <a:rPr lang="en-US" dirty="0" smtClean="0"/>
              <a:t>Presentation titles should be concise</a:t>
            </a:r>
            <a:endParaRPr lang="en-US" dirty="0"/>
          </a:p>
        </p:txBody>
      </p:sp>
      <p:sp>
        <p:nvSpPr>
          <p:cNvPr id="3" name="Subtitle 2"/>
          <p:cNvSpPr>
            <a:spLocks noGrp="1"/>
          </p:cNvSpPr>
          <p:nvPr>
            <p:ph type="subTitle" idx="1" hasCustomPrompt="1"/>
          </p:nvPr>
        </p:nvSpPr>
        <p:spPr>
          <a:xfrm>
            <a:off x="1156690" y="3296341"/>
            <a:ext cx="3652092" cy="727843"/>
          </a:xfrm>
        </p:spPr>
        <p:txBody>
          <a:bodyPr lIns="0" tIns="0" rIns="0" bIns="0" anchor="t" anchorCtr="0">
            <a:noAutofit/>
          </a:bodyPr>
          <a:lstStyle>
            <a:lvl1pPr marL="0" indent="0" algn="l">
              <a:lnSpc>
                <a:spcPct val="100000"/>
              </a:lnSpc>
              <a:buNone/>
              <a:defRPr sz="1800" baseline="0">
                <a:solidFill>
                  <a:srgbClr val="FFFFFF"/>
                </a:solidFill>
                <a:latin typeface="Avenir Next Demi Bold"/>
                <a:cs typeface="Avenir Next Demi Bold"/>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subtitles should support the main title</a:t>
            </a:r>
            <a:endParaRPr lang="en-US" dirty="0"/>
          </a:p>
        </p:txBody>
      </p:sp>
      <p:sp>
        <p:nvSpPr>
          <p:cNvPr id="8" name="TextBox 7"/>
          <p:cNvSpPr txBox="1"/>
          <p:nvPr userDrawn="1"/>
        </p:nvSpPr>
        <p:spPr>
          <a:xfrm>
            <a:off x="1156690" y="4516505"/>
            <a:ext cx="3974024" cy="369332"/>
          </a:xfrm>
          <a:prstGeom prst="rect">
            <a:avLst/>
          </a:prstGeom>
          <a:noFill/>
        </p:spPr>
        <p:txBody>
          <a:bodyPr wrap="square" lIns="0" tIns="0" rIns="0" bIns="0" rtlCol="0">
            <a:noAutofit/>
          </a:bodyPr>
          <a:lstStyle/>
          <a:p>
            <a:r>
              <a:rPr lang="en-US" sz="1150" dirty="0" smtClean="0">
                <a:solidFill>
                  <a:srgbClr val="FFFFFF"/>
                </a:solidFill>
                <a:latin typeface="Avenir Next Medium"/>
                <a:cs typeface="Avenir Next Medium"/>
              </a:rPr>
              <a:t>Where opportunity creates success</a:t>
            </a:r>
            <a:endParaRPr lang="en-US" sz="1150" dirty="0">
              <a:solidFill>
                <a:srgbClr val="FFFFFF"/>
              </a:solidFill>
              <a:latin typeface="Avenir Next Medium"/>
              <a:cs typeface="Avenir Next Medium"/>
            </a:endParaRPr>
          </a:p>
        </p:txBody>
      </p:sp>
      <p:pic>
        <p:nvPicPr>
          <p:cNvPr id="9" name="Picture 8" descr="UCLan_logo_revers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894" y="471537"/>
            <a:ext cx="2744603" cy="891231"/>
          </a:xfrm>
          <a:prstGeom prst="rect">
            <a:avLst/>
          </a:prstGeom>
        </p:spPr>
      </p:pic>
    </p:spTree>
    <p:extLst>
      <p:ext uri="{BB962C8B-B14F-4D97-AF65-F5344CB8AC3E}">
        <p14:creationId xmlns:p14="http://schemas.microsoft.com/office/powerpoint/2010/main" val="22378651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UCLan Title Grey">
    <p:bg>
      <p:bgPr>
        <a:solidFill>
          <a:srgbClr val="283F59"/>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6690" y="2132949"/>
            <a:ext cx="4358427" cy="1163391"/>
          </a:xfrm>
        </p:spPr>
        <p:txBody>
          <a:bodyPr lIns="0" tIns="0" rIns="0" bIns="0" anchor="t" anchorCtr="0">
            <a:noAutofit/>
          </a:bodyPr>
          <a:lstStyle>
            <a:lvl1pPr algn="l">
              <a:lnSpc>
                <a:spcPct val="90000"/>
              </a:lnSpc>
              <a:defRPr sz="3200" b="1" i="0" baseline="0">
                <a:solidFill>
                  <a:srgbClr val="FFFFFF"/>
                </a:solidFill>
                <a:latin typeface="Avenir Next Regular"/>
                <a:cs typeface="Avenir Next Regular"/>
              </a:defRPr>
            </a:lvl1pPr>
          </a:lstStyle>
          <a:p>
            <a:r>
              <a:rPr lang="en-US" dirty="0" smtClean="0"/>
              <a:t>Presentation titles should be concise</a:t>
            </a:r>
            <a:endParaRPr lang="en-US" dirty="0"/>
          </a:p>
        </p:txBody>
      </p:sp>
      <p:sp>
        <p:nvSpPr>
          <p:cNvPr id="3" name="Subtitle 2"/>
          <p:cNvSpPr>
            <a:spLocks noGrp="1"/>
          </p:cNvSpPr>
          <p:nvPr>
            <p:ph type="subTitle" idx="1" hasCustomPrompt="1"/>
          </p:nvPr>
        </p:nvSpPr>
        <p:spPr>
          <a:xfrm>
            <a:off x="1156690" y="3296341"/>
            <a:ext cx="3652092" cy="727843"/>
          </a:xfrm>
        </p:spPr>
        <p:txBody>
          <a:bodyPr lIns="0" tIns="0" rIns="0" bIns="0" anchor="t" anchorCtr="0">
            <a:noAutofit/>
          </a:bodyPr>
          <a:lstStyle>
            <a:lvl1pPr marL="0" indent="0" algn="l">
              <a:lnSpc>
                <a:spcPct val="100000"/>
              </a:lnSpc>
              <a:buNone/>
              <a:defRPr sz="1800" baseline="0">
                <a:solidFill>
                  <a:srgbClr val="FFFFFF"/>
                </a:solidFill>
                <a:latin typeface="Avenir Next Demi Bold"/>
                <a:cs typeface="Avenir Next Demi Bold"/>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subtitles should support the main title</a:t>
            </a:r>
            <a:endParaRPr lang="en-US" dirty="0"/>
          </a:p>
        </p:txBody>
      </p:sp>
      <p:sp>
        <p:nvSpPr>
          <p:cNvPr id="8" name="TextBox 7"/>
          <p:cNvSpPr txBox="1"/>
          <p:nvPr userDrawn="1"/>
        </p:nvSpPr>
        <p:spPr>
          <a:xfrm>
            <a:off x="1156690" y="4516505"/>
            <a:ext cx="3974024" cy="369332"/>
          </a:xfrm>
          <a:prstGeom prst="rect">
            <a:avLst/>
          </a:prstGeom>
          <a:noFill/>
        </p:spPr>
        <p:txBody>
          <a:bodyPr wrap="square" lIns="0" tIns="0" rIns="0" bIns="0" rtlCol="0">
            <a:noAutofit/>
          </a:bodyPr>
          <a:lstStyle/>
          <a:p>
            <a:r>
              <a:rPr lang="en-US" sz="1150" dirty="0" smtClean="0">
                <a:solidFill>
                  <a:srgbClr val="FFFFFF"/>
                </a:solidFill>
                <a:latin typeface="Avenir Next Medium"/>
                <a:cs typeface="Avenir Next Medium"/>
              </a:rPr>
              <a:t>Where opportunity creates success</a:t>
            </a:r>
            <a:endParaRPr lang="en-US" sz="1150" dirty="0">
              <a:solidFill>
                <a:srgbClr val="FFFFFF"/>
              </a:solidFill>
              <a:latin typeface="Avenir Next Medium"/>
              <a:cs typeface="Avenir Next Medium"/>
            </a:endParaRPr>
          </a:p>
        </p:txBody>
      </p:sp>
      <p:pic>
        <p:nvPicPr>
          <p:cNvPr id="9" name="Picture 8" descr="UCLan_logo_revers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894" y="471537"/>
            <a:ext cx="2744603" cy="891231"/>
          </a:xfrm>
          <a:prstGeom prst="rect">
            <a:avLst/>
          </a:prstGeom>
        </p:spPr>
      </p:pic>
    </p:spTree>
    <p:extLst>
      <p:ext uri="{BB962C8B-B14F-4D97-AF65-F5344CB8AC3E}">
        <p14:creationId xmlns:p14="http://schemas.microsoft.com/office/powerpoint/2010/main" val="6474775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UCLan Title Off-White">
    <p:bg>
      <p:bgPr>
        <a:solidFill>
          <a:srgbClr val="E3E5ED"/>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6690" y="2132949"/>
            <a:ext cx="4358427" cy="1163391"/>
          </a:xfrm>
        </p:spPr>
        <p:txBody>
          <a:bodyPr lIns="0" tIns="0" rIns="0" bIns="0" anchor="t" anchorCtr="0">
            <a:noAutofit/>
          </a:bodyPr>
          <a:lstStyle>
            <a:lvl1pPr algn="l">
              <a:lnSpc>
                <a:spcPct val="90000"/>
              </a:lnSpc>
              <a:defRPr sz="3200" b="1" i="0" baseline="0">
                <a:solidFill>
                  <a:srgbClr val="34516C"/>
                </a:solidFill>
                <a:latin typeface="Avenir Next Regular"/>
                <a:cs typeface="Avenir Next Regular"/>
              </a:defRPr>
            </a:lvl1pPr>
          </a:lstStyle>
          <a:p>
            <a:r>
              <a:rPr lang="en-US" dirty="0" smtClean="0"/>
              <a:t>Presentation titles should be concise</a:t>
            </a:r>
            <a:endParaRPr lang="en-US" dirty="0"/>
          </a:p>
        </p:txBody>
      </p:sp>
      <p:sp>
        <p:nvSpPr>
          <p:cNvPr id="3" name="Subtitle 2"/>
          <p:cNvSpPr>
            <a:spLocks noGrp="1"/>
          </p:cNvSpPr>
          <p:nvPr>
            <p:ph type="subTitle" idx="1" hasCustomPrompt="1"/>
          </p:nvPr>
        </p:nvSpPr>
        <p:spPr>
          <a:xfrm>
            <a:off x="1156690" y="3296341"/>
            <a:ext cx="3652092" cy="727843"/>
          </a:xfrm>
        </p:spPr>
        <p:txBody>
          <a:bodyPr lIns="0" tIns="0" rIns="0" bIns="0" anchor="t" anchorCtr="0">
            <a:noAutofit/>
          </a:bodyPr>
          <a:lstStyle>
            <a:lvl1pPr marL="0" indent="0" algn="l">
              <a:lnSpc>
                <a:spcPct val="100000"/>
              </a:lnSpc>
              <a:buNone/>
              <a:defRPr sz="1800" baseline="0">
                <a:solidFill>
                  <a:srgbClr val="34516C"/>
                </a:solidFill>
                <a:latin typeface="Avenir Next Demi Bold"/>
                <a:cs typeface="Avenir Next Demi Bold"/>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subtitles should support the main title</a:t>
            </a:r>
            <a:endParaRPr lang="en-US" dirty="0"/>
          </a:p>
        </p:txBody>
      </p:sp>
      <p:sp>
        <p:nvSpPr>
          <p:cNvPr id="8" name="TextBox 7"/>
          <p:cNvSpPr txBox="1"/>
          <p:nvPr userDrawn="1"/>
        </p:nvSpPr>
        <p:spPr>
          <a:xfrm>
            <a:off x="1156690" y="4516505"/>
            <a:ext cx="3974024" cy="369332"/>
          </a:xfrm>
          <a:prstGeom prst="rect">
            <a:avLst/>
          </a:prstGeom>
          <a:noFill/>
        </p:spPr>
        <p:txBody>
          <a:bodyPr wrap="square" lIns="0" tIns="0" rIns="0" bIns="0" rtlCol="0">
            <a:noAutofit/>
          </a:bodyPr>
          <a:lstStyle/>
          <a:p>
            <a:r>
              <a:rPr lang="en-US" sz="1150" dirty="0" smtClean="0">
                <a:solidFill>
                  <a:srgbClr val="34516C"/>
                </a:solidFill>
                <a:latin typeface="Avenir Next Medium"/>
                <a:cs typeface="Avenir Next Medium"/>
              </a:rPr>
              <a:t>Where opportunity creates success</a:t>
            </a:r>
            <a:endParaRPr lang="en-US" sz="1150" dirty="0">
              <a:solidFill>
                <a:srgbClr val="34516C"/>
              </a:solidFill>
              <a:latin typeface="Avenir Next Medium"/>
              <a:cs typeface="Avenir Next Medium"/>
            </a:endParaRPr>
          </a:p>
        </p:txBody>
      </p:sp>
      <p:pic>
        <p:nvPicPr>
          <p:cNvPr id="7" name="Picture 6" descr="UCLan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5894" y="471537"/>
            <a:ext cx="2744603" cy="891231"/>
          </a:xfrm>
          <a:prstGeom prst="rect">
            <a:avLst/>
          </a:prstGeom>
        </p:spPr>
      </p:pic>
    </p:spTree>
    <p:extLst>
      <p:ext uri="{BB962C8B-B14F-4D97-AF65-F5344CB8AC3E}">
        <p14:creationId xmlns:p14="http://schemas.microsoft.com/office/powerpoint/2010/main" val="38338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UCLan Divider 1">
    <p:bg>
      <p:bgPr>
        <a:solidFill>
          <a:srgbClr val="AE0019"/>
        </a:solidFill>
        <a:effectLst/>
      </p:bgPr>
    </p:bg>
    <p:spTree>
      <p:nvGrpSpPr>
        <p:cNvPr id="1" name=""/>
        <p:cNvGrpSpPr/>
        <p:nvPr/>
      </p:nvGrpSpPr>
      <p:grpSpPr>
        <a:xfrm>
          <a:off x="0" y="0"/>
          <a:ext cx="0" cy="0"/>
          <a:chOff x="0" y="0"/>
          <a:chExt cx="0" cy="0"/>
        </a:xfrm>
      </p:grpSpPr>
      <p:pic>
        <p:nvPicPr>
          <p:cNvPr id="10" name="Picture 9" descr="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9250" y="0"/>
            <a:ext cx="3714750" cy="5143500"/>
          </a:xfrm>
          <a:prstGeom prst="rect">
            <a:avLst/>
          </a:prstGeom>
        </p:spPr>
      </p:pic>
      <p:sp>
        <p:nvSpPr>
          <p:cNvPr id="2" name="Title 1"/>
          <p:cNvSpPr>
            <a:spLocks noGrp="1"/>
          </p:cNvSpPr>
          <p:nvPr>
            <p:ph type="ctrTitle" hasCustomPrompt="1"/>
          </p:nvPr>
        </p:nvSpPr>
        <p:spPr>
          <a:xfrm>
            <a:off x="650127" y="1348091"/>
            <a:ext cx="4358427" cy="2076748"/>
          </a:xfrm>
        </p:spPr>
        <p:txBody>
          <a:bodyPr lIns="0" tIns="0" rIns="0" bIns="0" anchor="t" anchorCtr="0">
            <a:noAutofit/>
          </a:bodyPr>
          <a:lstStyle>
            <a:lvl1pPr algn="l">
              <a:lnSpc>
                <a:spcPct val="90000"/>
              </a:lnSpc>
              <a:defRPr sz="3600" b="1" i="0" baseline="0">
                <a:solidFill>
                  <a:srgbClr val="FFFFFF"/>
                </a:solidFill>
                <a:latin typeface="Avenir Next Regular"/>
                <a:cs typeface="Avenir Next Regular"/>
              </a:defRPr>
            </a:lvl1pPr>
          </a:lstStyle>
          <a:p>
            <a:r>
              <a:rPr lang="en-US" dirty="0" smtClean="0"/>
              <a:t>Divider slides can act as breaks between sections</a:t>
            </a:r>
            <a:endParaRPr lang="en-US" dirty="0"/>
          </a:p>
        </p:txBody>
      </p:sp>
      <p:pic>
        <p:nvPicPr>
          <p:cNvPr id="9" name="Picture 8" descr="UCLan_logo_revers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29647" y="286335"/>
            <a:ext cx="1360407" cy="441753"/>
          </a:xfrm>
          <a:prstGeom prst="rect">
            <a:avLst/>
          </a:prstGeom>
        </p:spPr>
      </p:pic>
    </p:spTree>
    <p:extLst>
      <p:ext uri="{BB962C8B-B14F-4D97-AF65-F5344CB8AC3E}">
        <p14:creationId xmlns:p14="http://schemas.microsoft.com/office/powerpoint/2010/main" val="1189310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CLan Divider 2">
    <p:bg>
      <p:bgPr>
        <a:solidFill>
          <a:srgbClr val="0D6BA0"/>
        </a:solidFill>
        <a:effectLst/>
      </p:bgPr>
    </p:bg>
    <p:spTree>
      <p:nvGrpSpPr>
        <p:cNvPr id="1" name=""/>
        <p:cNvGrpSpPr/>
        <p:nvPr/>
      </p:nvGrpSpPr>
      <p:grpSpPr>
        <a:xfrm>
          <a:off x="0" y="0"/>
          <a:ext cx="0" cy="0"/>
          <a:chOff x="0" y="0"/>
          <a:chExt cx="0" cy="0"/>
        </a:xfrm>
      </p:grpSpPr>
      <p:pic>
        <p:nvPicPr>
          <p:cNvPr id="3" name="Picture 2" descr="gre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9250" y="0"/>
            <a:ext cx="3714750" cy="5143500"/>
          </a:xfrm>
          <a:prstGeom prst="rect">
            <a:avLst/>
          </a:prstGeom>
        </p:spPr>
      </p:pic>
      <p:sp>
        <p:nvSpPr>
          <p:cNvPr id="2" name="Title 1"/>
          <p:cNvSpPr>
            <a:spLocks noGrp="1"/>
          </p:cNvSpPr>
          <p:nvPr>
            <p:ph type="ctrTitle" hasCustomPrompt="1"/>
          </p:nvPr>
        </p:nvSpPr>
        <p:spPr>
          <a:xfrm>
            <a:off x="650127" y="1348091"/>
            <a:ext cx="4358427" cy="2076748"/>
          </a:xfrm>
        </p:spPr>
        <p:txBody>
          <a:bodyPr lIns="0" tIns="0" rIns="0" bIns="0" anchor="t" anchorCtr="0">
            <a:noAutofit/>
          </a:bodyPr>
          <a:lstStyle>
            <a:lvl1pPr algn="l">
              <a:lnSpc>
                <a:spcPct val="90000"/>
              </a:lnSpc>
              <a:defRPr sz="3600" b="1" i="0" baseline="0">
                <a:solidFill>
                  <a:srgbClr val="FFFFFF"/>
                </a:solidFill>
                <a:latin typeface="Avenir Next Regular"/>
                <a:cs typeface="Avenir Next Regular"/>
              </a:defRPr>
            </a:lvl1pPr>
          </a:lstStyle>
          <a:p>
            <a:r>
              <a:rPr lang="en-US" dirty="0" smtClean="0"/>
              <a:t>Divider slides can act as breaks between sections</a:t>
            </a:r>
            <a:endParaRPr lang="en-US" dirty="0"/>
          </a:p>
        </p:txBody>
      </p:sp>
      <p:pic>
        <p:nvPicPr>
          <p:cNvPr id="9" name="Picture 8" descr="UCLan_logo_revers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29647" y="286335"/>
            <a:ext cx="1360407" cy="441753"/>
          </a:xfrm>
          <a:prstGeom prst="rect">
            <a:avLst/>
          </a:prstGeom>
        </p:spPr>
      </p:pic>
    </p:spTree>
    <p:extLst>
      <p:ext uri="{BB962C8B-B14F-4D97-AF65-F5344CB8AC3E}">
        <p14:creationId xmlns:p14="http://schemas.microsoft.com/office/powerpoint/2010/main" val="2325635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UCLan Divider 3">
    <p:bg>
      <p:bgPr>
        <a:solidFill>
          <a:srgbClr val="283F59"/>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0127" y="1348091"/>
            <a:ext cx="4358427" cy="2076748"/>
          </a:xfrm>
        </p:spPr>
        <p:txBody>
          <a:bodyPr lIns="0" tIns="0" rIns="0" bIns="0" anchor="t" anchorCtr="0">
            <a:noAutofit/>
          </a:bodyPr>
          <a:lstStyle>
            <a:lvl1pPr algn="l">
              <a:lnSpc>
                <a:spcPct val="90000"/>
              </a:lnSpc>
              <a:defRPr sz="3600" b="1" i="0" baseline="0">
                <a:solidFill>
                  <a:srgbClr val="FFFFFF"/>
                </a:solidFill>
                <a:latin typeface="Avenir Next Regular"/>
                <a:cs typeface="Avenir Next Regular"/>
              </a:defRPr>
            </a:lvl1pPr>
          </a:lstStyle>
          <a:p>
            <a:r>
              <a:rPr lang="en-US" dirty="0" smtClean="0"/>
              <a:t>Divider slides can act as breaks between sections</a:t>
            </a:r>
            <a:endParaRPr lang="en-US" dirty="0"/>
          </a:p>
        </p:txBody>
      </p:sp>
      <p:pic>
        <p:nvPicPr>
          <p:cNvPr id="5" name="Picture 4" descr="re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9250" y="0"/>
            <a:ext cx="3714750" cy="5143500"/>
          </a:xfrm>
          <a:prstGeom prst="rect">
            <a:avLst/>
          </a:prstGeom>
        </p:spPr>
      </p:pic>
      <p:pic>
        <p:nvPicPr>
          <p:cNvPr id="9" name="Picture 8" descr="UCLan_logo_revers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29647" y="286335"/>
            <a:ext cx="1360407" cy="441753"/>
          </a:xfrm>
          <a:prstGeom prst="rect">
            <a:avLst/>
          </a:prstGeom>
        </p:spPr>
      </p:pic>
    </p:spTree>
    <p:extLst>
      <p:ext uri="{BB962C8B-B14F-4D97-AF65-F5344CB8AC3E}">
        <p14:creationId xmlns:p14="http://schemas.microsoft.com/office/powerpoint/2010/main" val="1111346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CLan Divider 4">
    <p:bg>
      <p:bgPr>
        <a:solidFill>
          <a:srgbClr val="283F59"/>
        </a:solidFill>
        <a:effectLst/>
      </p:bgPr>
    </p:bg>
    <p:spTree>
      <p:nvGrpSpPr>
        <p:cNvPr id="1" name=""/>
        <p:cNvGrpSpPr/>
        <p:nvPr/>
      </p:nvGrpSpPr>
      <p:grpSpPr>
        <a:xfrm>
          <a:off x="0" y="0"/>
          <a:ext cx="0" cy="0"/>
          <a:chOff x="0" y="0"/>
          <a:chExt cx="0" cy="0"/>
        </a:xfrm>
      </p:grpSpPr>
      <p:pic>
        <p:nvPicPr>
          <p:cNvPr id="3" name="Picture 2" descr="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9250" y="0"/>
            <a:ext cx="3714750" cy="5143500"/>
          </a:xfrm>
          <a:prstGeom prst="rect">
            <a:avLst/>
          </a:prstGeom>
        </p:spPr>
      </p:pic>
      <p:sp>
        <p:nvSpPr>
          <p:cNvPr id="2" name="Title 1"/>
          <p:cNvSpPr>
            <a:spLocks noGrp="1"/>
          </p:cNvSpPr>
          <p:nvPr>
            <p:ph type="ctrTitle" hasCustomPrompt="1"/>
          </p:nvPr>
        </p:nvSpPr>
        <p:spPr>
          <a:xfrm>
            <a:off x="650127" y="1348091"/>
            <a:ext cx="4358427" cy="2076748"/>
          </a:xfrm>
        </p:spPr>
        <p:txBody>
          <a:bodyPr lIns="0" tIns="0" rIns="0" bIns="0" anchor="t" anchorCtr="0">
            <a:noAutofit/>
          </a:bodyPr>
          <a:lstStyle>
            <a:lvl1pPr algn="l">
              <a:lnSpc>
                <a:spcPct val="90000"/>
              </a:lnSpc>
              <a:defRPr sz="3600" b="1" i="0" baseline="0">
                <a:solidFill>
                  <a:srgbClr val="FFFFFF"/>
                </a:solidFill>
                <a:latin typeface="Avenir Next Regular"/>
                <a:cs typeface="Avenir Next Regular"/>
              </a:defRPr>
            </a:lvl1pPr>
          </a:lstStyle>
          <a:p>
            <a:r>
              <a:rPr lang="en-US" dirty="0" smtClean="0"/>
              <a:t>Divider slides can act as breaks between sections</a:t>
            </a:r>
            <a:endParaRPr lang="en-US" dirty="0"/>
          </a:p>
        </p:txBody>
      </p:sp>
      <p:pic>
        <p:nvPicPr>
          <p:cNvPr id="9" name="Picture 8" descr="UCLan_logo_revers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29647" y="286335"/>
            <a:ext cx="1360407" cy="441753"/>
          </a:xfrm>
          <a:prstGeom prst="rect">
            <a:avLst/>
          </a:prstGeom>
        </p:spPr>
      </p:pic>
    </p:spTree>
    <p:extLst>
      <p:ext uri="{BB962C8B-B14F-4D97-AF65-F5344CB8AC3E}">
        <p14:creationId xmlns:p14="http://schemas.microsoft.com/office/powerpoint/2010/main" val="2137651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CLan Text - 1 col">
    <p:bg>
      <p:bgPr>
        <a:solidFill>
          <a:srgbClr val="E3E5ED"/>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0127" y="121296"/>
            <a:ext cx="6384680" cy="642468"/>
          </a:xfrm>
        </p:spPr>
        <p:txBody>
          <a:bodyPr lIns="0" tIns="0" rIns="0" bIns="0" anchor="b" anchorCtr="0">
            <a:noAutofit/>
          </a:bodyPr>
          <a:lstStyle>
            <a:lvl1pPr algn="l">
              <a:lnSpc>
                <a:spcPct val="90000"/>
              </a:lnSpc>
              <a:defRPr sz="2000" baseline="0">
                <a:solidFill>
                  <a:srgbClr val="34516C"/>
                </a:solidFill>
                <a:latin typeface="Avenir Next Demi Bold"/>
                <a:cs typeface="Avenir Next Demi Bold"/>
              </a:defRPr>
            </a:lvl1pPr>
          </a:lstStyle>
          <a:p>
            <a:r>
              <a:rPr lang="en-US" dirty="0" smtClean="0"/>
              <a:t>Slide titles should be clear and captivating</a:t>
            </a:r>
            <a:endParaRPr lang="en-US" dirty="0"/>
          </a:p>
        </p:txBody>
      </p:sp>
      <p:sp>
        <p:nvSpPr>
          <p:cNvPr id="3" name="Content Placeholder 2"/>
          <p:cNvSpPr>
            <a:spLocks noGrp="1"/>
          </p:cNvSpPr>
          <p:nvPr>
            <p:ph idx="1"/>
          </p:nvPr>
        </p:nvSpPr>
        <p:spPr>
          <a:xfrm>
            <a:off x="650127" y="1200151"/>
            <a:ext cx="6384680" cy="3394472"/>
          </a:xfrm>
        </p:spPr>
        <p:txBody>
          <a:bodyPr lIns="0" tIns="0" rIns="0" bIns="0" anchor="t" anchorCtr="0">
            <a:noAutofit/>
          </a:bodyPr>
          <a:lstStyle>
            <a:lvl1pPr marL="180000" indent="-180000" algn="l">
              <a:spcBef>
                <a:spcPts val="900"/>
              </a:spcBef>
              <a:defRPr sz="1400">
                <a:solidFill>
                  <a:srgbClr val="34516C"/>
                </a:solidFill>
                <a:latin typeface="Avenir Next Bold"/>
                <a:cs typeface="Avenir Next Bold"/>
              </a:defRPr>
            </a:lvl1pPr>
            <a:lvl2pPr marL="396000" indent="-180000" algn="l">
              <a:spcBef>
                <a:spcPts val="450"/>
              </a:spcBef>
              <a:defRPr sz="1400">
                <a:solidFill>
                  <a:srgbClr val="34516C"/>
                </a:solidFill>
                <a:latin typeface="Avenir Next Bold"/>
                <a:cs typeface="Avenir Next Bold"/>
              </a:defRPr>
            </a:lvl2pPr>
            <a:lvl3pPr algn="l">
              <a:defRPr sz="1400">
                <a:solidFill>
                  <a:srgbClr val="34516C"/>
                </a:solidFill>
                <a:latin typeface="Avenir Next Bold"/>
                <a:cs typeface="Avenir Next Bold"/>
              </a:defRPr>
            </a:lvl3pPr>
            <a:lvl4pPr algn="l">
              <a:defRPr sz="1400">
                <a:solidFill>
                  <a:srgbClr val="34516C"/>
                </a:solidFill>
                <a:latin typeface="Avenir Next Bold"/>
                <a:cs typeface="Avenir Next Bold"/>
              </a:defRPr>
            </a:lvl4pPr>
            <a:lvl5pPr algn="l">
              <a:defRPr sz="1400">
                <a:solidFill>
                  <a:srgbClr val="34516C"/>
                </a:solidFill>
                <a:latin typeface="Avenir Next Bold"/>
                <a:cs typeface="Avenir Next Bold"/>
              </a:defRPr>
            </a:lvl5pPr>
          </a:lstStyle>
          <a:p>
            <a:pPr lvl="0"/>
            <a:r>
              <a:rPr lang="en-US" smtClean="0"/>
              <a:t>Click to edit Master text styles</a:t>
            </a:r>
          </a:p>
          <a:p>
            <a:pPr lvl="1"/>
            <a:r>
              <a:rPr lang="en-US" smtClean="0"/>
              <a:t>Second level</a:t>
            </a:r>
          </a:p>
        </p:txBody>
      </p:sp>
      <p:pic>
        <p:nvPicPr>
          <p:cNvPr id="10" name="Picture 9" descr="UCLan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29647" y="286335"/>
            <a:ext cx="1360407" cy="441754"/>
          </a:xfrm>
          <a:prstGeom prst="rect">
            <a:avLst/>
          </a:prstGeom>
        </p:spPr>
      </p:pic>
    </p:spTree>
    <p:extLst>
      <p:ext uri="{BB962C8B-B14F-4D97-AF65-F5344CB8AC3E}">
        <p14:creationId xmlns:p14="http://schemas.microsoft.com/office/powerpoint/2010/main" val="30553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9/25/2020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9" r:id="rId2"/>
    <p:sldLayoutId id="2147493458" r:id="rId3"/>
    <p:sldLayoutId id="2147493460" r:id="rId4"/>
    <p:sldLayoutId id="2147493461" r:id="rId5"/>
    <p:sldLayoutId id="2147493462" r:id="rId6"/>
    <p:sldLayoutId id="2147493463" r:id="rId7"/>
    <p:sldLayoutId id="2147493464" r:id="rId8"/>
    <p:sldLayoutId id="2147493471" r:id="rId9"/>
    <p:sldLayoutId id="2147493465" r:id="rId10"/>
    <p:sldLayoutId id="2147493470" r:id="rId11"/>
    <p:sldLayoutId id="2147493474" r:id="rId12"/>
    <p:sldLayoutId id="2147493467" r:id="rId13"/>
    <p:sldLayoutId id="2147493469" r:id="rId14"/>
    <p:sldLayoutId id="2147493468"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emf"/><Relationship Id="rId7" Type="http://schemas.openxmlformats.org/officeDocument/2006/relationships/image" Target="../media/image13.jpeg"/><Relationship Id="rId2" Type="http://schemas.openxmlformats.org/officeDocument/2006/relationships/image" Target="../media/image8.emf"/><Relationship Id="rId1" Type="http://schemas.openxmlformats.org/officeDocument/2006/relationships/slideLayout" Target="../slideLayouts/slideLayout10.xml"/><Relationship Id="rId6" Type="http://schemas.openxmlformats.org/officeDocument/2006/relationships/image" Target="../media/image12.jpeg"/><Relationship Id="rId5" Type="http://schemas.openxmlformats.org/officeDocument/2006/relationships/image" Target="../media/image11.emf"/><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15.jpeg"/><Relationship Id="rId12"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10.xml"/><Relationship Id="rId6" Type="http://schemas.openxmlformats.org/officeDocument/2006/relationships/image" Target="../media/image13.jpeg"/><Relationship Id="rId11" Type="http://schemas.openxmlformats.org/officeDocument/2006/relationships/image" Target="../media/image23.pn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4.jpeg"/><Relationship Id="rId9"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1800" dirty="0"/>
              <a:t>The use of 3D printed material for trunk exoskeleton</a:t>
            </a:r>
            <a:endParaRPr lang="en-US" sz="1800" dirty="0"/>
          </a:p>
        </p:txBody>
      </p:sp>
      <p:sp>
        <p:nvSpPr>
          <p:cNvPr id="3" name="Subtitle 2"/>
          <p:cNvSpPr>
            <a:spLocks noGrp="1"/>
          </p:cNvSpPr>
          <p:nvPr>
            <p:ph type="subTitle" idx="1"/>
          </p:nvPr>
        </p:nvSpPr>
        <p:spPr>
          <a:xfrm>
            <a:off x="1156690" y="3660262"/>
            <a:ext cx="3652092" cy="727843"/>
          </a:xfrm>
        </p:spPr>
        <p:txBody>
          <a:bodyPr/>
          <a:lstStyle/>
          <a:p>
            <a:r>
              <a:rPr lang="en-GB" sz="800" dirty="0"/>
              <a:t>Dr Matthew </a:t>
            </a:r>
            <a:r>
              <a:rPr lang="en-GB" sz="800" dirty="0" smtClean="0"/>
              <a:t>Dickinson</a:t>
            </a:r>
            <a:endParaRPr lang="en-GB" sz="800" dirty="0"/>
          </a:p>
          <a:p>
            <a:r>
              <a:rPr lang="en-GB" sz="800" dirty="0"/>
              <a:t>Email: </a:t>
            </a:r>
            <a:r>
              <a:rPr lang="en-GB" sz="800" dirty="0" smtClean="0"/>
              <a:t>mdickinson1@uclan.ac.uk</a:t>
            </a:r>
          </a:p>
          <a:p>
            <a:pPr>
              <a:buClr>
                <a:schemeClr val="bg2">
                  <a:lumMod val="50000"/>
                </a:schemeClr>
              </a:buClr>
            </a:pPr>
            <a:r>
              <a:rPr lang="en-GB" sz="800" dirty="0" err="1"/>
              <a:t>Medtech</a:t>
            </a:r>
            <a:r>
              <a:rPr lang="en-GB" sz="800" dirty="0"/>
              <a:t> Group</a:t>
            </a:r>
          </a:p>
          <a:p>
            <a:pPr>
              <a:buClr>
                <a:schemeClr val="bg2">
                  <a:lumMod val="50000"/>
                </a:schemeClr>
              </a:buClr>
            </a:pPr>
            <a:r>
              <a:rPr lang="en-GB" sz="800" dirty="0"/>
              <a:t>University of Central Lancashire Preston UK</a:t>
            </a:r>
          </a:p>
          <a:p>
            <a:pPr>
              <a:buClr>
                <a:schemeClr val="bg2">
                  <a:lumMod val="50000"/>
                </a:schemeClr>
              </a:buClr>
            </a:pPr>
            <a:r>
              <a:rPr lang="en-GB" sz="800" dirty="0"/>
              <a:t>MDickinson1@uclan.ac.uk</a:t>
            </a:r>
          </a:p>
          <a:p>
            <a:endParaRPr lang="en-GB" sz="800" dirty="0"/>
          </a:p>
          <a:p>
            <a:endParaRPr lang="en-US" dirty="0"/>
          </a:p>
        </p:txBody>
      </p:sp>
      <p:pic>
        <p:nvPicPr>
          <p:cNvPr id="4" name="Picture 3"/>
          <p:cNvPicPr>
            <a:picLocks noChangeAspect="1"/>
          </p:cNvPicPr>
          <p:nvPr/>
        </p:nvPicPr>
        <p:blipFill rotWithShape="1">
          <a:blip r:embed="rId2"/>
          <a:srcRect l="27907" t="16400" r="29169" b="10101"/>
          <a:stretch/>
        </p:blipFill>
        <p:spPr>
          <a:xfrm>
            <a:off x="5576218" y="1476609"/>
            <a:ext cx="3105044" cy="3196368"/>
          </a:xfrm>
          <a:prstGeom prst="rect">
            <a:avLst/>
          </a:prstGeom>
        </p:spPr>
      </p:pic>
    </p:spTree>
    <p:extLst>
      <p:ext uri="{BB962C8B-B14F-4D97-AF65-F5344CB8AC3E}">
        <p14:creationId xmlns:p14="http://schemas.microsoft.com/office/powerpoint/2010/main" val="1701337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Contents</a:t>
            </a:r>
          </a:p>
        </p:txBody>
      </p:sp>
      <p:sp>
        <p:nvSpPr>
          <p:cNvPr id="3" name="Content Placeholder 2"/>
          <p:cNvSpPr>
            <a:spLocks noGrp="1"/>
          </p:cNvSpPr>
          <p:nvPr>
            <p:ph idx="1"/>
          </p:nvPr>
        </p:nvSpPr>
        <p:spPr/>
        <p:txBody>
          <a:bodyPr/>
          <a:lstStyle/>
          <a:p>
            <a:r>
              <a:rPr lang="en-US" dirty="0"/>
              <a:t>Introduction</a:t>
            </a:r>
          </a:p>
          <a:p>
            <a:r>
              <a:rPr lang="en-GB" dirty="0"/>
              <a:t>Trunk Exoskeleton design</a:t>
            </a:r>
            <a:endParaRPr lang="en-US" dirty="0"/>
          </a:p>
          <a:p>
            <a:r>
              <a:rPr lang="en-US" dirty="0"/>
              <a:t>Computational Methods</a:t>
            </a:r>
          </a:p>
          <a:p>
            <a:r>
              <a:rPr lang="en-US" dirty="0"/>
              <a:t>Results</a:t>
            </a:r>
          </a:p>
          <a:p>
            <a:r>
              <a:rPr lang="en-US" dirty="0"/>
              <a:t>Conclusion &amp; Further work</a:t>
            </a:r>
          </a:p>
          <a:p>
            <a:endParaRPr lang="en-US" dirty="0"/>
          </a:p>
        </p:txBody>
      </p:sp>
    </p:spTree>
    <p:extLst>
      <p:ext uri="{BB962C8B-B14F-4D97-AF65-F5344CB8AC3E}">
        <p14:creationId xmlns:p14="http://schemas.microsoft.com/office/powerpoint/2010/main" val="63708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800" dirty="0"/>
              <a:t>Introduction</a:t>
            </a:r>
            <a:endParaRPr lang="en-US" sz="1800" dirty="0"/>
          </a:p>
        </p:txBody>
      </p:sp>
      <p:sp>
        <p:nvSpPr>
          <p:cNvPr id="3" name="Content Placeholder 2"/>
          <p:cNvSpPr>
            <a:spLocks noGrp="1"/>
          </p:cNvSpPr>
          <p:nvPr>
            <p:ph idx="1"/>
          </p:nvPr>
        </p:nvSpPr>
        <p:spPr/>
        <p:txBody>
          <a:bodyPr/>
          <a:lstStyle/>
          <a:p>
            <a:pPr marL="0" indent="0">
              <a:buNone/>
            </a:pPr>
            <a:r>
              <a:rPr lang="en-GB" sz="1100" dirty="0"/>
              <a:t>The trunk exoskeleton is a relatively new area of research within the world of exoskeleton development.  The technology offers huge potential to aid in the process of medical applications. The skeleton is designed to reduce spinal loading [1–6].  In most cases this technology can prove to be quite costly.  Since the introduction of additive layer manufacturing, this process has been a large topic of discussion with the research community's as to its ability to act as an alternative to prosthetic applications </a:t>
            </a:r>
            <a:r>
              <a:rPr lang="en-GB" sz="1100" dirty="0" smtClean="0"/>
              <a:t>[7-9].</a:t>
            </a:r>
            <a:endParaRPr lang="en-GB" sz="1100" dirty="0"/>
          </a:p>
          <a:p>
            <a:pPr marL="0" indent="0">
              <a:buNone/>
            </a:pPr>
            <a:endParaRPr lang="en-US" dirty="0"/>
          </a:p>
        </p:txBody>
      </p:sp>
      <p:pic>
        <p:nvPicPr>
          <p:cNvPr id="1026" name="Picture 2" descr="Front and back views of a participant wearing the trunk exoskeleton and...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127" y="2406612"/>
            <a:ext cx="3329718" cy="21319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0127" y="4538525"/>
            <a:ext cx="2702673" cy="261610"/>
          </a:xfrm>
          <a:prstGeom prst="rect">
            <a:avLst/>
          </a:prstGeom>
          <a:noFill/>
        </p:spPr>
        <p:txBody>
          <a:bodyPr wrap="square" rtlCol="0">
            <a:spAutoFit/>
          </a:bodyPr>
          <a:lstStyle/>
          <a:p>
            <a:r>
              <a:rPr lang="en-GB" sz="1100" dirty="0" smtClean="0">
                <a:latin typeface="Avenir Next Bold"/>
              </a:rPr>
              <a:t>Trunk exoskeleton [1]</a:t>
            </a:r>
            <a:endParaRPr lang="en-GB" sz="1100" dirty="0">
              <a:latin typeface="Avenir Next Bold"/>
            </a:endParaRPr>
          </a:p>
        </p:txBody>
      </p:sp>
    </p:spTree>
    <p:extLst>
      <p:ext uri="{BB962C8B-B14F-4D97-AF65-F5344CB8AC3E}">
        <p14:creationId xmlns:p14="http://schemas.microsoft.com/office/powerpoint/2010/main" val="155693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35" y="114436"/>
            <a:ext cx="7298741" cy="4699736"/>
          </a:xfrm>
          <a:prstGeom prst="rect">
            <a:avLst/>
          </a:prstGeom>
        </p:spPr>
      </p:pic>
      <p:sp>
        <p:nvSpPr>
          <p:cNvPr id="2" name="Title 1"/>
          <p:cNvSpPr>
            <a:spLocks noGrp="1"/>
          </p:cNvSpPr>
          <p:nvPr>
            <p:ph type="title"/>
          </p:nvPr>
        </p:nvSpPr>
        <p:spPr>
          <a:xfrm>
            <a:off x="314380" y="-19047"/>
            <a:ext cx="6070300" cy="642468"/>
          </a:xfrm>
        </p:spPr>
        <p:txBody>
          <a:bodyPr/>
          <a:lstStyle/>
          <a:p>
            <a:r>
              <a:rPr lang="en-GB" sz="1800" dirty="0"/>
              <a:t>Trunk Exoskeleton </a:t>
            </a:r>
            <a:r>
              <a:rPr lang="en-GB" sz="1800" dirty="0" smtClean="0"/>
              <a:t>design</a:t>
            </a:r>
            <a:endParaRPr lang="en-US" sz="1800" dirty="0"/>
          </a:p>
        </p:txBody>
      </p:sp>
      <p:sp>
        <p:nvSpPr>
          <p:cNvPr id="5" name="Title 1"/>
          <p:cNvSpPr txBox="1">
            <a:spLocks/>
          </p:cNvSpPr>
          <p:nvPr/>
        </p:nvSpPr>
        <p:spPr>
          <a:xfrm>
            <a:off x="237896" y="-981075"/>
            <a:ext cx="9144001" cy="1371600"/>
          </a:xfrm>
          <a:prstGeom prst="rect">
            <a:avLst/>
          </a:prstGeom>
        </p:spPr>
        <p:txBody>
          <a:bodyPr vert="horz" lIns="0" tIns="0" rIns="0" bIns="0" rtlCol="0" anchor="b" anchorCtr="0">
            <a:noAutofit/>
          </a:bodyPr>
          <a:lstStyle>
            <a:lvl1pPr algn="l" defTabSz="457200" rtl="0" eaLnBrk="1" latinLnBrk="0" hangingPunct="1">
              <a:lnSpc>
                <a:spcPct val="90000"/>
              </a:lnSpc>
              <a:spcBef>
                <a:spcPct val="0"/>
              </a:spcBef>
              <a:buNone/>
              <a:defRPr sz="2000" kern="1200" baseline="0">
                <a:solidFill>
                  <a:srgbClr val="34516C"/>
                </a:solidFill>
                <a:latin typeface="Avenir Next Demi Bold"/>
                <a:ea typeface="+mj-ea"/>
                <a:cs typeface="Avenir Next Demi Bold"/>
              </a:defRPr>
            </a:lvl1pPr>
          </a:lstStyle>
          <a:p>
            <a:endParaRPr lang="en-GB" dirty="0"/>
          </a:p>
        </p:txBody>
      </p:sp>
      <p:sp>
        <p:nvSpPr>
          <p:cNvPr id="6" name="Content Placeholder 2"/>
          <p:cNvSpPr txBox="1">
            <a:spLocks/>
          </p:cNvSpPr>
          <p:nvPr/>
        </p:nvSpPr>
        <p:spPr>
          <a:xfrm>
            <a:off x="314380" y="756904"/>
            <a:ext cx="2842821" cy="481729"/>
          </a:xfrm>
          <a:prstGeom prst="rect">
            <a:avLst/>
          </a:prstGeom>
        </p:spPr>
        <p:txBody>
          <a:bodyPr vert="horz" lIns="0" tIns="0" rIns="0" bIns="0" rtlCol="0" anchor="t" anchorCtr="0">
            <a:noAutofit/>
          </a:bodyPr>
          <a:lstStyle>
            <a:lvl1pPr marL="180000" indent="-180000" algn="l" defTabSz="457200" rtl="0" eaLnBrk="1" latinLnBrk="0" hangingPunct="1">
              <a:spcBef>
                <a:spcPts val="900"/>
              </a:spcBef>
              <a:buFont typeface="Arial"/>
              <a:buChar char="•"/>
              <a:defRPr sz="1400" kern="1200">
                <a:solidFill>
                  <a:srgbClr val="34516C"/>
                </a:solidFill>
                <a:latin typeface="Avenir Next Bold"/>
                <a:ea typeface="+mn-ea"/>
                <a:cs typeface="Avenir Next Bold"/>
              </a:defRPr>
            </a:lvl1pPr>
            <a:lvl2pPr marL="396000" indent="-180000" algn="l" defTabSz="457200" rtl="0" eaLnBrk="1" latinLnBrk="0" hangingPunct="1">
              <a:spcBef>
                <a:spcPts val="450"/>
              </a:spcBef>
              <a:buFont typeface="Arial"/>
              <a:buChar char="–"/>
              <a:defRPr sz="1400" kern="1200">
                <a:solidFill>
                  <a:srgbClr val="34516C"/>
                </a:solidFill>
                <a:latin typeface="Avenir Next Bold"/>
                <a:ea typeface="+mn-ea"/>
                <a:cs typeface="Avenir Next Bold"/>
              </a:defRPr>
            </a:lvl2pPr>
            <a:lvl3pPr marL="1143000" indent="-228600" algn="l" defTabSz="457200" rtl="0" eaLnBrk="1" latinLnBrk="0" hangingPunct="1">
              <a:spcBef>
                <a:spcPct val="20000"/>
              </a:spcBef>
              <a:buFont typeface="Arial"/>
              <a:buChar char="•"/>
              <a:defRPr sz="1400" kern="1200">
                <a:solidFill>
                  <a:srgbClr val="34516C"/>
                </a:solidFill>
                <a:latin typeface="Avenir Next Bold"/>
                <a:ea typeface="+mn-ea"/>
                <a:cs typeface="Avenir Next Bold"/>
              </a:defRPr>
            </a:lvl3pPr>
            <a:lvl4pPr marL="1600200" indent="-228600" algn="l" defTabSz="457200" rtl="0" eaLnBrk="1" latinLnBrk="0" hangingPunct="1">
              <a:spcBef>
                <a:spcPct val="20000"/>
              </a:spcBef>
              <a:buFont typeface="Arial"/>
              <a:buChar char="–"/>
              <a:defRPr sz="1400" kern="1200">
                <a:solidFill>
                  <a:srgbClr val="34516C"/>
                </a:solidFill>
                <a:latin typeface="Avenir Next Bold"/>
                <a:ea typeface="+mn-ea"/>
                <a:cs typeface="Avenir Next Bold"/>
              </a:defRPr>
            </a:lvl4pPr>
            <a:lvl5pPr marL="2057400" indent="-228600" algn="l" defTabSz="457200" rtl="0" eaLnBrk="1" latinLnBrk="0" hangingPunct="1">
              <a:spcBef>
                <a:spcPct val="20000"/>
              </a:spcBef>
              <a:buFont typeface="Arial"/>
              <a:buChar char="»"/>
              <a:defRPr sz="1400" kern="1200">
                <a:solidFill>
                  <a:srgbClr val="34516C"/>
                </a:solidFill>
                <a:latin typeface="Avenir Next Bold"/>
                <a:ea typeface="+mn-ea"/>
                <a:cs typeface="Avenir Next Bol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100" dirty="0" smtClean="0"/>
              <a:t>Single action of sitting up</a:t>
            </a:r>
            <a:endParaRPr lang="en-GB" sz="11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079" y="756904"/>
            <a:ext cx="7790979" cy="288080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7629" y="905361"/>
            <a:ext cx="1753668" cy="2998028"/>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53051" y="905361"/>
            <a:ext cx="4416837" cy="288283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86916" y="2262206"/>
            <a:ext cx="2810718" cy="2314381"/>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1890" y="1967025"/>
            <a:ext cx="2854553" cy="2904744"/>
          </a:xfrm>
          <a:prstGeom prst="rect">
            <a:avLst/>
          </a:prstGeom>
        </p:spPr>
      </p:pic>
      <mc:AlternateContent xmlns:mc="http://schemas.openxmlformats.org/markup-compatibility/2006" xmlns:a14="http://schemas.microsoft.com/office/drawing/2010/main">
        <mc:Choice Requires="a14">
          <p:graphicFrame>
            <p:nvGraphicFramePr>
              <p:cNvPr id="14" name="Table 13"/>
              <p:cNvGraphicFramePr>
                <a:graphicFrameLocks noGrp="1"/>
              </p:cNvGraphicFramePr>
              <p:nvPr>
                <p:extLst>
                  <p:ext uri="{D42A27DB-BD31-4B8C-83A1-F6EECF244321}">
                    <p14:modId xmlns:p14="http://schemas.microsoft.com/office/powerpoint/2010/main" val="3010143462"/>
                  </p:ext>
                </p:extLst>
              </p:nvPr>
            </p:nvGraphicFramePr>
            <p:xfrm>
              <a:off x="3712632" y="2459571"/>
              <a:ext cx="5224467" cy="1553997"/>
            </p:xfrm>
            <a:graphic>
              <a:graphicData uri="http://schemas.openxmlformats.org/drawingml/2006/table">
                <a:tbl>
                  <a:tblPr firstRow="1" bandRow="1">
                    <a:tableStyleId>{5C22544A-7EE6-4342-B048-85BDC9FD1C3A}</a:tableStyleId>
                  </a:tblPr>
                  <a:tblGrid>
                    <a:gridCol w="2104459"/>
                    <a:gridCol w="1262745"/>
                    <a:gridCol w="1857263"/>
                  </a:tblGrid>
                  <a:tr h="510704">
                    <a:tc>
                      <a:txBody>
                        <a:bodyPr/>
                        <a:lstStyle/>
                        <a:p>
                          <a:r>
                            <a:rPr lang="en-GB" sz="1100" kern="1200" baseline="0" dirty="0" smtClean="0">
                              <a:solidFill>
                                <a:srgbClr val="34516C"/>
                              </a:solidFill>
                              <a:latin typeface="Avenir Next Demi Bold"/>
                              <a:ea typeface="+mj-ea"/>
                              <a:cs typeface="Avenir Next Demi Bold"/>
                            </a:rPr>
                            <a:t>Component</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Material</a:t>
                          </a:r>
                          <a:endParaRPr lang="en-GB" sz="1100" kern="1200" baseline="0" dirty="0">
                            <a:solidFill>
                              <a:srgbClr val="34516C"/>
                            </a:solidFill>
                            <a:latin typeface="Avenir Next Demi Bold"/>
                            <a:ea typeface="+mj-ea"/>
                            <a:cs typeface="Avenir Next Demi Bold"/>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kern="1200" baseline="0" dirty="0" smtClean="0">
                              <a:solidFill>
                                <a:srgbClr val="34516C"/>
                              </a:solidFill>
                              <a:latin typeface="Avenir Next Demi Bold"/>
                              <a:ea typeface="+mj-ea"/>
                              <a:cs typeface="Avenir Next Demi Bold"/>
                            </a:rPr>
                            <a:t>Corresponding values</a:t>
                          </a:r>
                        </a:p>
                        <a:p>
                          <a:endParaRPr lang="en-GB" sz="1100" kern="1200" baseline="0" dirty="0">
                            <a:solidFill>
                              <a:srgbClr val="34516C"/>
                            </a:solidFill>
                            <a:latin typeface="Avenir Next Demi Bold"/>
                            <a:ea typeface="+mj-ea"/>
                            <a:cs typeface="Avenir Next Demi Bold"/>
                          </a:endParaRPr>
                        </a:p>
                      </a:txBody>
                      <a:tcPr/>
                    </a:tc>
                  </a:tr>
                  <a:tr h="357493">
                    <a:tc>
                      <a:txBody>
                        <a:bodyPr/>
                        <a:lstStyle/>
                        <a:p>
                          <a:r>
                            <a:rPr lang="en-GB" sz="1100" kern="1200" baseline="0" dirty="0" smtClean="0">
                              <a:solidFill>
                                <a:srgbClr val="34516C"/>
                              </a:solidFill>
                              <a:latin typeface="Avenir Next Demi Bold"/>
                              <a:ea typeface="+mj-ea"/>
                              <a:cs typeface="Avenir Next Demi Bold"/>
                            </a:rPr>
                            <a:t>Spinal Segment/Connector</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PLA</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3.5 </a:t>
                          </a:r>
                          <a:r>
                            <a:rPr lang="en-GB" sz="1100" kern="1200" baseline="0" dirty="0" err="1" smtClean="0">
                              <a:solidFill>
                                <a:srgbClr val="34516C"/>
                              </a:solidFill>
                              <a:latin typeface="Avenir Next Demi Bold"/>
                              <a:ea typeface="+mj-ea"/>
                              <a:cs typeface="Avenir Next Demi Bold"/>
                            </a:rPr>
                            <a:t>GPa</a:t>
                          </a:r>
                          <a:r>
                            <a:rPr lang="en-GB" sz="1100" kern="1200" baseline="0" dirty="0" smtClean="0">
                              <a:solidFill>
                                <a:srgbClr val="34516C"/>
                              </a:solidFill>
                              <a:latin typeface="Avenir Next Demi Bold"/>
                              <a:ea typeface="+mj-ea"/>
                              <a:cs typeface="Avenir Next Demi Bold"/>
                            </a:rPr>
                            <a:t> (E) </a:t>
                          </a:r>
                          <a:endParaRPr lang="en-GB" sz="1100" kern="1200" baseline="0" dirty="0">
                            <a:solidFill>
                              <a:srgbClr val="34516C"/>
                            </a:solidFill>
                            <a:latin typeface="Avenir Next Demi Bold"/>
                            <a:ea typeface="+mj-ea"/>
                            <a:cs typeface="Avenir Next Demi Bold"/>
                          </a:endParaRPr>
                        </a:p>
                      </a:txBody>
                      <a:tcPr/>
                    </a:tc>
                  </a:tr>
                  <a:tr h="357493">
                    <a:tc>
                      <a:txBody>
                        <a:bodyPr/>
                        <a:lstStyle/>
                        <a:p>
                          <a:r>
                            <a:rPr lang="en-GB" sz="1100" kern="1200" baseline="0" dirty="0" smtClean="0">
                              <a:solidFill>
                                <a:srgbClr val="34516C"/>
                              </a:solidFill>
                              <a:latin typeface="Avenir Next Demi Bold"/>
                              <a:ea typeface="+mj-ea"/>
                              <a:cs typeface="Avenir Next Demi Bold"/>
                            </a:rPr>
                            <a:t>Spinal Cord</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NBR</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0.1 </a:t>
                          </a:r>
                          <a:r>
                            <a:rPr lang="en-GB" sz="1100" kern="1200" baseline="0" dirty="0" err="1" smtClean="0">
                              <a:solidFill>
                                <a:srgbClr val="34516C"/>
                              </a:solidFill>
                              <a:latin typeface="Avenir Next Demi Bold"/>
                              <a:ea typeface="+mj-ea"/>
                              <a:cs typeface="Avenir Next Demi Bold"/>
                            </a:rPr>
                            <a:t>Mpa</a:t>
                          </a:r>
                          <a:r>
                            <a:rPr lang="en-GB" sz="1100" kern="1200" baseline="0" dirty="0" smtClean="0">
                              <a:solidFill>
                                <a:srgbClr val="34516C"/>
                              </a:solidFill>
                              <a:latin typeface="Avenir Next Demi Bold"/>
                              <a:ea typeface="+mj-ea"/>
                              <a:cs typeface="Avenir Next Demi Bold"/>
                            </a:rPr>
                            <a:t> (</a:t>
                          </a:r>
                          <a14:m>
                            <m:oMath xmlns:m="http://schemas.openxmlformats.org/officeDocument/2006/math">
                              <m:sSub>
                                <m:sSubPr>
                                  <m:ctrlPr>
                                    <a:rPr lang="en-GB" sz="1100" i="1" kern="1200" baseline="0" smtClean="0">
                                      <a:solidFill>
                                        <a:srgbClr val="34516C"/>
                                      </a:solidFill>
                                      <a:latin typeface="Cambria Math" panose="02040503050406030204" pitchFamily="18" charset="0"/>
                                      <a:ea typeface="+mj-ea"/>
                                      <a:cs typeface="Avenir Next Demi Bold"/>
                                    </a:rPr>
                                  </m:ctrlPr>
                                </m:sSubPr>
                                <m:e>
                                  <m:r>
                                    <a:rPr lang="en-GB" sz="1100" kern="1200" baseline="0">
                                      <a:solidFill>
                                        <a:srgbClr val="34516C"/>
                                      </a:solidFill>
                                      <a:latin typeface="Cambria Math" panose="02040503050406030204" pitchFamily="18" charset="0"/>
                                      <a:ea typeface="+mj-ea"/>
                                      <a:cs typeface="Avenir Next Demi Bold"/>
                                    </a:rPr>
                                    <m:t>𝐶</m:t>
                                  </m:r>
                                </m:e>
                                <m:sub>
                                  <m:r>
                                    <a:rPr lang="en-GB" sz="1100" kern="1200" baseline="0">
                                      <a:solidFill>
                                        <a:srgbClr val="34516C"/>
                                      </a:solidFill>
                                      <a:latin typeface="Cambria Math" panose="02040503050406030204" pitchFamily="18" charset="0"/>
                                      <a:ea typeface="+mj-ea"/>
                                      <a:cs typeface="Avenir Next Demi Bold"/>
                                    </a:rPr>
                                    <m:t>10</m:t>
                                  </m:r>
                                </m:sub>
                              </m:sSub>
                              <m:r>
                                <a:rPr lang="en-GB" sz="1100" kern="1200" baseline="0" smtClean="0">
                                  <a:solidFill>
                                    <a:srgbClr val="34516C"/>
                                  </a:solidFill>
                                  <a:latin typeface="Cambria Math" panose="02040503050406030204" pitchFamily="18" charset="0"/>
                                  <a:ea typeface="+mj-ea"/>
                                  <a:cs typeface="Avenir Next Demi Bold"/>
                                </a:rPr>
                                <m:t>)</m:t>
                              </m:r>
                            </m:oMath>
                          </a14:m>
                          <a:r>
                            <a:rPr lang="en-GB" sz="1100" kern="1200" baseline="0" dirty="0" smtClean="0">
                              <a:solidFill>
                                <a:srgbClr val="34516C"/>
                              </a:solidFill>
                              <a:latin typeface="Avenir Next Demi Bold"/>
                              <a:ea typeface="+mj-ea"/>
                              <a:cs typeface="Avenir Next Demi Bold"/>
                            </a:rPr>
                            <a:t> 0.5 MPa (</a:t>
                          </a:r>
                          <a14:m>
                            <m:oMath xmlns:m="http://schemas.openxmlformats.org/officeDocument/2006/math">
                              <m:sSub>
                                <m:sSubPr>
                                  <m:ctrlPr>
                                    <a:rPr lang="en-GB" sz="1100" i="1" kern="1200" baseline="0">
                                      <a:solidFill>
                                        <a:srgbClr val="34516C"/>
                                      </a:solidFill>
                                      <a:latin typeface="Cambria Math" panose="02040503050406030204" pitchFamily="18" charset="0"/>
                                      <a:ea typeface="+mj-ea"/>
                                      <a:cs typeface="Avenir Next Demi Bold"/>
                                    </a:rPr>
                                  </m:ctrlPr>
                                </m:sSubPr>
                                <m:e>
                                  <m:r>
                                    <a:rPr lang="en-GB" sz="1100" kern="1200" baseline="0">
                                      <a:solidFill>
                                        <a:srgbClr val="34516C"/>
                                      </a:solidFill>
                                      <a:latin typeface="Cambria Math" panose="02040503050406030204" pitchFamily="18" charset="0"/>
                                      <a:ea typeface="+mj-ea"/>
                                      <a:cs typeface="Avenir Next Demi Bold"/>
                                    </a:rPr>
                                    <m:t>𝐶</m:t>
                                  </m:r>
                                </m:e>
                                <m:sub>
                                  <m:r>
                                    <a:rPr lang="en-GB" sz="1100" kern="1200" baseline="0">
                                      <a:solidFill>
                                        <a:srgbClr val="34516C"/>
                                      </a:solidFill>
                                      <a:latin typeface="Cambria Math" panose="02040503050406030204" pitchFamily="18" charset="0"/>
                                      <a:ea typeface="+mj-ea"/>
                                      <a:cs typeface="Avenir Next Demi Bold"/>
                                    </a:rPr>
                                    <m:t>01</m:t>
                                  </m:r>
                                </m:sub>
                              </m:sSub>
                              <m:r>
                                <a:rPr lang="en-GB" sz="1100" kern="1200" baseline="0" smtClean="0">
                                  <a:solidFill>
                                    <a:srgbClr val="34516C"/>
                                  </a:solidFill>
                                  <a:latin typeface="Cambria Math" panose="02040503050406030204" pitchFamily="18" charset="0"/>
                                  <a:ea typeface="+mj-ea"/>
                                  <a:cs typeface="Avenir Next Demi Bold"/>
                                </a:rPr>
                                <m:t>)</m:t>
                              </m:r>
                            </m:oMath>
                          </a14:m>
                          <a:r>
                            <a:rPr lang="en-GB" sz="1100" kern="1200" baseline="0" dirty="0" smtClean="0">
                              <a:solidFill>
                                <a:srgbClr val="34516C"/>
                              </a:solidFill>
                              <a:latin typeface="Avenir Next Demi Bold"/>
                              <a:ea typeface="+mj-ea"/>
                              <a:cs typeface="Avenir Next Demi Bold"/>
                            </a:rPr>
                            <a:t> [10]</a:t>
                          </a:r>
                          <a:endParaRPr lang="en-GB" sz="1100" kern="1200" baseline="0" dirty="0">
                            <a:solidFill>
                              <a:srgbClr val="34516C"/>
                            </a:solidFill>
                            <a:latin typeface="Avenir Next Demi Bold"/>
                            <a:ea typeface="+mj-ea"/>
                            <a:cs typeface="Avenir Next Demi Bold"/>
                          </a:endParaRPr>
                        </a:p>
                      </a:txBody>
                      <a:tcPr/>
                    </a:tc>
                  </a:tr>
                  <a:tr h="214713">
                    <a:tc>
                      <a:txBody>
                        <a:bodyPr/>
                        <a:lstStyle/>
                        <a:p>
                          <a:r>
                            <a:rPr lang="en-GB" sz="1100" kern="1200" baseline="0" dirty="0" smtClean="0">
                              <a:solidFill>
                                <a:srgbClr val="34516C"/>
                              </a:solidFill>
                              <a:latin typeface="Avenir Next Demi Bold"/>
                              <a:ea typeface="+mj-ea"/>
                              <a:cs typeface="Avenir Next Demi Bold"/>
                            </a:rPr>
                            <a:t>Linear actuator</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80N max force</a:t>
                          </a:r>
                          <a:endParaRPr lang="en-GB" sz="1100" kern="1200" baseline="0" dirty="0">
                            <a:solidFill>
                              <a:srgbClr val="34516C"/>
                            </a:solidFill>
                            <a:latin typeface="Avenir Next Demi Bold"/>
                            <a:ea typeface="+mj-ea"/>
                            <a:cs typeface="Avenir Next Demi Bold"/>
                          </a:endParaRPr>
                        </a:p>
                      </a:txBody>
                      <a:tcPr/>
                    </a:tc>
                  </a:tr>
                </a:tbl>
              </a:graphicData>
            </a:graphic>
          </p:graphicFrame>
        </mc:Choice>
        <mc:Fallback xmlns="">
          <p:graphicFrame>
            <p:nvGraphicFramePr>
              <p:cNvPr id="14" name="Table 13"/>
              <p:cNvGraphicFramePr>
                <a:graphicFrameLocks noGrp="1"/>
              </p:cNvGraphicFramePr>
              <p:nvPr>
                <p:extLst>
                  <p:ext uri="{D42A27DB-BD31-4B8C-83A1-F6EECF244321}">
                    <p14:modId xmlns:p14="http://schemas.microsoft.com/office/powerpoint/2010/main" val="3010143462"/>
                  </p:ext>
                </p:extLst>
              </p:nvPr>
            </p:nvGraphicFramePr>
            <p:xfrm>
              <a:off x="3712632" y="2459571"/>
              <a:ext cx="5224467" cy="1553997"/>
            </p:xfrm>
            <a:graphic>
              <a:graphicData uri="http://schemas.openxmlformats.org/drawingml/2006/table">
                <a:tbl>
                  <a:tblPr firstRow="1" bandRow="1">
                    <a:tableStyleId>{5C22544A-7EE6-4342-B048-85BDC9FD1C3A}</a:tableStyleId>
                  </a:tblPr>
                  <a:tblGrid>
                    <a:gridCol w="2104459"/>
                    <a:gridCol w="1262745"/>
                    <a:gridCol w="1857263"/>
                  </a:tblGrid>
                  <a:tr h="510704">
                    <a:tc>
                      <a:txBody>
                        <a:bodyPr/>
                        <a:lstStyle/>
                        <a:p>
                          <a:r>
                            <a:rPr lang="en-GB" sz="1100" kern="1200" baseline="0" dirty="0" smtClean="0">
                              <a:solidFill>
                                <a:srgbClr val="34516C"/>
                              </a:solidFill>
                              <a:latin typeface="Avenir Next Demi Bold"/>
                              <a:ea typeface="+mj-ea"/>
                              <a:cs typeface="Avenir Next Demi Bold"/>
                            </a:rPr>
                            <a:t>Component</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Material</a:t>
                          </a:r>
                          <a:endParaRPr lang="en-GB" sz="1100" kern="1200" baseline="0" dirty="0">
                            <a:solidFill>
                              <a:srgbClr val="34516C"/>
                            </a:solidFill>
                            <a:latin typeface="Avenir Next Demi Bold"/>
                            <a:ea typeface="+mj-ea"/>
                            <a:cs typeface="Avenir Next Demi Bold"/>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kern="1200" baseline="0" dirty="0" smtClean="0">
                              <a:solidFill>
                                <a:srgbClr val="34516C"/>
                              </a:solidFill>
                              <a:latin typeface="Avenir Next Demi Bold"/>
                              <a:ea typeface="+mj-ea"/>
                              <a:cs typeface="Avenir Next Demi Bold"/>
                            </a:rPr>
                            <a:t>Corresponding values</a:t>
                          </a:r>
                        </a:p>
                        <a:p>
                          <a:endParaRPr lang="en-GB" sz="1100" kern="1200" baseline="0" dirty="0">
                            <a:solidFill>
                              <a:srgbClr val="34516C"/>
                            </a:solidFill>
                            <a:latin typeface="Avenir Next Demi Bold"/>
                            <a:ea typeface="+mj-ea"/>
                            <a:cs typeface="Avenir Next Demi Bold"/>
                          </a:endParaRPr>
                        </a:p>
                      </a:txBody>
                      <a:tcPr/>
                    </a:tc>
                  </a:tr>
                  <a:tr h="357493">
                    <a:tc>
                      <a:txBody>
                        <a:bodyPr/>
                        <a:lstStyle/>
                        <a:p>
                          <a:r>
                            <a:rPr lang="en-GB" sz="1100" kern="1200" baseline="0" dirty="0" smtClean="0">
                              <a:solidFill>
                                <a:srgbClr val="34516C"/>
                              </a:solidFill>
                              <a:latin typeface="Avenir Next Demi Bold"/>
                              <a:ea typeface="+mj-ea"/>
                              <a:cs typeface="Avenir Next Demi Bold"/>
                            </a:rPr>
                            <a:t>Spinal Segment/Connector</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PLA</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3.5 </a:t>
                          </a:r>
                          <a:r>
                            <a:rPr lang="en-GB" sz="1100" kern="1200" baseline="0" dirty="0" err="1" smtClean="0">
                              <a:solidFill>
                                <a:srgbClr val="34516C"/>
                              </a:solidFill>
                              <a:latin typeface="Avenir Next Demi Bold"/>
                              <a:ea typeface="+mj-ea"/>
                              <a:cs typeface="Avenir Next Demi Bold"/>
                            </a:rPr>
                            <a:t>GPa</a:t>
                          </a:r>
                          <a:r>
                            <a:rPr lang="en-GB" sz="1100" kern="1200" baseline="0" dirty="0" smtClean="0">
                              <a:solidFill>
                                <a:srgbClr val="34516C"/>
                              </a:solidFill>
                              <a:latin typeface="Avenir Next Demi Bold"/>
                              <a:ea typeface="+mj-ea"/>
                              <a:cs typeface="Avenir Next Demi Bold"/>
                            </a:rPr>
                            <a:t> (E) </a:t>
                          </a:r>
                          <a:endParaRPr lang="en-GB" sz="1100" kern="1200" baseline="0" dirty="0">
                            <a:solidFill>
                              <a:srgbClr val="34516C"/>
                            </a:solidFill>
                            <a:latin typeface="Avenir Next Demi Bold"/>
                            <a:ea typeface="+mj-ea"/>
                            <a:cs typeface="Avenir Next Demi Bold"/>
                          </a:endParaRPr>
                        </a:p>
                      </a:txBody>
                      <a:tcPr/>
                    </a:tc>
                  </a:tr>
                  <a:tr h="426720">
                    <a:tc>
                      <a:txBody>
                        <a:bodyPr/>
                        <a:lstStyle/>
                        <a:p>
                          <a:r>
                            <a:rPr lang="en-GB" sz="1100" kern="1200" baseline="0" dirty="0" smtClean="0">
                              <a:solidFill>
                                <a:srgbClr val="34516C"/>
                              </a:solidFill>
                              <a:latin typeface="Avenir Next Demi Bold"/>
                              <a:ea typeface="+mj-ea"/>
                              <a:cs typeface="Avenir Next Demi Bold"/>
                            </a:rPr>
                            <a:t>Spinal Cord</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NBR</a:t>
                          </a:r>
                          <a:endParaRPr lang="en-GB" sz="1100" kern="1200" baseline="0" dirty="0">
                            <a:solidFill>
                              <a:srgbClr val="34516C"/>
                            </a:solidFill>
                            <a:latin typeface="Avenir Next Demi Bold"/>
                            <a:ea typeface="+mj-ea"/>
                            <a:cs typeface="Avenir Next Demi Bold"/>
                          </a:endParaRPr>
                        </a:p>
                      </a:txBody>
                      <a:tcPr/>
                    </a:tc>
                    <a:tc>
                      <a:txBody>
                        <a:bodyPr/>
                        <a:lstStyle/>
                        <a:p>
                          <a:endParaRPr lang="en-US"/>
                        </a:p>
                      </a:txBody>
                      <a:tcPr>
                        <a:blipFill rotWithShape="0">
                          <a:blip r:embed="rId8"/>
                          <a:stretch>
                            <a:fillRect l="-181967" t="-205714" r="-1311" b="-70000"/>
                          </a:stretch>
                        </a:blipFill>
                      </a:tcPr>
                    </a:tc>
                  </a:tr>
                  <a:tr h="259080">
                    <a:tc>
                      <a:txBody>
                        <a:bodyPr/>
                        <a:lstStyle/>
                        <a:p>
                          <a:r>
                            <a:rPr lang="en-GB" sz="1100" kern="1200" baseline="0" dirty="0" smtClean="0">
                              <a:solidFill>
                                <a:srgbClr val="34516C"/>
                              </a:solidFill>
                              <a:latin typeface="Avenir Next Demi Bold"/>
                              <a:ea typeface="+mj-ea"/>
                              <a:cs typeface="Avenir Next Demi Bold"/>
                            </a:rPr>
                            <a:t>Linear actuator</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a:t>
                          </a:r>
                          <a:endParaRPr lang="en-GB" sz="1100" kern="1200" baseline="0" dirty="0">
                            <a:solidFill>
                              <a:srgbClr val="34516C"/>
                            </a:solidFill>
                            <a:latin typeface="Avenir Next Demi Bold"/>
                            <a:ea typeface="+mj-ea"/>
                            <a:cs typeface="Avenir Next Demi Bold"/>
                          </a:endParaRPr>
                        </a:p>
                      </a:txBody>
                      <a:tcPr/>
                    </a:tc>
                    <a:tc>
                      <a:txBody>
                        <a:bodyPr/>
                        <a:lstStyle/>
                        <a:p>
                          <a:r>
                            <a:rPr lang="en-GB" sz="1100" kern="1200" baseline="0" dirty="0" smtClean="0">
                              <a:solidFill>
                                <a:srgbClr val="34516C"/>
                              </a:solidFill>
                              <a:latin typeface="Avenir Next Demi Bold"/>
                              <a:ea typeface="+mj-ea"/>
                              <a:cs typeface="Avenir Next Demi Bold"/>
                            </a:rPr>
                            <a:t>80N max force</a:t>
                          </a:r>
                          <a:endParaRPr lang="en-GB" sz="1100" kern="1200" baseline="0" dirty="0">
                            <a:solidFill>
                              <a:srgbClr val="34516C"/>
                            </a:solidFill>
                            <a:latin typeface="Avenir Next Demi Bold"/>
                            <a:ea typeface="+mj-ea"/>
                            <a:cs typeface="Avenir Next Demi Bold"/>
                          </a:endParaRPr>
                        </a:p>
                      </a:txBody>
                      <a:tcPr/>
                    </a:tc>
                  </a:tr>
                </a:tbl>
              </a:graphicData>
            </a:graphic>
          </p:graphicFrame>
        </mc:Fallback>
      </mc:AlternateContent>
    </p:spTree>
    <p:extLst>
      <p:ext uri="{BB962C8B-B14F-4D97-AF65-F5344CB8AC3E}">
        <p14:creationId xmlns:p14="http://schemas.microsoft.com/office/powerpoint/2010/main" val="89806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xit" presetSubtype="0" fill="hold" nodeType="withEffect">
                                  <p:stCondLst>
                                    <p:cond delay="0"/>
                                  </p:stCondLst>
                                  <p:childTnLst>
                                    <p:animEffect transition="out" filter="fad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80" y="-19047"/>
            <a:ext cx="6070300" cy="642468"/>
          </a:xfrm>
        </p:spPr>
        <p:txBody>
          <a:bodyPr/>
          <a:lstStyle/>
          <a:p>
            <a:r>
              <a:rPr lang="en-US" sz="1800" dirty="0"/>
              <a:t>Computational Methods</a:t>
            </a:r>
          </a:p>
        </p:txBody>
      </p:sp>
      <p:sp>
        <p:nvSpPr>
          <p:cNvPr id="5" name="Title 1"/>
          <p:cNvSpPr txBox="1">
            <a:spLocks/>
          </p:cNvSpPr>
          <p:nvPr/>
        </p:nvSpPr>
        <p:spPr>
          <a:xfrm>
            <a:off x="237896" y="-981075"/>
            <a:ext cx="9144001" cy="1371600"/>
          </a:xfrm>
          <a:prstGeom prst="rect">
            <a:avLst/>
          </a:prstGeom>
        </p:spPr>
        <p:txBody>
          <a:bodyPr vert="horz" lIns="0" tIns="0" rIns="0" bIns="0" rtlCol="0" anchor="b" anchorCtr="0">
            <a:noAutofit/>
          </a:bodyPr>
          <a:lstStyle>
            <a:lvl1pPr algn="l" defTabSz="457200" rtl="0" eaLnBrk="1" latinLnBrk="0" hangingPunct="1">
              <a:lnSpc>
                <a:spcPct val="90000"/>
              </a:lnSpc>
              <a:spcBef>
                <a:spcPct val="0"/>
              </a:spcBef>
              <a:buNone/>
              <a:defRPr sz="2000" kern="1200" baseline="0">
                <a:solidFill>
                  <a:srgbClr val="34516C"/>
                </a:solidFill>
                <a:latin typeface="Avenir Next Demi Bold"/>
                <a:ea typeface="+mj-ea"/>
                <a:cs typeface="Avenir Next Demi Bold"/>
              </a:defRPr>
            </a:lvl1pPr>
          </a:lstStyle>
          <a:p>
            <a:endParaRPr lang="en-GB" dirty="0"/>
          </a:p>
        </p:txBody>
      </p:sp>
      <p:sp>
        <p:nvSpPr>
          <p:cNvPr id="6" name="Content Placeholder 2"/>
          <p:cNvSpPr txBox="1">
            <a:spLocks/>
          </p:cNvSpPr>
          <p:nvPr/>
        </p:nvSpPr>
        <p:spPr>
          <a:xfrm>
            <a:off x="314380" y="756904"/>
            <a:ext cx="2842821" cy="481729"/>
          </a:xfrm>
          <a:prstGeom prst="rect">
            <a:avLst/>
          </a:prstGeom>
        </p:spPr>
        <p:txBody>
          <a:bodyPr vert="horz" lIns="0" tIns="0" rIns="0" bIns="0" rtlCol="0" anchor="t" anchorCtr="0">
            <a:noAutofit/>
          </a:bodyPr>
          <a:lstStyle>
            <a:lvl1pPr marL="180000" indent="-180000" algn="l" defTabSz="457200" rtl="0" eaLnBrk="1" latinLnBrk="0" hangingPunct="1">
              <a:spcBef>
                <a:spcPts val="900"/>
              </a:spcBef>
              <a:buFont typeface="Arial"/>
              <a:buChar char="•"/>
              <a:defRPr sz="1400" kern="1200">
                <a:solidFill>
                  <a:srgbClr val="34516C"/>
                </a:solidFill>
                <a:latin typeface="Avenir Next Bold"/>
                <a:ea typeface="+mn-ea"/>
                <a:cs typeface="Avenir Next Bold"/>
              </a:defRPr>
            </a:lvl1pPr>
            <a:lvl2pPr marL="396000" indent="-180000" algn="l" defTabSz="457200" rtl="0" eaLnBrk="1" latinLnBrk="0" hangingPunct="1">
              <a:spcBef>
                <a:spcPts val="450"/>
              </a:spcBef>
              <a:buFont typeface="Arial"/>
              <a:buChar char="–"/>
              <a:defRPr sz="1400" kern="1200">
                <a:solidFill>
                  <a:srgbClr val="34516C"/>
                </a:solidFill>
                <a:latin typeface="Avenir Next Bold"/>
                <a:ea typeface="+mn-ea"/>
                <a:cs typeface="Avenir Next Bold"/>
              </a:defRPr>
            </a:lvl2pPr>
            <a:lvl3pPr marL="1143000" indent="-228600" algn="l" defTabSz="457200" rtl="0" eaLnBrk="1" latinLnBrk="0" hangingPunct="1">
              <a:spcBef>
                <a:spcPct val="20000"/>
              </a:spcBef>
              <a:buFont typeface="Arial"/>
              <a:buChar char="•"/>
              <a:defRPr sz="1400" kern="1200">
                <a:solidFill>
                  <a:srgbClr val="34516C"/>
                </a:solidFill>
                <a:latin typeface="Avenir Next Bold"/>
                <a:ea typeface="+mn-ea"/>
                <a:cs typeface="Avenir Next Bold"/>
              </a:defRPr>
            </a:lvl3pPr>
            <a:lvl4pPr marL="1600200" indent="-228600" algn="l" defTabSz="457200" rtl="0" eaLnBrk="1" latinLnBrk="0" hangingPunct="1">
              <a:spcBef>
                <a:spcPct val="20000"/>
              </a:spcBef>
              <a:buFont typeface="Arial"/>
              <a:buChar char="–"/>
              <a:defRPr sz="1400" kern="1200">
                <a:solidFill>
                  <a:srgbClr val="34516C"/>
                </a:solidFill>
                <a:latin typeface="Avenir Next Bold"/>
                <a:ea typeface="+mn-ea"/>
                <a:cs typeface="Avenir Next Bold"/>
              </a:defRPr>
            </a:lvl4pPr>
            <a:lvl5pPr marL="2057400" indent="-228600" algn="l" defTabSz="457200" rtl="0" eaLnBrk="1" latinLnBrk="0" hangingPunct="1">
              <a:spcBef>
                <a:spcPct val="20000"/>
              </a:spcBef>
              <a:buFont typeface="Arial"/>
              <a:buChar char="»"/>
              <a:defRPr sz="1400" kern="1200">
                <a:solidFill>
                  <a:srgbClr val="34516C"/>
                </a:solidFill>
                <a:latin typeface="Avenir Next Bold"/>
                <a:ea typeface="+mn-ea"/>
                <a:cs typeface="Avenir Next Bol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100" dirty="0" smtClean="0"/>
              <a:t>Single action of sitting up</a:t>
            </a:r>
            <a:endParaRPr lang="en-GB" sz="1100" dirty="0"/>
          </a:p>
        </p:txBody>
      </p:sp>
      <p:sp>
        <p:nvSpPr>
          <p:cNvPr id="15" name="Content Placeholder 9"/>
          <p:cNvSpPr txBox="1">
            <a:spLocks/>
          </p:cNvSpPr>
          <p:nvPr/>
        </p:nvSpPr>
        <p:spPr>
          <a:xfrm>
            <a:off x="237896" y="1321831"/>
            <a:ext cx="4939046" cy="2552296"/>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Times New Roman" panose="02020603050405020304" pitchFamily="18" charset="0"/>
                <a:ea typeface="+mn-ea"/>
                <a:cs typeface="Times New Roman" panose="02020603050405020304" pitchFamily="18" charset="0"/>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Times New Roman" panose="02020603050405020304" pitchFamily="18" charset="0"/>
                <a:ea typeface="+mn-ea"/>
                <a:cs typeface="Times New Roman" panose="02020603050405020304" pitchFamily="18" charset="0"/>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r>
              <a:rPr lang="en-GB" sz="1100" dirty="0" smtClean="0">
                <a:latin typeface="Avenir Next Demi Bold"/>
              </a:rPr>
              <a:t>Pelvis Net force</a:t>
            </a:r>
          </a:p>
          <a:p>
            <a:r>
              <a:rPr lang="en-GB" sz="1100" dirty="0" smtClean="0">
                <a:latin typeface="Avenir Next Demi Bold"/>
              </a:rPr>
              <a:t>Base of spine force</a:t>
            </a:r>
          </a:p>
          <a:p>
            <a:r>
              <a:rPr lang="en-GB" sz="1100" dirty="0" smtClean="0">
                <a:latin typeface="Avenir Next Demi Bold"/>
              </a:rPr>
              <a:t>Hyper-elastic material</a:t>
            </a:r>
          </a:p>
          <a:p>
            <a:pPr marL="0" indent="0">
              <a:buNone/>
            </a:pPr>
            <a:r>
              <a:rPr lang="en-GB" sz="1100" dirty="0" smtClean="0">
                <a:latin typeface="Avenir Next Demi Bold"/>
              </a:rPr>
              <a:t>As the system utilisers hyper-elastic material as a spinal cord, this was calculated using Mooney-</a:t>
            </a:r>
            <a:r>
              <a:rPr lang="en-GB" sz="1100" dirty="0" err="1" smtClean="0">
                <a:latin typeface="Avenir Next Demi Bold"/>
              </a:rPr>
              <a:t>Rivlin</a:t>
            </a:r>
            <a:r>
              <a:rPr lang="en-GB" sz="1100" dirty="0" smtClean="0">
                <a:latin typeface="Avenir Next Demi Bold"/>
              </a:rPr>
              <a:t> method, the two parameters C</a:t>
            </a:r>
            <a:r>
              <a:rPr lang="en-GB" sz="1100" baseline="-25000" dirty="0" smtClean="0">
                <a:latin typeface="Avenir Next Demi Bold"/>
              </a:rPr>
              <a:t>10</a:t>
            </a:r>
            <a:r>
              <a:rPr lang="en-GB" sz="1100" dirty="0" smtClean="0">
                <a:latin typeface="Avenir Next Demi Bold"/>
              </a:rPr>
              <a:t> and C</a:t>
            </a:r>
            <a:r>
              <a:rPr lang="en-GB" sz="1100" baseline="-25000" dirty="0" smtClean="0">
                <a:latin typeface="Avenir Next Demi Bold"/>
              </a:rPr>
              <a:t>01</a:t>
            </a:r>
            <a:r>
              <a:rPr lang="en-GB" sz="1100" dirty="0" smtClean="0">
                <a:latin typeface="Avenir Next Demi Bold"/>
              </a:rPr>
              <a:t>.</a:t>
            </a:r>
          </a:p>
          <a:p>
            <a:endParaRPr lang="en-GB" sz="1100" dirty="0">
              <a:latin typeface="Avenir Next Demi Bold"/>
            </a:endParaRPr>
          </a:p>
        </p:txBody>
      </p:sp>
      <mc:AlternateContent xmlns:mc="http://schemas.openxmlformats.org/markup-compatibility/2006" xmlns:a14="http://schemas.microsoft.com/office/drawing/2010/main">
        <mc:Choice Requires="a14">
          <p:sp>
            <p:nvSpPr>
              <p:cNvPr id="16" name="Rectangle 15"/>
              <p:cNvSpPr/>
              <p:nvPr/>
            </p:nvSpPr>
            <p:spPr>
              <a:xfrm>
                <a:off x="2515659" y="1772707"/>
                <a:ext cx="2966600" cy="275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100" i="1">
                              <a:latin typeface="Cambria Math" panose="02040503050406030204" pitchFamily="18" charset="0"/>
                            </a:rPr>
                          </m:ctrlPr>
                        </m:sSubPr>
                        <m:e>
                          <m:r>
                            <a:rPr lang="en-GB" sz="1100" i="1">
                              <a:latin typeface="Cambria Math" panose="02040503050406030204" pitchFamily="18" charset="0"/>
                            </a:rPr>
                            <m:t>𝐹</m:t>
                          </m:r>
                        </m:e>
                        <m:sub>
                          <m:r>
                            <a:rPr lang="en-GB" sz="1100" i="1">
                              <a:latin typeface="Cambria Math" panose="02040503050406030204" pitchFamily="18" charset="0"/>
                            </a:rPr>
                            <m:t>𝑔</m:t>
                          </m:r>
                        </m:sub>
                      </m:sSub>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𝑊</m:t>
                          </m:r>
                        </m:e>
                        <m:sub>
                          <m:r>
                            <a:rPr lang="en-GB" sz="1100" i="1">
                              <a:latin typeface="Cambria Math" panose="02040503050406030204" pitchFamily="18" charset="0"/>
                            </a:rPr>
                            <m:t>𝑡</m:t>
                          </m:r>
                        </m:sub>
                      </m:sSub>
                      <m:r>
                        <a:rPr lang="en-GB" sz="1100" i="1">
                          <a:latin typeface="Cambria Math" panose="02040503050406030204" pitchFamily="18" charset="0"/>
                        </a:rPr>
                        <m:t>𝑠𝑖𝑛</m:t>
                      </m:r>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𝑊</m:t>
                          </m:r>
                        </m:e>
                        <m:sub>
                          <m:r>
                            <a:rPr lang="en-GB" sz="1100" i="1">
                              <a:latin typeface="Cambria Math" panose="02040503050406030204" pitchFamily="18" charset="0"/>
                            </a:rPr>
                            <m:t>h</m:t>
                          </m:r>
                        </m:sub>
                      </m:sSub>
                      <m:r>
                        <a:rPr lang="en-GB" sz="1100" i="1">
                          <a:latin typeface="Cambria Math" panose="02040503050406030204" pitchFamily="18" charset="0"/>
                        </a:rPr>
                        <m:t>𝑠𝑖𝑛</m:t>
                      </m:r>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𝐹</m:t>
                          </m:r>
                        </m:e>
                        <m:sub>
                          <m:r>
                            <a:rPr lang="en-GB" sz="1100" i="1">
                              <a:latin typeface="Cambria Math" panose="02040503050406030204" pitchFamily="18" charset="0"/>
                            </a:rPr>
                            <m:t>𝑝</m:t>
                          </m:r>
                        </m:sub>
                      </m:sSub>
                      <m:r>
                        <a:rPr lang="en-GB" sz="1100" i="1">
                          <a:latin typeface="Cambria Math" panose="02040503050406030204" pitchFamily="18" charset="0"/>
                        </a:rPr>
                        <m:t>𝑐𝑜𝑠</m:t>
                      </m:r>
                      <m:r>
                        <a:rPr lang="en-GB" sz="1100" i="1">
                          <a:latin typeface="Cambria Math" panose="02040503050406030204" pitchFamily="18" charset="0"/>
                        </a:rPr>
                        <m:t>𝜃</m:t>
                      </m:r>
                    </m:oMath>
                  </m:oMathPara>
                </a14:m>
                <a:endParaRPr lang="en-GB" sz="1100" dirty="0">
                  <a:latin typeface="Times New Roman" panose="02020603050405020304" pitchFamily="18" charset="0"/>
                  <a:cs typeface="Times New Roman" panose="02020603050405020304" pitchFamily="18"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2515659" y="1772707"/>
                <a:ext cx="2966600" cy="275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159455" y="3214061"/>
                <a:ext cx="6336704" cy="3811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1100" i="1">
                          <a:latin typeface="Cambria Math" panose="02040503050406030204" pitchFamily="18" charset="0"/>
                        </a:rPr>
                        <m:t>𝛹</m:t>
                      </m:r>
                      <m:d>
                        <m:dPr>
                          <m:ctrlPr>
                            <a:rPr lang="en-GB" sz="1100" i="1">
                              <a:latin typeface="Cambria Math" panose="02040503050406030204" pitchFamily="18" charset="0"/>
                            </a:rPr>
                          </m:ctrlPr>
                        </m:dPr>
                        <m:e>
                          <m:sSub>
                            <m:sSubPr>
                              <m:ctrlPr>
                                <a:rPr lang="en-GB" sz="1100" i="1">
                                  <a:latin typeface="Cambria Math" panose="02040503050406030204" pitchFamily="18" charset="0"/>
                                </a:rPr>
                              </m:ctrlPr>
                            </m:sSubPr>
                            <m:e>
                              <m:r>
                                <a:rPr lang="en-GB" sz="1100" i="1">
                                  <a:latin typeface="Cambria Math" panose="02040503050406030204" pitchFamily="18" charset="0"/>
                                </a:rPr>
                                <m:t>𝐶</m:t>
                              </m:r>
                            </m:e>
                            <m:sub>
                              <m:r>
                                <a:rPr lang="en-GB" sz="1100" i="0">
                                  <a:latin typeface="Cambria Math" panose="02040503050406030204" pitchFamily="18" charset="0"/>
                                </a:rPr>
                                <m:t>10</m:t>
                              </m:r>
                            </m:sub>
                          </m:sSub>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𝐶</m:t>
                              </m:r>
                            </m:e>
                            <m:sub>
                              <m:r>
                                <a:rPr lang="en-GB" sz="1100" i="0">
                                  <a:latin typeface="Cambria Math" panose="02040503050406030204" pitchFamily="18" charset="0"/>
                                </a:rPr>
                                <m:t>01</m:t>
                              </m:r>
                            </m:sub>
                          </m:sSub>
                          <m:r>
                            <a:rPr lang="en-GB" sz="1100" i="0">
                              <a:latin typeface="Cambria Math" panose="02040503050406030204" pitchFamily="18" charset="0"/>
                            </a:rPr>
                            <m:t>,</m:t>
                          </m:r>
                          <m:r>
                            <a:rPr lang="en-GB" sz="1100" i="1">
                              <a:latin typeface="Cambria Math" panose="02040503050406030204" pitchFamily="18" charset="0"/>
                            </a:rPr>
                            <m:t>𝜅</m:t>
                          </m:r>
                        </m:e>
                      </m:d>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𝐶</m:t>
                          </m:r>
                        </m:e>
                        <m:sub>
                          <m:r>
                            <a:rPr lang="en-GB" sz="1100" i="0">
                              <a:latin typeface="Cambria Math" panose="02040503050406030204" pitchFamily="18" charset="0"/>
                            </a:rPr>
                            <m:t>10</m:t>
                          </m:r>
                        </m:sub>
                      </m:sSub>
                      <m:d>
                        <m:dPr>
                          <m:ctrlPr>
                            <a:rPr lang="en-GB" sz="1100" i="1">
                              <a:latin typeface="Cambria Math" panose="02040503050406030204" pitchFamily="18" charset="0"/>
                            </a:rPr>
                          </m:ctrlPr>
                        </m:dPr>
                        <m:e>
                          <m:sSubSup>
                            <m:sSubSupPr>
                              <m:ctrlPr>
                                <a:rPr lang="en-GB" sz="1100" i="1">
                                  <a:latin typeface="Cambria Math" panose="02040503050406030204" pitchFamily="18" charset="0"/>
                                </a:rPr>
                              </m:ctrlPr>
                            </m:sSubSupPr>
                            <m:e>
                              <m:r>
                                <a:rPr lang="en-GB" sz="1100" i="1">
                                  <a:latin typeface="Cambria Math" panose="02040503050406030204" pitchFamily="18" charset="0"/>
                                </a:rPr>
                                <m:t>𝐼</m:t>
                              </m:r>
                            </m:e>
                            <m:sub>
                              <m:r>
                                <a:rPr lang="en-GB" sz="1100" i="0">
                                  <a:latin typeface="Cambria Math" panose="02040503050406030204" pitchFamily="18" charset="0"/>
                                </a:rPr>
                                <m:t>1</m:t>
                              </m:r>
                            </m:sub>
                            <m:sup>
                              <m:r>
                                <a:rPr lang="en-GB" sz="1100" i="0">
                                  <a:latin typeface="Cambria Math" panose="02040503050406030204" pitchFamily="18" charset="0"/>
                                </a:rPr>
                                <m:t>∗</m:t>
                              </m:r>
                            </m:sup>
                          </m:sSubSup>
                          <m:r>
                            <a:rPr lang="en-GB" sz="1100" i="0">
                              <a:latin typeface="Cambria Math" panose="02040503050406030204" pitchFamily="18" charset="0"/>
                            </a:rPr>
                            <m:t>−3</m:t>
                          </m:r>
                        </m:e>
                      </m:d>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𝐶</m:t>
                          </m:r>
                        </m:e>
                        <m:sub>
                          <m:r>
                            <a:rPr lang="en-GB" sz="1100" i="0">
                              <a:latin typeface="Cambria Math" panose="02040503050406030204" pitchFamily="18" charset="0"/>
                            </a:rPr>
                            <m:t>01</m:t>
                          </m:r>
                        </m:sub>
                      </m:sSub>
                      <m:d>
                        <m:dPr>
                          <m:ctrlPr>
                            <a:rPr lang="en-GB" sz="1100" i="1">
                              <a:latin typeface="Cambria Math" panose="02040503050406030204" pitchFamily="18" charset="0"/>
                            </a:rPr>
                          </m:ctrlPr>
                        </m:dPr>
                        <m:e>
                          <m:sSubSup>
                            <m:sSubSupPr>
                              <m:ctrlPr>
                                <a:rPr lang="en-GB" sz="1100" i="1">
                                  <a:latin typeface="Cambria Math" panose="02040503050406030204" pitchFamily="18" charset="0"/>
                                </a:rPr>
                              </m:ctrlPr>
                            </m:sSubSupPr>
                            <m:e>
                              <m:r>
                                <a:rPr lang="en-GB" sz="1100" i="1">
                                  <a:latin typeface="Cambria Math" panose="02040503050406030204" pitchFamily="18" charset="0"/>
                                </a:rPr>
                                <m:t>𝐼</m:t>
                              </m:r>
                            </m:e>
                            <m:sub>
                              <m:r>
                                <a:rPr lang="en-GB" sz="1100" i="0">
                                  <a:latin typeface="Cambria Math" panose="02040503050406030204" pitchFamily="18" charset="0"/>
                                </a:rPr>
                                <m:t>2</m:t>
                              </m:r>
                            </m:sub>
                            <m:sup>
                              <m:r>
                                <a:rPr lang="en-GB" sz="1100" i="0">
                                  <a:latin typeface="Cambria Math" panose="02040503050406030204" pitchFamily="18" charset="0"/>
                                </a:rPr>
                                <m:t>∗</m:t>
                              </m:r>
                            </m:sup>
                          </m:sSubSup>
                          <m:r>
                            <a:rPr lang="en-GB" sz="1100" i="0">
                              <a:latin typeface="Cambria Math" panose="02040503050406030204" pitchFamily="18" charset="0"/>
                            </a:rPr>
                            <m:t>−3</m:t>
                          </m:r>
                        </m:e>
                      </m:d>
                      <m:r>
                        <a:rPr lang="en-GB" sz="1100" i="0">
                          <a:latin typeface="Cambria Math" panose="02040503050406030204" pitchFamily="18" charset="0"/>
                        </a:rPr>
                        <m:t>+</m:t>
                      </m:r>
                      <m:sSup>
                        <m:sSupPr>
                          <m:ctrlPr>
                            <a:rPr lang="en-GB" sz="1100" i="1">
                              <a:latin typeface="Cambria Math" panose="02040503050406030204" pitchFamily="18" charset="0"/>
                            </a:rPr>
                          </m:ctrlPr>
                        </m:sSupPr>
                        <m:e>
                          <m:f>
                            <m:fPr>
                              <m:ctrlPr>
                                <a:rPr lang="en-GB" sz="1100" i="1">
                                  <a:latin typeface="Cambria Math" panose="02040503050406030204" pitchFamily="18" charset="0"/>
                                </a:rPr>
                              </m:ctrlPr>
                            </m:fPr>
                            <m:num>
                              <m:r>
                                <a:rPr lang="en-GB" sz="1100" i="1">
                                  <a:latin typeface="Cambria Math" panose="02040503050406030204" pitchFamily="18" charset="0"/>
                                </a:rPr>
                                <m:t>𝜅</m:t>
                              </m:r>
                            </m:num>
                            <m:den>
                              <m:r>
                                <a:rPr lang="en-GB" sz="1100" i="0">
                                  <a:latin typeface="Cambria Math" panose="02040503050406030204" pitchFamily="18" charset="0"/>
                                </a:rPr>
                                <m:t>2</m:t>
                              </m:r>
                            </m:den>
                          </m:f>
                          <m:d>
                            <m:dPr>
                              <m:ctrlPr>
                                <a:rPr lang="en-GB" sz="1100" i="1">
                                  <a:latin typeface="Cambria Math" panose="02040503050406030204" pitchFamily="18" charset="0"/>
                                </a:rPr>
                              </m:ctrlPr>
                            </m:dPr>
                            <m:e>
                              <m:r>
                                <a:rPr lang="en-GB" sz="1100" i="1">
                                  <a:latin typeface="Cambria Math" panose="02040503050406030204" pitchFamily="18" charset="0"/>
                                </a:rPr>
                                <m:t>𝐽</m:t>
                              </m:r>
                              <m:r>
                                <a:rPr lang="en-GB" sz="1100" i="0">
                                  <a:latin typeface="Cambria Math" panose="02040503050406030204" pitchFamily="18" charset="0"/>
                                </a:rPr>
                                <m:t>−1</m:t>
                              </m:r>
                            </m:e>
                          </m:d>
                        </m:e>
                        <m:sup>
                          <m:r>
                            <a:rPr lang="en-GB" sz="1100" i="0">
                              <a:latin typeface="Cambria Math" panose="02040503050406030204" pitchFamily="18" charset="0"/>
                            </a:rPr>
                            <m:t>2</m:t>
                          </m:r>
                        </m:sup>
                      </m:sSup>
                    </m:oMath>
                  </m:oMathPara>
                </a14:m>
                <a:endParaRPr lang="en-GB" sz="1100" dirty="0">
                  <a:latin typeface="Times New Roman" panose="02020603050405020304" pitchFamily="18" charset="0"/>
                  <a:cs typeface="Times New Roman" panose="02020603050405020304" pitchFamily="18"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159455" y="3214061"/>
                <a:ext cx="6336704" cy="381130"/>
              </a:xfrm>
              <a:prstGeom prst="rect">
                <a:avLst/>
              </a:prstGeom>
              <a:blipFill rotWithShape="0">
                <a:blip r:embed="rId3"/>
                <a:stretch>
                  <a:fillRect/>
                </a:stretch>
              </a:blipFill>
            </p:spPr>
            <p:txBody>
              <a:bodyPr/>
              <a:lstStyle/>
              <a:p>
                <a:r>
                  <a:rPr lang="en-GB">
                    <a:noFill/>
                  </a:rPr>
                  <a:t> </a:t>
                </a:r>
              </a:p>
            </p:txBody>
          </p:sp>
        </mc:Fallback>
      </mc:AlternateContent>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82773" y="808980"/>
            <a:ext cx="2171105" cy="4105816"/>
          </a:xfrm>
          <a:prstGeom prst="rect">
            <a:avLst/>
          </a:prstGeom>
        </p:spPr>
      </p:pic>
      <mc:AlternateContent xmlns:mc="http://schemas.openxmlformats.org/markup-compatibility/2006" xmlns:a14="http://schemas.microsoft.com/office/drawing/2010/main">
        <mc:Choice Requires="a14">
          <p:sp>
            <p:nvSpPr>
              <p:cNvPr id="19" name="Rectangle 18"/>
              <p:cNvSpPr/>
              <p:nvPr/>
            </p:nvSpPr>
            <p:spPr>
              <a:xfrm>
                <a:off x="2820976" y="1093076"/>
                <a:ext cx="2180917" cy="6656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100" i="1">
                              <a:latin typeface="Cambria Math" panose="02040503050406030204" pitchFamily="18" charset="0"/>
                            </a:rPr>
                          </m:ctrlPr>
                        </m:sSubPr>
                        <m:e>
                          <m:r>
                            <a:rPr lang="en-GB" sz="1100" i="1">
                              <a:latin typeface="Cambria Math" panose="02040503050406030204" pitchFamily="18" charset="0"/>
                            </a:rPr>
                            <m:t>𝐹</m:t>
                          </m:r>
                        </m:e>
                        <m:sub>
                          <m:r>
                            <a:rPr lang="en-GB" sz="1100" i="1">
                              <a:latin typeface="Cambria Math" panose="02040503050406030204" pitchFamily="18" charset="0"/>
                            </a:rPr>
                            <m:t>𝑝</m:t>
                          </m:r>
                        </m:sub>
                      </m:sSub>
                      <m:r>
                        <a:rPr lang="en-GB" sz="1100" i="0">
                          <a:latin typeface="Cambria Math" panose="02040503050406030204" pitchFamily="18" charset="0"/>
                        </a:rPr>
                        <m:t>=</m:t>
                      </m:r>
                      <m:f>
                        <m:fPr>
                          <m:ctrlPr>
                            <a:rPr lang="en-GB" sz="1100" i="1">
                              <a:latin typeface="Cambria Math" panose="02040503050406030204" pitchFamily="18" charset="0"/>
                            </a:rPr>
                          </m:ctrlPr>
                        </m:fPr>
                        <m:num>
                          <m:d>
                            <m:dPr>
                              <m:begChr m:val=""/>
                              <m:ctrlPr>
                                <a:rPr lang="en-GB" sz="1100" i="1">
                                  <a:latin typeface="Cambria Math" panose="02040503050406030204" pitchFamily="18" charset="0"/>
                                </a:rPr>
                              </m:ctrlPr>
                            </m:dPr>
                            <m:e>
                              <m:sSub>
                                <m:sSubPr>
                                  <m:ctrlPr>
                                    <a:rPr lang="en-GB" sz="1100" i="1">
                                      <a:latin typeface="Cambria Math" panose="02040503050406030204" pitchFamily="18" charset="0"/>
                                    </a:rPr>
                                  </m:ctrlPr>
                                </m:sSubPr>
                                <m:e>
                                  <m:r>
                                    <a:rPr lang="en-GB" sz="1100" i="1">
                                      <a:latin typeface="Cambria Math" panose="02040503050406030204" pitchFamily="18" charset="0"/>
                                    </a:rPr>
                                    <m:t>𝑊</m:t>
                                  </m:r>
                                </m:e>
                                <m:sub>
                                  <m:r>
                                    <a:rPr lang="en-GB" sz="1100" i="1">
                                      <a:latin typeface="Cambria Math" panose="02040503050406030204" pitchFamily="18" charset="0"/>
                                    </a:rPr>
                                    <m:t>h</m:t>
                                  </m:r>
                                </m:sub>
                              </m:sSub>
                              <m:d>
                                <m:dPr>
                                  <m:ctrlPr>
                                    <a:rPr lang="en-GB" sz="1100" i="1">
                                      <a:latin typeface="Cambria Math" panose="02040503050406030204" pitchFamily="18" charset="0"/>
                                    </a:rPr>
                                  </m:ctrlPr>
                                </m:dPr>
                                <m:e>
                                  <m:r>
                                    <a:rPr lang="en-GB" sz="1100" i="1">
                                      <a:latin typeface="Cambria Math" panose="02040503050406030204" pitchFamily="18" charset="0"/>
                                    </a:rPr>
                                    <m:t>𝑐𝑜𝑠</m:t>
                                  </m:r>
                                  <m:r>
                                    <a:rPr lang="en-GB" sz="1100" i="1">
                                      <a:latin typeface="Cambria Math" panose="02040503050406030204" pitchFamily="18" charset="0"/>
                                    </a:rPr>
                                    <m:t>𝜃</m:t>
                                  </m:r>
                                </m:e>
                              </m:d>
                              <m:r>
                                <a:rPr lang="en-GB" sz="1100" i="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𝑊</m:t>
                                  </m:r>
                                </m:e>
                                <m:sub>
                                  <m:r>
                                    <a:rPr lang="en-GB" sz="1100" i="1">
                                      <a:latin typeface="Cambria Math" panose="02040503050406030204" pitchFamily="18" charset="0"/>
                                    </a:rPr>
                                    <m:t>𝑡</m:t>
                                  </m:r>
                                </m:sub>
                              </m:sSub>
                              <m:r>
                                <a:rPr lang="en-GB" sz="1100" i="0">
                                  <a:latin typeface="Cambria Math" panose="02040503050406030204" pitchFamily="18" charset="0"/>
                                </a:rPr>
                                <m:t>((</m:t>
                              </m:r>
                              <m:f>
                                <m:fPr>
                                  <m:ctrlPr>
                                    <a:rPr lang="en-GB" sz="1100" i="1">
                                      <a:latin typeface="Cambria Math" panose="02040503050406030204" pitchFamily="18" charset="0"/>
                                    </a:rPr>
                                  </m:ctrlPr>
                                </m:fPr>
                                <m:num>
                                  <m:r>
                                    <a:rPr lang="en-GB" sz="1100" i="0">
                                      <a:latin typeface="Cambria Math" panose="02040503050406030204" pitchFamily="18" charset="0"/>
                                    </a:rPr>
                                    <m:t>1</m:t>
                                  </m:r>
                                </m:num>
                                <m:den>
                                  <m:r>
                                    <a:rPr lang="en-GB" sz="1100" i="0">
                                      <a:latin typeface="Cambria Math" panose="02040503050406030204" pitchFamily="18" charset="0"/>
                                    </a:rPr>
                                    <m:t>2</m:t>
                                  </m:r>
                                </m:den>
                              </m:f>
                              <m:r>
                                <a:rPr lang="en-GB" sz="1100" i="1">
                                  <a:latin typeface="Cambria Math" panose="02040503050406030204" pitchFamily="18" charset="0"/>
                                </a:rPr>
                                <m:t>𝐿</m:t>
                              </m:r>
                              <m:r>
                                <a:rPr lang="en-GB" sz="1100" i="0">
                                  <a:latin typeface="Cambria Math" panose="02040503050406030204" pitchFamily="18" charset="0"/>
                                </a:rPr>
                                <m:t>)</m:t>
                              </m:r>
                              <m:r>
                                <a:rPr lang="en-GB" sz="1100" i="1">
                                  <a:latin typeface="Cambria Math" panose="02040503050406030204" pitchFamily="18" charset="0"/>
                                </a:rPr>
                                <m:t>𝑐𝑜𝑠</m:t>
                              </m:r>
                              <m:r>
                                <a:rPr lang="en-GB" sz="1100" i="1">
                                  <a:latin typeface="Cambria Math" panose="02040503050406030204" pitchFamily="18" charset="0"/>
                                </a:rPr>
                                <m:t>𝜃</m:t>
                              </m:r>
                            </m:e>
                          </m:d>
                        </m:num>
                        <m:den>
                          <m:d>
                            <m:dPr>
                              <m:ctrlPr>
                                <a:rPr lang="en-GB" sz="1100" i="1">
                                  <a:latin typeface="Cambria Math" panose="02040503050406030204" pitchFamily="18" charset="0"/>
                                </a:rPr>
                              </m:ctrlPr>
                            </m:dPr>
                            <m:e>
                              <m:f>
                                <m:fPr>
                                  <m:ctrlPr>
                                    <a:rPr lang="en-GB" sz="1100" i="1">
                                      <a:latin typeface="Cambria Math" panose="02040503050406030204" pitchFamily="18" charset="0"/>
                                    </a:rPr>
                                  </m:ctrlPr>
                                </m:fPr>
                                <m:num>
                                  <m:r>
                                    <a:rPr lang="en-GB" sz="1100" i="0">
                                      <a:latin typeface="Cambria Math" panose="02040503050406030204" pitchFamily="18" charset="0"/>
                                    </a:rPr>
                                    <m:t>2</m:t>
                                  </m:r>
                                </m:num>
                                <m:den>
                                  <m:r>
                                    <a:rPr lang="en-GB" sz="1100" i="0">
                                      <a:latin typeface="Cambria Math" panose="02040503050406030204" pitchFamily="18" charset="0"/>
                                    </a:rPr>
                                    <m:t>3</m:t>
                                  </m:r>
                                </m:den>
                              </m:f>
                              <m:r>
                                <a:rPr lang="en-GB" sz="1100" i="1">
                                  <a:latin typeface="Cambria Math" panose="02040503050406030204" pitchFamily="18" charset="0"/>
                                </a:rPr>
                                <m:t>𝐿</m:t>
                              </m:r>
                              <m:r>
                                <a:rPr lang="en-GB" sz="1100" i="0">
                                  <a:latin typeface="Cambria Math" panose="02040503050406030204" pitchFamily="18" charset="0"/>
                                </a:rPr>
                                <m:t>)</m:t>
                              </m:r>
                              <m:r>
                                <a:rPr lang="en-GB" sz="1100" i="1">
                                  <a:latin typeface="Cambria Math" panose="02040503050406030204" pitchFamily="18" charset="0"/>
                                </a:rPr>
                                <m:t>𝑠𝑖</m:t>
                              </m:r>
                              <m:func>
                                <m:funcPr>
                                  <m:ctrlPr>
                                    <a:rPr lang="en-GB" sz="1100" i="1">
                                      <a:latin typeface="Cambria Math" panose="02040503050406030204" pitchFamily="18" charset="0"/>
                                    </a:rPr>
                                  </m:ctrlPr>
                                </m:funcPr>
                                <m:fName>
                                  <m:r>
                                    <a:rPr lang="en-GB" sz="1100" i="1">
                                      <a:latin typeface="Cambria Math" panose="02040503050406030204" pitchFamily="18" charset="0"/>
                                    </a:rPr>
                                    <m:t>𝑛</m:t>
                                  </m:r>
                                </m:fName>
                                <m:e>
                                  <m:r>
                                    <a:rPr lang="en-GB" sz="1100" i="0">
                                      <a:latin typeface="Cambria Math" panose="02040503050406030204" pitchFamily="18" charset="0"/>
                                    </a:rPr>
                                    <m:t>(</m:t>
                                  </m:r>
                                </m:e>
                              </m:func>
                              <m:r>
                                <a:rPr lang="en-GB" sz="1100" i="0">
                                  <a:latin typeface="Cambria Math" panose="02040503050406030204" pitchFamily="18" charset="0"/>
                                </a:rPr>
                                <m:t>∅</m:t>
                              </m:r>
                            </m:e>
                          </m:d>
                        </m:den>
                      </m:f>
                    </m:oMath>
                  </m:oMathPara>
                </a14:m>
                <a:endParaRPr lang="en-GB" sz="1100" dirty="0"/>
              </a:p>
            </p:txBody>
          </p:sp>
        </mc:Choice>
        <mc:Fallback xmlns="">
          <p:sp>
            <p:nvSpPr>
              <p:cNvPr id="19" name="Rectangle 18"/>
              <p:cNvSpPr>
                <a:spLocks noRot="1" noChangeAspect="1" noMove="1" noResize="1" noEditPoints="1" noAdjustHandles="1" noChangeArrowheads="1" noChangeShapeType="1" noTextEdit="1"/>
              </p:cNvSpPr>
              <p:nvPr/>
            </p:nvSpPr>
            <p:spPr>
              <a:xfrm>
                <a:off x="2820976" y="1093076"/>
                <a:ext cx="2180917" cy="665631"/>
              </a:xfrm>
              <a:prstGeom prst="rect">
                <a:avLst/>
              </a:prstGeom>
              <a:blipFill rotWithShape="0">
                <a:blip r:embed="rId5"/>
                <a:stretch>
                  <a:fillRect/>
                </a:stretch>
              </a:blipFill>
            </p:spPr>
            <p:txBody>
              <a:bodyPr/>
              <a:lstStyle/>
              <a:p>
                <a:r>
                  <a:rPr lang="en-GB">
                    <a:noFill/>
                  </a:rPr>
                  <a:t> </a:t>
                </a:r>
              </a:p>
            </p:txBody>
          </p:sp>
        </mc:Fallback>
      </mc:AlternateContent>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41129" y="756904"/>
            <a:ext cx="2119385" cy="2156650"/>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19124" y="2965630"/>
            <a:ext cx="2110629" cy="2034798"/>
          </a:xfrm>
          <a:prstGeom prst="rect">
            <a:avLst/>
          </a:prstGeom>
        </p:spPr>
      </p:pic>
      <p:grpSp>
        <p:nvGrpSpPr>
          <p:cNvPr id="22" name="Group 21"/>
          <p:cNvGrpSpPr/>
          <p:nvPr/>
        </p:nvGrpSpPr>
        <p:grpSpPr>
          <a:xfrm>
            <a:off x="240366" y="2597979"/>
            <a:ext cx="3897478" cy="1634745"/>
            <a:chOff x="3817194" y="3575029"/>
            <a:chExt cx="3897478" cy="1634745"/>
          </a:xfrm>
        </p:grpSpPr>
        <mc:AlternateContent xmlns:mc="http://schemas.openxmlformats.org/markup-compatibility/2006" xmlns:a14="http://schemas.microsoft.com/office/drawing/2010/main">
          <mc:Choice Requires="a14">
            <p:sp>
              <p:nvSpPr>
                <p:cNvPr id="23" name="Rectangle 22"/>
                <p:cNvSpPr/>
                <p:nvPr/>
              </p:nvSpPr>
              <p:spPr>
                <a:xfrm>
                  <a:off x="3817194" y="3575029"/>
                  <a:ext cx="2145267" cy="26161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1100" i="1" smtClean="0">
                                <a:latin typeface="Cambria Math" panose="02040503050406030204" pitchFamily="18" charset="0"/>
                              </a:rPr>
                            </m:ctrlPr>
                          </m:sSubPr>
                          <m:e>
                            <m:r>
                              <a:rPr lang="en-GB" sz="1100">
                                <a:latin typeface="Cambria Math" panose="02040503050406030204" pitchFamily="18" charset="0"/>
                              </a:rPr>
                              <m:t> </m:t>
                            </m:r>
                            <m:r>
                              <a:rPr lang="en-GB" sz="1100" i="1">
                                <a:latin typeface="Cambria Math" panose="02040503050406030204" pitchFamily="18" charset="0"/>
                              </a:rPr>
                              <m:t>𝑊</m:t>
                            </m:r>
                          </m:e>
                          <m:sub>
                            <m:r>
                              <a:rPr lang="en-GB" sz="1100" i="1">
                                <a:latin typeface="Cambria Math" panose="02040503050406030204" pitchFamily="18" charset="0"/>
                              </a:rPr>
                              <m:t>h</m:t>
                            </m:r>
                          </m:sub>
                        </m:sSub>
                        <m:r>
                          <a:rPr lang="en-GB" sz="1100" b="0" i="1" smtClean="0">
                            <a:latin typeface="Cambria Math" panose="02040503050406030204" pitchFamily="18" charset="0"/>
                          </a:rPr>
                          <m:t>=</m:t>
                        </m:r>
                        <m:r>
                          <m:rPr>
                            <m:nor/>
                          </m:rPr>
                          <a:rPr lang="en-GB" sz="1100">
                            <a:latin typeface="Avenir Next Demi Bold"/>
                            <a:cs typeface="Times New Roman" panose="02020603050405020304" pitchFamily="18" charset="0"/>
                          </a:rPr>
                          <m:t>weight</m:t>
                        </m:r>
                        <m:r>
                          <m:rPr>
                            <m:nor/>
                          </m:rPr>
                          <a:rPr lang="en-GB" sz="1100">
                            <a:latin typeface="Avenir Next Demi Bold"/>
                            <a:cs typeface="Times New Roman" panose="02020603050405020304" pitchFamily="18" charset="0"/>
                          </a:rPr>
                          <m:t> </m:t>
                        </m:r>
                        <m:r>
                          <m:rPr>
                            <m:nor/>
                          </m:rPr>
                          <a:rPr lang="en-GB" sz="1100">
                            <a:latin typeface="Avenir Next Demi Bold"/>
                            <a:cs typeface="Times New Roman" panose="02020603050405020304" pitchFamily="18" charset="0"/>
                          </a:rPr>
                          <m:t>of</m:t>
                        </m:r>
                        <m:r>
                          <m:rPr>
                            <m:nor/>
                          </m:rPr>
                          <a:rPr lang="en-GB" sz="1100">
                            <a:latin typeface="Avenir Next Demi Bold"/>
                            <a:cs typeface="Times New Roman" panose="02020603050405020304" pitchFamily="18" charset="0"/>
                          </a:rPr>
                          <m:t> </m:t>
                        </m:r>
                        <m:r>
                          <m:rPr>
                            <m:nor/>
                          </m:rPr>
                          <a:rPr lang="en-GB" sz="1100">
                            <a:latin typeface="Avenir Next Demi Bold"/>
                            <a:cs typeface="Times New Roman" panose="02020603050405020304" pitchFamily="18" charset="0"/>
                          </a:rPr>
                          <m:t>the</m:t>
                        </m:r>
                        <m:r>
                          <m:rPr>
                            <m:nor/>
                          </m:rPr>
                          <a:rPr lang="en-GB" sz="1100">
                            <a:latin typeface="Avenir Next Demi Bold"/>
                            <a:cs typeface="Times New Roman" panose="02020603050405020304" pitchFamily="18" charset="0"/>
                          </a:rPr>
                          <m:t> </m:t>
                        </m:r>
                        <m:r>
                          <m:rPr>
                            <m:nor/>
                          </m:rPr>
                          <a:rPr lang="en-GB" sz="1100">
                            <a:latin typeface="Avenir Next Demi Bold"/>
                            <a:cs typeface="Times New Roman" panose="02020603050405020304" pitchFamily="18" charset="0"/>
                          </a:rPr>
                          <m:t>upper</m:t>
                        </m:r>
                        <m:r>
                          <m:rPr>
                            <m:nor/>
                          </m:rPr>
                          <a:rPr lang="en-GB" sz="1100">
                            <a:latin typeface="Avenir Next Demi Bold"/>
                            <a:cs typeface="Times New Roman" panose="02020603050405020304" pitchFamily="18" charset="0"/>
                          </a:rPr>
                          <m:t> </m:t>
                        </m:r>
                        <m:r>
                          <m:rPr>
                            <m:nor/>
                          </m:rPr>
                          <a:rPr lang="en-GB" sz="1100">
                            <a:latin typeface="Avenir Next Demi Bold"/>
                            <a:cs typeface="Times New Roman" panose="02020603050405020304" pitchFamily="18" charset="0"/>
                          </a:rPr>
                          <m:t>torso</m:t>
                        </m:r>
                      </m:oMath>
                    </m:oMathPara>
                  </a14:m>
                  <a:endParaRPr lang="en-GB" sz="1100" dirty="0">
                    <a:latin typeface="Avenir Next Demi Bold"/>
                    <a:cs typeface="Times New Roman" panose="02020603050405020304" pitchFamily="18" charset="0"/>
                  </a:endParaRPr>
                </a:p>
              </p:txBody>
            </p:sp>
          </mc:Choice>
          <mc:Fallback xmlns="">
            <p:sp>
              <p:nvSpPr>
                <p:cNvPr id="23" name="Rectangle 22"/>
                <p:cNvSpPr>
                  <a:spLocks noRot="1" noChangeAspect="1" noMove="1" noResize="1" noEditPoints="1" noAdjustHandles="1" noChangeArrowheads="1" noChangeShapeType="1" noTextEdit="1"/>
                </p:cNvSpPr>
                <p:nvPr/>
              </p:nvSpPr>
              <p:spPr>
                <a:xfrm>
                  <a:off x="3817194" y="3575029"/>
                  <a:ext cx="2145267" cy="261610"/>
                </a:xfrm>
                <a:prstGeom prst="rect">
                  <a:avLst/>
                </a:prstGeom>
                <a:blipFill rotWithShape="0">
                  <a:blip r:embed="rId8"/>
                  <a:stretch>
                    <a:fillRect b="-930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3817194" y="3932367"/>
                  <a:ext cx="2378600" cy="261610"/>
                </a:xfrm>
                <a:prstGeom prst="rect">
                  <a:avLst/>
                </a:prstGeom>
              </p:spPr>
              <p:txBody>
                <a:bodyPr wrap="none">
                  <a:spAutoFit/>
                </a:bodyPr>
                <a:lstStyle/>
                <a:p>
                  <a14:m>
                    <m:oMath xmlns:m="http://schemas.openxmlformats.org/officeDocument/2006/math">
                      <m:sSub>
                        <m:sSubPr>
                          <m:ctrlPr>
                            <a:rPr lang="en-GB" sz="1100" i="1">
                              <a:latin typeface="Cambria Math" panose="02040503050406030204" pitchFamily="18" charset="0"/>
                            </a:rPr>
                          </m:ctrlPr>
                        </m:sSubPr>
                        <m:e>
                          <m:r>
                            <a:rPr lang="en-GB" sz="1100" i="1">
                              <a:latin typeface="Cambria Math" panose="02040503050406030204" pitchFamily="18" charset="0"/>
                            </a:rPr>
                            <m:t>𝑊</m:t>
                          </m:r>
                        </m:e>
                        <m:sub>
                          <m:r>
                            <a:rPr lang="en-GB" sz="1100" i="1">
                              <a:latin typeface="Cambria Math" panose="02040503050406030204" pitchFamily="18" charset="0"/>
                            </a:rPr>
                            <m:t>𝑡</m:t>
                          </m:r>
                        </m:sub>
                      </m:sSub>
                    </m:oMath>
                  </a14:m>
                  <a:r>
                    <a:rPr lang="en-GB" sz="1100" dirty="0" smtClean="0">
                      <a:latin typeface="Avenir Next Demi Bold"/>
                    </a:rPr>
                    <a:t>= </a:t>
                  </a:r>
                  <a:r>
                    <a:rPr lang="en-GB" sz="1100" dirty="0">
                      <a:latin typeface="Avenir Next Demi Bold"/>
                      <a:cs typeface="Times New Roman" panose="02020603050405020304" pitchFamily="18" charset="0"/>
                    </a:rPr>
                    <a:t>weight of both head and arms </a:t>
                  </a:r>
                </a:p>
              </p:txBody>
            </p:sp>
          </mc:Choice>
          <mc:Fallback xmlns="">
            <p:sp>
              <p:nvSpPr>
                <p:cNvPr id="24" name="Rectangle 23"/>
                <p:cNvSpPr>
                  <a:spLocks noRot="1" noChangeAspect="1" noMove="1" noResize="1" noEditPoints="1" noAdjustHandles="1" noChangeArrowheads="1" noChangeShapeType="1" noTextEdit="1"/>
                </p:cNvSpPr>
                <p:nvPr/>
              </p:nvSpPr>
              <p:spPr>
                <a:xfrm>
                  <a:off x="3817194" y="3932367"/>
                  <a:ext cx="2378600" cy="261610"/>
                </a:xfrm>
                <a:prstGeom prst="rect">
                  <a:avLst/>
                </a:prstGeom>
                <a:blipFill rotWithShape="0">
                  <a:blip r:embed="rId9"/>
                  <a:stretch>
                    <a:fillRect t="-2326" b="-139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3817194" y="4264124"/>
                  <a:ext cx="3897478" cy="261610"/>
                </a:xfrm>
                <a:prstGeom prst="rect">
                  <a:avLst/>
                </a:prstGeom>
              </p:spPr>
              <p:txBody>
                <a:bodyPr wrap="square">
                  <a:spAutoFit/>
                </a:bodyPr>
                <a:lstStyle/>
                <a:p>
                  <a14:m>
                    <m:oMath xmlns:m="http://schemas.openxmlformats.org/officeDocument/2006/math">
                      <m:r>
                        <a:rPr lang="en-GB" sz="1100" smtClean="0">
                          <a:latin typeface="Cambria Math" panose="02040503050406030204" pitchFamily="18" charset="0"/>
                        </a:rPr>
                        <m:t> </m:t>
                      </m:r>
                      <m:r>
                        <a:rPr lang="en-GB" sz="1100" i="1">
                          <a:latin typeface="Cambria Math" panose="02040503050406030204" pitchFamily="18" charset="0"/>
                        </a:rPr>
                        <m:t>𝐿</m:t>
                      </m:r>
                    </m:oMath>
                  </a14:m>
                  <a:r>
                    <a:rPr lang="en-GB" sz="1100" dirty="0" smtClean="0">
                      <a:latin typeface="Avenir Next Demi Bold"/>
                    </a:rPr>
                    <a:t> = </a:t>
                  </a:r>
                  <a:r>
                    <a:rPr lang="en-GB" sz="1100" dirty="0" smtClean="0">
                      <a:latin typeface="Avenir Next Demi Bold"/>
                      <a:cs typeface="Times New Roman" panose="02020603050405020304" pitchFamily="18" charset="0"/>
                    </a:rPr>
                    <a:t>head </a:t>
                  </a:r>
                  <a:r>
                    <a:rPr lang="en-GB" sz="1100" dirty="0">
                      <a:latin typeface="Avenir Next Demi Bold"/>
                      <a:cs typeface="Times New Roman" panose="02020603050405020304" pitchFamily="18" charset="0"/>
                    </a:rPr>
                    <a:t>and arms centre of gravity</a:t>
                  </a:r>
                  <a:r>
                    <a:rPr lang="en-GB" sz="1100" dirty="0" smtClean="0">
                      <a:latin typeface="Avenir Next Demi Bold"/>
                      <a:cs typeface="Times New Roman" panose="02020603050405020304" pitchFamily="18" charset="0"/>
                    </a:rPr>
                    <a:t> </a:t>
                  </a:r>
                  <a:endParaRPr lang="en-GB" sz="1100" dirty="0">
                    <a:latin typeface="Avenir Next Demi Bold"/>
                    <a:cs typeface="Times New Roman" panose="02020603050405020304" pitchFamily="18" charset="0"/>
                  </a:endParaRPr>
                </a:p>
              </p:txBody>
            </p:sp>
          </mc:Choice>
          <mc:Fallback xmlns="">
            <p:sp>
              <p:nvSpPr>
                <p:cNvPr id="25" name="Rectangle 24"/>
                <p:cNvSpPr>
                  <a:spLocks noRot="1" noChangeAspect="1" noMove="1" noResize="1" noEditPoints="1" noAdjustHandles="1" noChangeArrowheads="1" noChangeShapeType="1" noTextEdit="1"/>
                </p:cNvSpPr>
                <p:nvPr/>
              </p:nvSpPr>
              <p:spPr>
                <a:xfrm>
                  <a:off x="3817194" y="4264124"/>
                  <a:ext cx="3897478" cy="261610"/>
                </a:xfrm>
                <a:prstGeom prst="rect">
                  <a:avLst/>
                </a:prstGeom>
                <a:blipFill rotWithShape="0">
                  <a:blip r:embed="rId10"/>
                  <a:stretch>
                    <a:fillRect t="-2326" b="-139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3817194" y="4587289"/>
                  <a:ext cx="2078155" cy="2616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1100" i="1" smtClean="0">
                            <a:latin typeface="Cambria Math" panose="02040503050406030204" pitchFamily="18" charset="0"/>
                          </a:rPr>
                          <m:t>𝜃</m:t>
                        </m:r>
                        <m:r>
                          <a:rPr lang="en-GB" sz="1100" b="0" i="1" smtClean="0">
                            <a:latin typeface="Cambria Math" panose="02040503050406030204" pitchFamily="18" charset="0"/>
                          </a:rPr>
                          <m:t>=</m:t>
                        </m:r>
                        <m:r>
                          <m:rPr>
                            <m:nor/>
                          </m:rPr>
                          <a:rPr lang="en-GB" sz="1100">
                            <a:latin typeface="Avenir Next Demi Bold"/>
                            <a:cs typeface="Times New Roman" panose="02020603050405020304" pitchFamily="18" charset="0"/>
                          </a:rPr>
                          <m:t>bending</m:t>
                        </m:r>
                        <m:r>
                          <m:rPr>
                            <m:nor/>
                          </m:rPr>
                          <a:rPr lang="en-GB" sz="1100">
                            <a:latin typeface="Avenir Next Demi Bold"/>
                            <a:cs typeface="Times New Roman" panose="02020603050405020304" pitchFamily="18" charset="0"/>
                          </a:rPr>
                          <m:t> </m:t>
                        </m:r>
                        <m:r>
                          <m:rPr>
                            <m:nor/>
                          </m:rPr>
                          <a:rPr lang="en-GB" sz="1100">
                            <a:latin typeface="Avenir Next Demi Bold"/>
                            <a:cs typeface="Times New Roman" panose="02020603050405020304" pitchFamily="18" charset="0"/>
                          </a:rPr>
                          <m:t>angle</m:t>
                        </m:r>
                      </m:oMath>
                    </m:oMathPara>
                  </a14:m>
                  <a:endParaRPr lang="en-GB" sz="1100" dirty="0">
                    <a:latin typeface="Avenir Next Demi Bold"/>
                    <a:cs typeface="Times New Roman" panose="02020603050405020304" pitchFamily="18" charset="0"/>
                  </a:endParaRPr>
                </a:p>
              </p:txBody>
            </p:sp>
          </mc:Choice>
          <mc:Fallback xmlns="">
            <p:sp>
              <p:nvSpPr>
                <p:cNvPr id="26" name="Rectangle 25"/>
                <p:cNvSpPr>
                  <a:spLocks noRot="1" noChangeAspect="1" noMove="1" noResize="1" noEditPoints="1" noAdjustHandles="1" noChangeArrowheads="1" noChangeShapeType="1" noTextEdit="1"/>
                </p:cNvSpPr>
                <p:nvPr/>
              </p:nvSpPr>
              <p:spPr>
                <a:xfrm>
                  <a:off x="3817194" y="4587289"/>
                  <a:ext cx="2078155" cy="261610"/>
                </a:xfrm>
                <a:prstGeom prst="rect">
                  <a:avLst/>
                </a:prstGeom>
                <a:blipFill rotWithShape="0">
                  <a:blip r:embed="rId11"/>
                  <a:stretch>
                    <a:fillRect b="-697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Rectangle 26"/>
                <p:cNvSpPr/>
                <p:nvPr/>
              </p:nvSpPr>
              <p:spPr>
                <a:xfrm>
                  <a:off x="3817194" y="4948164"/>
                  <a:ext cx="1729961" cy="261610"/>
                </a:xfrm>
                <a:prstGeom prst="rect">
                  <a:avLst/>
                </a:prstGeom>
              </p:spPr>
              <p:txBody>
                <a:bodyPr wrap="none">
                  <a:spAutoFit/>
                </a:bodyPr>
                <a:lstStyle/>
                <a:p>
                  <a14:m>
                    <m:oMath xmlns:m="http://schemas.openxmlformats.org/officeDocument/2006/math">
                      <m:r>
                        <a:rPr lang="en-GB" sz="1100">
                          <a:latin typeface="Cambria Math" panose="02040503050406030204" pitchFamily="18" charset="0"/>
                        </a:rPr>
                        <m:t>∅</m:t>
                      </m:r>
                    </m:oMath>
                  </a14:m>
                  <a:r>
                    <a:rPr lang="en-GB" sz="1100" dirty="0" smtClean="0">
                      <a:latin typeface="Avenir Next Demi Bold"/>
                    </a:rPr>
                    <a:t> = </a:t>
                  </a:r>
                  <a:r>
                    <a:rPr lang="en-GB" sz="1100" dirty="0">
                      <a:latin typeface="Avenir Next Demi Bold"/>
                      <a:cs typeface="Times New Roman" panose="02020603050405020304" pitchFamily="18" charset="0"/>
                    </a:rPr>
                    <a:t>angle of the muscle </a:t>
                  </a:r>
                  <a:r>
                    <a:rPr lang="en-GB" sz="1100" dirty="0" smtClean="0">
                      <a:latin typeface="Avenir Next Demi Bold"/>
                      <a:cs typeface="Times New Roman" panose="02020603050405020304" pitchFamily="18" charset="0"/>
                    </a:rPr>
                    <a:t> </a:t>
                  </a:r>
                  <a:endParaRPr lang="en-GB" sz="1100" dirty="0">
                    <a:latin typeface="Avenir Next Demi Bold"/>
                    <a:cs typeface="Times New Roman" panose="02020603050405020304" pitchFamily="18" charset="0"/>
                  </a:endParaRPr>
                </a:p>
              </p:txBody>
            </p:sp>
          </mc:Choice>
          <mc:Fallback xmlns="">
            <p:sp>
              <p:nvSpPr>
                <p:cNvPr id="27" name="Rectangle 26"/>
                <p:cNvSpPr>
                  <a:spLocks noRot="1" noChangeAspect="1" noMove="1" noResize="1" noEditPoints="1" noAdjustHandles="1" noChangeArrowheads="1" noChangeShapeType="1" noTextEdit="1"/>
                </p:cNvSpPr>
                <p:nvPr/>
              </p:nvSpPr>
              <p:spPr>
                <a:xfrm>
                  <a:off x="3817194" y="4948164"/>
                  <a:ext cx="1729961" cy="261610"/>
                </a:xfrm>
                <a:prstGeom prst="rect">
                  <a:avLst/>
                </a:prstGeom>
                <a:blipFill rotWithShape="0">
                  <a:blip r:embed="rId12"/>
                  <a:stretch>
                    <a:fillRect t="-2326" b="-13953"/>
                  </a:stretch>
                </a:blipFill>
              </p:spPr>
              <p:txBody>
                <a:bodyPr/>
                <a:lstStyle/>
                <a:p>
                  <a:r>
                    <a:rPr lang="en-GB">
                      <a:noFill/>
                    </a:rPr>
                    <a:t> </a:t>
                  </a:r>
                </a:p>
              </p:txBody>
            </p:sp>
          </mc:Fallback>
        </mc:AlternateContent>
      </p:grpSp>
    </p:spTree>
    <p:extLst>
      <p:ext uri="{BB962C8B-B14F-4D97-AF65-F5344CB8AC3E}">
        <p14:creationId xmlns:p14="http://schemas.microsoft.com/office/powerpoint/2010/main" val="2374802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fade">
                                      <p:cBhvr>
                                        <p:cTn id="10" dur="500"/>
                                        <p:tgtEl>
                                          <p:spTgt spid="1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2"/>
                                        </p:tgtEl>
                                      </p:cBhvr>
                                    </p:animEffect>
                                    <p:set>
                                      <p:cBhvr>
                                        <p:cTn id="30" dur="1" fill="hold">
                                          <p:stCondLst>
                                            <p:cond delay="499"/>
                                          </p:stCondLst>
                                        </p:cTn>
                                        <p:tgtEl>
                                          <p:spTgt spid="2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15">
                                            <p:txEl>
                                              <p:pRg st="2" end="2"/>
                                            </p:txEl>
                                          </p:spTgt>
                                        </p:tgtEl>
                                        <p:attrNameLst>
                                          <p:attrName>style.visibility</p:attrName>
                                        </p:attrNameLst>
                                      </p:cBhvr>
                                      <p:to>
                                        <p:strVal val="visible"/>
                                      </p:to>
                                    </p:set>
                                    <p:animEffect transition="in" filter="fade">
                                      <p:cBhvr>
                                        <p:cTn id="33" dur="500"/>
                                        <p:tgtEl>
                                          <p:spTgt spid="15">
                                            <p:txEl>
                                              <p:pRg st="2" end="2"/>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5">
                                            <p:txEl>
                                              <p:pRg st="3" end="3"/>
                                            </p:txEl>
                                          </p:spTgt>
                                        </p:tgtEl>
                                        <p:attrNameLst>
                                          <p:attrName>style.visibility</p:attrName>
                                        </p:attrNameLst>
                                      </p:cBhvr>
                                      <p:to>
                                        <p:strVal val="visible"/>
                                      </p:to>
                                    </p:set>
                                    <p:animEffect transition="in" filter="fade">
                                      <p:cBhvr>
                                        <p:cTn id="36" dur="500"/>
                                        <p:tgtEl>
                                          <p:spTgt spid="15">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p:nvPr/>
        </p:nvPicPr>
        <p:blipFill>
          <a:blip r:embed="rId2" cstate="print">
            <a:extLst>
              <a:ext uri="{28A0092B-C50C-407E-A947-70E740481C1C}">
                <a14:useLocalDpi xmlns:a14="http://schemas.microsoft.com/office/drawing/2010/main" val="0"/>
              </a:ext>
            </a:extLst>
          </a:blip>
          <a:stretch>
            <a:fillRect/>
          </a:stretch>
        </p:blipFill>
        <p:spPr>
          <a:xfrm>
            <a:off x="650127" y="862679"/>
            <a:ext cx="1708000" cy="1760361"/>
          </a:xfrm>
          <a:prstGeom prst="rect">
            <a:avLst/>
          </a:prstGeom>
        </p:spPr>
      </p:pic>
      <p:sp>
        <p:nvSpPr>
          <p:cNvPr id="6" name="Title 5"/>
          <p:cNvSpPr>
            <a:spLocks noGrp="1"/>
          </p:cNvSpPr>
          <p:nvPr>
            <p:ph type="title"/>
          </p:nvPr>
        </p:nvSpPr>
        <p:spPr/>
        <p:txBody>
          <a:bodyPr/>
          <a:lstStyle/>
          <a:p>
            <a:r>
              <a:rPr lang="en-US" sz="1800" dirty="0"/>
              <a:t>Results</a:t>
            </a:r>
            <a:endParaRPr lang="en-GB" sz="1800" dirty="0"/>
          </a:p>
        </p:txBody>
      </p:sp>
      <p:sp>
        <p:nvSpPr>
          <p:cNvPr id="7" name="Content Placeholder 6"/>
          <p:cNvSpPr>
            <a:spLocks noGrp="1"/>
          </p:cNvSpPr>
          <p:nvPr>
            <p:ph idx="1"/>
          </p:nvPr>
        </p:nvSpPr>
        <p:spPr>
          <a:xfrm>
            <a:off x="650127" y="3158897"/>
            <a:ext cx="3927483" cy="3394472"/>
          </a:xfrm>
        </p:spPr>
        <p:txBody>
          <a:bodyPr/>
          <a:lstStyle/>
          <a:p>
            <a:pPr>
              <a:spcBef>
                <a:spcPct val="0"/>
              </a:spcBef>
              <a:defRPr/>
            </a:pPr>
            <a:r>
              <a:rPr lang="en-GB" altLang="en-US" sz="1100" dirty="0"/>
              <a:t>Segments 1 displays the largest stress rising to over 3 N/m2</a:t>
            </a:r>
          </a:p>
          <a:p>
            <a:pPr>
              <a:spcBef>
                <a:spcPct val="0"/>
              </a:spcBef>
              <a:defRPr/>
            </a:pPr>
            <a:endParaRPr lang="en-GB" altLang="en-US" sz="1100" baseline="30000" dirty="0">
              <a:latin typeface="Times New Roman" panose="02020603050405020304" pitchFamily="18" charset="0"/>
              <a:cs typeface="Times New Roman" panose="02020603050405020304" pitchFamily="18" charset="0"/>
            </a:endParaRPr>
          </a:p>
          <a:p>
            <a:pPr>
              <a:spcBef>
                <a:spcPct val="0"/>
              </a:spcBef>
              <a:defRPr/>
            </a:pPr>
            <a:r>
              <a:rPr lang="en-GB" altLang="en-US" sz="1100" dirty="0"/>
              <a:t>Segments 5 display the largest stress rising to over 4 N/m</a:t>
            </a:r>
            <a:r>
              <a:rPr lang="en-GB" altLang="en-US" sz="1100" baseline="30000" dirty="0"/>
              <a:t>2</a:t>
            </a:r>
          </a:p>
          <a:p>
            <a:pPr>
              <a:spcBef>
                <a:spcPct val="0"/>
              </a:spcBef>
              <a:defRPr/>
            </a:pPr>
            <a:endParaRPr lang="en-GB" altLang="en-US" sz="1100" baseline="30000" dirty="0"/>
          </a:p>
          <a:p>
            <a:pPr>
              <a:spcBef>
                <a:spcPct val="0"/>
              </a:spcBef>
              <a:defRPr/>
            </a:pPr>
            <a:r>
              <a:rPr lang="en-GB" altLang="en-US" sz="1100" dirty="0"/>
              <a:t>Top Segments distribution of loading through means of standard deviation and mean.</a:t>
            </a:r>
          </a:p>
          <a:p>
            <a:endParaRPr lang="en-GB" sz="11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9694" y="855987"/>
            <a:ext cx="1758591" cy="175124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2715" y="965682"/>
            <a:ext cx="1762931" cy="1554354"/>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9694" y="2718416"/>
            <a:ext cx="1701581" cy="1876207"/>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53391" y="2718416"/>
            <a:ext cx="1701581" cy="1876207"/>
          </a:xfrm>
          <a:prstGeom prst="rect">
            <a:avLst/>
          </a:prstGeom>
        </p:spPr>
      </p:pic>
      <p:pic>
        <p:nvPicPr>
          <p:cNvPr id="12" name="Picture 11"/>
          <p:cNvPicPr/>
          <p:nvPr/>
        </p:nvPicPr>
        <p:blipFill>
          <a:blip r:embed="rId7" cstate="print">
            <a:extLst>
              <a:ext uri="{28A0092B-C50C-407E-A947-70E740481C1C}">
                <a14:useLocalDpi xmlns:a14="http://schemas.microsoft.com/office/drawing/2010/main" val="0"/>
              </a:ext>
            </a:extLst>
          </a:blip>
          <a:stretch>
            <a:fillRect/>
          </a:stretch>
        </p:blipFill>
        <p:spPr>
          <a:xfrm>
            <a:off x="2720857" y="855988"/>
            <a:ext cx="1723731" cy="1751249"/>
          </a:xfrm>
          <a:prstGeom prst="rect">
            <a:avLst/>
          </a:prstGeom>
        </p:spPr>
      </p:pic>
    </p:spTree>
    <p:extLst>
      <p:ext uri="{BB962C8B-B14F-4D97-AF65-F5344CB8AC3E}">
        <p14:creationId xmlns:p14="http://schemas.microsoft.com/office/powerpoint/2010/main" val="2889044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z="1800" dirty="0"/>
              <a:t>Conclusion &amp; Further work</a:t>
            </a:r>
            <a:endParaRPr lang="en-GB" sz="1800" dirty="0"/>
          </a:p>
        </p:txBody>
      </p:sp>
      <p:sp>
        <p:nvSpPr>
          <p:cNvPr id="11" name="Content Placeholder 10"/>
          <p:cNvSpPr>
            <a:spLocks noGrp="1"/>
          </p:cNvSpPr>
          <p:nvPr>
            <p:ph idx="1"/>
          </p:nvPr>
        </p:nvSpPr>
        <p:spPr/>
        <p:txBody>
          <a:bodyPr/>
          <a:lstStyle/>
          <a:p>
            <a:r>
              <a:rPr lang="en-GB" sz="1100" dirty="0"/>
              <a:t>The work that has been presented has shown possible use of </a:t>
            </a:r>
            <a:r>
              <a:rPr lang="en-GB" sz="1100" dirty="0" err="1"/>
              <a:t>polylactic</a:t>
            </a:r>
            <a:r>
              <a:rPr lang="en-GB" sz="1100" dirty="0"/>
              <a:t> acid as an alternate to conventional materials for medical exoskeleton design.</a:t>
            </a:r>
          </a:p>
          <a:p>
            <a:r>
              <a:rPr lang="en-GB" sz="1100" dirty="0"/>
              <a:t>Price could be dropped by a factor of 10, with maintenance cost on average of a £1</a:t>
            </a:r>
          </a:p>
          <a:p>
            <a:r>
              <a:rPr lang="en-GB" sz="1100" dirty="0"/>
              <a:t>Study into antimicrobial resistant PLA</a:t>
            </a:r>
          </a:p>
          <a:p>
            <a:r>
              <a:rPr lang="en-GB" sz="1100" dirty="0"/>
              <a:t>Mechanical Material testing data </a:t>
            </a:r>
          </a:p>
          <a:p>
            <a:r>
              <a:rPr lang="en-GB" sz="1100" dirty="0"/>
              <a:t>Human to machine interface</a:t>
            </a:r>
          </a:p>
          <a:p>
            <a:endParaRPr lang="en-GB" dirty="0"/>
          </a:p>
        </p:txBody>
      </p:sp>
      <p:pic>
        <p:nvPicPr>
          <p:cNvPr id="12" name="Picture 2" descr="Composite materials help bring revolutionary exoskeleton to lif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5389" y="2139677"/>
            <a:ext cx="1571625" cy="2095500"/>
          </a:xfrm>
          <a:prstGeom prst="rect">
            <a:avLst/>
          </a:prstGeom>
          <a:noFill/>
          <a:extLst>
            <a:ext uri="{909E8E84-426E-40DD-AFC4-6F175D3DCCD1}">
              <a14:hiddenFill xmlns:a14="http://schemas.microsoft.com/office/drawing/2010/main">
                <a:solidFill>
                  <a:srgbClr val="FFFFFF"/>
                </a:solidFill>
              </a14:hiddenFill>
            </a:ext>
          </a:extLst>
        </p:spPr>
      </p:pic>
      <p:pic>
        <p:nvPicPr>
          <p:cNvPr id="13"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5808" y="2372549"/>
            <a:ext cx="3696210" cy="1862628"/>
          </a:xfrm>
          <a:prstGeom prst="rect">
            <a:avLst/>
          </a:prstGeom>
        </p:spPr>
      </p:pic>
    </p:spTree>
    <p:extLst>
      <p:ext uri="{BB962C8B-B14F-4D97-AF65-F5344CB8AC3E}">
        <p14:creationId xmlns:p14="http://schemas.microsoft.com/office/powerpoint/2010/main" val="1894590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1800" dirty="0"/>
              <a:t>References</a:t>
            </a:r>
          </a:p>
        </p:txBody>
      </p:sp>
      <p:sp>
        <p:nvSpPr>
          <p:cNvPr id="6" name="Content Placeholder 5"/>
          <p:cNvSpPr>
            <a:spLocks noGrp="1"/>
          </p:cNvSpPr>
          <p:nvPr>
            <p:ph idx="1"/>
          </p:nvPr>
        </p:nvSpPr>
        <p:spPr>
          <a:xfrm>
            <a:off x="650127" y="1066801"/>
            <a:ext cx="8008098" cy="3394472"/>
          </a:xfrm>
        </p:spPr>
        <p:txBody>
          <a:bodyPr/>
          <a:lstStyle/>
          <a:p>
            <a:r>
              <a:rPr lang="en-GB" sz="600" dirty="0"/>
              <a:t>[1]	E.P. </a:t>
            </a:r>
            <a:r>
              <a:rPr lang="en-GB" sz="600" dirty="0" err="1"/>
              <a:t>Lamers</a:t>
            </a:r>
            <a:r>
              <a:rPr lang="en-GB" sz="600" dirty="0"/>
              <a:t>, A.J. Yang and K.E. </a:t>
            </a:r>
            <a:r>
              <a:rPr lang="en-GB" sz="600" dirty="0" err="1"/>
              <a:t>Zelik</a:t>
            </a:r>
            <a:r>
              <a:rPr lang="en-GB" sz="600" dirty="0"/>
              <a:t>, </a:t>
            </a:r>
            <a:r>
              <a:rPr lang="en-GB" sz="600" i="1" dirty="0"/>
              <a:t>Feasibility of a Biomechanically-Assistive Garment to Reduce Low Back Loading During Leaning and Lifting</a:t>
            </a:r>
            <a:r>
              <a:rPr lang="en-GB" sz="600" dirty="0"/>
              <a:t>, IEEE Transactions on Biomedical Engineering 65 (2018), pp. 1674–1680.</a:t>
            </a:r>
          </a:p>
          <a:p>
            <a:r>
              <a:rPr lang="en-GB" sz="600" dirty="0"/>
              <a:t>[2]	M.B. </a:t>
            </a:r>
            <a:r>
              <a:rPr lang="en-GB" sz="600" dirty="0" err="1"/>
              <a:t>Näf</a:t>
            </a:r>
            <a:r>
              <a:rPr lang="en-GB" sz="600" dirty="0"/>
              <a:t>, A.S. </a:t>
            </a:r>
            <a:r>
              <a:rPr lang="en-GB" sz="600" dirty="0" err="1"/>
              <a:t>Koopman</a:t>
            </a:r>
            <a:r>
              <a:rPr lang="en-GB" sz="600" dirty="0"/>
              <a:t>, S. </a:t>
            </a:r>
            <a:r>
              <a:rPr lang="en-GB" sz="600" dirty="0" err="1"/>
              <a:t>Baltrusch</a:t>
            </a:r>
            <a:r>
              <a:rPr lang="en-GB" sz="600" dirty="0"/>
              <a:t>, C. Rodriguez-Guerrero, B. </a:t>
            </a:r>
            <a:r>
              <a:rPr lang="en-GB" sz="600" dirty="0" err="1"/>
              <a:t>Vanderborght</a:t>
            </a:r>
            <a:r>
              <a:rPr lang="en-GB" sz="600" dirty="0"/>
              <a:t> and D. </a:t>
            </a:r>
            <a:r>
              <a:rPr lang="en-GB" sz="600" dirty="0" err="1"/>
              <a:t>Lefeber</a:t>
            </a:r>
            <a:r>
              <a:rPr lang="en-GB" sz="600" dirty="0"/>
              <a:t>, </a:t>
            </a:r>
            <a:r>
              <a:rPr lang="en-GB" sz="600" i="1" dirty="0"/>
              <a:t>Passive Back Support Exoskeleton Improves Range of Motion Using Flexible Beams</a:t>
            </a:r>
            <a:r>
              <a:rPr lang="en-GB" sz="600" dirty="0"/>
              <a:t>, Front. Robot. AI 5 (2018), .</a:t>
            </a:r>
          </a:p>
          <a:p>
            <a:r>
              <a:rPr lang="en-GB" sz="600" dirty="0"/>
              <a:t>[3]	J.-H. Park, P.R. Stegall, D.P. </a:t>
            </a:r>
            <a:r>
              <a:rPr lang="en-GB" sz="600" dirty="0" err="1"/>
              <a:t>Roye</a:t>
            </a:r>
            <a:r>
              <a:rPr lang="en-GB" sz="600" dirty="0"/>
              <a:t> and S.K. Agrawal, </a:t>
            </a:r>
            <a:r>
              <a:rPr lang="en-GB" sz="600" i="1" dirty="0"/>
              <a:t>Robotic Spine Exoskeleton (</a:t>
            </a:r>
            <a:r>
              <a:rPr lang="en-GB" sz="600" i="1" dirty="0" err="1"/>
              <a:t>RoSE</a:t>
            </a:r>
            <a:r>
              <a:rPr lang="en-GB" sz="600" i="1" dirty="0"/>
              <a:t>): Characterizing the 3-D Stiffness of the Human Torso in the Treatment of Spine Deformity</a:t>
            </a:r>
            <a:r>
              <a:rPr lang="en-GB" sz="600" dirty="0"/>
              <a:t>, IEEE Transactions on Neural Systems and Rehabilitation Engineering 26 (2018), pp. 1026–1035.</a:t>
            </a:r>
          </a:p>
          <a:p>
            <a:r>
              <a:rPr lang="en-GB" sz="600" dirty="0"/>
              <a:t>[4]	J. </a:t>
            </a:r>
            <a:r>
              <a:rPr lang="en-GB" sz="600" dirty="0" err="1"/>
              <a:t>Babič</a:t>
            </a:r>
            <a:r>
              <a:rPr lang="en-GB" sz="600" dirty="0"/>
              <a:t>, T. </a:t>
            </a:r>
            <a:r>
              <a:rPr lang="en-GB" sz="600" dirty="0" err="1"/>
              <a:t>Petrič</a:t>
            </a:r>
            <a:r>
              <a:rPr lang="en-GB" sz="600" dirty="0"/>
              <a:t>, K. </a:t>
            </a:r>
            <a:r>
              <a:rPr lang="en-GB" sz="600" dirty="0" err="1"/>
              <a:t>Mombaur</a:t>
            </a:r>
            <a:r>
              <a:rPr lang="en-GB" sz="600" dirty="0"/>
              <a:t>, I. </a:t>
            </a:r>
            <a:r>
              <a:rPr lang="en-GB" sz="600" dirty="0" err="1"/>
              <a:t>Kingma</a:t>
            </a:r>
            <a:r>
              <a:rPr lang="en-GB" sz="600" dirty="0"/>
              <a:t>, J. </a:t>
            </a:r>
            <a:r>
              <a:rPr lang="en-GB" sz="600" dirty="0" err="1"/>
              <a:t>Bornmann</a:t>
            </a:r>
            <a:r>
              <a:rPr lang="en-GB" sz="600" dirty="0"/>
              <a:t>, J. González-Vargas et al., </a:t>
            </a:r>
            <a:r>
              <a:rPr lang="en-GB" sz="600" i="1" dirty="0"/>
              <a:t>SPEXOR: Design and development of passive spinal exoskeletal robot for low back pain prevention and vocational reintegration</a:t>
            </a:r>
            <a:r>
              <a:rPr lang="en-GB" sz="600" dirty="0"/>
              <a:t>, SN Appl. Sci. 1 (2019), pp. 262.</a:t>
            </a:r>
          </a:p>
          <a:p>
            <a:r>
              <a:rPr lang="en-GB" sz="600" dirty="0"/>
              <a:t>[5]	S. </a:t>
            </a:r>
            <a:r>
              <a:rPr lang="en-GB" sz="600" dirty="0" err="1"/>
              <a:t>Toxiri</a:t>
            </a:r>
            <a:r>
              <a:rPr lang="en-GB" sz="600" dirty="0"/>
              <a:t>, M.B. </a:t>
            </a:r>
            <a:r>
              <a:rPr lang="en-GB" sz="600" dirty="0" err="1"/>
              <a:t>Näf</a:t>
            </a:r>
            <a:r>
              <a:rPr lang="en-GB" sz="600" dirty="0"/>
              <a:t>, M. </a:t>
            </a:r>
            <a:r>
              <a:rPr lang="en-GB" sz="600" dirty="0" err="1"/>
              <a:t>Lazzaroni</a:t>
            </a:r>
            <a:r>
              <a:rPr lang="en-GB" sz="600" dirty="0"/>
              <a:t>, J. </a:t>
            </a:r>
            <a:r>
              <a:rPr lang="en-GB" sz="600" dirty="0" err="1"/>
              <a:t>Fernández</a:t>
            </a:r>
            <a:r>
              <a:rPr lang="en-GB" sz="600" dirty="0"/>
              <a:t>, M. </a:t>
            </a:r>
            <a:r>
              <a:rPr lang="en-GB" sz="600" dirty="0" err="1"/>
              <a:t>Sposito</a:t>
            </a:r>
            <a:r>
              <a:rPr lang="en-GB" sz="600" dirty="0"/>
              <a:t>, T. </a:t>
            </a:r>
            <a:r>
              <a:rPr lang="en-GB" sz="600" dirty="0" err="1"/>
              <a:t>Poliero</a:t>
            </a:r>
            <a:r>
              <a:rPr lang="en-GB" sz="600" dirty="0"/>
              <a:t> et al., </a:t>
            </a:r>
            <a:r>
              <a:rPr lang="en-GB" sz="600" i="1" dirty="0"/>
              <a:t>Back-Support Exoskeletons for Occupational Use: An Overview of Technological Advances and Trends</a:t>
            </a:r>
            <a:r>
              <a:rPr lang="en-GB" sz="600" dirty="0"/>
              <a:t>, IISE Transactions on Occupational Ergonomics and Human Factors 7 (2019), pp. 237–249.</a:t>
            </a:r>
          </a:p>
          <a:p>
            <a:r>
              <a:rPr lang="en-GB" sz="600" dirty="0"/>
              <a:t>[6]	M. </a:t>
            </a:r>
            <a:r>
              <a:rPr lang="en-GB" sz="600" dirty="0" err="1"/>
              <a:t>Goršič</a:t>
            </a:r>
            <a:r>
              <a:rPr lang="en-GB" sz="600" dirty="0"/>
              <a:t>, Y. </a:t>
            </a:r>
            <a:r>
              <a:rPr lang="en-GB" sz="600" dirty="0" err="1"/>
              <a:t>Regmi</a:t>
            </a:r>
            <a:r>
              <a:rPr lang="en-GB" sz="600" dirty="0"/>
              <a:t>, A.P. Johnson, B. Dai and D. Novak, </a:t>
            </a:r>
            <a:r>
              <a:rPr lang="en-GB" sz="600" i="1" dirty="0"/>
              <a:t>A Pilot Study of Varying Thoracic and Abdominal Compression in a Reconfigurable Trunk Exoskeleton During Different Activities</a:t>
            </a:r>
            <a:r>
              <a:rPr lang="en-GB" sz="600" dirty="0"/>
              <a:t>, IEEE Transactions on Biomedical Engineering 67 (2020), pp. 1585–1594.</a:t>
            </a:r>
          </a:p>
          <a:p>
            <a:r>
              <a:rPr lang="en-GB" sz="600" dirty="0"/>
              <a:t>[7]	E. </a:t>
            </a:r>
            <a:r>
              <a:rPr lang="en-GB" sz="600" dirty="0" err="1"/>
              <a:t>Wojciechowski</a:t>
            </a:r>
            <a:r>
              <a:rPr lang="en-GB" sz="600" dirty="0"/>
              <a:t>, A.Y. Chang, D. </a:t>
            </a:r>
            <a:r>
              <a:rPr lang="en-GB" sz="600" dirty="0" err="1"/>
              <a:t>Balassone</a:t>
            </a:r>
            <a:r>
              <a:rPr lang="en-GB" sz="600" dirty="0"/>
              <a:t>, J. Ford, T.L. Cheng, D. Little et al., </a:t>
            </a:r>
            <a:r>
              <a:rPr lang="en-GB" sz="600" i="1" dirty="0"/>
              <a:t>Feasibility of designing, manufacturing and delivering 3D printed ankle-foot orthoses: a systematic review</a:t>
            </a:r>
            <a:r>
              <a:rPr lang="en-GB" sz="600" dirty="0"/>
              <a:t>, Journal of Foot and Ankle Research 12 (2019), pp. 11.</a:t>
            </a:r>
          </a:p>
          <a:p>
            <a:r>
              <a:rPr lang="en-GB" sz="600" dirty="0"/>
              <a:t>[8]	R. Xu, Z. Wang, Z. Ren, T. Ma, Z. </a:t>
            </a:r>
            <a:r>
              <a:rPr lang="en-GB" sz="600" dirty="0" err="1"/>
              <a:t>Jia</a:t>
            </a:r>
            <a:r>
              <a:rPr lang="en-GB" sz="600" dirty="0"/>
              <a:t>, S. Fang et al., </a:t>
            </a:r>
            <a:r>
              <a:rPr lang="en-GB" sz="600" i="1" dirty="0"/>
              <a:t>Comparative Study of the Effects of Customized 3D printed insole and Prefabricated Insole on Plantar Pressure and Comfort in Patients with Symptomatic Flatfoot</a:t>
            </a:r>
            <a:r>
              <a:rPr lang="en-GB" sz="600" dirty="0"/>
              <a:t>, Med </a:t>
            </a:r>
            <a:r>
              <a:rPr lang="en-GB" sz="600" dirty="0" err="1"/>
              <a:t>Sci</a:t>
            </a:r>
            <a:r>
              <a:rPr lang="en-GB" sz="600" dirty="0"/>
              <a:t> </a:t>
            </a:r>
            <a:r>
              <a:rPr lang="en-GB" sz="600" dirty="0" err="1"/>
              <a:t>Monit</a:t>
            </a:r>
            <a:r>
              <a:rPr lang="en-GB" sz="600" dirty="0"/>
              <a:t> 25 (2019), pp. 3510–3519.</a:t>
            </a:r>
          </a:p>
          <a:p>
            <a:r>
              <a:rPr lang="en-GB" sz="600" dirty="0"/>
              <a:t>[9]	A. </a:t>
            </a:r>
            <a:r>
              <a:rPr lang="en-GB" sz="600" dirty="0" err="1"/>
              <a:t>Manero</a:t>
            </a:r>
            <a:r>
              <a:rPr lang="en-GB" sz="600" dirty="0"/>
              <a:t>, P. Smith, J. Sparkman, M. </a:t>
            </a:r>
            <a:r>
              <a:rPr lang="en-GB" sz="600" dirty="0" err="1"/>
              <a:t>Dombrowski</a:t>
            </a:r>
            <a:r>
              <a:rPr lang="en-GB" sz="600" dirty="0"/>
              <a:t>, D. </a:t>
            </a:r>
            <a:r>
              <a:rPr lang="en-GB" sz="600" dirty="0" err="1"/>
              <a:t>Courbin</a:t>
            </a:r>
            <a:r>
              <a:rPr lang="en-GB" sz="600" dirty="0"/>
              <a:t>, A. Kester et al., </a:t>
            </a:r>
            <a:r>
              <a:rPr lang="en-GB" sz="600" i="1" dirty="0"/>
              <a:t>Implementation of 3D Printing Technology in the Field of Prosthetics: Past, Present, and Future</a:t>
            </a:r>
            <a:r>
              <a:rPr lang="en-GB" sz="600" dirty="0"/>
              <a:t>, </a:t>
            </a:r>
            <a:r>
              <a:rPr lang="en-GB" sz="600" dirty="0" err="1"/>
              <a:t>Int</a:t>
            </a:r>
            <a:r>
              <a:rPr lang="en-GB" sz="600" dirty="0"/>
              <a:t> J Environ Res Public Health 16 (2019), .</a:t>
            </a:r>
          </a:p>
          <a:p>
            <a:r>
              <a:rPr lang="en-GB" sz="600" dirty="0"/>
              <a:t>[10]	F.D.B. de Sousa, G.L. </a:t>
            </a:r>
            <a:r>
              <a:rPr lang="en-GB" sz="600" dirty="0" err="1"/>
              <a:t>Mantovani</a:t>
            </a:r>
            <a:r>
              <a:rPr lang="en-GB" sz="600" dirty="0"/>
              <a:t> and C.H. </a:t>
            </a:r>
            <a:r>
              <a:rPr lang="en-GB" sz="600" dirty="0" err="1"/>
              <a:t>Scuracchio</a:t>
            </a:r>
            <a:r>
              <a:rPr lang="en-GB" sz="600" dirty="0"/>
              <a:t>, </a:t>
            </a:r>
            <a:r>
              <a:rPr lang="en-GB" sz="600" i="1" dirty="0"/>
              <a:t>Mechanical properties and morphology of NBR with different clays</a:t>
            </a:r>
            <a:r>
              <a:rPr lang="en-GB" sz="600" dirty="0"/>
              <a:t>, Polymer Testing 30 (2011), pp. 819–825.</a:t>
            </a:r>
          </a:p>
          <a:p>
            <a:endParaRPr lang="en-GB" sz="600" dirty="0"/>
          </a:p>
        </p:txBody>
      </p:sp>
    </p:spTree>
    <p:extLst>
      <p:ext uri="{BB962C8B-B14F-4D97-AF65-F5344CB8AC3E}">
        <p14:creationId xmlns:p14="http://schemas.microsoft.com/office/powerpoint/2010/main" val="1174584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UCLan">
      <a:dk1>
        <a:srgbClr val="007FB0"/>
      </a:dk1>
      <a:lt1>
        <a:srgbClr val="BE1622"/>
      </a:lt1>
      <a:dk2>
        <a:srgbClr val="E3E5ED"/>
      </a:dk2>
      <a:lt2>
        <a:srgbClr val="34516C"/>
      </a:lt2>
      <a:accent1>
        <a:srgbClr val="0099D2"/>
      </a:accent1>
      <a:accent2>
        <a:srgbClr val="53B7E8"/>
      </a:accent2>
      <a:accent3>
        <a:srgbClr val="A4D3F2"/>
      </a:accent3>
      <a:accent4>
        <a:srgbClr val="577A9B"/>
      </a:accent4>
      <a:accent5>
        <a:srgbClr val="919CAD"/>
      </a:accent5>
      <a:accent6>
        <a:srgbClr val="C7CBDA"/>
      </a:accent6>
      <a:hlink>
        <a:srgbClr val="BE1622"/>
      </a:hlink>
      <a:folHlink>
        <a:srgbClr val="BE162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nfoPath Form Template" ma:contentTypeID="0x010100F8EF98760CBA4A94994F13BA881038FA00744A72311EBF4A4697C45967427595B8" ma:contentTypeVersion="0" ma:contentTypeDescription="A Microsoft InfoPath Form Template." ma:contentTypeScope="" ma:versionID="6f6433197b26f1a5ccb3cddd1aa5f772">
  <xsd:schema xmlns:xsd="http://www.w3.org/2001/XMLSchema" xmlns:xs="http://www.w3.org/2001/XMLSchema" xmlns:p="http://schemas.microsoft.com/office/2006/metadata/properties" xmlns:ns2="d44e51ce-3ab3-4ae9-9890-23e47c8db08d" targetNamespace="http://schemas.microsoft.com/office/2006/metadata/properties" ma:root="true" ma:fieldsID="c552911266c6b81082a9433c2a22ca5d" ns2:_="">
    <xsd:import namespace="d44e51ce-3ab3-4ae9-9890-23e47c8db08d"/>
    <xsd:element name="properties">
      <xsd:complexType>
        <xsd:sequence>
          <xsd:element name="documentManagement">
            <xsd:complexType>
              <xsd:all>
                <xsd:element ref="ns2:FormName" minOccurs="0"/>
                <xsd:element ref="ns2:FormCategory" minOccurs="0"/>
                <xsd:element ref="ns2:FormVersion" minOccurs="0"/>
                <xsd:element ref="ns2:FormId" minOccurs="0"/>
                <xsd:element ref="ns2:FormLocale" minOccurs="0"/>
                <xsd:element ref="ns2:FormDescription" minOccurs="0"/>
                <xsd:element ref="ns2:CustomContentTypeId" minOccurs="0"/>
                <xsd:element ref="ns2:ShowInCatalo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4e51ce-3ab3-4ae9-9890-23e47c8db08d" elementFormDefault="qualified">
    <xsd:import namespace="http://schemas.microsoft.com/office/2006/documentManagement/types"/>
    <xsd:import namespace="http://schemas.microsoft.com/office/infopath/2007/PartnerControls"/>
    <xsd:element name="FormName" ma:index="8" nillable="true" ma:displayName="Form Name" ma:internalName="FormName">
      <xsd:simpleType>
        <xsd:restriction base="dms:Text"/>
      </xsd:simpleType>
    </xsd:element>
    <xsd:element name="FormCategory" ma:index="9" nillable="true" ma:displayName="Form Category" ma:internalName="FormCategory">
      <xsd:simpleType>
        <xsd:restriction base="dms:Text"/>
      </xsd:simpleType>
    </xsd:element>
    <xsd:element name="FormVersion" ma:index="10" nillable="true" ma:displayName="Form Version" ma:internalName="FormVersion">
      <xsd:simpleType>
        <xsd:restriction base="dms:Text"/>
      </xsd:simpleType>
    </xsd:element>
    <xsd:element name="FormId" ma:index="11" nillable="true" ma:displayName="Form ID" ma:internalName="FormId">
      <xsd:simpleType>
        <xsd:restriction base="dms:Text"/>
      </xsd:simpleType>
    </xsd:element>
    <xsd:element name="FormLocale" ma:index="12" nillable="true" ma:displayName="Form Locale" ma:internalName="FormLocale">
      <xsd:simpleType>
        <xsd:restriction base="dms:Text"/>
      </xsd:simpleType>
    </xsd:element>
    <xsd:element name="FormDescription" ma:index="13" nillable="true" ma:displayName="Form Description" ma:internalName="FormDescription">
      <xsd:simpleType>
        <xsd:restriction base="dms:Text"/>
      </xsd:simpleType>
    </xsd:element>
    <xsd:element name="CustomContentTypeId" ma:index="14" nillable="true" ma:displayName="Content Type ID" ma:hidden="true" ma:internalName="CustomContentTypeId">
      <xsd:simpleType>
        <xsd:restriction base="dms:Text"/>
      </xsd:simpleType>
    </xsd:element>
    <xsd:element name="ShowInCatalog" ma:index="15" nillable="true" ma:displayName="Show in Catalog" ma:default="TRUE" ma:internalName="ShowInCatalog">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FormId xmlns="d44e51ce-3ab3-4ae9-9890-23e47c8db08d" xsi:nil="true"/>
    <ShowInCatalog xmlns="d44e51ce-3ab3-4ae9-9890-23e47c8db08d">false</ShowInCatalog>
    <FormDescription xmlns="d44e51ce-3ab3-4ae9-9890-23e47c8db08d" xsi:nil="true"/>
    <FormVersion xmlns="d44e51ce-3ab3-4ae9-9890-23e47c8db08d" xsi:nil="true"/>
    <CustomContentTypeId xmlns="d44e51ce-3ab3-4ae9-9890-23e47c8db08d" xsi:nil="true"/>
    <FormCategory xmlns="d44e51ce-3ab3-4ae9-9890-23e47c8db08d" xsi:nil="true"/>
    <FormName xmlns="d44e51ce-3ab3-4ae9-9890-23e47c8db08d" xsi:nil="true"/>
    <FormLocale xmlns="d44e51ce-3ab3-4ae9-9890-23e47c8db08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0159BB-8676-427D-91B8-97DDB59F05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4e51ce-3ab3-4ae9-9890-23e47c8db0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d44e51ce-3ab3-4ae9-9890-23e47c8db08d"/>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328</TotalTime>
  <Words>327</Words>
  <Application>Microsoft Office PowerPoint</Application>
  <PresentationFormat>On-screen Show (16:9)</PresentationFormat>
  <Paragraphs>66</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Arial</vt:lpstr>
      <vt:lpstr>Avenir Next Bold</vt:lpstr>
      <vt:lpstr>Avenir Next Demi Bold</vt:lpstr>
      <vt:lpstr>Avenir Next Medium</vt:lpstr>
      <vt:lpstr>Avenir Next Regular</vt:lpstr>
      <vt:lpstr>Calibri</vt:lpstr>
      <vt:lpstr>Cambria Math</vt:lpstr>
      <vt:lpstr>Times New Roman</vt:lpstr>
      <vt:lpstr>Office Theme</vt:lpstr>
      <vt:lpstr>The use of 3D printed material for trunk exoskeleton</vt:lpstr>
      <vt:lpstr>Contents</vt:lpstr>
      <vt:lpstr>Introduction</vt:lpstr>
      <vt:lpstr>Trunk Exoskeleton design</vt:lpstr>
      <vt:lpstr>Computational Methods</vt:lpstr>
      <vt:lpstr>Results</vt:lpstr>
      <vt:lpstr>Conclusion &amp; Further work</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Matthew Dickinson &lt;School of Engineering&gt;</cp:lastModifiedBy>
  <cp:revision>21</cp:revision>
  <dcterms:created xsi:type="dcterms:W3CDTF">2020-09-08T10:50:49Z</dcterms:created>
  <dcterms:modified xsi:type="dcterms:W3CDTF">2020-09-25T13:26:09Z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0x010100F8EF98760CBA4A94994F13BA881038FA00744A72311EBF4A4697C45967427595B8</vt:lpwstr>
  </property>
</Properties>
</file>