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6837" autoAdjust="0"/>
  </p:normalViewPr>
  <p:slideViewPr>
    <p:cSldViewPr>
      <p:cViewPr>
        <p:scale>
          <a:sx n="200" d="100"/>
          <a:sy n="200" d="100"/>
        </p:scale>
        <p:origin x="624" y="-565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emf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emf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334815" y="1454787"/>
            <a:ext cx="3060000" cy="9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Plate Differential Mobility Analyser (DMA): 2 parallel plates between which aerosol-laden air flows. Particles are previously given an electric charge.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Voltage difference between the plates allows to separate particles according to mass/charge/mobility. </a:t>
            </a:r>
            <a:endParaRPr lang="en-GB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3618009" y="1454787"/>
            <a:ext cx="3060000" cy="9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COMPUTATIONS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Modules used: “laminar flow” + “particle tracking”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Full 3D geometry but internal details of the electrostatic precipitator simplified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Transient calculation.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“Finer” mesh quality found sufficient.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16237" y="3701144"/>
            <a:ext cx="3060000" cy="371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As a function of flowrate, a pair of counter rotating vortices appears in the pipe bend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They are similar to Dean vortices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endParaRPr lang="en-GB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Dean number in the pipe bend is estimated at 30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Transient calculation shows that the vortices are stable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Back to the geometry of the actual device, the shape of the particle beam at the inlet of the DMA is deformed =&gt; accounts for wider-than-expected transfer function.</a:t>
            </a: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607500" y="8074870"/>
            <a:ext cx="3060000" cy="6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One reason for non-optimal performance confirmed.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Modifications of the electrostatic precipitator proposed (and planned to be tested).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GB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4815" y="9073105"/>
            <a:ext cx="2598002" cy="441337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b="1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</a:t>
            </a:r>
            <a:r>
              <a:rPr lang="en-GB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  <a:r>
              <a:rPr lang="fr-FR" sz="800" i="1" dirty="0">
                <a:latin typeface="+mj-lt"/>
              </a:rPr>
              <a:t> 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S. </a:t>
            </a:r>
            <a:r>
              <a:rPr lang="en-GB" sz="583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Clavaguera</a:t>
            </a:r>
            <a:r>
              <a:rPr lang="en-GB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M. </a:t>
            </a:r>
            <a:r>
              <a:rPr lang="en-GB" sz="583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Pourprix</a:t>
            </a:r>
            <a:r>
              <a:rPr lang="en-GB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Patents WO 2019 073009 and WO 2019 07006</a:t>
            </a:r>
          </a:p>
          <a:p>
            <a:r>
              <a:rPr lang="en-US" sz="580" dirty="0" smtClean="0">
                <a:latin typeface="+mn-lt"/>
              </a:rPr>
              <a:t>2.   </a:t>
            </a:r>
            <a:r>
              <a:rPr lang="en-US" sz="580" dirty="0" err="1" smtClean="0">
                <a:latin typeface="+mn-lt"/>
              </a:rPr>
              <a:t>Ligrani</a:t>
            </a:r>
            <a:r>
              <a:rPr lang="en-US" sz="580" dirty="0" smtClean="0">
                <a:latin typeface="+mn-lt"/>
              </a:rPr>
              <a:t> </a:t>
            </a:r>
            <a:r>
              <a:rPr lang="en-US" sz="580" dirty="0">
                <a:latin typeface="+mn-lt"/>
              </a:rPr>
              <a:t>PM. A study of dean vortex development and structure in a curved rectangular channel with aspect ratio of 40 at dean numbers up to 430. </a:t>
            </a:r>
            <a:r>
              <a:rPr lang="en-US" sz="580" dirty="0" smtClean="0">
                <a:latin typeface="+mn-lt"/>
              </a:rPr>
              <a:t>1994</a:t>
            </a:r>
            <a:endParaRPr lang="en-US" sz="580" dirty="0">
              <a:latin typeface="+mn-lt"/>
            </a:endParaRPr>
          </a:p>
        </p:txBody>
      </p:sp>
      <p:grpSp>
        <p:nvGrpSpPr>
          <p:cNvPr id="74" name="Groupe 73"/>
          <p:cNvGrpSpPr/>
          <p:nvPr/>
        </p:nvGrpSpPr>
        <p:grpSpPr>
          <a:xfrm>
            <a:off x="3546922" y="4202170"/>
            <a:ext cx="2983046" cy="1008057"/>
            <a:chOff x="3231020" y="6086718"/>
            <a:chExt cx="2983046" cy="1008057"/>
          </a:xfrm>
        </p:grpSpPr>
        <p:grpSp>
          <p:nvGrpSpPr>
            <p:cNvPr id="73" name="Groupe 72"/>
            <p:cNvGrpSpPr/>
            <p:nvPr/>
          </p:nvGrpSpPr>
          <p:grpSpPr>
            <a:xfrm>
              <a:off x="3231020" y="6086718"/>
              <a:ext cx="2983046" cy="783464"/>
              <a:chOff x="3633465" y="5083660"/>
              <a:chExt cx="2983046" cy="783464"/>
            </a:xfrm>
          </p:grpSpPr>
          <p:grpSp>
            <p:nvGrpSpPr>
              <p:cNvPr id="88" name="Groupe 87"/>
              <p:cNvGrpSpPr/>
              <p:nvPr/>
            </p:nvGrpSpPr>
            <p:grpSpPr>
              <a:xfrm>
                <a:off x="3633465" y="5083660"/>
                <a:ext cx="633006" cy="783464"/>
                <a:chOff x="3616441" y="6431936"/>
                <a:chExt cx="633006" cy="783464"/>
              </a:xfrm>
            </p:grpSpPr>
            <p:grpSp>
              <p:nvGrpSpPr>
                <p:cNvPr id="85" name="Groupe 84"/>
                <p:cNvGrpSpPr/>
                <p:nvPr/>
              </p:nvGrpSpPr>
              <p:grpSpPr>
                <a:xfrm>
                  <a:off x="3616441" y="6612605"/>
                  <a:ext cx="633006" cy="602795"/>
                  <a:chOff x="3707047" y="6392153"/>
                  <a:chExt cx="633006" cy="602795"/>
                </a:xfrm>
              </p:grpSpPr>
              <p:pic>
                <p:nvPicPr>
                  <p:cNvPr id="7" name="Image 6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20012" t="13834" r="20013" b="10016"/>
                  <a:stretch/>
                </p:blipFill>
                <p:spPr>
                  <a:xfrm>
                    <a:off x="3707047" y="6392153"/>
                    <a:ext cx="633006" cy="602795"/>
                  </a:xfrm>
                  <a:prstGeom prst="rect">
                    <a:avLst/>
                  </a:prstGeom>
                </p:spPr>
              </p:pic>
              <p:sp>
                <p:nvSpPr>
                  <p:cNvPr id="16" name="Ellipse 15"/>
                  <p:cNvSpPr/>
                  <p:nvPr/>
                </p:nvSpPr>
                <p:spPr>
                  <a:xfrm>
                    <a:off x="3787499" y="6735925"/>
                    <a:ext cx="216000" cy="205610"/>
                  </a:xfrm>
                  <a:prstGeom prst="ellips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pic>
              <p:nvPicPr>
                <p:cNvPr id="86" name="Image 85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2279" t="16272" r="32739" b="3760"/>
                <a:stretch/>
              </p:blipFill>
              <p:spPr>
                <a:xfrm>
                  <a:off x="3830292" y="6431936"/>
                  <a:ext cx="361097" cy="481462"/>
                </a:xfrm>
                <a:prstGeom prst="rect">
                  <a:avLst/>
                </a:prstGeom>
              </p:spPr>
            </p:pic>
            <p:sp>
              <p:nvSpPr>
                <p:cNvPr id="87" name="Arc 86"/>
                <p:cNvSpPr/>
                <p:nvPr/>
              </p:nvSpPr>
              <p:spPr>
                <a:xfrm flipH="1">
                  <a:off x="3867964" y="6774410"/>
                  <a:ext cx="125381" cy="385337"/>
                </a:xfrm>
                <a:prstGeom prst="arc">
                  <a:avLst/>
                </a:prstGeom>
                <a:ln w="15875">
                  <a:solidFill>
                    <a:srgbClr val="C00000"/>
                  </a:solidFill>
                  <a:head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71" name="Groupe 70"/>
              <p:cNvGrpSpPr/>
              <p:nvPr/>
            </p:nvGrpSpPr>
            <p:grpSpPr>
              <a:xfrm>
                <a:off x="4322286" y="5179830"/>
                <a:ext cx="2294225" cy="564200"/>
                <a:chOff x="4386703" y="6422518"/>
                <a:chExt cx="2294225" cy="564200"/>
              </a:xfrm>
            </p:grpSpPr>
            <p:pic>
              <p:nvPicPr>
                <p:cNvPr id="18" name="Image 1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86703" y="6423357"/>
                  <a:ext cx="432000" cy="556850"/>
                </a:xfrm>
                <a:prstGeom prst="rect">
                  <a:avLst/>
                </a:prstGeom>
              </p:spPr>
            </p:pic>
            <p:pic>
              <p:nvPicPr>
                <p:cNvPr id="56" name="Image 5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52438" y="6429869"/>
                  <a:ext cx="432000" cy="556849"/>
                </a:xfrm>
                <a:prstGeom prst="rect">
                  <a:avLst/>
                </a:prstGeom>
              </p:spPr>
            </p:pic>
            <p:pic>
              <p:nvPicPr>
                <p:cNvPr id="68" name="Image 67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18173" y="6423357"/>
                  <a:ext cx="432000" cy="556849"/>
                </a:xfrm>
                <a:prstGeom prst="rect">
                  <a:avLst/>
                </a:prstGeom>
              </p:spPr>
            </p:pic>
            <p:pic>
              <p:nvPicPr>
                <p:cNvPr id="69" name="Image 68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83908" y="6429869"/>
                  <a:ext cx="432000" cy="556849"/>
                </a:xfrm>
                <a:prstGeom prst="rect">
                  <a:avLst/>
                </a:prstGeom>
              </p:spPr>
            </p:pic>
            <p:pic>
              <p:nvPicPr>
                <p:cNvPr id="70" name="Image 69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48928" y="6422518"/>
                  <a:ext cx="432000" cy="556849"/>
                </a:xfrm>
                <a:prstGeom prst="rect">
                  <a:avLst/>
                </a:prstGeom>
              </p:spPr>
            </p:pic>
          </p:grpSp>
        </p:grpSp>
        <p:sp>
          <p:nvSpPr>
            <p:cNvPr id="4139" name="TextBox 28"/>
            <p:cNvSpPr txBox="1">
              <a:spLocks noChangeArrowheads="1"/>
            </p:cNvSpPr>
            <p:nvPr/>
          </p:nvSpPr>
          <p:spPr bwMode="auto">
            <a:xfrm>
              <a:off x="3428999" y="6844709"/>
              <a:ext cx="2765175" cy="250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7" tIns="9524" rIns="19047" bIns="952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750" b="1" dirty="0" smtClean="0">
                  <a:cs typeface="Arial" panose="020B0604020202020204" pitchFamily="34" charset="0"/>
                </a:rPr>
                <a:t>Figure 5</a:t>
              </a:r>
              <a:r>
                <a:rPr lang="en-GB" altLang="en-US" sz="750" dirty="0" smtClean="0">
                  <a:cs typeface="Arial" panose="020B0604020202020204" pitchFamily="34" charset="0"/>
                </a:rPr>
                <a:t>. Flow lines in pipe bend as a function of flow rate: front view</a:t>
              </a:r>
              <a:br>
                <a:rPr lang="en-GB" altLang="en-US" sz="750" dirty="0" smtClean="0">
                  <a:cs typeface="Arial" panose="020B0604020202020204" pitchFamily="34" charset="0"/>
                </a:rPr>
              </a:br>
              <a:r>
                <a:rPr lang="en-GB" altLang="en-US" sz="750" dirty="0" smtClean="0">
                  <a:cs typeface="Arial" panose="020B0604020202020204" pitchFamily="34" charset="0"/>
                </a:rPr>
                <a:t>(from left to right: 0.1, 0.25, 1, 2, 6 L/min)</a:t>
              </a:r>
              <a:endParaRPr lang="en-GB" altLang="en-US" sz="750" dirty="0">
                <a:cs typeface="Arial" panose="020B0604020202020204" pitchFamily="34" charset="0"/>
              </a:endParaRPr>
            </a:p>
          </p:txBody>
        </p:sp>
      </p:grp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93071" y="287191"/>
            <a:ext cx="6071857" cy="96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Flow of air in a plate differential mobility analyser:</a:t>
            </a:r>
            <a:b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how </a:t>
            </a:r>
            <a:r>
              <a:rPr lang="en-GB" sz="15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Comsol</a:t>
            </a: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revealed a geometry-induced effect</a:t>
            </a:r>
          </a:p>
          <a:p>
            <a:pPr algn="ctr" defTabSz="913916" eaLnBrk="1" hangingPunct="1">
              <a:defRPr/>
            </a:pPr>
            <a:r>
              <a:rPr lang="en-GB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Ph. Berne, S. </a:t>
            </a:r>
            <a:r>
              <a:rPr lang="en-GB" sz="833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Clavaguera</a:t>
            </a:r>
            <a:r>
              <a:rPr lang="en-GB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M. </a:t>
            </a:r>
            <a:r>
              <a:rPr lang="en-GB" sz="833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Pourprix</a:t>
            </a:r>
            <a:endParaRPr lang="en-GB" sz="833" baseline="30000" dirty="0" smtClean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GB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Univ. Grenoble </a:t>
            </a:r>
            <a:r>
              <a:rPr lang="en-GB" sz="833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Alpes</a:t>
            </a:r>
            <a:r>
              <a:rPr lang="en-GB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38054, Grenoble, France – CEA-LITEN, 38054, Grenoble, France</a:t>
            </a:r>
            <a:endParaRPr lang="en-GB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704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33" dirty="0" smtClean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  <a:endParaRPr lang="en-GB" sz="833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2"/>
          <p:cNvSpPr txBox="1">
            <a:spLocks noChangeArrowheads="1"/>
          </p:cNvSpPr>
          <p:nvPr/>
        </p:nvSpPr>
        <p:spPr bwMode="auto">
          <a:xfrm>
            <a:off x="3630786" y="8946465"/>
            <a:ext cx="2716533" cy="63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ACKNOWLEDGEMENTS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: This work is supported  by the </a:t>
            </a:r>
            <a:r>
              <a:rPr lang="fr-FR" altLang="en-US" sz="1000" i="1" dirty="0" smtClean="0">
                <a:latin typeface="Calibri" panose="020F0502020204030204" pitchFamily="34" charset="0"/>
                <a:cs typeface="Arial" panose="020B0604020202020204" pitchFamily="34" charset="0"/>
              </a:rPr>
              <a:t>Plan de Recherche et Développement Amiante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(PRDA) from the French Ministry for the Ecological and Inclusive Transition under the </a:t>
            </a:r>
            <a:r>
              <a:rPr lang="en-GB" altLang="en-US" sz="1000" i="1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Selfi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 project.</a:t>
            </a:r>
            <a:endParaRPr lang="en-GB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555109" y="2418074"/>
            <a:ext cx="1955102" cy="876291"/>
            <a:chOff x="593641" y="2518637"/>
            <a:chExt cx="1955102" cy="876291"/>
          </a:xfrm>
        </p:grpSpPr>
        <p:sp>
          <p:nvSpPr>
            <p:cNvPr id="4143" name="TextBox 33"/>
            <p:cNvSpPr txBox="1">
              <a:spLocks noChangeArrowheads="1"/>
            </p:cNvSpPr>
            <p:nvPr/>
          </p:nvSpPr>
          <p:spPr bwMode="auto">
            <a:xfrm>
              <a:off x="936456" y="3260278"/>
              <a:ext cx="1359341" cy="13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7" tIns="9524" rIns="19047" bIns="952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750" b="1" dirty="0" smtClean="0">
                  <a:cs typeface="Arial" panose="020B0604020202020204" pitchFamily="34" charset="0"/>
                </a:rPr>
                <a:t>Figure 1</a:t>
              </a:r>
              <a:r>
                <a:rPr lang="en-GB" altLang="en-US" sz="750" dirty="0" smtClean="0">
                  <a:cs typeface="Arial" panose="020B0604020202020204" pitchFamily="34" charset="0"/>
                </a:rPr>
                <a:t>. Principle of plate DMA </a:t>
              </a:r>
              <a:r>
                <a:rPr lang="en-GB" altLang="en-US" sz="750" baseline="30000" dirty="0">
                  <a:cs typeface="Arial" panose="020B0604020202020204" pitchFamily="34" charset="0"/>
                </a:rPr>
                <a:t>1</a:t>
              </a:r>
            </a:p>
          </p:txBody>
        </p:sp>
        <p:grpSp>
          <p:nvGrpSpPr>
            <p:cNvPr id="29" name="Groupe 28"/>
            <p:cNvGrpSpPr>
              <a:grpSpLocks noChangeAspect="1"/>
            </p:cNvGrpSpPr>
            <p:nvPr/>
          </p:nvGrpSpPr>
          <p:grpSpPr>
            <a:xfrm>
              <a:off x="593641" y="2518637"/>
              <a:ext cx="1955102" cy="663415"/>
              <a:chOff x="2190118" y="18545410"/>
              <a:chExt cx="7200000" cy="2443141"/>
            </a:xfrm>
          </p:grpSpPr>
          <p:pic>
            <p:nvPicPr>
              <p:cNvPr id="30" name="Image 29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190118" y="18588551"/>
                <a:ext cx="7200000" cy="2400000"/>
              </a:xfrm>
              <a:prstGeom prst="rect">
                <a:avLst/>
              </a:prstGeom>
            </p:spPr>
          </p:pic>
          <p:sp>
            <p:nvSpPr>
              <p:cNvPr id="31" name="Rectangle 30"/>
              <p:cNvSpPr/>
              <p:nvPr/>
            </p:nvSpPr>
            <p:spPr bwMode="auto">
              <a:xfrm>
                <a:off x="7136470" y="18545410"/>
                <a:ext cx="1149163" cy="63526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0805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4000" b="1" i="0" u="none" strike="noStrike" cap="none" normalizeH="0" baseline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  <p:sp>
        <p:nvSpPr>
          <p:cNvPr id="60" name="TextBox 6"/>
          <p:cNvSpPr txBox="1">
            <a:spLocks noChangeArrowheads="1"/>
          </p:cNvSpPr>
          <p:nvPr/>
        </p:nvSpPr>
        <p:spPr bwMode="auto">
          <a:xfrm>
            <a:off x="334815" y="3403812"/>
            <a:ext cx="30600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Device built, coupled to electrostatic precipitator producing a thin “beam” of particles in a sheath of clean air, to improve separation. For practical reasons, connection by elbow pipe. </a:t>
            </a:r>
            <a:endParaRPr lang="en-GB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61" name="TextBox 6"/>
          <p:cNvSpPr txBox="1">
            <a:spLocks noChangeArrowheads="1"/>
          </p:cNvSpPr>
          <p:nvPr/>
        </p:nvSpPr>
        <p:spPr bwMode="auto">
          <a:xfrm>
            <a:off x="334815" y="5696233"/>
            <a:ext cx="3060000" cy="48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But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– measured transfer function (ratio of particle number out/in as a function of plate voltage) is much wider than expected:</a:t>
            </a:r>
            <a:endParaRPr lang="en-GB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393071" y="6184492"/>
            <a:ext cx="2754551" cy="1858514"/>
            <a:chOff x="577187" y="6409132"/>
            <a:chExt cx="2754551" cy="1858514"/>
          </a:xfrm>
        </p:grpSpPr>
        <p:sp>
          <p:nvSpPr>
            <p:cNvPr id="4136" name="TextBox 25"/>
            <p:cNvSpPr txBox="1">
              <a:spLocks noChangeArrowheads="1"/>
            </p:cNvSpPr>
            <p:nvPr/>
          </p:nvSpPr>
          <p:spPr bwMode="auto">
            <a:xfrm>
              <a:off x="943950" y="8132996"/>
              <a:ext cx="1994130" cy="13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7" tIns="9524" rIns="19047" bIns="952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750" b="1" dirty="0" smtClean="0">
                  <a:cs typeface="Arial" panose="020B0604020202020204" pitchFamily="34" charset="0"/>
                </a:rPr>
                <a:t>Figure 3</a:t>
              </a:r>
              <a:r>
                <a:rPr lang="en-GB" altLang="en-US" sz="750" dirty="0" smtClean="0">
                  <a:cs typeface="Arial" panose="020B0604020202020204" pitchFamily="34" charset="0"/>
                </a:rPr>
                <a:t>. Measured vs. expected transfer function</a:t>
              </a:r>
              <a:endParaRPr lang="en-GB" altLang="en-US" sz="750" dirty="0">
                <a:cs typeface="Arial" panose="020B0604020202020204" pitchFamily="34" charset="0"/>
              </a:endParaRPr>
            </a:p>
          </p:txBody>
        </p:sp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77187" y="6409132"/>
              <a:ext cx="2754551" cy="1754562"/>
            </a:xfrm>
            <a:prstGeom prst="rect">
              <a:avLst/>
            </a:prstGeom>
          </p:spPr>
        </p:pic>
      </p:grpSp>
      <p:sp>
        <p:nvSpPr>
          <p:cNvPr id="66" name="TextBox 6"/>
          <p:cNvSpPr txBox="1">
            <a:spLocks noChangeArrowheads="1"/>
          </p:cNvSpPr>
          <p:nvPr/>
        </p:nvSpPr>
        <p:spPr bwMode="auto">
          <a:xfrm>
            <a:off x="341950" y="8047181"/>
            <a:ext cx="3060000" cy="9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Why?</a:t>
            </a:r>
            <a:endParaRPr lang="en-GB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Unequal number of charges on the particles.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Effect of 2D velocity profile in the DMA.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Effect of 2D electric potential profile in the DMA.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Flow dynamics in the pipe bend.</a:t>
            </a: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=&gt; Investigated with </a:t>
            </a:r>
            <a:r>
              <a:rPr lang="en-GB" altLang="en-US" sz="1000" dirty="0" err="1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Comsol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.</a:t>
            </a:r>
            <a:endParaRPr lang="en-GB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4207738" y="2367103"/>
            <a:ext cx="1844463" cy="1240901"/>
            <a:chOff x="4225778" y="2295460"/>
            <a:chExt cx="1844463" cy="1240901"/>
          </a:xfrm>
        </p:grpSpPr>
        <p:sp>
          <p:nvSpPr>
            <p:cNvPr id="4137" name="TextBox 26"/>
            <p:cNvSpPr txBox="1">
              <a:spLocks noChangeArrowheads="1"/>
            </p:cNvSpPr>
            <p:nvPr/>
          </p:nvSpPr>
          <p:spPr bwMode="auto">
            <a:xfrm>
              <a:off x="4255602" y="3401711"/>
              <a:ext cx="1803373" cy="13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7" tIns="9524" rIns="19047" bIns="952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750" b="1" dirty="0" smtClean="0">
                  <a:cs typeface="Arial" panose="020B0604020202020204" pitchFamily="34" charset="0"/>
                </a:rPr>
                <a:t>Figure 4</a:t>
              </a:r>
              <a:r>
                <a:rPr lang="en-GB" altLang="en-US" sz="750" dirty="0" smtClean="0">
                  <a:cs typeface="Arial" panose="020B0604020202020204" pitchFamily="34" charset="0"/>
                </a:rPr>
                <a:t>. Geometry and boundary conditions</a:t>
              </a:r>
              <a:endParaRPr lang="en-GB" altLang="en-US" sz="750" dirty="0">
                <a:cs typeface="Arial" panose="020B0604020202020204" pitchFamily="34" charset="0"/>
              </a:endParaRPr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225778" y="2295460"/>
              <a:ext cx="1844463" cy="1124184"/>
            </a:xfrm>
            <a:prstGeom prst="rect">
              <a:avLst/>
            </a:prstGeom>
          </p:spPr>
        </p:pic>
      </p:grpSp>
      <p:grpSp>
        <p:nvGrpSpPr>
          <p:cNvPr id="12" name="Groupe 11"/>
          <p:cNvGrpSpPr/>
          <p:nvPr/>
        </p:nvGrpSpPr>
        <p:grpSpPr>
          <a:xfrm>
            <a:off x="3769747" y="7468704"/>
            <a:ext cx="2715482" cy="547867"/>
            <a:chOff x="3852114" y="7380771"/>
            <a:chExt cx="2715482" cy="547867"/>
          </a:xfrm>
        </p:grpSpPr>
        <p:sp>
          <p:nvSpPr>
            <p:cNvPr id="63" name="TextBox 28"/>
            <p:cNvSpPr txBox="1">
              <a:spLocks noChangeArrowheads="1"/>
            </p:cNvSpPr>
            <p:nvPr/>
          </p:nvSpPr>
          <p:spPr bwMode="auto">
            <a:xfrm>
              <a:off x="3852114" y="7793988"/>
              <a:ext cx="2715482" cy="13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7" tIns="9524" rIns="19047" bIns="952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750" b="1" dirty="0" smtClean="0">
                  <a:cs typeface="Arial" panose="020B0604020202020204" pitchFamily="34" charset="0"/>
                </a:rPr>
                <a:t>Figure 7</a:t>
              </a:r>
              <a:r>
                <a:rPr lang="en-GB" altLang="en-US" sz="750" dirty="0" smtClean="0">
                  <a:cs typeface="Arial" panose="020B0604020202020204" pitchFamily="34" charset="0"/>
                </a:rPr>
                <a:t>. “</a:t>
              </a:r>
              <a:r>
                <a:rPr lang="en-GB" altLang="en-US" sz="750" dirty="0" err="1" smtClean="0">
                  <a:cs typeface="Arial" panose="020B0604020202020204" pitchFamily="34" charset="0"/>
                </a:rPr>
                <a:t>Poincaré</a:t>
              </a:r>
              <a:r>
                <a:rPr lang="en-GB" altLang="en-US" sz="750" dirty="0" smtClean="0">
                  <a:cs typeface="Arial" panose="020B0604020202020204" pitchFamily="34" charset="0"/>
                </a:rPr>
                <a:t> section” of particles at the entrance of the DMA </a:t>
              </a:r>
              <a:endParaRPr lang="en-GB" altLang="en-US" sz="750" dirty="0">
                <a:cs typeface="Arial" panose="020B0604020202020204" pitchFamily="34" charset="0"/>
              </a:endParaRPr>
            </a:p>
          </p:txBody>
        </p:sp>
        <p:pic>
          <p:nvPicPr>
            <p:cNvPr id="57" name="Image 56"/>
            <p:cNvPicPr/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7562" y="7380771"/>
              <a:ext cx="1870957" cy="41321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130" name="Groupe 4129"/>
          <p:cNvGrpSpPr/>
          <p:nvPr/>
        </p:nvGrpSpPr>
        <p:grpSpPr>
          <a:xfrm>
            <a:off x="3852000" y="5400000"/>
            <a:ext cx="2351146" cy="1202706"/>
            <a:chOff x="3096638" y="6632885"/>
            <a:chExt cx="2351146" cy="1202706"/>
          </a:xfrm>
        </p:grpSpPr>
        <p:sp>
          <p:nvSpPr>
            <p:cNvPr id="62" name="TextBox 28"/>
            <p:cNvSpPr txBox="1">
              <a:spLocks noChangeArrowheads="1"/>
            </p:cNvSpPr>
            <p:nvPr/>
          </p:nvSpPr>
          <p:spPr bwMode="auto">
            <a:xfrm>
              <a:off x="3457388" y="7700941"/>
              <a:ext cx="1780931" cy="13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7" tIns="9524" rIns="19047" bIns="952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750" b="1" dirty="0" smtClean="0">
                  <a:cs typeface="Arial" panose="020B0604020202020204" pitchFamily="34" charset="0"/>
                </a:rPr>
                <a:t>Figure 6</a:t>
              </a:r>
              <a:r>
                <a:rPr lang="en-GB" altLang="en-US" sz="750" dirty="0" smtClean="0">
                  <a:cs typeface="Arial" panose="020B0604020202020204" pitchFamily="34" charset="0"/>
                </a:rPr>
                <a:t>. Comparison with “Dean vortices” </a:t>
              </a:r>
              <a:r>
                <a:rPr lang="en-GB" altLang="en-US" sz="750" baseline="30000" dirty="0" smtClean="0">
                  <a:cs typeface="Arial" panose="020B0604020202020204" pitchFamily="34" charset="0"/>
                </a:rPr>
                <a:t>2</a:t>
              </a:r>
              <a:endParaRPr lang="en-GB" altLang="en-US" sz="750" baseline="30000" dirty="0">
                <a:cs typeface="Arial" panose="020B0604020202020204" pitchFamily="34" charset="0"/>
              </a:endParaRPr>
            </a:p>
          </p:txBody>
        </p:sp>
        <p:grpSp>
          <p:nvGrpSpPr>
            <p:cNvPr id="4129" name="Groupe 4128"/>
            <p:cNvGrpSpPr/>
            <p:nvPr/>
          </p:nvGrpSpPr>
          <p:grpSpPr>
            <a:xfrm>
              <a:off x="3096638" y="6632885"/>
              <a:ext cx="1016326" cy="1016326"/>
              <a:chOff x="3923826" y="5978439"/>
              <a:chExt cx="1016326" cy="1016326"/>
            </a:xfrm>
          </p:grpSpPr>
          <p:pic>
            <p:nvPicPr>
              <p:cNvPr id="89" name="Image 88"/>
              <p:cNvPicPr>
                <a:picLocks noChangeAspect="1"/>
              </p:cNvPicPr>
              <p:nvPr/>
            </p:nvPicPr>
            <p:blipFill rotWithShape="1">
              <a:blip r:embed="rId14"/>
              <a:srcRect l="20012" t="10017" r="20013" b="10016"/>
              <a:stretch/>
            </p:blipFill>
            <p:spPr>
              <a:xfrm>
                <a:off x="3923826" y="5978439"/>
                <a:ext cx="1016326" cy="1016326"/>
              </a:xfrm>
              <a:prstGeom prst="rect">
                <a:avLst/>
              </a:prstGeom>
            </p:spPr>
          </p:pic>
          <p:grpSp>
            <p:nvGrpSpPr>
              <p:cNvPr id="95" name="Groupe 94"/>
              <p:cNvGrpSpPr/>
              <p:nvPr/>
            </p:nvGrpSpPr>
            <p:grpSpPr>
              <a:xfrm>
                <a:off x="4281583" y="6625513"/>
                <a:ext cx="197132" cy="91014"/>
                <a:chOff x="3279031" y="6867635"/>
                <a:chExt cx="197132" cy="91014"/>
              </a:xfrm>
            </p:grpSpPr>
            <p:sp>
              <p:nvSpPr>
                <p:cNvPr id="90" name="Ellipse 89"/>
                <p:cNvSpPr/>
                <p:nvPr/>
              </p:nvSpPr>
              <p:spPr>
                <a:xfrm rot="1808637">
                  <a:off x="3279031" y="6867635"/>
                  <a:ext cx="197132" cy="91014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2" name="Connecteur droit avec flèche 91"/>
                <p:cNvCxnSpPr/>
                <p:nvPr/>
              </p:nvCxnSpPr>
              <p:spPr>
                <a:xfrm rot="2640000" flipV="1">
                  <a:off x="3383594" y="6885249"/>
                  <a:ext cx="90809" cy="2165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Connecteur droit avec flèche 103"/>
                <p:cNvCxnSpPr/>
                <p:nvPr/>
              </p:nvCxnSpPr>
              <p:spPr>
                <a:xfrm rot="2640000" flipH="1">
                  <a:off x="3301530" y="6934094"/>
                  <a:ext cx="90809" cy="2165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28" name="Groupe 4127"/>
              <p:cNvGrpSpPr/>
              <p:nvPr/>
            </p:nvGrpSpPr>
            <p:grpSpPr>
              <a:xfrm>
                <a:off x="4537159" y="6754983"/>
                <a:ext cx="197132" cy="95728"/>
                <a:chOff x="3870767" y="7056170"/>
                <a:chExt cx="197132" cy="95728"/>
              </a:xfrm>
            </p:grpSpPr>
            <p:sp>
              <p:nvSpPr>
                <p:cNvPr id="107" name="Ellipse 106"/>
                <p:cNvSpPr/>
                <p:nvPr/>
              </p:nvSpPr>
              <p:spPr>
                <a:xfrm rot="1352586" flipH="1" flipV="1">
                  <a:off x="3870767" y="7057083"/>
                  <a:ext cx="197132" cy="91014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08" name="Connecteur droit avec flèche 107"/>
                <p:cNvCxnSpPr/>
                <p:nvPr/>
              </p:nvCxnSpPr>
              <p:spPr>
                <a:xfrm rot="2183949" flipH="1">
                  <a:off x="3944868" y="7056170"/>
                  <a:ext cx="90809" cy="2165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Connecteur droit avec flèche 108"/>
                <p:cNvCxnSpPr/>
                <p:nvPr/>
              </p:nvCxnSpPr>
              <p:spPr>
                <a:xfrm rot="2183949" flipV="1">
                  <a:off x="3903331" y="7130244"/>
                  <a:ext cx="90809" cy="2165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0" name="Forme libre 79"/>
            <p:cNvSpPr/>
            <p:nvPr/>
          </p:nvSpPr>
          <p:spPr>
            <a:xfrm rot="2299898" flipV="1">
              <a:off x="3992150" y="6909679"/>
              <a:ext cx="1455634" cy="646648"/>
            </a:xfrm>
            <a:custGeom>
              <a:avLst/>
              <a:gdLst>
                <a:gd name="connsiteX0" fmla="*/ 47767 w 3671248"/>
                <a:gd name="connsiteY0" fmla="*/ 382138 h 1630908"/>
                <a:gd name="connsiteX1" fmla="*/ 1064525 w 3671248"/>
                <a:gd name="connsiteY1" fmla="*/ 0 h 1630908"/>
                <a:gd name="connsiteX2" fmla="*/ 1330657 w 3671248"/>
                <a:gd name="connsiteY2" fmla="*/ 47767 h 1630908"/>
                <a:gd name="connsiteX3" fmla="*/ 1678675 w 3671248"/>
                <a:gd name="connsiteY3" fmla="*/ 116006 h 1630908"/>
                <a:gd name="connsiteX4" fmla="*/ 2094931 w 3671248"/>
                <a:gd name="connsiteY4" fmla="*/ 211541 h 1630908"/>
                <a:gd name="connsiteX5" fmla="*/ 2477069 w 3671248"/>
                <a:gd name="connsiteY5" fmla="*/ 334370 h 1630908"/>
                <a:gd name="connsiteX6" fmla="*/ 2777319 w 3671248"/>
                <a:gd name="connsiteY6" fmla="*/ 436729 h 1630908"/>
                <a:gd name="connsiteX7" fmla="*/ 3091218 w 3671248"/>
                <a:gd name="connsiteY7" fmla="*/ 580030 h 1630908"/>
                <a:gd name="connsiteX8" fmla="*/ 3282286 w 3671248"/>
                <a:gd name="connsiteY8" fmla="*/ 661917 h 1630908"/>
                <a:gd name="connsiteX9" fmla="*/ 3507475 w 3671248"/>
                <a:gd name="connsiteY9" fmla="*/ 777923 h 1630908"/>
                <a:gd name="connsiteX10" fmla="*/ 3609833 w 3671248"/>
                <a:gd name="connsiteY10" fmla="*/ 880281 h 1630908"/>
                <a:gd name="connsiteX11" fmla="*/ 3650776 w 3671248"/>
                <a:gd name="connsiteY11" fmla="*/ 1064526 h 1630908"/>
                <a:gd name="connsiteX12" fmla="*/ 3671248 w 3671248"/>
                <a:gd name="connsiteY12" fmla="*/ 1248770 h 1630908"/>
                <a:gd name="connsiteX13" fmla="*/ 3384645 w 3671248"/>
                <a:gd name="connsiteY13" fmla="*/ 1371600 h 1630908"/>
                <a:gd name="connsiteX14" fmla="*/ 3050275 w 3671248"/>
                <a:gd name="connsiteY14" fmla="*/ 1480782 h 1630908"/>
                <a:gd name="connsiteX15" fmla="*/ 2886501 w 3671248"/>
                <a:gd name="connsiteY15" fmla="*/ 1549021 h 1630908"/>
                <a:gd name="connsiteX16" fmla="*/ 2606722 w 3671248"/>
                <a:gd name="connsiteY16" fmla="*/ 1630908 h 1630908"/>
                <a:gd name="connsiteX17" fmla="*/ 2197289 w 3671248"/>
                <a:gd name="connsiteY17" fmla="*/ 1426191 h 1630908"/>
                <a:gd name="connsiteX18" fmla="*/ 1869743 w 3671248"/>
                <a:gd name="connsiteY18" fmla="*/ 1276066 h 1630908"/>
                <a:gd name="connsiteX19" fmla="*/ 1562669 w 3671248"/>
                <a:gd name="connsiteY19" fmla="*/ 1173708 h 1630908"/>
                <a:gd name="connsiteX20" fmla="*/ 1255594 w 3671248"/>
                <a:gd name="connsiteY20" fmla="*/ 1084997 h 1630908"/>
                <a:gd name="connsiteX21" fmla="*/ 948519 w 3671248"/>
                <a:gd name="connsiteY21" fmla="*/ 996287 h 1630908"/>
                <a:gd name="connsiteX22" fmla="*/ 566382 w 3671248"/>
                <a:gd name="connsiteY22" fmla="*/ 928048 h 1630908"/>
                <a:gd name="connsiteX23" fmla="*/ 259307 w 3671248"/>
                <a:gd name="connsiteY23" fmla="*/ 873457 h 1630908"/>
                <a:gd name="connsiteX24" fmla="*/ 47767 w 3671248"/>
                <a:gd name="connsiteY24" fmla="*/ 832514 h 1630908"/>
                <a:gd name="connsiteX25" fmla="*/ 0 w 3671248"/>
                <a:gd name="connsiteY25" fmla="*/ 764275 h 1630908"/>
                <a:gd name="connsiteX26" fmla="*/ 6824 w 3671248"/>
                <a:gd name="connsiteY26" fmla="*/ 620973 h 1630908"/>
                <a:gd name="connsiteX27" fmla="*/ 13648 w 3671248"/>
                <a:gd name="connsiteY27" fmla="*/ 498144 h 1630908"/>
                <a:gd name="connsiteX28" fmla="*/ 13648 w 3671248"/>
                <a:gd name="connsiteY28" fmla="*/ 498144 h 1630908"/>
                <a:gd name="connsiteX29" fmla="*/ 13648 w 3671248"/>
                <a:gd name="connsiteY29" fmla="*/ 450376 h 1630908"/>
                <a:gd name="connsiteX30" fmla="*/ 47767 w 3671248"/>
                <a:gd name="connsiteY30" fmla="*/ 382138 h 1630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71248" h="1630908">
                  <a:moveTo>
                    <a:pt x="47767" y="382138"/>
                  </a:moveTo>
                  <a:lnTo>
                    <a:pt x="1064525" y="0"/>
                  </a:lnTo>
                  <a:lnTo>
                    <a:pt x="1330657" y="47767"/>
                  </a:lnTo>
                  <a:lnTo>
                    <a:pt x="1678675" y="116006"/>
                  </a:lnTo>
                  <a:lnTo>
                    <a:pt x="2094931" y="211541"/>
                  </a:lnTo>
                  <a:lnTo>
                    <a:pt x="2477069" y="334370"/>
                  </a:lnTo>
                  <a:lnTo>
                    <a:pt x="2777319" y="436729"/>
                  </a:lnTo>
                  <a:lnTo>
                    <a:pt x="3091218" y="580030"/>
                  </a:lnTo>
                  <a:lnTo>
                    <a:pt x="3282286" y="661917"/>
                  </a:lnTo>
                  <a:lnTo>
                    <a:pt x="3507475" y="777923"/>
                  </a:lnTo>
                  <a:lnTo>
                    <a:pt x="3609833" y="880281"/>
                  </a:lnTo>
                  <a:lnTo>
                    <a:pt x="3650776" y="1064526"/>
                  </a:lnTo>
                  <a:lnTo>
                    <a:pt x="3671248" y="1248770"/>
                  </a:lnTo>
                  <a:lnTo>
                    <a:pt x="3384645" y="1371600"/>
                  </a:lnTo>
                  <a:lnTo>
                    <a:pt x="3050275" y="1480782"/>
                  </a:lnTo>
                  <a:lnTo>
                    <a:pt x="2886501" y="1549021"/>
                  </a:lnTo>
                  <a:lnTo>
                    <a:pt x="2606722" y="1630908"/>
                  </a:lnTo>
                  <a:lnTo>
                    <a:pt x="2197289" y="1426191"/>
                  </a:lnTo>
                  <a:lnTo>
                    <a:pt x="1869743" y="1276066"/>
                  </a:lnTo>
                  <a:lnTo>
                    <a:pt x="1562669" y="1173708"/>
                  </a:lnTo>
                  <a:lnTo>
                    <a:pt x="1255594" y="1084997"/>
                  </a:lnTo>
                  <a:lnTo>
                    <a:pt x="948519" y="996287"/>
                  </a:lnTo>
                  <a:lnTo>
                    <a:pt x="566382" y="928048"/>
                  </a:lnTo>
                  <a:lnTo>
                    <a:pt x="259307" y="873457"/>
                  </a:lnTo>
                  <a:lnTo>
                    <a:pt x="47767" y="832514"/>
                  </a:lnTo>
                  <a:lnTo>
                    <a:pt x="0" y="764275"/>
                  </a:lnTo>
                  <a:lnTo>
                    <a:pt x="6824" y="620973"/>
                  </a:lnTo>
                  <a:lnTo>
                    <a:pt x="13648" y="498144"/>
                  </a:lnTo>
                  <a:lnTo>
                    <a:pt x="13648" y="498144"/>
                  </a:lnTo>
                  <a:lnTo>
                    <a:pt x="13648" y="450376"/>
                  </a:lnTo>
                  <a:lnTo>
                    <a:pt x="47767" y="382138"/>
                  </a:lnTo>
                  <a:close/>
                </a:path>
              </a:pathLst>
            </a:custGeom>
            <a:blipFill dpi="0" rotWithShape="1">
              <a:blip r:embed="rId15"/>
              <a:srcRect/>
              <a:stretch>
                <a:fillRect t="-6000" r="-8000" b="-8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285737" y="4134234"/>
            <a:ext cx="2370115" cy="1427984"/>
            <a:chOff x="285737" y="4134234"/>
            <a:chExt cx="2370115" cy="1427984"/>
          </a:xfrm>
        </p:grpSpPr>
        <p:grpSp>
          <p:nvGrpSpPr>
            <p:cNvPr id="10" name="Groupe 9"/>
            <p:cNvGrpSpPr/>
            <p:nvPr/>
          </p:nvGrpSpPr>
          <p:grpSpPr>
            <a:xfrm>
              <a:off x="499335" y="4134234"/>
              <a:ext cx="2156517" cy="1427984"/>
              <a:chOff x="461398" y="3652989"/>
              <a:chExt cx="2156517" cy="1427984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555109" y="3652989"/>
                <a:ext cx="2020740" cy="1197601"/>
                <a:chOff x="778785" y="3756150"/>
                <a:chExt cx="2020740" cy="1197601"/>
              </a:xfrm>
            </p:grpSpPr>
            <p:grpSp>
              <p:nvGrpSpPr>
                <p:cNvPr id="33" name="Groupe 2064"/>
                <p:cNvGrpSpPr>
                  <a:grpSpLocks/>
                </p:cNvGrpSpPr>
                <p:nvPr/>
              </p:nvGrpSpPr>
              <p:grpSpPr bwMode="auto">
                <a:xfrm>
                  <a:off x="778785" y="3756150"/>
                  <a:ext cx="2020740" cy="1197601"/>
                  <a:chOff x="4290682" y="1992333"/>
                  <a:chExt cx="6585815" cy="3902427"/>
                </a:xfrm>
              </p:grpSpPr>
              <p:pic>
                <p:nvPicPr>
                  <p:cNvPr id="34" name="Image 4"/>
                  <p:cNvPicPr>
                    <a:picLocks noChangeAspect="1"/>
                  </p:cNvPicPr>
                  <p:nvPr/>
                </p:nvPicPr>
                <p:blipFill>
                  <a:blip r:embed="rId1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7537" b="17265"/>
                  <a:stretch>
                    <a:fillRect/>
                  </a:stretch>
                </p:blipFill>
                <p:spPr bwMode="auto">
                  <a:xfrm>
                    <a:off x="4290682" y="2405449"/>
                    <a:ext cx="6098465" cy="298209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5" name="Rectangle 34"/>
                  <p:cNvSpPr/>
                  <p:nvPr/>
                </p:nvSpPr>
                <p:spPr>
                  <a:xfrm>
                    <a:off x="4382755" y="2472125"/>
                    <a:ext cx="617520" cy="1433221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 sz="600" dirty="0"/>
                  </a:p>
                </p:txBody>
              </p:sp>
              <p:grpSp>
                <p:nvGrpSpPr>
                  <p:cNvPr id="36" name="Groupe 8"/>
                  <p:cNvGrpSpPr>
                    <a:grpSpLocks/>
                  </p:cNvGrpSpPr>
                  <p:nvPr/>
                </p:nvGrpSpPr>
                <p:grpSpPr bwMode="auto">
                  <a:xfrm>
                    <a:off x="4465302" y="2059459"/>
                    <a:ext cx="457188" cy="412668"/>
                    <a:chOff x="4465302" y="2059459"/>
                    <a:chExt cx="457188" cy="412668"/>
                  </a:xfrm>
                </p:grpSpPr>
                <p:cxnSp>
                  <p:nvCxnSpPr>
                    <p:cNvPr id="50" name="Connecteur droit avec flèche 49"/>
                    <p:cNvCxnSpPr/>
                    <p:nvPr/>
                  </p:nvCxnSpPr>
                  <p:spPr>
                    <a:xfrm>
                      <a:off x="4465302" y="2059459"/>
                      <a:ext cx="0" cy="412668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sm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Connecteur droit avec flèche 50"/>
                    <p:cNvCxnSpPr/>
                    <p:nvPr/>
                  </p:nvCxnSpPr>
                  <p:spPr>
                    <a:xfrm>
                      <a:off x="4617698" y="2059459"/>
                      <a:ext cx="0" cy="41266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sm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Connecteur droit avec flèche 51"/>
                    <p:cNvCxnSpPr/>
                    <p:nvPr/>
                  </p:nvCxnSpPr>
                  <p:spPr>
                    <a:xfrm>
                      <a:off x="4770094" y="2059459"/>
                      <a:ext cx="0" cy="41266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sm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Connecteur droit avec flèche 52"/>
                    <p:cNvCxnSpPr/>
                    <p:nvPr/>
                  </p:nvCxnSpPr>
                  <p:spPr>
                    <a:xfrm>
                      <a:off x="4922490" y="2059459"/>
                      <a:ext cx="0" cy="412666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sm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7" name="Connecteur droit 36"/>
                  <p:cNvCxnSpPr/>
                  <p:nvPr/>
                </p:nvCxnSpPr>
                <p:spPr>
                  <a:xfrm>
                    <a:off x="6208331" y="5206832"/>
                    <a:ext cx="4181363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Connecteur droit 37"/>
                  <p:cNvCxnSpPr/>
                  <p:nvPr/>
                </p:nvCxnSpPr>
                <p:spPr>
                  <a:xfrm>
                    <a:off x="10280159" y="5148106"/>
                    <a:ext cx="10953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ZoneTexte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48895" y="1992333"/>
                    <a:ext cx="2550538" cy="6017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fr-FR" sz="600" dirty="0">
                        <a:latin typeface="+mn-lt"/>
                        <a:cs typeface="Times New Roman" panose="02020603050405020304" pitchFamily="18" charset="0"/>
                      </a:rPr>
                      <a:t>Charged aerosol in</a:t>
                    </a:r>
                  </a:p>
                </p:txBody>
              </p:sp>
              <p:sp>
                <p:nvSpPr>
                  <p:cNvPr id="40" name="ZoneTexte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44786" y="3745951"/>
                    <a:ext cx="2048996" cy="6017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fr-FR" sz="600" dirty="0">
                        <a:latin typeface="+mn-lt"/>
                        <a:cs typeface="Times New Roman" panose="02020603050405020304" pitchFamily="18" charset="0"/>
                      </a:rPr>
                      <a:t>Aerosol beam</a:t>
                    </a:r>
                  </a:p>
                </p:txBody>
              </p:sp>
              <p:sp>
                <p:nvSpPr>
                  <p:cNvPr id="41" name="ZoneTexte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64773" y="4401894"/>
                    <a:ext cx="2038548" cy="6017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fr-FR" sz="600" dirty="0">
                        <a:latin typeface="+mn-lt"/>
                        <a:cs typeface="Times New Roman" panose="02020603050405020304" pitchFamily="18" charset="0"/>
                      </a:rPr>
                      <a:t>Clean air flow</a:t>
                    </a:r>
                  </a:p>
                </p:txBody>
              </p:sp>
              <p:sp>
                <p:nvSpPr>
                  <p:cNvPr id="42" name="ZoneTexte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18030" y="2794556"/>
                    <a:ext cx="3198357" cy="6017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fr-FR" sz="600" b="1" dirty="0">
                        <a:latin typeface="+mn-lt"/>
                        <a:cs typeface="Times New Roman" panose="02020603050405020304" pitchFamily="18" charset="0"/>
                      </a:rPr>
                      <a:t>Electrostatic precipitator</a:t>
                    </a:r>
                  </a:p>
                </p:txBody>
              </p:sp>
              <p:sp>
                <p:nvSpPr>
                  <p:cNvPr id="43" name="ZoneTexte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64901" y="5293019"/>
                    <a:ext cx="1129510" cy="6017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fr-FR" sz="600" b="1" dirty="0">
                        <a:latin typeface="+mn-lt"/>
                        <a:cs typeface="Times New Roman" panose="02020603050405020304" pitchFamily="18" charset="0"/>
                      </a:rPr>
                      <a:t>DMA</a:t>
                    </a:r>
                  </a:p>
                </p:txBody>
              </p:sp>
              <p:cxnSp>
                <p:nvCxnSpPr>
                  <p:cNvPr id="44" name="Connecteur droit avec flèche 43"/>
                  <p:cNvCxnSpPr/>
                  <p:nvPr/>
                </p:nvCxnSpPr>
                <p:spPr>
                  <a:xfrm flipH="1">
                    <a:off x="4797083" y="4079009"/>
                    <a:ext cx="760598" cy="358041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stealth" w="sm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Connecteur droit avec flèche 44"/>
                  <p:cNvCxnSpPr/>
                  <p:nvPr/>
                </p:nvCxnSpPr>
                <p:spPr>
                  <a:xfrm flipH="1">
                    <a:off x="5301892" y="4697347"/>
                    <a:ext cx="398452" cy="231728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stealth" w="sm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Connecteur droit avec flèche 45"/>
                  <p:cNvCxnSpPr/>
                  <p:nvPr/>
                </p:nvCxnSpPr>
                <p:spPr>
                  <a:xfrm flipH="1">
                    <a:off x="4797083" y="4697346"/>
                    <a:ext cx="904850" cy="136627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stealth" w="sm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" name="ZoneTexte 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186913" y="3644001"/>
                    <a:ext cx="2247522" cy="6017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fr-FR" sz="600" dirty="0">
                        <a:latin typeface="+mn-lt"/>
                        <a:cs typeface="Times New Roman" panose="02020603050405020304" pitchFamily="18" charset="0"/>
                      </a:rPr>
                      <a:t>Applied voltage</a:t>
                    </a:r>
                  </a:p>
                </p:txBody>
              </p:sp>
              <p:sp>
                <p:nvSpPr>
                  <p:cNvPr id="49" name="ZoneTexte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281619" y="4317459"/>
                    <a:ext cx="1594878" cy="9026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fr-FR" sz="600" dirty="0">
                        <a:latin typeface="+mn-lt"/>
                        <a:cs typeface="Times New Roman" panose="02020603050405020304" pitchFamily="18" charset="0"/>
                      </a:rPr>
                      <a:t>Beam deviation</a:t>
                    </a:r>
                  </a:p>
                </p:txBody>
              </p:sp>
            </p:grpSp>
            <p:sp>
              <p:nvSpPr>
                <p:cNvPr id="4" name="Forme libre 3"/>
                <p:cNvSpPr/>
                <p:nvPr/>
              </p:nvSpPr>
              <p:spPr>
                <a:xfrm>
                  <a:off x="1880643" y="4398682"/>
                  <a:ext cx="157333" cy="332360"/>
                </a:xfrm>
                <a:custGeom>
                  <a:avLst/>
                  <a:gdLst>
                    <a:gd name="connsiteX0" fmla="*/ 157333 w 157333"/>
                    <a:gd name="connsiteY0" fmla="*/ 0 h 332360"/>
                    <a:gd name="connsiteX1" fmla="*/ 7922 w 157333"/>
                    <a:gd name="connsiteY1" fmla="*/ 95624 h 332360"/>
                    <a:gd name="connsiteX2" fmla="*/ 31828 w 157333"/>
                    <a:gd name="connsiteY2" fmla="*/ 173318 h 332360"/>
                    <a:gd name="connsiteX3" fmla="*/ 127451 w 157333"/>
                    <a:gd name="connsiteY3" fmla="*/ 274918 h 332360"/>
                    <a:gd name="connsiteX4" fmla="*/ 109522 w 157333"/>
                    <a:gd name="connsiteY4" fmla="*/ 304800 h 332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333" h="332360">
                      <a:moveTo>
                        <a:pt x="157333" y="0"/>
                      </a:moveTo>
                      <a:cubicBezTo>
                        <a:pt x="93086" y="33369"/>
                        <a:pt x="28839" y="66738"/>
                        <a:pt x="7922" y="95624"/>
                      </a:cubicBezTo>
                      <a:cubicBezTo>
                        <a:pt x="-12995" y="124510"/>
                        <a:pt x="11907" y="143436"/>
                        <a:pt x="31828" y="173318"/>
                      </a:cubicBezTo>
                      <a:cubicBezTo>
                        <a:pt x="51749" y="203200"/>
                        <a:pt x="114502" y="253004"/>
                        <a:pt x="127451" y="274918"/>
                      </a:cubicBezTo>
                      <a:cubicBezTo>
                        <a:pt x="140400" y="296832"/>
                        <a:pt x="25851" y="372533"/>
                        <a:pt x="109522" y="304800"/>
                      </a:cubicBezTo>
                    </a:path>
                  </a:pathLst>
                </a:custGeom>
                <a:noFill/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8" name="TextBox 33"/>
              <p:cNvSpPr txBox="1">
                <a:spLocks noChangeArrowheads="1"/>
              </p:cNvSpPr>
              <p:nvPr/>
            </p:nvSpPr>
            <p:spPr bwMode="auto">
              <a:xfrm>
                <a:off x="461398" y="4830907"/>
                <a:ext cx="2156517" cy="2500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9047" tIns="9524" rIns="19047" bIns="9524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35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5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750" b="1" dirty="0" smtClean="0">
                    <a:cs typeface="Arial" panose="020B0604020202020204" pitchFamily="34" charset="0"/>
                  </a:rPr>
                  <a:t>Figure 2.</a:t>
                </a:r>
                <a:r>
                  <a:rPr lang="en-GB" altLang="en-US" sz="750" dirty="0" smtClean="0">
                    <a:cs typeface="Arial" panose="020B0604020202020204" pitchFamily="34" charset="0"/>
                  </a:rPr>
                  <a:t> Constructed device with electrostatic precipitator and elbow pipe</a:t>
                </a:r>
                <a:endParaRPr lang="en-GB" altLang="en-US" sz="750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2" name="ZoneTexte 81"/>
            <p:cNvSpPr txBox="1">
              <a:spLocks noChangeArrowheads="1"/>
            </p:cNvSpPr>
            <p:nvPr/>
          </p:nvSpPr>
          <p:spPr bwMode="auto">
            <a:xfrm>
              <a:off x="285737" y="4981948"/>
              <a:ext cx="50687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600" b="1" dirty="0" smtClean="0">
                  <a:latin typeface="+mn-lt"/>
                  <a:cs typeface="Times New Roman" panose="02020603050405020304" pitchFamily="18" charset="0"/>
                </a:rPr>
                <a:t>Pipe bend</a:t>
              </a:r>
              <a:endParaRPr lang="en-GB" altLang="fr-FR" sz="600" b="1" dirty="0">
                <a:latin typeface="+mn-lt"/>
                <a:cs typeface="Times New Roman" panose="02020603050405020304" pitchFamily="18" charset="0"/>
              </a:endParaRPr>
            </a:p>
          </p:txBody>
        </p:sp>
      </p:grpSp>
      <p:pic>
        <p:nvPicPr>
          <p:cNvPr id="17" name="Image 1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767736" y="454416"/>
            <a:ext cx="694950" cy="676467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662" y="442227"/>
            <a:ext cx="855263" cy="711534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767" y="9033727"/>
            <a:ext cx="860733" cy="4834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Office PowerPoint</Application>
  <PresentationFormat>Format A4 (210 x 297 mm)</PresentationFormat>
  <Paragraphs>64</Paragraphs>
  <Slides>1</Slides>
  <Notes>1</Notes>
  <HiddenSlides>1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Cambria</vt:lpstr>
      <vt:lpstr>Times New Roman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2020-09-18T08:36:57Z</dcterms:modified>
</cp:coreProperties>
</file>