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27" r:id="rId3"/>
    <p:sldId id="326" r:id="rId4"/>
    <p:sldId id="267" r:id="rId5"/>
    <p:sldId id="317" r:id="rId6"/>
    <p:sldId id="328" r:id="rId7"/>
    <p:sldId id="337" r:id="rId8"/>
    <p:sldId id="338" r:id="rId9"/>
    <p:sldId id="339" r:id="rId10"/>
    <p:sldId id="341" r:id="rId11"/>
    <p:sldId id="342" r:id="rId12"/>
    <p:sldId id="333" r:id="rId13"/>
    <p:sldId id="343" r:id="rId14"/>
    <p:sldId id="334" r:id="rId15"/>
    <p:sldId id="344" r:id="rId16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64A8"/>
    <a:srgbClr val="150B9D"/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87558" autoAdjust="0"/>
  </p:normalViewPr>
  <p:slideViewPr>
    <p:cSldViewPr>
      <p:cViewPr varScale="1">
        <p:scale>
          <a:sx n="102" d="100"/>
          <a:sy n="102" d="100"/>
        </p:scale>
        <p:origin x="1080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Finite element analysis of LTE and LTNE processes during steam injection process in porous media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19A95-384F-B94C-9C76-5B6EC6E102FE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B3084-8332-764C-819E-896BEBA1C4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6836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Finite element analysis of LTE and LTNE processes during steam injection process in porous media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929B3-EDC4-4292-BA5A-2119A16C91B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E0915-CD52-4968-84CC-DCADF0878D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56646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Finite element analysis of LTE and LTNE processes during steam injection process in porous media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941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higher the viscosity of the oil, the greater the effect of heat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E0915-CD52-4968-84CC-DCADF0878D91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877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918000" y="1059582"/>
            <a:ext cx="7326000" cy="1296144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Taofik</a:t>
            </a:r>
            <a:endParaRPr lang="de-DE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0" y="98720"/>
            <a:ext cx="2555776" cy="810000"/>
          </a:xfrm>
          <a:prstGeom prst="rect">
            <a:avLst/>
          </a:prstGeom>
          <a:solidFill>
            <a:srgbClr val="006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Untertitel 2"/>
          <p:cNvSpPr>
            <a:spLocks noGrp="1"/>
          </p:cNvSpPr>
          <p:nvPr>
            <p:ph type="subTitle" idx="1"/>
          </p:nvPr>
        </p:nvSpPr>
        <p:spPr>
          <a:xfrm>
            <a:off x="918000" y="4179600"/>
            <a:ext cx="7326000" cy="841648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223791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84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36000" y="1491630"/>
            <a:ext cx="7308000" cy="295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1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936000" y="915566"/>
            <a:ext cx="7308000" cy="429622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64A8"/>
                </a:solidFill>
              </a:defRPr>
            </a:lvl1pPr>
          </a:lstStyle>
          <a:p>
            <a:pPr lvl="0"/>
            <a:r>
              <a:rPr lang="de-DE" smtClean="0"/>
              <a:t>TITELMASTERFORMAT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59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36000" y="1635646"/>
            <a:ext cx="7308000" cy="2808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936000" y="915566"/>
            <a:ext cx="7308000" cy="566792"/>
          </a:xfrm>
        </p:spPr>
        <p:txBody>
          <a:bodyPr/>
          <a:lstStyle>
            <a:lvl1pPr>
              <a:spcBef>
                <a:spcPts val="0"/>
              </a:spcBef>
              <a:defRPr b="1">
                <a:solidFill>
                  <a:srgbClr val="0064A8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</a:t>
            </a:r>
          </a:p>
          <a:p>
            <a:pPr lvl="0"/>
            <a:r>
              <a:rPr lang="de-DE" smtClean="0"/>
              <a:t>ZWEIZEILIG BEARBEITEN</a:t>
            </a:r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904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3" name="Inhaltsplatzhalter 2"/>
          <p:cNvSpPr>
            <a:spLocks noGrp="1"/>
          </p:cNvSpPr>
          <p:nvPr>
            <p:ph sz="half" idx="1"/>
          </p:nvPr>
        </p:nvSpPr>
        <p:spPr>
          <a:xfrm>
            <a:off x="936000" y="915566"/>
            <a:ext cx="3596208" cy="3435967"/>
          </a:xfrm>
        </p:spPr>
        <p:txBody>
          <a:bodyPr lIns="0" tIns="0" rIns="0" bIns="0"/>
          <a:lstStyle>
            <a:lvl1pPr>
              <a:defRPr sz="1800"/>
            </a:lvl1pPr>
            <a:lvl2pPr marL="742950" indent="-285750">
              <a:buFont typeface="Wingdings" pitchFamily="2" charset="2"/>
              <a:buChar char="§"/>
              <a:defRPr sz="1800"/>
            </a:lvl2pPr>
            <a:lvl3pPr marL="1143000" indent="-228600">
              <a:buFont typeface="Courier New" pitchFamily="49" charset="0"/>
              <a:buChar char="o"/>
              <a:defRPr sz="1400"/>
            </a:lvl3pPr>
            <a:lvl4pPr>
              <a:defRPr sz="1400"/>
            </a:lvl4pPr>
            <a:lvl5pPr marL="2057400" indent="-228600">
              <a:buFont typeface="Arial" pitchFamily="34" charset="0"/>
              <a:buChar char="•"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15567"/>
            <a:ext cx="3596208" cy="3435966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Wingdings" pitchFamily="2" charset="2"/>
              <a:buChar char="§"/>
              <a:defRPr sz="1800"/>
            </a:lvl2pPr>
            <a:lvl3pPr marL="1143000" indent="-228600">
              <a:buFont typeface="Courier New" pitchFamily="49" charset="0"/>
              <a:buChar char="o"/>
              <a:defRPr sz="1400"/>
            </a:lvl3pPr>
            <a:lvl4pPr>
              <a:defRPr sz="1400"/>
            </a:lvl4pPr>
            <a:lvl5pPr marL="2057400" indent="-228600">
              <a:buFont typeface="Arial" pitchFamily="34" charset="0"/>
              <a:buChar char="•"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674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Titel 1"/>
          <p:cNvSpPr txBox="1">
            <a:spLocks/>
          </p:cNvSpPr>
          <p:nvPr userDrawn="1"/>
        </p:nvSpPr>
        <p:spPr>
          <a:xfrm>
            <a:off x="936000" y="3432397"/>
            <a:ext cx="7308000" cy="56673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0064A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Bildplatzhalter 2"/>
          <p:cNvSpPr>
            <a:spLocks noGrp="1"/>
          </p:cNvSpPr>
          <p:nvPr>
            <p:ph type="pic" idx="1"/>
          </p:nvPr>
        </p:nvSpPr>
        <p:spPr>
          <a:xfrm>
            <a:off x="936000" y="915566"/>
            <a:ext cx="7308000" cy="23762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2"/>
          </p:nvPr>
        </p:nvSpPr>
        <p:spPr>
          <a:xfrm>
            <a:off x="936000" y="3867894"/>
            <a:ext cx="7308000" cy="504056"/>
          </a:xfrm>
        </p:spPr>
        <p:txBody>
          <a:bodyPr lIns="0" tIns="0" rIns="0" bIns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298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4659982"/>
            <a:ext cx="72919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B3B3B3"/>
                </a:solidFill>
              </a:defRPr>
            </a:lvl1pPr>
          </a:lstStyle>
          <a:p>
            <a:fld id="{F9CA7F02-FF28-4D8F-AF3B-6C950C783A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</p:nvPr>
        </p:nvSpPr>
        <p:spPr>
          <a:xfrm>
            <a:off x="936000" y="180000"/>
            <a:ext cx="7308000" cy="63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936000" y="915566"/>
            <a:ext cx="7308000" cy="343596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630000" cy="63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483" y="202678"/>
            <a:ext cx="576000" cy="576000"/>
          </a:xfrm>
          <a:prstGeom prst="rect">
            <a:avLst/>
          </a:prstGeom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36000" y="4659982"/>
            <a:ext cx="7308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B3B3B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916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3" r:id="rId4"/>
    <p:sldLayoutId id="2147483654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rgbClr val="0064A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>
            <a:spLocks noGrp="1"/>
          </p:cNvSpPr>
          <p:nvPr>
            <p:ph type="subTitle" idx="1"/>
          </p:nvPr>
        </p:nvSpPr>
        <p:spPr>
          <a:xfrm>
            <a:off x="1858219" y="3501671"/>
            <a:ext cx="5054080" cy="870309"/>
          </a:xfrm>
        </p:spPr>
        <p:txBody>
          <a:bodyPr>
            <a:normAutofit fontScale="85000" lnSpcReduction="20000"/>
          </a:bodyPr>
          <a:lstStyle/>
          <a:p>
            <a:pPr algn="ctr"/>
            <a:endParaRPr lang="de-DE" sz="1400" dirty="0" smtClean="0">
              <a:latin typeface="+mj-lt"/>
            </a:endParaRPr>
          </a:p>
          <a:p>
            <a:pPr algn="ctr"/>
            <a:r>
              <a:rPr lang="de-DE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Taofik H. Nassan</a:t>
            </a:r>
          </a:p>
          <a:p>
            <a:endParaRPr lang="de-DE" sz="16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r>
              <a:rPr lang="de-DE" sz="16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2299" y="37624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71540" y="2031681"/>
            <a:ext cx="7239331" cy="1296144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+mj-lt"/>
              </a:rPr>
              <a:t>Finite element modelling of three-phase non-isothermal flow in heavy oil reservoirs- case study SAGD</a:t>
            </a:r>
            <a:endParaRPr lang="en-GB" dirty="0">
              <a:latin typeface="+mj-lt"/>
            </a:endParaRPr>
          </a:p>
        </p:txBody>
      </p:sp>
      <p:pic>
        <p:nvPicPr>
          <p:cNvPr id="8" name="Image 2" descr="M:\Marketing-FR\COMSOL CONFERENCE\Conf20\Material\COMSOL_Conference_Logo_2020_Europ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08" y="1131566"/>
            <a:ext cx="2160276" cy="900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772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en-GB" sz="1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</p:spPr>
            <p:txBody>
              <a:bodyPr>
                <a:noAutofit/>
              </a:bodyPr>
              <a:lstStyle/>
              <a:p>
                <a:r>
                  <a:rPr lang="de-DE" sz="1200" b="1" dirty="0" smtClean="0">
                    <a:solidFill>
                      <a:srgbClr val="FF0000"/>
                    </a:solidFill>
                    <a:latin typeface="+mn-lt"/>
                  </a:rPr>
                  <a:t>Mathematical model</a:t>
                </a:r>
              </a:p>
              <a:p>
                <a:r>
                  <a:rPr lang="en-US" sz="1200" dirty="0" smtClean="0">
                    <a:latin typeface="+mn-lt"/>
                  </a:rPr>
                  <a:t>Capillary </a:t>
                </a:r>
                <a:r>
                  <a:rPr lang="en-US" sz="1200" dirty="0">
                    <a:latin typeface="+mn-lt"/>
                  </a:rPr>
                  <a:t>pressure relations between every two phases reads: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𝑐𝑜𝑤</m:t>
                          </m:r>
                        </m:sub>
                      </m:sSub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………………..………...(14)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𝑐𝑠𝑜</m:t>
                          </m:r>
                        </m:sub>
                      </m:sSub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…….………….……….….(15)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Assuming that the fractional flow is only dependent on saturations, capillary pressure can be written as: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𝑐𝑜𝑤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𝑐𝑠𝑜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………………..….(16)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r>
                  <a:rPr lang="en-US" sz="1200" dirty="0" smtClean="0">
                    <a:latin typeface="+mn-lt"/>
                  </a:rPr>
                  <a:t>Defining </a:t>
                </a:r>
                <a:r>
                  <a:rPr lang="en-US" sz="1200" dirty="0">
                    <a:latin typeface="+mn-lt"/>
                  </a:rPr>
                  <a:t>the global pressure by</a:t>
                </a:r>
                <a:r>
                  <a:rPr lang="en-US" sz="1200" dirty="0" smtClean="0">
                    <a:latin typeface="+mn-lt"/>
                  </a:rPr>
                  <a:t>:</a:t>
                </a:r>
              </a:p>
              <a:p>
                <a:endParaRPr lang="en-GB" sz="1200" dirty="0">
                  <a:latin typeface="+mn-lt"/>
                </a:endParaRPr>
              </a:p>
              <a:p>
                <a:pPr algn="ctr"/>
                <a:r>
                  <a:rPr lang="en-US" sz="1200" dirty="0">
                    <a:latin typeface="+mn-lt"/>
                  </a:rPr>
                  <a:t> </a:t>
                </a:r>
                <a14:m>
                  <m:oMath xmlns:m="http://schemas.openxmlformats.org/officeDocument/2006/math">
                    <m:r>
                      <a:rPr lang="en-US" sz="1200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𝛻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………………….…………..(17)</m:t>
                    </m:r>
                  </m:oMath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For further simplification, the capillary pressure will be neglected which means that the global pressure is the oil pressure</a:t>
                </a:r>
                <a:r>
                  <a:rPr lang="en-US" sz="1200" dirty="0" smtClean="0">
                    <a:latin typeface="+mn-lt"/>
                  </a:rPr>
                  <a:t>:</a:t>
                </a:r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…………………………...….(18)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endParaRPr lang="de-DE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  <a:blipFill>
                <a:blip r:embed="rId2"/>
                <a:stretch>
                  <a:fillRect l="-1336" t="-14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2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en-GB" sz="1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</p:spPr>
            <p:txBody>
              <a:bodyPr>
                <a:noAutofit/>
              </a:bodyPr>
              <a:lstStyle/>
              <a:p>
                <a:r>
                  <a:rPr lang="de-DE" sz="1400" b="1" dirty="0" smtClean="0">
                    <a:solidFill>
                      <a:srgbClr val="FF0000"/>
                    </a:solidFill>
                    <a:latin typeface="+mn-lt"/>
                  </a:rPr>
                  <a:t>Mathematical model</a:t>
                </a:r>
              </a:p>
              <a:p>
                <a:r>
                  <a:rPr lang="en-US" sz="1200" dirty="0">
                    <a:latin typeface="+mn-lt"/>
                  </a:rPr>
                  <a:t>Pressure equation </a:t>
                </a:r>
                <a:r>
                  <a:rPr lang="en-US" sz="1200" dirty="0" smtClean="0">
                    <a:latin typeface="+mn-lt"/>
                  </a:rPr>
                  <a:t>is </a:t>
                </a:r>
                <a:r>
                  <a:rPr lang="en-US" sz="1200" dirty="0">
                    <a:latin typeface="+mn-lt"/>
                  </a:rPr>
                  <a:t>applied in the general form PDE in Comsol </a:t>
                </a:r>
                <a:r>
                  <a:rPr lang="en-US" sz="1200" dirty="0" smtClean="0">
                    <a:latin typeface="+mn-lt"/>
                  </a:rPr>
                  <a:t>: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num>
                        <m:den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num>
                        <m:den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𝜵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𝜞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…………………</m:t>
                      </m:r>
                      <m:r>
                        <a:rPr lang="de-DE" sz="1200" b="0" i="0" smtClean="0">
                          <a:latin typeface="Cambria Math" panose="02040503050406030204" pitchFamily="18" charset="0"/>
                        </a:rPr>
                        <m:t>………………………..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.…..(19)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1200" b="1" i="1">
                        <a:latin typeface="Cambria Math" panose="02040503050406030204" pitchFamily="18" charset="0"/>
                      </a:rPr>
                      <m:t>𝜵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</m:num>
                          <m:den>
                            <m:r>
                              <a:rPr lang="en-US" sz="1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n-US" sz="12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en-US" sz="1200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</m:num>
                          <m:den>
                            <m:r>
                              <a:rPr lang="en-US" sz="12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  <m:r>
                              <a:rPr lang="en-US" sz="12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den>
                        </m:f>
                      </m:e>
                    </m:d>
                  </m:oMath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𝛤</m:t>
                    </m:r>
                  </m:oMath>
                </a14:m>
                <a:r>
                  <a:rPr lang="en-US" sz="1200" dirty="0">
                    <a:latin typeface="+mn-lt"/>
                  </a:rPr>
                  <a:t> Consists of the components of velocity </a:t>
                </a:r>
                <a:r>
                  <a:rPr lang="en-US" sz="1200" i="1" dirty="0" err="1">
                    <a:latin typeface="+mn-lt"/>
                  </a:rPr>
                  <a:t>u</a:t>
                </a:r>
                <a:r>
                  <a:rPr lang="en-US" sz="1200" i="1" baseline="-25000" dirty="0" err="1">
                    <a:latin typeface="+mn-lt"/>
                  </a:rPr>
                  <a:t>x</a:t>
                </a:r>
                <a:r>
                  <a:rPr lang="en-US" sz="1200" dirty="0">
                    <a:latin typeface="+mn-lt"/>
                  </a:rPr>
                  <a:t> and </a:t>
                </a:r>
                <a:r>
                  <a:rPr lang="en-US" sz="1200" i="1" dirty="0" err="1">
                    <a:latin typeface="+mn-lt"/>
                  </a:rPr>
                  <a:t>u</a:t>
                </a:r>
                <a:r>
                  <a:rPr lang="en-US" sz="1200" i="1" baseline="-25000" dirty="0" err="1">
                    <a:latin typeface="+mn-lt"/>
                  </a:rPr>
                  <a:t>y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i="1" dirty="0">
                    <a:latin typeface="+mn-lt"/>
                  </a:rPr>
                  <a:t>f</a:t>
                </a:r>
                <a:r>
                  <a:rPr lang="en-US" sz="1200" dirty="0">
                    <a:latin typeface="+mn-lt"/>
                  </a:rPr>
                  <a:t> is the right hand side of equation (7)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 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 smtClean="0">
                    <a:latin typeface="+mn-lt"/>
                  </a:rPr>
                  <a:t>Saturation and energy equations are </a:t>
                </a:r>
                <a:r>
                  <a:rPr lang="en-US" sz="1200" dirty="0">
                    <a:latin typeface="+mn-lt"/>
                  </a:rPr>
                  <a:t>applied in the coefficient form PDE in Comsol </a:t>
                </a:r>
                <a:r>
                  <a:rPr lang="en-US" sz="1200" dirty="0" smtClean="0">
                    <a:latin typeface="+mn-lt"/>
                  </a:rPr>
                  <a:t>: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num>
                        <m:den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num>
                        <m:den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𝝏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𝜵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𝜵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b="1" i="1"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𝜷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𝜵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𝒖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𝒂𝒖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………....(20)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endParaRPr lang="de-DE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  <a:blipFill>
                <a:blip r:embed="rId2"/>
                <a:stretch>
                  <a:fillRect l="-1503" t="-1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99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36000" y="4191956"/>
            <a:ext cx="1655747" cy="252001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de-DE" sz="12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958278" y="1131565"/>
            <a:ext cx="7214182" cy="342043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1200" dirty="0" smtClean="0">
                <a:solidFill>
                  <a:srgbClr val="FF0000"/>
                </a:solidFill>
              </a:rPr>
              <a:t>Results</a:t>
            </a:r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pPr marL="285750"/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endParaRPr lang="de-DE" sz="1400" b="0" dirty="0">
              <a:solidFill>
                <a:srgbClr val="333333"/>
              </a:solidFill>
              <a:latin typeface="+mn-lt"/>
            </a:endParaRPr>
          </a:p>
          <a:p>
            <a:pPr marL="285750" indent="-285750">
              <a:buFontTx/>
              <a:buChar char="-"/>
            </a:pPr>
            <a:endParaRPr lang="de-DE" sz="1400" b="0" dirty="0">
              <a:solidFill>
                <a:srgbClr val="333333"/>
              </a:solidFill>
              <a:latin typeface="+mn-lt"/>
            </a:endParaRPr>
          </a:p>
          <a:p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endParaRPr lang="en-US" sz="1400" b="0" dirty="0" smtClean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958278" y="1711335"/>
            <a:ext cx="3362960" cy="252412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5053631" y="1711970"/>
            <a:ext cx="3362960" cy="25234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21709" y="4235460"/>
            <a:ext cx="20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Oil saturation after 4 days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622413" y="4235459"/>
            <a:ext cx="2155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Oil saturation after 75 days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4328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36000" y="4191956"/>
            <a:ext cx="1655747" cy="252001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de-DE" sz="12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958278" y="1131565"/>
            <a:ext cx="7214182" cy="342043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1200" dirty="0" smtClean="0">
                <a:solidFill>
                  <a:srgbClr val="FF0000"/>
                </a:solidFill>
              </a:rPr>
              <a:t>Results</a:t>
            </a:r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pPr marL="285750"/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endParaRPr lang="de-DE" sz="1400" b="0" dirty="0">
              <a:solidFill>
                <a:srgbClr val="333333"/>
              </a:solidFill>
              <a:latin typeface="+mn-lt"/>
            </a:endParaRPr>
          </a:p>
          <a:p>
            <a:pPr marL="285750" indent="-285750">
              <a:buFontTx/>
              <a:buChar char="-"/>
            </a:pPr>
            <a:endParaRPr lang="de-DE" sz="1400" b="0" dirty="0">
              <a:solidFill>
                <a:srgbClr val="333333"/>
              </a:solidFill>
              <a:latin typeface="+mn-lt"/>
            </a:endParaRPr>
          </a:p>
          <a:p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endParaRPr lang="en-US" sz="1400" b="0" dirty="0" smtClean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1331586" y="4115587"/>
            <a:ext cx="2413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Steam saturation after 75 days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61817" y="4096793"/>
            <a:ext cx="3036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Temperature distribution after 75 days</a:t>
            </a:r>
            <a:endParaRPr lang="en-GB" sz="1400" dirty="0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798148" y="1862901"/>
            <a:ext cx="3773852" cy="2198756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369" y="1862901"/>
            <a:ext cx="3629369" cy="22862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79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36000" y="4191956"/>
            <a:ext cx="1655747" cy="252001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de-DE" sz="12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958278" y="1131565"/>
            <a:ext cx="6854135" cy="306039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1400" dirty="0">
                <a:solidFill>
                  <a:srgbClr val="FF0000"/>
                </a:solidFill>
                <a:latin typeface="+mn-lt"/>
              </a:rPr>
              <a:t>Conclusions</a:t>
            </a:r>
          </a:p>
          <a:p>
            <a:pPr marL="285750" lvl="0" indent="-285750">
              <a:buFontTx/>
              <a:buChar char="-"/>
            </a:pPr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de-DE" sz="1400" b="0" dirty="0" smtClean="0">
                <a:solidFill>
                  <a:srgbClr val="333333"/>
                </a:solidFill>
                <a:latin typeface="+mn-lt"/>
              </a:rPr>
              <a:t>Suitable formulation of </a:t>
            </a:r>
            <a:r>
              <a:rPr lang="de-DE" sz="1400" b="0" dirty="0">
                <a:solidFill>
                  <a:srgbClr val="333333"/>
                </a:solidFill>
                <a:latin typeface="+mn-lt"/>
              </a:rPr>
              <a:t>three phase non-isothermal flow in porous </a:t>
            </a:r>
            <a:r>
              <a:rPr lang="de-DE" sz="1400" b="0" dirty="0" smtClean="0">
                <a:solidFill>
                  <a:srgbClr val="333333"/>
                </a:solidFill>
                <a:latin typeface="+mn-lt"/>
              </a:rPr>
              <a:t>media is introduced</a:t>
            </a:r>
          </a:p>
          <a:p>
            <a:pPr marL="285750" indent="-285750">
              <a:buFontTx/>
              <a:buChar char="-"/>
            </a:pPr>
            <a:endParaRPr lang="en-GB" sz="1400" b="0" dirty="0">
              <a:solidFill>
                <a:srgbClr val="333333"/>
              </a:solidFill>
              <a:latin typeface="+mn-lt"/>
            </a:endParaRPr>
          </a:p>
          <a:p>
            <a:pPr marL="285750" lvl="0" indent="-285750">
              <a:buFontTx/>
              <a:buChar char="-"/>
            </a:pPr>
            <a:r>
              <a:rPr lang="de-DE" sz="1400" b="0" dirty="0" smtClean="0">
                <a:solidFill>
                  <a:srgbClr val="333333"/>
                </a:solidFill>
                <a:latin typeface="+mn-lt"/>
              </a:rPr>
              <a:t>Finite element method is applied to the model through a</a:t>
            </a:r>
            <a:r>
              <a:rPr lang="en-GB" sz="1400" b="0" dirty="0" smtClean="0">
                <a:solidFill>
                  <a:srgbClr val="333333"/>
                </a:solidFill>
                <a:latin typeface="+mn-lt"/>
              </a:rPr>
              <a:t> simple 2D-SAGD model which is solved efficiently using COMSOL 5.5”</a:t>
            </a:r>
          </a:p>
          <a:p>
            <a:pPr marL="285750" lvl="0" indent="-285750">
              <a:buFontTx/>
              <a:buChar char="-"/>
            </a:pPr>
            <a:endParaRPr lang="en-GB" sz="1400" b="0" dirty="0" smtClean="0">
              <a:solidFill>
                <a:srgbClr val="333333"/>
              </a:solidFill>
              <a:latin typeface="+mn-lt"/>
            </a:endParaRPr>
          </a:p>
          <a:p>
            <a:pPr marL="285750" lvl="0" indent="-285750">
              <a:buFontTx/>
              <a:buChar char="-"/>
            </a:pPr>
            <a:r>
              <a:rPr lang="de-DE" sz="1400" b="0" dirty="0" smtClean="0">
                <a:solidFill>
                  <a:srgbClr val="333333"/>
                </a:solidFill>
                <a:latin typeface="+mn-lt"/>
              </a:rPr>
              <a:t>Saturation and heat distribution are shown as results</a:t>
            </a:r>
          </a:p>
          <a:p>
            <a:pPr marL="571500" indent="-285750">
              <a:buFontTx/>
              <a:buChar char="-"/>
            </a:pPr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endParaRPr lang="de-DE" sz="1400" b="0" dirty="0">
              <a:solidFill>
                <a:srgbClr val="333333"/>
              </a:solidFill>
              <a:latin typeface="+mn-lt"/>
            </a:endParaRPr>
          </a:p>
          <a:p>
            <a:endParaRPr lang="de-DE" sz="1400" b="0" dirty="0" smtClean="0">
              <a:solidFill>
                <a:srgbClr val="333333"/>
              </a:solidFill>
              <a:latin typeface="+mn-lt"/>
            </a:endParaRPr>
          </a:p>
          <a:p>
            <a:endParaRPr lang="en-US" sz="1400" b="0" dirty="0" smtClean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575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36000" y="2391727"/>
            <a:ext cx="7308000" cy="540070"/>
          </a:xfrm>
        </p:spPr>
        <p:txBody>
          <a:bodyPr>
            <a:normAutofit/>
          </a:bodyPr>
          <a:lstStyle/>
          <a:p>
            <a:pPr algn="ctr"/>
            <a:r>
              <a:rPr lang="de-DE" sz="3200" dirty="0" err="1" smtClean="0">
                <a:latin typeface="+mn-lt"/>
              </a:rPr>
              <a:t>Thank</a:t>
            </a:r>
            <a:r>
              <a:rPr lang="de-DE" sz="3200" dirty="0" smtClean="0">
                <a:latin typeface="+mn-lt"/>
              </a:rPr>
              <a:t> </a:t>
            </a:r>
            <a:r>
              <a:rPr lang="de-DE" sz="3200" dirty="0" err="1" smtClean="0">
                <a:latin typeface="+mn-lt"/>
              </a:rPr>
              <a:t>you</a:t>
            </a:r>
            <a:endParaRPr lang="de-DE" sz="3200" dirty="0">
              <a:latin typeface="+mn-lt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de-DE" sz="10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2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73501" y="1146077"/>
            <a:ext cx="1339882" cy="1245650"/>
          </a:xfrm>
        </p:spPr>
        <p:txBody>
          <a:bodyPr>
            <a:normAutofit/>
          </a:bodyPr>
          <a:lstStyle/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de-DE" sz="1400" b="1" dirty="0" smtClean="0">
                <a:solidFill>
                  <a:srgbClr val="FF0000"/>
                </a:solidFill>
                <a:latin typeface="+mn-lt"/>
              </a:rPr>
              <a:t>Introduction</a:t>
            </a:r>
            <a:endParaRPr lang="en-GB" sz="1400" b="1" dirty="0" smtClean="0">
              <a:solidFill>
                <a:srgbClr val="FF0000"/>
              </a:solidFill>
              <a:latin typeface="+mn-lt"/>
            </a:endParaRPr>
          </a:p>
          <a:p>
            <a:pPr lvl="0"/>
            <a:r>
              <a:rPr lang="en-GB" sz="1200" dirty="0" smtClean="0">
                <a:latin typeface="+mn-lt"/>
              </a:rPr>
              <a:t>Today nearly 50 </a:t>
            </a:r>
            <a:r>
              <a:rPr lang="en-GB" sz="1200" dirty="0">
                <a:latin typeface="+mn-lt"/>
              </a:rPr>
              <a:t>% of crude oil produced by EOR techniques is attributed to </a:t>
            </a:r>
            <a:r>
              <a:rPr lang="en-GB" sz="1200" dirty="0" smtClean="0">
                <a:latin typeface="+mn-lt"/>
              </a:rPr>
              <a:t>steam injection</a:t>
            </a:r>
            <a:endParaRPr lang="en-GB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de-DE" sz="12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Comsol Conference 2020 Europe</a:t>
            </a:r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080" y="979400"/>
            <a:ext cx="6414924" cy="3645708"/>
          </a:xfrm>
          <a:prstGeom prst="rect">
            <a:avLst/>
          </a:prstGeom>
        </p:spPr>
      </p:pic>
      <p:sp>
        <p:nvSpPr>
          <p:cNvPr id="15" name="Flowchart: Process 14"/>
          <p:cNvSpPr/>
          <p:nvPr/>
        </p:nvSpPr>
        <p:spPr>
          <a:xfrm>
            <a:off x="2231701" y="1671635"/>
            <a:ext cx="1260161" cy="2700345"/>
          </a:xfrm>
          <a:prstGeom prst="flowChartProcess">
            <a:avLst/>
          </a:prstGeom>
          <a:noFill/>
          <a:ln w="444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821892" y="4411803"/>
            <a:ext cx="23599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(EOR methods classification ,By Taofik Nassan)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09460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en-GB" sz="1200" dirty="0">
              <a:latin typeface="+mj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6000" y="1131566"/>
            <a:ext cx="7308000" cy="3312392"/>
          </a:xfrm>
        </p:spPr>
        <p:txBody>
          <a:bodyPr>
            <a:norm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rgbClr val="FF0000"/>
                </a:solidFill>
                <a:latin typeface="+mn-lt"/>
              </a:rPr>
              <a:t>Introduction to </a:t>
            </a:r>
            <a:r>
              <a:rPr lang="en-GB" sz="1400" b="1" dirty="0" smtClean="0">
                <a:solidFill>
                  <a:srgbClr val="FF0000"/>
                </a:solidFill>
                <a:latin typeface="+mn-lt"/>
              </a:rPr>
              <a:t>TEOR </a:t>
            </a:r>
            <a:r>
              <a:rPr lang="en-GB" sz="1400" b="1" dirty="0">
                <a:solidFill>
                  <a:srgbClr val="FF0000"/>
                </a:solidFill>
                <a:latin typeface="+mn-lt"/>
              </a:rPr>
              <a:t>b</a:t>
            </a:r>
            <a:r>
              <a:rPr lang="de-DE" sz="1400" b="1" dirty="0">
                <a:solidFill>
                  <a:srgbClr val="FF0000"/>
                </a:solidFill>
                <a:latin typeface="+mn-lt"/>
              </a:rPr>
              <a:t>y</a:t>
            </a:r>
            <a:r>
              <a:rPr lang="en-GB" sz="1400" b="1" dirty="0">
                <a:solidFill>
                  <a:srgbClr val="FF0000"/>
                </a:solidFill>
                <a:latin typeface="+mn-lt"/>
              </a:rPr>
              <a:t> steam </a:t>
            </a:r>
            <a:r>
              <a:rPr lang="en-GB" sz="1400" b="1" dirty="0" smtClean="0">
                <a:solidFill>
                  <a:srgbClr val="FF0000"/>
                </a:solidFill>
                <a:latin typeface="+mn-lt"/>
              </a:rPr>
              <a:t>injection</a:t>
            </a:r>
            <a:endParaRPr lang="en-GB" sz="1400" b="1" dirty="0">
              <a:solidFill>
                <a:srgbClr val="FF0000"/>
              </a:solidFill>
              <a:latin typeface="+mn-lt"/>
            </a:endParaRPr>
          </a:p>
          <a:p>
            <a:r>
              <a:rPr lang="de-DE" sz="1200" dirty="0" smtClean="0">
                <a:latin typeface="+mn-lt"/>
              </a:rPr>
              <a:t>Temperature </a:t>
            </a:r>
            <a:r>
              <a:rPr lang="de-DE" sz="1200" dirty="0">
                <a:latin typeface="+mn-lt"/>
              </a:rPr>
              <a:t>effect on viscosity</a:t>
            </a:r>
          </a:p>
          <a:p>
            <a:endParaRPr lang="de-DE" sz="1200" dirty="0">
              <a:latin typeface="+mn-lt"/>
            </a:endParaRPr>
          </a:p>
          <a:p>
            <a:r>
              <a:rPr lang="de-DE" sz="1200" dirty="0" smtClean="0">
                <a:latin typeface="+mn-lt"/>
              </a:rPr>
              <a:t>API classification of crude</a:t>
            </a:r>
            <a:endParaRPr lang="en-GB" sz="1200" dirty="0">
              <a:latin typeface="+mn-lt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6" y="1126442"/>
            <a:ext cx="2766063" cy="29816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211954" y="4163860"/>
            <a:ext cx="4266253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en-US" sz="10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empirical relationship of crude oil viscosity and temperature depends on oil composition (Adapted </a:t>
            </a:r>
            <a:r>
              <a:rPr lang="en-US" sz="1000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after </a:t>
            </a:r>
            <a:r>
              <a:rPr lang="en-US" sz="10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L.W. Lake 1989)</a:t>
            </a:r>
            <a:endParaRPr lang="en-GB" sz="1000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71655" y="3705696"/>
            <a:ext cx="13404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rgbClr val="0070C0"/>
                </a:solidFill>
              </a:rPr>
              <a:t>(source: www.api.org)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019537"/>
              </p:ext>
            </p:extLst>
          </p:nvPr>
        </p:nvGraphicFramePr>
        <p:xfrm>
          <a:off x="939430" y="2037454"/>
          <a:ext cx="3758409" cy="1629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0942">
                  <a:extLst>
                    <a:ext uri="{9D8B030D-6E8A-4147-A177-3AD203B41FA5}">
                      <a16:colId xmlns:a16="http://schemas.microsoft.com/office/drawing/2014/main" val="1498100647"/>
                    </a:ext>
                  </a:extLst>
                </a:gridCol>
                <a:gridCol w="541398">
                  <a:extLst>
                    <a:ext uri="{9D8B030D-6E8A-4147-A177-3AD203B41FA5}">
                      <a16:colId xmlns:a16="http://schemas.microsoft.com/office/drawing/2014/main" val="1862622470"/>
                    </a:ext>
                  </a:extLst>
                </a:gridCol>
                <a:gridCol w="720092">
                  <a:extLst>
                    <a:ext uri="{9D8B030D-6E8A-4147-A177-3AD203B41FA5}">
                      <a16:colId xmlns:a16="http://schemas.microsoft.com/office/drawing/2014/main" val="533367056"/>
                    </a:ext>
                  </a:extLst>
                </a:gridCol>
                <a:gridCol w="1205977">
                  <a:extLst>
                    <a:ext uri="{9D8B030D-6E8A-4147-A177-3AD203B41FA5}">
                      <a16:colId xmlns:a16="http://schemas.microsoft.com/office/drawing/2014/main" val="747152314"/>
                    </a:ext>
                  </a:extLst>
                </a:gridCol>
              </a:tblGrid>
              <a:tr h="404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Crude type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API°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Viscosity, cp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Remarks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617627126"/>
                  </a:ext>
                </a:extLst>
              </a:tr>
              <a:tr h="404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Light/Conventional oil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&gt;22°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&lt;100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668206890"/>
                  </a:ext>
                </a:extLst>
              </a:tr>
              <a:tr h="207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Heavy oil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&lt;22°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&gt;100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987065264"/>
                  </a:ext>
                </a:extLst>
              </a:tr>
              <a:tr h="207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Extra-Heavy crude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&lt;10°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&gt;10,000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097221688"/>
                  </a:ext>
                </a:extLst>
              </a:tr>
              <a:tr h="4048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Natural bitumen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&lt;10</a:t>
                      </a:r>
                      <a:r>
                        <a:rPr lang="en-GB" sz="1200" dirty="0">
                          <a:effectLst/>
                        </a:rPr>
                        <a:t>°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&gt;1000,000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 also called Tar or Oil sands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868181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21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36000" y="2571750"/>
            <a:ext cx="7308000" cy="187220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de-DE" sz="1200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791517" y="1131566"/>
            <a:ext cx="3240414" cy="1075013"/>
          </a:xfrm>
        </p:spPr>
        <p:txBody>
          <a:bodyPr>
            <a:no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FF0000"/>
                </a:solidFill>
                <a:latin typeface="+mn-lt"/>
              </a:rPr>
              <a:t>Introduction to </a:t>
            </a:r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TEOR </a:t>
            </a:r>
            <a:r>
              <a:rPr lang="en-GB" sz="1400" dirty="0">
                <a:solidFill>
                  <a:srgbClr val="FF0000"/>
                </a:solidFill>
                <a:latin typeface="+mn-lt"/>
              </a:rPr>
              <a:t>b</a:t>
            </a:r>
            <a:r>
              <a:rPr lang="de-DE" sz="1400" dirty="0">
                <a:solidFill>
                  <a:srgbClr val="FF0000"/>
                </a:solidFill>
                <a:latin typeface="+mn-lt"/>
              </a:rPr>
              <a:t>y</a:t>
            </a:r>
            <a:r>
              <a:rPr lang="en-GB" sz="1400" dirty="0">
                <a:solidFill>
                  <a:srgbClr val="FF0000"/>
                </a:solidFill>
                <a:latin typeface="+mn-lt"/>
              </a:rPr>
              <a:t> steam </a:t>
            </a:r>
            <a:r>
              <a:rPr lang="en-GB" sz="1400" dirty="0" smtClean="0">
                <a:solidFill>
                  <a:srgbClr val="FF0000"/>
                </a:solidFill>
                <a:latin typeface="+mn-lt"/>
              </a:rPr>
              <a:t>injection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b="0" dirty="0" smtClean="0">
                <a:solidFill>
                  <a:srgbClr val="333333"/>
                </a:solidFill>
                <a:latin typeface="+mn-lt"/>
              </a:rPr>
              <a:t>Steam flooding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b="0" dirty="0" smtClean="0">
                <a:solidFill>
                  <a:srgbClr val="333333"/>
                </a:solidFill>
                <a:latin typeface="+mn-lt"/>
              </a:rPr>
              <a:t>SAGD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b="0" dirty="0" smtClean="0">
                <a:solidFill>
                  <a:srgbClr val="333333"/>
                </a:solidFill>
                <a:latin typeface="+mn-lt"/>
              </a:rPr>
              <a:t>Huff &amp;Puff</a:t>
            </a:r>
          </a:p>
          <a:p>
            <a:endParaRPr lang="en-US" sz="1400" b="0" dirty="0">
              <a:solidFill>
                <a:srgbClr val="333333"/>
              </a:solidFill>
              <a:latin typeface="+mn-lt"/>
            </a:endParaRPr>
          </a:p>
          <a:p>
            <a:r>
              <a:rPr lang="de-DE" sz="1400" b="0" dirty="0" smtClean="0">
                <a:solidFill>
                  <a:srgbClr val="FF0000"/>
                </a:solidFill>
                <a:latin typeface="+mn-lt"/>
              </a:rPr>
              <a:t>          </a:t>
            </a:r>
            <a:endParaRPr lang="de-DE" sz="1400" b="0" dirty="0" smtClean="0">
              <a:latin typeface="+mn-lt"/>
            </a:endParaRPr>
          </a:p>
          <a:p>
            <a:endParaRPr lang="de-DE" sz="1400" b="0" dirty="0">
              <a:latin typeface="+mn-lt"/>
            </a:endParaRPr>
          </a:p>
          <a:p>
            <a:endParaRPr lang="de-DE" sz="1400" b="0" dirty="0" smtClean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94808"/>
            <a:ext cx="2880368" cy="1639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43" y="2498992"/>
            <a:ext cx="3672857" cy="20353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11724" y="4415791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SAGD</a:t>
            </a:r>
            <a:endParaRPr lang="en-GB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5215184" y="4424025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Steam flooding</a:t>
            </a:r>
            <a:endParaRPr lang="en-GB" sz="9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Comsol Conference 2020 Europe</a:t>
            </a:r>
            <a:endParaRPr lang="de-DE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439" y="993162"/>
            <a:ext cx="2945093" cy="16440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rot="16200000">
            <a:off x="4265837" y="1785986"/>
            <a:ext cx="35137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/>
              <a:t>CSS</a:t>
            </a:r>
            <a:endParaRPr lang="en-GB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2695988" y="2407778"/>
            <a:ext cx="1582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 smtClean="0"/>
              <a:t>(All figures sketched by Taofik Nassan)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23454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85" y="1286868"/>
            <a:ext cx="7377267" cy="3690581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36000" y="2571750"/>
            <a:ext cx="7308000" cy="187220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de-DE" sz="1200" dirty="0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  <p:sp>
        <p:nvSpPr>
          <p:cNvPr id="11" name="Rectangle 10"/>
          <p:cNvSpPr/>
          <p:nvPr/>
        </p:nvSpPr>
        <p:spPr>
          <a:xfrm>
            <a:off x="865931" y="1026024"/>
            <a:ext cx="2048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SAGD configuration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32161" y="4322386"/>
            <a:ext cx="1814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(SAGD configuration ,By Taofik Nassan)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57183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en-GB" sz="1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</p:spPr>
            <p:txBody>
              <a:bodyPr>
                <a:noAutofit/>
              </a:bodyPr>
              <a:lstStyle/>
              <a:p>
                <a:r>
                  <a:rPr lang="de-DE" sz="1400" b="1" dirty="0" smtClean="0">
                    <a:solidFill>
                      <a:srgbClr val="FF0000"/>
                    </a:solidFill>
                    <a:latin typeface="+mn-lt"/>
                  </a:rPr>
                  <a:t>Mathematical model</a:t>
                </a:r>
              </a:p>
              <a:p>
                <a:pPr algn="ctr"/>
                <a:r>
                  <a:rPr lang="de-DE" sz="1200" b="1" dirty="0" smtClean="0">
                    <a:latin typeface="+mn-lt"/>
                  </a:rPr>
                  <a:t>Continuity equation </a:t>
                </a:r>
                <a:endParaRPr lang="de-DE" sz="12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…………………....</m:t>
                      </m:r>
                      <m:r>
                        <a:rPr lang="de-DE" sz="1200" b="0" i="0" smtClean="0">
                          <a:latin typeface="Cambria Math" panose="02040503050406030204" pitchFamily="18" charset="0"/>
                        </a:rPr>
                        <m:t>......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.(1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…..…(1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𝑐𝑜𝑛𝑑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………</m:t>
                      </m:r>
                      <m:r>
                        <a:rPr lang="de-DE" sz="1200" b="0" i="0" smtClean="0">
                          <a:latin typeface="Cambria Math" panose="02040503050406030204" pitchFamily="18" charset="0"/>
                        </a:rPr>
                        <m:t>….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(1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 smtClean="0">
                  <a:latin typeface="+mn-lt"/>
                </a:endParaRPr>
              </a:p>
              <a:p>
                <a:endParaRPr lang="en-GB" sz="1200" dirty="0" smtClean="0">
                  <a:latin typeface="+mn-lt"/>
                </a:endParaRPr>
              </a:p>
              <a:p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𝜑</m:t>
                    </m:r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sz="120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sz="120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𝑝𝑟𝑜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𝑝𝑟𝑜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GB" sz="1200" dirty="0" smtClean="0">
                    <a:latin typeface="+mn-lt"/>
                  </a:rPr>
                  <a:t>………………….(2)</a:t>
                </a:r>
              </a:p>
              <a:p>
                <a:endParaRPr lang="en-GB" sz="1200" dirty="0">
                  <a:latin typeface="+mn-lt"/>
                </a:endParaRPr>
              </a:p>
              <a:p>
                <a:pPr algn="ctr"/>
                <a:r>
                  <a:rPr lang="de-DE" sz="1200" b="1" dirty="0" smtClean="0">
                    <a:latin typeface="+mn-lt"/>
                  </a:rPr>
                  <a:t>Momentum equation</a:t>
                </a:r>
                <a:endParaRPr lang="en-GB" sz="1200" b="1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………………….……...…(3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……………………….…(3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………………………….…(3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endParaRPr lang="de-DE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  <a:blipFill>
                <a:blip r:embed="rId2"/>
                <a:stretch>
                  <a:fillRect l="-1503" t="-1587" b="-5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808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en-GB" sz="1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</p:spPr>
            <p:txBody>
              <a:bodyPr>
                <a:noAutofit/>
              </a:bodyPr>
              <a:lstStyle/>
              <a:p>
                <a:r>
                  <a:rPr lang="de-DE" sz="1400" b="1" dirty="0" smtClean="0">
                    <a:solidFill>
                      <a:srgbClr val="FF0000"/>
                    </a:solidFill>
                    <a:latin typeface="+mn-lt"/>
                  </a:rPr>
                  <a:t>Mathematical model</a:t>
                </a:r>
              </a:p>
              <a:p>
                <a:pPr algn="ctr"/>
                <a:r>
                  <a:rPr lang="de-DE" sz="1200" b="1" dirty="0" smtClean="0">
                    <a:latin typeface="+mn-lt"/>
                  </a:rPr>
                  <a:t>Energy equation</a:t>
                </a:r>
                <a:endParaRPr lang="de-DE" sz="1200" b="1" dirty="0">
                  <a:solidFill>
                    <a:srgbClr val="FF0000"/>
                  </a:solidFill>
                  <a:latin typeface="+mn-lt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=0………...………</m:t>
                      </m:r>
                      <m:r>
                        <a:rPr lang="de-DE" sz="1200" b="0" i="0" smtClean="0">
                          <a:latin typeface="Cambria Math" panose="02040503050406030204" pitchFamily="18" charset="0"/>
                        </a:rPr>
                        <m:t>..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…….(4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𝜑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sz="12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𝑝𝑟𝑜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=0…………...(4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𝜑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sz="12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𝑝𝑟𝑜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=0………………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…(4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>
                            <a:latin typeface="Cambria Math" panose="02040503050406030204" pitchFamily="18" charset="0"/>
                          </a:rPr>
                          <m:t>(1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𝜑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US" sz="12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=0………………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……………………….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…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..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….(4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>
                  <a:latin typeface="+mn-lt"/>
                </a:endParaRPr>
              </a:p>
              <a:p>
                <a:endParaRPr lang="de-DE" sz="1200" dirty="0" smtClean="0">
                  <a:latin typeface="+mn-lt"/>
                </a:endParaRPr>
              </a:p>
              <a:p>
                <a:r>
                  <a:rPr lang="de-DE" sz="1200" dirty="0" smtClean="0">
                    <a:latin typeface="+mn-lt"/>
                  </a:rPr>
                  <a:t>Total energy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+(1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sz="120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=0…………</m:t>
                      </m:r>
                      <m:r>
                        <a:rPr lang="en-US" sz="1200" i="1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…..…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(5)</m:t>
                      </m:r>
                    </m:oMath>
                  </m:oMathPara>
                </a14:m>
                <a:endParaRPr lang="en-GB" sz="1200" dirty="0" smtClean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US" sz="1200" dirty="0" smtClean="0">
                  <a:latin typeface="+mn-lt"/>
                </a:endParaRPr>
              </a:p>
              <a:p>
                <a:r>
                  <a:rPr lang="en-US" sz="1200" dirty="0" smtClean="0">
                    <a:latin typeface="+mn-lt"/>
                  </a:rPr>
                  <a:t>Where 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de-DE" sz="1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+(1−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endParaRPr lang="de-DE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  <a:blipFill>
                <a:blip r:embed="rId2"/>
                <a:stretch>
                  <a:fillRect l="-1503" t="-158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26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en-GB" sz="1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</p:spPr>
            <p:txBody>
              <a:bodyPr>
                <a:noAutofit/>
              </a:bodyPr>
              <a:lstStyle/>
              <a:p>
                <a:r>
                  <a:rPr lang="de-DE" sz="1200" b="1" dirty="0" smtClean="0">
                    <a:solidFill>
                      <a:srgbClr val="FF0000"/>
                    </a:solidFill>
                    <a:latin typeface="+mn-lt"/>
                  </a:rPr>
                  <a:t>Mathematical model</a:t>
                </a:r>
              </a:p>
              <a:p>
                <a:endParaRPr lang="de-DE" sz="12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acc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acc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  <m:r>
                        <a:rPr lang="en-US" sz="1200">
                          <a:latin typeface="Cambria Math" panose="02040503050406030204" pitchFamily="18" charset="0"/>
                        </a:rPr>
                        <m:t>…………………(6 )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b="1" i="1" dirty="0">
                    <a:latin typeface="+mn-lt"/>
                  </a:rPr>
                  <a:t>Pressure equation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b="1" i="1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 </m:t>
                      </m:r>
                      <m:acc>
                        <m:accPr>
                          <m:chr m:val="⃗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…..(7)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b="1" i="1" dirty="0">
                    <a:latin typeface="+mn-lt"/>
                  </a:rPr>
                  <a:t>Water saturation</a:t>
                </a:r>
                <a:r>
                  <a:rPr lang="en-US" sz="1200" dirty="0">
                    <a:latin typeface="+mn-lt"/>
                  </a:rPr>
                  <a:t> equation can be obtained from (2)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 </m:t>
                      </m:r>
                      <m:acc>
                        <m:accPr>
                          <m:chr m:val="⃗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acc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. </m:t>
                          </m:r>
                          <m:acc>
                            <m:accPr>
                              <m:chr m:val="⃗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…….(8)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b="1" i="1" dirty="0">
                    <a:latin typeface="+mn-lt"/>
                  </a:rPr>
                  <a:t>Oil saturation</a:t>
                </a:r>
                <a:r>
                  <a:rPr lang="en-US" sz="1200" dirty="0">
                    <a:latin typeface="+mn-lt"/>
                  </a:rPr>
                  <a:t> equation for (1a)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 </m:t>
                      </m:r>
                      <m:acc>
                        <m:accPr>
                          <m:chr m:val="⃗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acc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….….(9)</m:t>
                      </m:r>
                    </m:oMath>
                  </m:oMathPara>
                </a14:m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 </a:t>
                </a:r>
                <a:endParaRPr lang="de-DE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  <a:blipFill>
                <a:blip r:embed="rId2"/>
                <a:stretch>
                  <a:fillRect l="-1336" t="-14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72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CA7F02-FF28-4D8F-AF3B-6C950C783A5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/>
              <a:t>Finite element modelling of three-phase non-isothermal flow in heavy oil reservoirs- case study SAGD</a:t>
            </a:r>
            <a:endParaRPr lang="en-GB" sz="1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</p:spPr>
            <p:txBody>
              <a:bodyPr>
                <a:noAutofit/>
              </a:bodyPr>
              <a:lstStyle/>
              <a:p>
                <a:r>
                  <a:rPr lang="de-DE" sz="1200" b="1" dirty="0" smtClean="0">
                    <a:solidFill>
                      <a:srgbClr val="FF0000"/>
                    </a:solidFill>
                    <a:latin typeface="+mn-lt"/>
                  </a:rPr>
                  <a:t>Mathematical model</a:t>
                </a:r>
              </a:p>
              <a:p>
                <a:endParaRPr lang="de-DE" sz="1200" b="1" dirty="0" smtClean="0">
                  <a:solidFill>
                    <a:srgbClr val="FF0000"/>
                  </a:solidFill>
                  <a:latin typeface="+mn-lt"/>
                </a:endParaRPr>
              </a:p>
              <a:p>
                <a:r>
                  <a:rPr lang="en-US" sz="1200" dirty="0" smtClean="0">
                    <a:latin typeface="+mn-lt"/>
                  </a:rPr>
                  <a:t> </a:t>
                </a:r>
                <a:r>
                  <a:rPr lang="en-GB" sz="1200" dirty="0">
                    <a:latin typeface="+mn-lt"/>
                  </a:rPr>
                  <a:t> </a:t>
                </a:r>
                <a:r>
                  <a:rPr lang="en-US" sz="1200" b="1" i="1" dirty="0">
                    <a:latin typeface="+mn-lt"/>
                  </a:rPr>
                  <a:t>Energy equation </a:t>
                </a:r>
                <a:r>
                  <a:rPr lang="en-US" sz="1200" dirty="0">
                    <a:latin typeface="+mn-lt"/>
                  </a:rPr>
                  <a:t>can be arranged after taking latent heat of steam into consideration as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𝑝𝑜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𝑝𝑠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+(1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𝜑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𝑝𝑚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𝑝𝑜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𝑝𝑠</m:t>
                              </m:r>
                            </m:sub>
                          </m:sSub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US" sz="1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d>
                                    <m:d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GB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𝑝𝑟𝑜</m:t>
                          </m:r>
                        </m:sub>
                      </m:sSub>
                      <m:r>
                        <a:rPr lang="en-US" sz="1200">
                          <a:latin typeface="Cambria Math" panose="02040503050406030204" pitchFamily="18" charset="0"/>
                        </a:rPr>
                        <m:t>=0……</m:t>
                      </m:r>
                      <m:r>
                        <a:rPr lang="de-DE" sz="1200" b="0" i="0" smtClean="0">
                          <a:latin typeface="Cambria Math" panose="02040503050406030204" pitchFamily="18" charset="0"/>
                        </a:rPr>
                        <m:t>……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.…..(10)</m:t>
                      </m:r>
                    </m:oMath>
                  </m:oMathPara>
                </a14:m>
                <a:endParaRPr lang="en-GB" sz="1200" dirty="0" smtClean="0">
                  <a:latin typeface="+mn-lt"/>
                </a:endParaRPr>
              </a:p>
              <a:p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Three-phase Relative permeability is calculated from Stone II [7</a:t>
                </a:r>
                <a:r>
                  <a:rPr lang="en-US" sz="1200" dirty="0" smtClean="0">
                    <a:latin typeface="+mn-lt"/>
                  </a:rPr>
                  <a:t>]</a:t>
                </a:r>
                <a:endParaRPr lang="en-GB" sz="1200" dirty="0">
                  <a:latin typeface="+mn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𝑟𝑜</m:t>
                          </m:r>
                        </m:sub>
                      </m:sSub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𝑟𝑜𝑤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𝑟𝑤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𝑟𝑜𝑔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𝑟𝑔</m:t>
                              </m:r>
                            </m:sub>
                          </m:sSub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𝑟𝑤</m:t>
                              </m:r>
                            </m:sub>
                          </m:sSub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𝑟𝑔</m:t>
                              </m:r>
                            </m:sub>
                          </m:sSub>
                        </m:e>
                      </m:d>
                      <m:r>
                        <a:rPr lang="en-US" sz="1200" i="1">
                          <a:latin typeface="Cambria Math" panose="02040503050406030204" pitchFamily="18" charset="0"/>
                        </a:rPr>
                        <m:t>……………….</m:t>
                      </m:r>
                      <m:r>
                        <a:rPr lang="en-US" sz="1200">
                          <a:latin typeface="Cambria Math" panose="02040503050406030204" pitchFamily="18" charset="0"/>
                        </a:rPr>
                        <m:t>.(11)</m:t>
                      </m:r>
                    </m:oMath>
                  </m:oMathPara>
                </a14:m>
                <a:endParaRPr lang="en-GB" sz="1200" dirty="0" smtClean="0">
                  <a:latin typeface="+mn-lt"/>
                </a:endParaRPr>
              </a:p>
              <a:p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r>
                  <a:rPr lang="en-US" sz="1200" dirty="0" smtClean="0">
                    <a:latin typeface="+mn-lt"/>
                  </a:rPr>
                  <a:t>Steam </a:t>
                </a:r>
                <a:r>
                  <a:rPr lang="en-US" sz="1200" dirty="0">
                    <a:latin typeface="+mn-lt"/>
                  </a:rPr>
                  <a:t>water equilibrium temperature depends on pressure: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sz="1200">
                        <a:latin typeface="Cambria Math" panose="02040503050406030204" pitchFamily="18" charset="0"/>
                      </a:rPr>
                      <m:t>…….………………..…..…….…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……………………………….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(12)</m:t>
                    </m:r>
                  </m:oMath>
                </a14:m>
                <a:endParaRPr lang="en-GB" sz="1200" dirty="0" smtClean="0">
                  <a:latin typeface="+mn-lt"/>
                </a:endParaRPr>
              </a:p>
              <a:p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:r>
                  <a:rPr lang="en-US" sz="1200" dirty="0" smtClean="0">
                    <a:latin typeface="+mn-lt"/>
                  </a:rPr>
                  <a:t>The </a:t>
                </a:r>
                <a:r>
                  <a:rPr lang="en-US" sz="1200" dirty="0">
                    <a:latin typeface="+mn-lt"/>
                  </a:rPr>
                  <a:t>relation among phases’ saturations:</a:t>
                </a:r>
                <a:endParaRPr lang="en-GB" sz="1200" dirty="0">
                  <a:latin typeface="+mn-lt"/>
                </a:endParaRPr>
              </a:p>
              <a:p>
                <a:r>
                  <a:rPr lang="en-US" sz="1200" dirty="0">
                    <a:latin typeface="+mn-lt"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sz="1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=</m:t>
                            </m:r>
                          </m:e>
                        </m:nary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=1………….……….…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……………………………..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(13)</m:t>
                    </m:r>
                  </m:oMath>
                </a14:m>
                <a:endParaRPr lang="en-GB" sz="1200" dirty="0">
                  <a:latin typeface="+mn-lt"/>
                </a:endParaRPr>
              </a:p>
              <a:p>
                <a:endParaRPr lang="de-DE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8000" y="1006782"/>
                <a:ext cx="7308000" cy="3456417"/>
              </a:xfrm>
              <a:blipFill>
                <a:blip r:embed="rId2"/>
                <a:stretch>
                  <a:fillRect l="-3422" t="-1411" b="-109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Comsol Conference 2020 Europe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669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zu9_blau">
  <a:themeElements>
    <a:clrScheme name="TUBAF-Farben">
      <a:dk1>
        <a:srgbClr val="0064A8"/>
      </a:dk1>
      <a:lt1>
        <a:sysClr val="window" lastClr="FFFFFF"/>
      </a:lt1>
      <a:dk2>
        <a:srgbClr val="1F497D"/>
      </a:dk2>
      <a:lt2>
        <a:srgbClr val="EEECE1"/>
      </a:lt2>
      <a:accent1>
        <a:srgbClr val="0064A8"/>
      </a:accent1>
      <a:accent2>
        <a:srgbClr val="E66E01"/>
      </a:accent2>
      <a:accent3>
        <a:srgbClr val="4EBCCE"/>
      </a:accent3>
      <a:accent4>
        <a:srgbClr val="B20026"/>
      </a:accent4>
      <a:accent5>
        <a:srgbClr val="2E9028"/>
      </a:accent5>
      <a:accent6>
        <a:srgbClr val="7F7F7F"/>
      </a:accent6>
      <a:hlink>
        <a:srgbClr val="0064A8"/>
      </a:hlink>
      <a:folHlink>
        <a:srgbClr val="7F7F7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16zu9_blau</Template>
  <TotalTime>0</TotalTime>
  <Words>572</Words>
  <Application>Microsoft Office PowerPoint</Application>
  <PresentationFormat>Bildschirmpräsentation (16:9)</PresentationFormat>
  <Paragraphs>197</Paragraphs>
  <Slides>15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Courier New</vt:lpstr>
      <vt:lpstr>Times New Roman</vt:lpstr>
      <vt:lpstr>Wingdings</vt:lpstr>
      <vt:lpstr>16zu9_blau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  <vt:lpstr>Finite element modelling of three-phase non-isothermal flow in heavy oil reservoirs- case study SAGD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DIE 1. ÜBERSCHRIFT und eventuell noch ein Untertitel</dc:title>
  <dc:creator>Beyer</dc:creator>
  <cp:lastModifiedBy>beyer</cp:lastModifiedBy>
  <cp:revision>497</cp:revision>
  <dcterms:created xsi:type="dcterms:W3CDTF">2013-04-23T09:26:51Z</dcterms:created>
  <dcterms:modified xsi:type="dcterms:W3CDTF">2020-09-17T08:51:00Z</dcterms:modified>
</cp:coreProperties>
</file>