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</p:sldMasterIdLst>
  <p:notesMasterIdLst>
    <p:notesMasterId r:id="rId19"/>
  </p:notesMasterIdLst>
  <p:handoutMasterIdLst>
    <p:handoutMasterId r:id="rId20"/>
  </p:handoutMasterIdLst>
  <p:sldIdLst>
    <p:sldId id="609" r:id="rId6"/>
    <p:sldId id="614" r:id="rId7"/>
    <p:sldId id="611" r:id="rId8"/>
    <p:sldId id="615" r:id="rId9"/>
    <p:sldId id="612" r:id="rId10"/>
    <p:sldId id="610" r:id="rId11"/>
    <p:sldId id="616" r:id="rId12"/>
    <p:sldId id="602" r:id="rId13"/>
    <p:sldId id="603" r:id="rId14"/>
    <p:sldId id="604" r:id="rId15"/>
    <p:sldId id="606" r:id="rId16"/>
    <p:sldId id="618" r:id="rId17"/>
    <p:sldId id="617" r:id="rId18"/>
  </p:sldIdLst>
  <p:sldSz cx="9144000" cy="5143500" type="screen16x9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FF66"/>
    <a:srgbClr val="999999"/>
    <a:srgbClr val="98C6EA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8272" autoAdjust="0"/>
  </p:normalViewPr>
  <p:slideViewPr>
    <p:cSldViewPr snapToGrid="0">
      <p:cViewPr varScale="1">
        <p:scale>
          <a:sx n="90" d="100"/>
          <a:sy n="90" d="100"/>
        </p:scale>
        <p:origin x="624" y="5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-810" y="-96"/>
      </p:cViewPr>
      <p:guideLst>
        <p:guide orient="horz" pos="210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25/09/2020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25/09/2020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0025" y="500063"/>
            <a:ext cx="444500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3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101"/>
          <p:cNvSpPr txBox="1">
            <a:spLocks noChangeArrowheads="1"/>
          </p:cNvSpPr>
          <p:nvPr userDrawn="1"/>
        </p:nvSpPr>
        <p:spPr bwMode="auto">
          <a:xfrm>
            <a:off x="1042102" y="77367"/>
            <a:ext cx="3677771" cy="139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40000"/>
              </a:spcBef>
            </a:pPr>
            <a:r>
              <a:rPr lang="de-DE" dirty="0">
                <a:solidFill>
                  <a:srgbClr val="000000"/>
                </a:solidFill>
              </a:rPr>
              <a:t>Technische Universität München</a:t>
            </a:r>
            <a:endParaRPr lang="en-US" dirty="0">
              <a:solidFill>
                <a:srgbClr val="005293"/>
              </a:solidFill>
            </a:endParaRPr>
          </a:p>
          <a:p>
            <a:pPr eaLnBrk="0" hangingPunct="0">
              <a:spcBef>
                <a:spcPct val="40000"/>
              </a:spcBef>
            </a:pPr>
            <a:r>
              <a:rPr lang="en-US" dirty="0">
                <a:solidFill>
                  <a:srgbClr val="005293"/>
                </a:solidFill>
              </a:rPr>
              <a:t>TUM School of Life Sciences Weihenstephan</a:t>
            </a:r>
          </a:p>
          <a:p>
            <a:pPr eaLnBrk="0" hangingPunct="0">
              <a:spcBef>
                <a:spcPct val="40000"/>
              </a:spcBef>
            </a:pPr>
            <a:r>
              <a:rPr lang="de-DE" sz="1050" dirty="0">
                <a:solidFill>
                  <a:srgbClr val="005293"/>
                </a:solidFill>
              </a:rPr>
              <a:t>Chair </a:t>
            </a:r>
            <a:r>
              <a:rPr lang="de-DE" sz="1050" dirty="0" err="1">
                <a:solidFill>
                  <a:srgbClr val="005293"/>
                </a:solidFill>
              </a:rPr>
              <a:t>of</a:t>
            </a:r>
            <a:r>
              <a:rPr lang="de-DE" sz="1050" dirty="0">
                <a:solidFill>
                  <a:srgbClr val="005293"/>
                </a:solidFill>
              </a:rPr>
              <a:t> </a:t>
            </a:r>
            <a:r>
              <a:rPr lang="de-DE" sz="1050" dirty="0" err="1">
                <a:solidFill>
                  <a:srgbClr val="005293"/>
                </a:solidFill>
              </a:rPr>
              <a:t>Brewing</a:t>
            </a:r>
            <a:r>
              <a:rPr lang="de-DE" sz="1050" dirty="0">
                <a:solidFill>
                  <a:srgbClr val="005293"/>
                </a:solidFill>
              </a:rPr>
              <a:t> and Beverage Technology</a:t>
            </a:r>
          </a:p>
          <a:p>
            <a:pPr eaLnBrk="0" hangingPunct="0"/>
            <a:r>
              <a:rPr lang="de-DE" sz="900" dirty="0">
                <a:solidFill>
                  <a:srgbClr val="000000"/>
                </a:solidFill>
              </a:rPr>
              <a:t>Univ.-Prof. Dr.-Ing. Thomas Becker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366" y="107402"/>
            <a:ext cx="878258" cy="878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2" descr="M:\Marketing-FR\COMSOL CONFERENCE\Conf20\Material\COMSOL_Conference_Logo_2020_Europe.png">
            <a:extLst>
              <a:ext uri="{FF2B5EF4-FFF2-40B4-BE49-F238E27FC236}">
                <a16:creationId xmlns:a16="http://schemas.microsoft.com/office/drawing/2014/main" id="{D172FC69-52C0-4B9E-9348-427DFD497AD6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40" y="4106977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Bild 4" descr="TUM_Glockenturm.tif">
            <a:extLst>
              <a:ext uri="{FF2B5EF4-FFF2-40B4-BE49-F238E27FC236}">
                <a16:creationId xmlns:a16="http://schemas.microsoft.com/office/drawing/2014/main" id="{C4E7078C-C180-4F3B-AACB-4767D47AAF2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17032" y="2056247"/>
            <a:ext cx="3169620" cy="27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59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152650"/>
            <a:ext cx="9144000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52650"/>
            <a:ext cx="4197858" cy="2552700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3125"/>
            <a:ext cx="4180392" cy="2543176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133600"/>
            <a:ext cx="9144000" cy="30099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0200"/>
            <a:ext cx="9144000" cy="35432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447" y="4752983"/>
            <a:ext cx="900334" cy="390144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 userDrawn="1"/>
        </p:nvSpPr>
        <p:spPr>
          <a:xfrm>
            <a:off x="1110366" y="4953922"/>
            <a:ext cx="8039817" cy="1286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indent="0" algn="l" defTabSz="941388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83100" algn="r"/>
                <a:tab pos="6454775" algn="l"/>
              </a:tabLst>
              <a:defRPr/>
            </a:pPr>
            <a:r>
              <a:rPr lang="de-DE" sz="800" dirty="0">
                <a:solidFill>
                  <a:schemeClr val="tx2">
                    <a:lumMod val="75000"/>
                  </a:schemeClr>
                </a:solidFill>
              </a:rPr>
              <a:t>Jing</a:t>
            </a:r>
            <a:r>
              <a:rPr lang="de-DE" sz="800" baseline="0" dirty="0">
                <a:solidFill>
                  <a:schemeClr val="tx2">
                    <a:lumMod val="75000"/>
                  </a:schemeClr>
                </a:solidFill>
              </a:rPr>
              <a:t> Tang</a:t>
            </a:r>
            <a:r>
              <a:rPr lang="de-DE" sz="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800" baseline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800" dirty="0">
                <a:solidFill>
                  <a:schemeClr val="tx2">
                    <a:lumMod val="75000"/>
                  </a:schemeClr>
                </a:solidFill>
              </a:rPr>
              <a:t>| 25.09.2020			</a:t>
            </a:r>
            <a:fld id="{1EFF4F1F-6DDF-44EC-A3A9-3E87D4C46912}" type="slidenum">
              <a:rPr lang="de-DE" sz="800" smtClean="0">
                <a:solidFill>
                  <a:schemeClr val="tx2">
                    <a:lumMod val="75000"/>
                  </a:schemeClr>
                </a:solidFill>
              </a:rPr>
              <a:pPr marL="0" marR="0" indent="0" algn="l" defTabSz="941388" rtl="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483100" algn="r"/>
                  <a:tab pos="6454775" algn="l"/>
                </a:tabLst>
                <a:defRPr/>
              </a:pPr>
              <a:t>‹Nr.›</a:t>
            </a:fld>
            <a:endParaRPr lang="de-DE" sz="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098000" y="4948055"/>
            <a:ext cx="8046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25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629151"/>
            <a:ext cx="4325330" cy="454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143125"/>
            <a:ext cx="8508999" cy="25431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5053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48752"/>
            <a:ext cx="4188333" cy="2547074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8840"/>
            <a:ext cx="4180392" cy="254691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8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22824" y="65417"/>
            <a:ext cx="946376" cy="573233"/>
          </a:xfrm>
          <a:prstGeom prst="rect">
            <a:avLst/>
          </a:prstGeom>
        </p:spPr>
      </p:pic>
      <p:pic>
        <p:nvPicPr>
          <p:cNvPr id="8" name="Picture 5" descr="L:\Lehrstuhl\Vorlagen und Design\Logos\WZW_Logo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451" y="65417"/>
            <a:ext cx="484373" cy="52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2" r:id="rId2"/>
  </p:sldLayoutIdLst>
  <p:hf sldNum="0"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Fahnen_HG.jpg"/>
          <p:cNvPicPr>
            <a:picLocks noChangeAspect="1"/>
          </p:cNvPicPr>
          <p:nvPr userDrawn="1"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629151"/>
            <a:ext cx="4325330" cy="454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  <p:grpSp>
        <p:nvGrpSpPr>
          <p:cNvPr id="9" name="Gruppieren 8"/>
          <p:cNvGrpSpPr>
            <a:grpSpLocks noChangeAspect="1"/>
          </p:cNvGrpSpPr>
          <p:nvPr userDrawn="1"/>
        </p:nvGrpSpPr>
        <p:grpSpPr>
          <a:xfrm>
            <a:off x="6916722" y="113470"/>
            <a:ext cx="1048559" cy="525180"/>
            <a:chOff x="482602" y="180894"/>
            <a:chExt cx="938188" cy="469900"/>
          </a:xfrm>
        </p:grpSpPr>
        <p:pic>
          <p:nvPicPr>
            <p:cNvPr id="13" name="Picture 5" descr="L:\Lehrstuhl\Vorlagen und Design\Logos\WZW_Logo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80894"/>
              <a:ext cx="433388" cy="46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L:\Lehrstuhl\Vorlagen und Design\Logos\LS_LOGO_LVT_Pantone_gek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785" y="215572"/>
              <a:ext cx="400005" cy="400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85754" y="89444"/>
            <a:ext cx="946376" cy="573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  <p:grpSp>
        <p:nvGrpSpPr>
          <p:cNvPr id="10" name="Gruppieren 9"/>
          <p:cNvGrpSpPr>
            <a:grpSpLocks noChangeAspect="1"/>
          </p:cNvGrpSpPr>
          <p:nvPr userDrawn="1"/>
        </p:nvGrpSpPr>
        <p:grpSpPr>
          <a:xfrm>
            <a:off x="6916722" y="113470"/>
            <a:ext cx="1048559" cy="525180"/>
            <a:chOff x="482602" y="180894"/>
            <a:chExt cx="938188" cy="469900"/>
          </a:xfrm>
        </p:grpSpPr>
        <p:pic>
          <p:nvPicPr>
            <p:cNvPr id="11" name="Picture 5" descr="L:\Lehrstuhl\Vorlagen und Design\Logos\WZW_Logo.pn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80894"/>
              <a:ext cx="433388" cy="46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L:\Lehrstuhl\Vorlagen und Design\Logos\LS_LOGO_LVT_Pantone_gek.jpg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785" y="215572"/>
              <a:ext cx="400005" cy="400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085754" y="89444"/>
            <a:ext cx="946376" cy="573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sldNum="0"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5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Jing Tang| Chair of Food Packaging Technology | Technical University of Munich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sldNum="0"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7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28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0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7" Type="http://schemas.openxmlformats.org/officeDocument/2006/relationships/image" Target="../media/image28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1143000" y="0"/>
            <a:ext cx="6884194" cy="135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el 4"/>
              <p:cNvSpPr txBox="1">
                <a:spLocks/>
              </p:cNvSpPr>
              <p:nvPr/>
            </p:nvSpPr>
            <p:spPr>
              <a:xfrm>
                <a:off x="216473" y="1563590"/>
                <a:ext cx="8927527" cy="885791"/>
              </a:xfrm>
              <a:prstGeom prst="rect">
                <a:avLst/>
              </a:prstGeom>
            </p:spPr>
            <p:txBody>
              <a:bodyPr/>
              <a:lstStyle>
                <a:lvl1pPr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defRPr sz="2200" b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2pPr>
                <a:lvl3pPr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3pPr>
                <a:lvl4pPr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4pPr>
                <a:lvl5pPr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5pPr>
                <a:lvl6pPr marL="4572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6pPr>
                <a:lvl7pPr marL="9144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7pPr>
                <a:lvl8pPr marL="1371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8pPr>
                <a:lvl9pPr marL="18288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2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lnSpc>
                    <a:spcPts val="3000"/>
                  </a:lnSpc>
                  <a:spcAft>
                    <a:spcPts val="0"/>
                  </a:spcAft>
                </a:pPr>
                <a:r>
                  <a:rPr lang="de-DE" sz="2000" dirty="0">
                    <a:solidFill>
                      <a:srgbClr val="0070C0"/>
                    </a:solidFill>
                  </a:rPr>
                  <a:t>Numerical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simulation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to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improve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the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sz="2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de-DE" sz="2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de-DE" sz="2000" dirty="0">
                    <a:solidFill>
                      <a:srgbClr val="0070C0"/>
                    </a:solidFill>
                  </a:rPr>
                  <a:t>-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barrier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property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of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films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by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integration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of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water</a:t>
                </a:r>
                <a:r>
                  <a:rPr lang="de-DE" sz="2000" dirty="0">
                    <a:solidFill>
                      <a:srgbClr val="0070C0"/>
                    </a:solidFill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</a:rPr>
                  <a:t>absorbers</a:t>
                </a:r>
                <a:endParaRPr lang="de-DE" sz="2000" dirty="0"/>
              </a:p>
            </p:txBody>
          </p:sp>
        </mc:Choice>
        <mc:Fallback xmlns="">
          <p:sp>
            <p:nvSpPr>
              <p:cNvPr id="8" name="Titel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73" y="1563590"/>
                <a:ext cx="8927527" cy="885791"/>
              </a:xfrm>
              <a:prstGeom prst="rect">
                <a:avLst/>
              </a:prstGeom>
              <a:blipFill>
                <a:blip r:embed="rId5"/>
                <a:stretch>
                  <a:fillRect l="-751" b="-41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el 4"/>
          <p:cNvSpPr txBox="1">
            <a:spLocks/>
          </p:cNvSpPr>
          <p:nvPr/>
        </p:nvSpPr>
        <p:spPr>
          <a:xfrm>
            <a:off x="396299" y="2799804"/>
            <a:ext cx="5159876" cy="8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800" dirty="0"/>
              <a:t>M.Sc. Jing Tang</a:t>
            </a:r>
          </a:p>
          <a:p>
            <a:pPr>
              <a:spcAft>
                <a:spcPts val="0"/>
              </a:spcAft>
            </a:pPr>
            <a:r>
              <a:rPr lang="en-US" sz="1800" dirty="0"/>
              <a:t>Dr. Oliver </a:t>
            </a:r>
            <a:r>
              <a:rPr lang="en-US" sz="1800" dirty="0" err="1"/>
              <a:t>Miesbauer</a:t>
            </a:r>
            <a:endParaRPr lang="en-US" sz="1800" dirty="0"/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228366" y="4035979"/>
            <a:ext cx="4517230" cy="969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039958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25"/>
    </mc:Choice>
    <mc:Fallback>
      <p:transition spd="slow" advTm="1802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7905" y="1521544"/>
            <a:ext cx="5760720" cy="273334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48051" y="700688"/>
                <a:ext cx="3109313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 err="1">
                    <a:latin typeface="+mn-lt"/>
                  </a:rPr>
                  <a:t>Influence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of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size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of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particles</a:t>
                </a:r>
                <a:r>
                  <a:rPr lang="de-DE" sz="16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de-DE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51" y="700688"/>
                <a:ext cx="3109313" cy="257250"/>
              </a:xfrm>
              <a:prstGeom prst="rect">
                <a:avLst/>
              </a:prstGeom>
              <a:blipFill>
                <a:blip r:embed="rId5"/>
                <a:stretch>
                  <a:fillRect l="-3725" t="-21429" r="-196" b="-476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162608" y="4262580"/>
            <a:ext cx="5450207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Comparison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altLang="zh-CN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d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iagram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for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M1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and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M2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of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particles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same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solubility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coefficient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but different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sizes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045942" y="1284646"/>
                <a:ext cx="955005" cy="280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=100</m:t>
                      </m:r>
                    </m:oMath>
                  </m:oMathPara>
                </a14:m>
                <a:endParaRPr lang="de-DE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942" y="1284646"/>
                <a:ext cx="955005" cy="280718"/>
              </a:xfrm>
              <a:prstGeom prst="rect">
                <a:avLst/>
              </a:prstGeom>
              <a:blipFill rotWithShape="0">
                <a:blip r:embed="rId6"/>
                <a:stretch>
                  <a:fillRect l="-4487" r="-320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bgerundetes Rechteck 10"/>
          <p:cNvSpPr/>
          <p:nvPr/>
        </p:nvSpPr>
        <p:spPr>
          <a:xfrm>
            <a:off x="5503238" y="700688"/>
            <a:ext cx="3192893" cy="3740683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83" y="1726147"/>
            <a:ext cx="740612" cy="118287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512526" y="1723955"/>
            <a:ext cx="609600" cy="2105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8.72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594039" y="2803767"/>
            <a:ext cx="609600" cy="2105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3.52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04079" y="267629"/>
            <a:ext cx="5275675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 err="1">
                <a:solidFill>
                  <a:srgbClr val="0070C0"/>
                </a:solidFill>
              </a:rPr>
              <a:t>Comparison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results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two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different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matrices</a:t>
            </a:r>
            <a:endParaRPr lang="de-DE" sz="20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612815" y="1085254"/>
                <a:ext cx="3018263" cy="364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 err="1">
                    <a:latin typeface="+mn-lt"/>
                  </a:rPr>
                  <a:t>Stationary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permeation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↑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increasing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relative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particle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radius</a:t>
                </a:r>
                <a:endParaRPr lang="de-D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de-DE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Time lag 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↑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increasing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de-DE" sz="16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No</a:t>
                </a:r>
                <a:r>
                  <a:rPr lang="de-DE" sz="1600" dirty="0"/>
                  <a:t> </a:t>
                </a:r>
                <a:r>
                  <a:rPr lang="de-DE" sz="1600" dirty="0" err="1"/>
                  <a:t>big</a:t>
                </a:r>
                <a:r>
                  <a:rPr lang="de-DE" sz="1600" dirty="0"/>
                  <a:t> </a:t>
                </a:r>
                <a:r>
                  <a:rPr lang="de-DE" sz="1600" dirty="0" err="1"/>
                  <a:t>difference</a:t>
                </a:r>
                <a:r>
                  <a:rPr lang="de-DE" sz="1600" dirty="0"/>
                  <a:t> but: </a:t>
                </a:r>
                <a:r>
                  <a:rPr lang="de-DE" sz="1600" dirty="0" err="1"/>
                  <a:t>stationary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permeation</a:t>
                </a:r>
                <a:r>
                  <a:rPr lang="de-DE" sz="1600" dirty="0"/>
                  <a:t>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M2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particles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with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de-DE" sz="1600" dirty="0"/>
                  <a:t> </a:t>
                </a:r>
                <a:r>
                  <a:rPr lang="de-DE" sz="1600" dirty="0" err="1"/>
                  <a:t>is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almost</a:t>
                </a:r>
                <a:r>
                  <a:rPr lang="de-DE" sz="1600" dirty="0"/>
                  <a:t> 2.5 </a:t>
                </a:r>
                <a:r>
                  <a:rPr lang="de-DE" sz="1600" dirty="0" err="1"/>
                  <a:t>times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that</a:t>
                </a:r>
                <a:r>
                  <a:rPr lang="de-DE" sz="1600" dirty="0"/>
                  <a:t>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M1</a:t>
                </a: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de-DE" sz="16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815" y="1085254"/>
                <a:ext cx="3018263" cy="3649332"/>
              </a:xfrm>
              <a:prstGeom prst="rect">
                <a:avLst/>
              </a:prstGeom>
              <a:blipFill rotWithShape="0">
                <a:blip r:embed="rId8"/>
                <a:stretch>
                  <a:fillRect l="-3838" t="-1336" r="-16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38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5"/>
    </mc:Choice>
    <mc:Fallback xmlns="">
      <p:transition spd="slow" advTm="4319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48051" y="700688"/>
            <a:ext cx="3905493" cy="2807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 err="1">
                <a:latin typeface="+mn-lt"/>
              </a:rPr>
              <a:t>Influence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diffusion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coefficient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particles</a:t>
            </a:r>
            <a:endParaRPr lang="de-DE" sz="1600" dirty="0"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64979" y="4285564"/>
            <a:ext cx="4964044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Comparison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altLang="zh-CN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d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iagram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for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the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two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arrangements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of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particles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different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diffusion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coefficients</a:t>
            </a:r>
            <a:endParaRPr lang="de-DE" sz="1200" dirty="0">
              <a:solidFill>
                <a:schemeClr val="accent4">
                  <a:lumMod val="50000"/>
                </a:schemeClr>
              </a:solidFill>
              <a:latin typeface="Times" pitchFamily="18" charset="0"/>
            </a:endParaRPr>
          </a:p>
          <a:p>
            <a:pPr>
              <a:lnSpc>
                <a:spcPct val="114000"/>
              </a:lnSpc>
            </a:pP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5418130" y="841047"/>
            <a:ext cx="3565673" cy="3382118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5519192" y="1184653"/>
                <a:ext cx="3363551" cy="27084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stationary permeation 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↑ </a:t>
                </a:r>
                <a:r>
                  <a:rPr lang="en-US" sz="1600" dirty="0"/>
                  <a:t>with the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𝑃𝑟</m:t>
                        </m:r>
                      </m:sub>
                    </m:sSub>
                  </m:oMath>
                </a14:m>
                <a:endParaRPr lang="de-DE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/>
                  <a:t>time </a:t>
                </a:r>
                <a:r>
                  <a:rPr lang="de-DE" sz="1600" dirty="0" err="1"/>
                  <a:t>to</a:t>
                </a:r>
                <a:r>
                  <a:rPr lang="de-DE" sz="1600" dirty="0"/>
                  <a:t> </a:t>
                </a:r>
                <a:r>
                  <a:rPr lang="de-DE" sz="1600" dirty="0" err="1"/>
                  <a:t>approach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state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</a:t>
                </a:r>
                <a:r>
                  <a:rPr lang="de-DE" sz="1600" dirty="0" err="1"/>
                  <a:t>stationary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permeation</a:t>
                </a:r>
                <a:r>
                  <a:rPr lang="de-DE" sz="1600" dirty="0"/>
                  <a:t> ↓ </a:t>
                </a:r>
                <a:r>
                  <a:rPr lang="de-DE" sz="1600" dirty="0" err="1"/>
                  <a:t>with</a:t>
                </a:r>
                <a:r>
                  <a:rPr lang="de-DE" sz="1600" dirty="0"/>
                  <a:t> </a:t>
                </a:r>
                <a:r>
                  <a:rPr lang="de-DE" sz="1600" dirty="0" err="1"/>
                  <a:t>increasing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particle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diffusion</a:t>
                </a:r>
                <a:r>
                  <a:rPr lang="de-DE" sz="1600" dirty="0"/>
                  <a:t> </a:t>
                </a:r>
                <a:r>
                  <a:rPr lang="de-DE" sz="1600" dirty="0" err="1"/>
                  <a:t>coefficient</a:t>
                </a:r>
                <a:r>
                  <a:rPr lang="de-DE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Permeability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for</a:t>
                </a:r>
                <a:r>
                  <a:rPr lang="de-DE" sz="1600" dirty="0"/>
                  <a:t> </a:t>
                </a:r>
                <a:r>
                  <a:rPr lang="de-DE" altLang="zh-CN" sz="1600" dirty="0"/>
                  <a:t>M1</a:t>
                </a:r>
                <a:r>
                  <a:rPr lang="de-DE" sz="1600" dirty="0"/>
                  <a:t>: 2x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</a:t>
                </a:r>
                <a:r>
                  <a:rPr lang="de-DE" altLang="zh-CN" sz="1600" dirty="0"/>
                  <a:t>M2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/>
                  <a:t>Time lag </a:t>
                </a:r>
                <a:r>
                  <a:rPr lang="de-DE" sz="1600" dirty="0" err="1"/>
                  <a:t>for</a:t>
                </a:r>
                <a:r>
                  <a:rPr lang="de-DE" sz="1600" dirty="0"/>
                  <a:t> M1: </a:t>
                </a:r>
                <a:r>
                  <a:rPr lang="de-DE" sz="1600" dirty="0" err="1"/>
                  <a:t>longer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than</a:t>
                </a:r>
                <a:r>
                  <a:rPr lang="de-DE" sz="1600" dirty="0"/>
                  <a:t> M2</a:t>
                </a: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192" y="1184653"/>
                <a:ext cx="3363551" cy="2708434"/>
              </a:xfrm>
              <a:prstGeom prst="rect">
                <a:avLst/>
              </a:prstGeom>
              <a:blipFill>
                <a:blip r:embed="rId4"/>
                <a:stretch>
                  <a:fillRect l="-3442" t="-2247" r="-1268" b="-35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/>
          <p:cNvPicPr/>
          <p:nvPr/>
        </p:nvPicPr>
        <p:blipFill rotWithShape="1">
          <a:blip r:embed="rId5"/>
          <a:srcRect b="2133"/>
          <a:stretch/>
        </p:blipFill>
        <p:spPr bwMode="auto">
          <a:xfrm>
            <a:off x="0" y="1184653"/>
            <a:ext cx="5289550" cy="30492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104079" y="267629"/>
            <a:ext cx="5275675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 err="1">
                <a:solidFill>
                  <a:srgbClr val="0070C0"/>
                </a:solidFill>
              </a:rPr>
              <a:t>Comparison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results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two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different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matrices</a:t>
            </a:r>
            <a:endParaRPr lang="de-DE" sz="20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36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40"/>
    </mc:Choice>
    <mc:Fallback xmlns="">
      <p:transition spd="slow" advTm="2044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E9E55C3-1491-4159-8E95-DD75FB7DB605}"/>
              </a:ext>
            </a:extLst>
          </p:cNvPr>
          <p:cNvSpPr/>
          <p:nvPr/>
        </p:nvSpPr>
        <p:spPr>
          <a:xfrm>
            <a:off x="330200" y="946726"/>
            <a:ext cx="5600700" cy="131745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26C790B-5C41-445B-952E-10D7AA841A88}"/>
              </a:ext>
            </a:extLst>
          </p:cNvPr>
          <p:cNvSpPr txBox="1"/>
          <p:nvPr/>
        </p:nvSpPr>
        <p:spPr>
          <a:xfrm>
            <a:off x="425004" y="408489"/>
            <a:ext cx="2776401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>
                <a:solidFill>
                  <a:srgbClr val="0070C0"/>
                </a:solidFill>
              </a:rPr>
              <a:t>Other </a:t>
            </a:r>
            <a:r>
              <a:rPr lang="de-DE" sz="2000" dirty="0" err="1">
                <a:solidFill>
                  <a:srgbClr val="0070C0"/>
                </a:solidFill>
              </a:rPr>
              <a:t>influencing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factors</a:t>
            </a:r>
            <a:endParaRPr lang="de-DE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28DD7E-FEF7-4854-A92A-452A5DBB0D47}"/>
              </a:ext>
            </a:extLst>
          </p:cNvPr>
          <p:cNvSpPr txBox="1"/>
          <p:nvPr/>
        </p:nvSpPr>
        <p:spPr>
          <a:xfrm flipH="1">
            <a:off x="529260" y="1118654"/>
            <a:ext cx="4645990" cy="8186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Particle row number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Number of particles at a fixed filling degree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Shapes of the particles…</a:t>
            </a:r>
            <a:endParaRPr lang="de-DE" sz="1600" dirty="0">
              <a:latin typeface="+mn-lt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986DBAE-B5D6-4B63-918B-79323039D8A6}"/>
              </a:ext>
            </a:extLst>
          </p:cNvPr>
          <p:cNvSpPr/>
          <p:nvPr/>
        </p:nvSpPr>
        <p:spPr>
          <a:xfrm>
            <a:off x="463549" y="3143973"/>
            <a:ext cx="3886647" cy="134842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097AE6-DE53-4B53-AFB5-7C63CC582358}"/>
              </a:ext>
            </a:extLst>
          </p:cNvPr>
          <p:cNvSpPr txBox="1"/>
          <p:nvPr/>
        </p:nvSpPr>
        <p:spPr>
          <a:xfrm>
            <a:off x="709499" y="3268484"/>
            <a:ext cx="3394746" cy="10994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+mn-lt"/>
              </a:rPr>
              <a:t>Aspect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ratio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particles</a:t>
            </a:r>
            <a:endParaRPr lang="de-DE" sz="1600" dirty="0">
              <a:latin typeface="+mn-lt"/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</a:rPr>
              <a:t>Volume </a:t>
            </a:r>
            <a:r>
              <a:rPr lang="de-DE" sz="1600" dirty="0" err="1">
                <a:latin typeface="+mn-lt"/>
              </a:rPr>
              <a:t>fraction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polymer </a:t>
            </a:r>
            <a:r>
              <a:rPr lang="de-DE" sz="1600" dirty="0" err="1">
                <a:latin typeface="+mn-lt"/>
              </a:rPr>
              <a:t>matrix</a:t>
            </a:r>
            <a:endParaRPr lang="de-DE" sz="1600" dirty="0">
              <a:latin typeface="+mn-lt"/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+mn-lt"/>
              </a:rPr>
              <a:t>Spatial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distribution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particles</a:t>
            </a:r>
            <a:r>
              <a:rPr lang="de-DE" sz="1600" dirty="0">
                <a:latin typeface="+mn-lt"/>
              </a:rPr>
              <a:t>     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</a:rPr>
              <a:t>Orientation: </a:t>
            </a:r>
            <a:r>
              <a:rPr lang="de-DE" sz="1600" dirty="0" err="1">
                <a:latin typeface="+mn-lt"/>
              </a:rPr>
              <a:t>rotation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of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particles</a:t>
            </a:r>
            <a:endParaRPr lang="de-DE" sz="16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BBBC7052-13D8-4353-ABF1-819640DAB340}"/>
                  </a:ext>
                </a:extLst>
              </p:cNvPr>
              <p:cNvSpPr txBox="1"/>
              <p:nvPr/>
            </p:nvSpPr>
            <p:spPr>
              <a:xfrm>
                <a:off x="425004" y="2549320"/>
                <a:ext cx="5867400" cy="3215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Important</a:t>
                </a:r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influencing</a:t>
                </a:r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factors</a:t>
                </a:r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for</a:t>
                </a:r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de-DE" sz="2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- </a:t>
                </a: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barrier</a:t>
                </a:r>
                <a:r>
                  <a:rPr lang="de-DE" sz="2000" dirty="0">
                    <a:solidFill>
                      <a:srgbClr val="0070C0"/>
                    </a:solidFill>
                    <a:latin typeface="+mn-lt"/>
                  </a:rPr>
                  <a:t> </a:t>
                </a:r>
                <a:r>
                  <a:rPr lang="de-DE" sz="2000" dirty="0" err="1">
                    <a:solidFill>
                      <a:srgbClr val="0070C0"/>
                    </a:solidFill>
                    <a:latin typeface="+mn-lt"/>
                  </a:rPr>
                  <a:t>films</a:t>
                </a:r>
                <a:endParaRPr lang="de-DE" sz="2000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BBBC7052-13D8-4353-ABF1-819640DAB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04" y="2549320"/>
                <a:ext cx="5867400" cy="321563"/>
              </a:xfrm>
              <a:prstGeom prst="rect">
                <a:avLst/>
              </a:prstGeom>
              <a:blipFill>
                <a:blip r:embed="rId3"/>
                <a:stretch>
                  <a:fillRect l="-2703" t="-18868" b="-49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338600ED-47D0-464E-A968-2F4C0F21F81D}"/>
                  </a:ext>
                </a:extLst>
              </p:cNvPr>
              <p:cNvSpPr txBox="1"/>
              <p:nvPr/>
            </p:nvSpPr>
            <p:spPr>
              <a:xfrm>
                <a:off x="3756744" y="3818186"/>
                <a:ext cx="2566026" cy="2572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de-DE" sz="16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de-DE" sz="16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de-DE" sz="16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1600" dirty="0">
                    <a:solidFill>
                      <a:srgbClr val="0070C0"/>
                    </a:solidFill>
                  </a:rPr>
                  <a:t>  </a:t>
                </a:r>
                <a:r>
                  <a:rPr lang="de-DE" altLang="zh-CN" sz="1600" dirty="0">
                    <a:solidFill>
                      <a:srgbClr val="0070C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16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de-DE" sz="1600" dirty="0">
                    <a:solidFill>
                      <a:srgbClr val="0070C0"/>
                    </a:solidFill>
                  </a:rPr>
                  <a:t>-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barrier</a:t>
                </a:r>
                <a:r>
                  <a:rPr lang="de-DE" sz="1600" dirty="0">
                    <a:solidFill>
                      <a:srgbClr val="0070C0"/>
                    </a:solidFill>
                  </a:rPr>
                  <a:t> film</a:t>
                </a:r>
                <a:r>
                  <a:rPr lang="de-DE" altLang="zh-CN" sz="1600" dirty="0">
                    <a:solidFill>
                      <a:srgbClr val="0070C0"/>
                    </a:solidFill>
                  </a:rPr>
                  <a:t> </a:t>
                </a:r>
                <a:endParaRPr lang="de-DE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338600ED-47D0-464E-A968-2F4C0F21F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744" y="3818186"/>
                <a:ext cx="2566026" cy="257250"/>
              </a:xfrm>
              <a:prstGeom prst="rect">
                <a:avLst/>
              </a:prstGeom>
              <a:blipFill>
                <a:blip r:embed="rId6"/>
                <a:stretch>
                  <a:fillRect l="-238" t="-18605" b="-465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0345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75"/>
    </mc:Choice>
    <mc:Fallback xmlns="">
      <p:transition spd="slow" advTm="76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54A233E-3F6D-4C95-A960-FD584B85E20A}"/>
              </a:ext>
            </a:extLst>
          </p:cNvPr>
          <p:cNvSpPr txBox="1"/>
          <p:nvPr/>
        </p:nvSpPr>
        <p:spPr>
          <a:xfrm>
            <a:off x="1502809" y="1276350"/>
            <a:ext cx="6557482" cy="574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3600" b="1" dirty="0" err="1">
                <a:solidFill>
                  <a:srgbClr val="0070C0"/>
                </a:solidFill>
                <a:latin typeface="Berlin Sans FB Demi" panose="020E0802020502020306" pitchFamily="34" charset="0"/>
              </a:rPr>
              <a:t>Thank</a:t>
            </a:r>
            <a:r>
              <a:rPr lang="de-DE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 </a:t>
            </a:r>
            <a:r>
              <a:rPr lang="de-DE" sz="3600" b="1" dirty="0" err="1">
                <a:solidFill>
                  <a:srgbClr val="0070C0"/>
                </a:solidFill>
                <a:latin typeface="Berlin Sans FB Demi" panose="020E0802020502020306" pitchFamily="34" charset="0"/>
              </a:rPr>
              <a:t>you</a:t>
            </a:r>
            <a:r>
              <a:rPr lang="de-DE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 </a:t>
            </a:r>
            <a:r>
              <a:rPr lang="de-DE" sz="3600" b="1" dirty="0" err="1">
                <a:solidFill>
                  <a:srgbClr val="0070C0"/>
                </a:solidFill>
                <a:latin typeface="Berlin Sans FB Demi" panose="020E0802020502020306" pitchFamily="34" charset="0"/>
              </a:rPr>
              <a:t>for</a:t>
            </a:r>
            <a:r>
              <a:rPr lang="de-DE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 </a:t>
            </a:r>
            <a:r>
              <a:rPr lang="de-DE" sz="3600" b="1" dirty="0" err="1">
                <a:solidFill>
                  <a:srgbClr val="0070C0"/>
                </a:solidFill>
                <a:latin typeface="Berlin Sans FB Demi" panose="020E0802020502020306" pitchFamily="34" charset="0"/>
              </a:rPr>
              <a:t>your</a:t>
            </a:r>
            <a:r>
              <a:rPr lang="de-DE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 </a:t>
            </a:r>
            <a:r>
              <a:rPr lang="de-DE" sz="3600" b="1" dirty="0" err="1">
                <a:solidFill>
                  <a:srgbClr val="0070C0"/>
                </a:solidFill>
                <a:latin typeface="Berlin Sans FB Demi" panose="020E0802020502020306" pitchFamily="34" charset="0"/>
              </a:rPr>
              <a:t>attention</a:t>
            </a:r>
            <a:endParaRPr lang="de-DE" sz="3600" b="1" dirty="0">
              <a:solidFill>
                <a:srgbClr val="0070C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88A993D-1B6C-491D-B9EC-D6DB897E77BF}"/>
              </a:ext>
            </a:extLst>
          </p:cNvPr>
          <p:cNvSpPr txBox="1"/>
          <p:nvPr/>
        </p:nvSpPr>
        <p:spPr>
          <a:xfrm>
            <a:off x="1663700" y="2597150"/>
            <a:ext cx="4279900" cy="1452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M.Sc. Jing Tang</a:t>
            </a:r>
          </a:p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Chair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</a:t>
            </a: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brewing</a:t>
            </a: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and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beverage</a:t>
            </a: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technology</a:t>
            </a:r>
            <a:endParaRPr lang="de-DE" sz="1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TUM School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</a:t>
            </a: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Life Sciences</a:t>
            </a:r>
          </a:p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Technical University </a:t>
            </a:r>
            <a:r>
              <a:rPr lang="de-DE" sz="1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</a:t>
            </a: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Munich</a:t>
            </a:r>
          </a:p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Tel: +49 8161 71 4379</a:t>
            </a:r>
          </a:p>
          <a:p>
            <a:pPr>
              <a:lnSpc>
                <a:spcPct val="114000"/>
              </a:lnSpc>
            </a:pPr>
            <a:r>
              <a:rPr lang="de-DE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Email: jing1.tang@tum.de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99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88"/>
    </mc:Choice>
    <mc:Fallback xmlns="">
      <p:transition spd="slow" advTm="85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B5F27-EEEA-4311-9F1D-E5FEE5C09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21" y="276006"/>
            <a:ext cx="8508999" cy="79117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Barrier requirements of technical products</a:t>
            </a:r>
            <a:br>
              <a:rPr lang="en-US" sz="2800" dirty="0"/>
            </a:b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29A9897F-AA6B-409F-BB6B-34DB50BC5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90" y="1011237"/>
            <a:ext cx="3136433" cy="3095625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0DC96CA-8343-45AB-B137-5A78DEAE6C8A}"/>
              </a:ext>
            </a:extLst>
          </p:cNvPr>
          <p:cNvGrpSpPr>
            <a:grpSpLocks noChangeAspect="1"/>
          </p:cNvGrpSpPr>
          <p:nvPr/>
        </p:nvGrpSpPr>
        <p:grpSpPr>
          <a:xfrm>
            <a:off x="3865904" y="768175"/>
            <a:ext cx="4752635" cy="3607150"/>
            <a:chOff x="4198484" y="796697"/>
            <a:chExt cx="4752635" cy="360715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C26F02C5-54E0-4358-9D89-4288D66F79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484" y="796697"/>
              <a:ext cx="4752635" cy="360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4ED82979-4F7B-43FE-BE45-EDCB84EEF8A2}"/>
                </a:ext>
              </a:extLst>
            </p:cNvPr>
            <p:cNvSpPr/>
            <p:nvPr/>
          </p:nvSpPr>
          <p:spPr>
            <a:xfrm>
              <a:off x="4313331" y="2293144"/>
              <a:ext cx="201519" cy="10072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8" name="Text Box 5">
              <a:extLst>
                <a:ext uri="{FF2B5EF4-FFF2-40B4-BE49-F238E27FC236}">
                  <a16:creationId xmlns:a16="http://schemas.microsoft.com/office/drawing/2014/main" id="{4752F8A2-99E1-4A6B-8E8E-98ED3610B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88533" y="2634881"/>
              <a:ext cx="1059767" cy="2923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de-DE" altLang="ja-JP" sz="1300" b="1">
                  <a:latin typeface="+mn-lt"/>
                  <a:ea typeface="MS PGothic" pitchFamily="34" charset="-128"/>
                </a:rPr>
                <a:t>permeance</a:t>
              </a:r>
            </a:p>
          </p:txBody>
        </p:sp>
      </p:grpSp>
      <p:sp>
        <p:nvSpPr>
          <p:cNvPr id="9" name="Text Box 5">
            <a:extLst>
              <a:ext uri="{FF2B5EF4-FFF2-40B4-BE49-F238E27FC236}">
                <a16:creationId xmlns:a16="http://schemas.microsoft.com/office/drawing/2014/main" id="{0F6C9A2A-AFC8-4849-BA55-33BBE2155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952" y="4179635"/>
            <a:ext cx="42076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Barrier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performance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of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polymer </a:t>
            </a: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films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of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r>
              <a:rPr lang="de-DE" altLang="ja-JP" sz="1200" dirty="0" err="1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thickness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 100 </a:t>
            </a:r>
            <a:r>
              <a:rPr lang="de-DE" altLang="ja-JP" sz="1200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m</a:t>
            </a:r>
            <a:endParaRPr lang="de-DE" altLang="ja-JP" sz="1200" dirty="0">
              <a:solidFill>
                <a:schemeClr val="bg2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96F3314A-E3E8-4FEB-B2C1-74C540FE9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4295" y="4496322"/>
            <a:ext cx="25394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ja-JP" sz="1200" b="1" dirty="0">
                <a:solidFill>
                  <a:schemeClr val="bg2">
                    <a:lumMod val="50000"/>
                  </a:schemeClr>
                </a:solidFill>
                <a:latin typeface="+mn-lt"/>
                <a:ea typeface="MS PGothic" pitchFamily="34" charset="-128"/>
              </a:rPr>
              <a:t>Source: Fraunhofer IVV</a:t>
            </a:r>
          </a:p>
        </p:txBody>
      </p:sp>
    </p:spTree>
    <p:extLst>
      <p:ext uri="{BB962C8B-B14F-4D97-AF65-F5344CB8AC3E}">
        <p14:creationId xmlns:p14="http://schemas.microsoft.com/office/powerpoint/2010/main" val="95088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177"/>
    </mc:Choice>
    <mc:Fallback>
      <p:transition spd="slow" advTm="3017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84417" y="628998"/>
            <a:ext cx="8354008" cy="380810"/>
          </a:xfrm>
        </p:spPr>
        <p:txBody>
          <a:bodyPr/>
          <a:lstStyle/>
          <a:p>
            <a:r>
              <a:rPr lang="de-DE" dirty="0" err="1">
                <a:solidFill>
                  <a:srgbClr val="0070C0"/>
                </a:solidFill>
              </a:rPr>
              <a:t>Permeation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through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polymer/</a:t>
            </a:r>
            <a:r>
              <a:rPr lang="en-US" dirty="0" err="1">
                <a:solidFill>
                  <a:srgbClr val="0070C0"/>
                </a:solidFill>
              </a:rPr>
              <a:t>nano</a:t>
            </a:r>
            <a:r>
              <a:rPr lang="en-US" dirty="0">
                <a:solidFill>
                  <a:srgbClr val="0070C0"/>
                </a:solidFill>
              </a:rPr>
              <a:t>-particle composites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3" name="Inhaltsplatzhalter 1"/>
          <p:cNvSpPr txBox="1">
            <a:spLocks noChangeAspect="1"/>
          </p:cNvSpPr>
          <p:nvPr/>
        </p:nvSpPr>
        <p:spPr>
          <a:xfrm>
            <a:off x="184417" y="1644062"/>
            <a:ext cx="4763223" cy="167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Aft>
                <a:spcPts val="1000"/>
              </a:spcAft>
            </a:pPr>
            <a:r>
              <a:rPr lang="en-US" sz="1600" dirty="0">
                <a:sym typeface="Symbol" pitchFamily="18" charset="2"/>
              </a:rPr>
              <a:t>Effects of impermeable particles dispersed in a permeable matrix</a:t>
            </a:r>
            <a:endParaRPr lang="en-US" dirty="0">
              <a:sym typeface="Symbol" pitchFamily="18" charset="2"/>
            </a:endParaRPr>
          </a:p>
          <a:p>
            <a:pPr lvl="2">
              <a:lnSpc>
                <a:spcPct val="100000"/>
              </a:lnSpc>
              <a:spcAft>
                <a:spcPts val="1000"/>
              </a:spcAft>
            </a:pPr>
            <a:r>
              <a:rPr lang="en-US" dirty="0">
                <a:sym typeface="Symbol" pitchFamily="18" charset="2"/>
              </a:rPr>
              <a:t>Reduction of free volume for dissolution and diffusion of molecules, reduction of diffusion cross-section area</a:t>
            </a:r>
          </a:p>
          <a:p>
            <a:pPr lvl="2">
              <a:lnSpc>
                <a:spcPct val="100000"/>
              </a:lnSpc>
              <a:spcAft>
                <a:spcPts val="1000"/>
              </a:spcAft>
            </a:pPr>
            <a:r>
              <a:rPr lang="en-US" dirty="0">
                <a:sym typeface="Symbol" pitchFamily="18" charset="2"/>
              </a:rPr>
              <a:t>Hindrance to diffusion  tortuous and therefore extended diffusion paths</a:t>
            </a:r>
            <a:endParaRPr lang="en-US" sz="1600" dirty="0">
              <a:sym typeface="Symbol" pitchFamily="18" charset="2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812" y="1564785"/>
            <a:ext cx="3584246" cy="175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7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868"/>
    </mc:Choice>
    <mc:Fallback>
      <p:transition spd="slow" advTm="378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E38C6222-7E97-4F7A-8542-75719E4AAF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1138" y="242093"/>
            <a:ext cx="8509000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 dirty="0">
                <a:solidFill>
                  <a:srgbClr val="0070C0"/>
                </a:solidFill>
              </a:rPr>
              <a:t>Models for barrier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1">
                <a:extLst>
                  <a:ext uri="{FF2B5EF4-FFF2-40B4-BE49-F238E27FC236}">
                    <a16:creationId xmlns:a16="http://schemas.microsoft.com/office/drawing/2014/main" id="{C52255B9-9394-4123-B3C4-6A68F397F8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567" y="1568451"/>
                <a:ext cx="5611812" cy="2537746"/>
              </a:xfrm>
            </p:spPr>
            <p:txBody>
              <a:bodyPr/>
              <a:lstStyle/>
              <a:p>
                <a:pPr marL="0" lvl="1" indent="0">
                  <a:lnSpc>
                    <a:spcPct val="100000"/>
                  </a:lnSpc>
                  <a:spcAft>
                    <a:spcPts val="1000"/>
                  </a:spcAft>
                  <a:buNone/>
                </a:pP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Polymer: permeable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phase</a:t>
                </a: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 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Fick‘s</a:t>
                </a: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diffusion</a:t>
                </a: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equation</a:t>
                </a:r>
                <a:endParaRPr lang="de-DE" sz="1600" dirty="0">
                  <a:sym typeface="Symbol" pitchFamily="18" charset="2"/>
                </a:endParaRPr>
              </a:p>
              <a:p>
                <a:pPr marL="0" lvl="1" indent="0">
                  <a:lnSpc>
                    <a:spcPct val="100000"/>
                  </a:lnSpc>
                  <a:spcBef>
                    <a:spcPts val="100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num>
                        <m:den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𝑫</m:t>
                      </m:r>
                      <m:d>
                        <m:d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de-DE" sz="1800" dirty="0">
                  <a:sym typeface="Symbol" pitchFamily="18" charset="2"/>
                </a:endParaRPr>
              </a:p>
              <a:p>
                <a:pPr marL="0" lvl="1" indent="0">
                  <a:lnSpc>
                    <a:spcPct val="100000"/>
                  </a:lnSpc>
                  <a:spcBef>
                    <a:spcPts val="1500"/>
                  </a:spcBef>
                  <a:spcAft>
                    <a:spcPts val="1000"/>
                  </a:spcAft>
                  <a:buNone/>
                </a:pP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Particles</a:t>
                </a: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: impermeable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phase</a:t>
                </a:r>
                <a:endParaRPr lang="de-DE" sz="1600" b="1" dirty="0">
                  <a:solidFill>
                    <a:schemeClr val="tx2"/>
                  </a:solidFill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 dirty="0">
                    <a:sym typeface="Symbol" pitchFamily="18" charset="2"/>
                  </a:rPr>
                  <a:t>Transport </a:t>
                </a:r>
                <a:r>
                  <a:rPr lang="de-DE" dirty="0" err="1">
                    <a:sym typeface="Symbol" pitchFamily="18" charset="2"/>
                  </a:rPr>
                  <a:t>through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polymeric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matrix</a:t>
                </a:r>
                <a:endParaRPr lang="de-DE" dirty="0"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 dirty="0" err="1">
                    <a:sym typeface="Symbol" pitchFamily="18" charset="2"/>
                  </a:rPr>
                  <a:t>Oriented</a:t>
                </a:r>
                <a:r>
                  <a:rPr lang="de-DE" dirty="0">
                    <a:sym typeface="Symbol" pitchFamily="18" charset="2"/>
                  </a:rPr>
                  <a:t>, </a:t>
                </a:r>
                <a:r>
                  <a:rPr lang="de-DE" dirty="0" err="1">
                    <a:sym typeface="Symbol" pitchFamily="18" charset="2"/>
                  </a:rPr>
                  <a:t>cuboid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shaped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particles</a:t>
                </a:r>
                <a:endParaRPr lang="de-DE" dirty="0"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 dirty="0">
                    <a:sym typeface="Symbol" pitchFamily="18" charset="2"/>
                  </a:rPr>
                  <a:t>Zero normal </a:t>
                </a:r>
                <a:r>
                  <a:rPr lang="de-DE" dirty="0" err="1">
                    <a:sym typeface="Symbol" pitchFamily="18" charset="2"/>
                  </a:rPr>
                  <a:t>flux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condition</a:t>
                </a:r>
                <a:r>
                  <a:rPr lang="de-DE" dirty="0">
                    <a:sym typeface="Symbol" pitchFamily="18" charset="2"/>
                  </a:rPr>
                  <a:t> at polymer / </a:t>
                </a:r>
                <a:r>
                  <a:rPr lang="de-DE" dirty="0" err="1">
                    <a:sym typeface="Symbol" pitchFamily="18" charset="2"/>
                  </a:rPr>
                  <a:t>inorganic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interfaces</a:t>
                </a:r>
                <a:endParaRPr lang="de-DE" dirty="0"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5" name="Inhaltsplatzhalter 1">
                <a:extLst>
                  <a:ext uri="{FF2B5EF4-FFF2-40B4-BE49-F238E27FC236}">
                    <a16:creationId xmlns:a16="http://schemas.microsoft.com/office/drawing/2014/main" id="{C52255B9-9394-4123-B3C4-6A68F397F8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567" y="1568451"/>
                <a:ext cx="5611812" cy="2537746"/>
              </a:xfrm>
              <a:blipFill>
                <a:blip r:embed="rId4"/>
                <a:stretch>
                  <a:fillRect l="-2172" t="-2638" b="-9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5F323312-530B-42CE-A263-004EAF155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9027" y="1430522"/>
            <a:ext cx="2891111" cy="2282456"/>
          </a:xfrm>
          <a:prstGeom prst="rect">
            <a:avLst/>
          </a:prstGeom>
        </p:spPr>
      </p:pic>
      <p:sp>
        <p:nvSpPr>
          <p:cNvPr id="8" name="Text Box 5">
            <a:extLst>
              <a:ext uri="{FF2B5EF4-FFF2-40B4-BE49-F238E27FC236}">
                <a16:creationId xmlns:a16="http://schemas.microsoft.com/office/drawing/2014/main" id="{B3C989E1-A527-4A6F-8360-908E44F8D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5985" y="478303"/>
            <a:ext cx="35028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>
              <a:defRPr/>
            </a:pPr>
            <a:r>
              <a:rPr lang="de-DE" sz="1200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Oliver Miesbauer, Analytische und numerische Berechnungen zur </a:t>
            </a:r>
            <a:r>
              <a:rPr lang="de-DE" sz="1200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Barrierewirkung</a:t>
            </a:r>
            <a:r>
              <a:rPr lang="de-DE" sz="1200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von Mehrschichtstrukturen, Dissertation, 2017</a:t>
            </a:r>
          </a:p>
        </p:txBody>
      </p:sp>
    </p:spTree>
    <p:extLst>
      <p:ext uri="{BB962C8B-B14F-4D97-AF65-F5344CB8AC3E}">
        <p14:creationId xmlns:p14="http://schemas.microsoft.com/office/powerpoint/2010/main" val="395337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239"/>
    </mc:Choice>
    <mc:Fallback>
      <p:transition spd="slow" advTm="2123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el 2"/>
              <p:cNvSpPr>
                <a:spLocks noGrp="1"/>
              </p:cNvSpPr>
              <p:nvPr>
                <p:ph type="title"/>
              </p:nvPr>
            </p:nvSpPr>
            <p:spPr>
              <a:xfrm>
                <a:off x="331532" y="313936"/>
                <a:ext cx="6207543" cy="791179"/>
              </a:xfrm>
            </p:spPr>
            <p:txBody>
              <a:bodyPr/>
              <a:lstStyle/>
              <a:p>
                <a:r>
                  <a:rPr lang="de-DE" dirty="0">
                    <a:solidFill>
                      <a:srgbClr val="0070C0"/>
                    </a:solidFill>
                  </a:rPr>
                  <a:t>Difference </a:t>
                </a:r>
                <a:r>
                  <a:rPr lang="de-DE" dirty="0" err="1">
                    <a:solidFill>
                      <a:srgbClr val="0070C0"/>
                    </a:solidFill>
                  </a:rPr>
                  <a:t>between</a:t>
                </a:r>
                <a:r>
                  <a:rPr lang="de-DE" dirty="0">
                    <a:solidFill>
                      <a:srgbClr val="0070C0"/>
                    </a:solidFill>
                  </a:rPr>
                  <a:t> </a:t>
                </a:r>
                <a:r>
                  <a:rPr lang="de-DE" dirty="0" err="1">
                    <a:solidFill>
                      <a:srgbClr val="0070C0"/>
                    </a:solidFill>
                  </a:rPr>
                  <a:t>the</a:t>
                </a:r>
                <a:r>
                  <a:rPr lang="de-DE" dirty="0">
                    <a:solidFill>
                      <a:srgbClr val="0070C0"/>
                    </a:solidFill>
                  </a:rPr>
                  <a:t> Modeling </a:t>
                </a:r>
                <a:r>
                  <a:rPr lang="de-DE" dirty="0" err="1">
                    <a:solidFill>
                      <a:srgbClr val="0070C0"/>
                    </a:solidFill>
                  </a:rPr>
                  <a:t>of</a:t>
                </a:r>
                <a:r>
                  <a:rPr lang="de-DE" dirty="0">
                    <a:solidFill>
                      <a:srgbClr val="0070C0"/>
                    </a:solidFill>
                  </a:rPr>
                  <a:t> barrier composites against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de-DE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de-DE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de-DE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itel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1532" y="313936"/>
                <a:ext cx="6207543" cy="791179"/>
              </a:xfrm>
              <a:blipFill>
                <a:blip r:embed="rId4"/>
                <a:stretch>
                  <a:fillRect l="-3042" t="-12308" r="-1079" b="-238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43494" y="1443135"/>
                <a:ext cx="6885992" cy="14003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>
                  <a:lnSpc>
                    <a:spcPct val="10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O</m:t>
                        </m:r>
                      </m:e>
                      <m:sub>
                        <m:r>
                          <a:rPr lang="de-DE" sz="1600" b="0" i="0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>
                    <a:sym typeface="Symbol" pitchFamily="18" charset="2"/>
                  </a:rPr>
                  <a:t>- barrier film</a:t>
                </a: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>
                    <a:sym typeface="Symbol" pitchFamily="18" charset="2"/>
                  </a:rPr>
                  <a:t>I</a:t>
                </a:r>
                <a:r>
                  <a:rPr lang="en-US" sz="1600" dirty="0" err="1">
                    <a:sym typeface="Symbol" pitchFamily="18" charset="2"/>
                  </a:rPr>
                  <a:t>mpermeable</a:t>
                </a:r>
                <a:r>
                  <a:rPr lang="en-US" sz="1600" dirty="0">
                    <a:sym typeface="Symbol" pitchFamily="18" charset="2"/>
                  </a:rPr>
                  <a:t> particles dispersed in a permeable matrix</a:t>
                </a: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>
                    <a:sym typeface="Symbol" pitchFamily="18" charset="2"/>
                  </a:rPr>
                  <a:t>C</a:t>
                </a:r>
                <a:r>
                  <a:rPr lang="en-US" sz="1600" dirty="0" err="1">
                    <a:sym typeface="Symbol" pitchFamily="18" charset="2"/>
                  </a:rPr>
                  <a:t>oncentration</a:t>
                </a:r>
                <a:r>
                  <a:rPr lang="en-US" sz="1600" dirty="0">
                    <a:sym typeface="Symbol" pitchFamily="18" charset="2"/>
                  </a:rPr>
                  <a:t> </a:t>
                </a:r>
                <a:r>
                  <a:rPr lang="en-US" sz="1600" dirty="0"/>
                  <a:t>is a continuous function of time and place</a:t>
                </a:r>
                <a:endParaRPr lang="en-US" sz="1600" dirty="0">
                  <a:sym typeface="Symbol" pitchFamily="18" charset="2"/>
                </a:endParaRP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94" y="1443135"/>
                <a:ext cx="6885992" cy="1400383"/>
              </a:xfrm>
              <a:prstGeom prst="rect">
                <a:avLst/>
              </a:prstGeom>
              <a:blipFill>
                <a:blip r:embed="rId5"/>
                <a:stretch>
                  <a:fillRect t="-48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143494" y="2939142"/>
                <a:ext cx="6885992" cy="16466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>
                  <a:lnSpc>
                    <a:spcPct val="10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H</m:t>
                        </m:r>
                      </m:e>
                      <m:sub>
                        <m:r>
                          <a:rPr lang="de-DE" sz="1600" b="0" i="0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  <a:sym typeface="Symbol" pitchFamily="18" charset="2"/>
                      </a:rPr>
                      <m:t>O</m:t>
                    </m:r>
                  </m:oMath>
                </a14:m>
                <a:r>
                  <a:rPr lang="en-US" sz="1600" dirty="0">
                    <a:sym typeface="Symbol" pitchFamily="18" charset="2"/>
                  </a:rPr>
                  <a:t>- barrier film</a:t>
                </a: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ym typeface="Symbol" pitchFamily="18" charset="2"/>
                  </a:rPr>
                  <a:t>Permeable water absorbers dispersed in a permeable matrix</a:t>
                </a: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ym typeface="Symbol" pitchFamily="18" charset="2"/>
                  </a:rPr>
                  <a:t>Concentration </a:t>
                </a:r>
                <a:r>
                  <a:rPr lang="en-US" sz="1600" dirty="0"/>
                  <a:t>is not a continuous function of place at the interfaces between two permeable phases </a:t>
                </a:r>
                <a:endParaRPr lang="en-US" sz="1600" dirty="0">
                  <a:sym typeface="Symbol" pitchFamily="18" charset="2"/>
                </a:endParaRPr>
              </a:p>
              <a:p>
                <a:pPr marL="742950" lvl="1" indent="-28575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94" y="2939142"/>
                <a:ext cx="6885992" cy="1646605"/>
              </a:xfrm>
              <a:prstGeom prst="rect">
                <a:avLst/>
              </a:prstGeom>
              <a:blipFill>
                <a:blip r:embed="rId6"/>
                <a:stretch>
                  <a:fillRect t="-3704" r="-14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54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974"/>
    </mc:Choice>
    <mc:Fallback>
      <p:transition spd="slow" advTm="3297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4415336" y="1251875"/>
            <a:ext cx="3249114" cy="752185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4544839" y="1303915"/>
                <a:ext cx="3119610" cy="85508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f>
                      <m:fPr>
                        <m:ctrlP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1600" dirty="0">
                    <a:solidFill>
                      <a:srgbClr val="0070C0"/>
                    </a:solidFill>
                  </a:rPr>
                  <a:t>;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lang="de-DE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dirty="0"/>
                  <a:t>(</a:t>
                </a:r>
                <a:r>
                  <a:rPr lang="de-DE" dirty="0" err="1"/>
                  <a:t>fick‘s</a:t>
                </a:r>
                <a:r>
                  <a:rPr lang="de-DE" dirty="0"/>
                  <a:t> </a:t>
                </a:r>
                <a:r>
                  <a:rPr lang="de-DE" dirty="0" err="1"/>
                  <a:t>laws</a:t>
                </a:r>
                <a:r>
                  <a:rPr lang="de-DE" dirty="0"/>
                  <a:t>)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44839" y="1303915"/>
                <a:ext cx="3119610" cy="855085"/>
              </a:xfrm>
              <a:blipFill>
                <a:blip r:embed="rId5"/>
                <a:stretch>
                  <a:fillRect l="-29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4415336" y="608503"/>
            <a:ext cx="4992925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 err="1">
                <a:latin typeface="+mn-lt"/>
              </a:rPr>
              <a:t>Theoretical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basis</a:t>
            </a:r>
            <a:endParaRPr lang="de-DE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29244" y="3857751"/>
                <a:ext cx="3854933" cy="4044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Simple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model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for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the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water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vapour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transport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(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diffusion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and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sorption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) in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the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layer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1200" b="0" i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120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2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or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de-DE" sz="1200" b="0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1200" b="0" i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1200" i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de-DE" sz="1200" b="0" i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effectLst/>
                    <a:latin typeface="Times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DE" sz="1200" b="0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de-DE" sz="1200" i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0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de-DE" sz="12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DE" sz="1200" b="0" i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1200" b="0" i="0" dirty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endParaRPr lang="de-DE" sz="1200" dirty="0">
                  <a:solidFill>
                    <a:schemeClr val="accent4">
                      <a:lumMod val="50000"/>
                    </a:schemeClr>
                  </a:solidFill>
                  <a:effectLst/>
                  <a:latin typeface="Times" pitchFamily="18" charset="0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4" y="3857751"/>
                <a:ext cx="3854933" cy="404470"/>
              </a:xfrm>
              <a:prstGeom prst="rect">
                <a:avLst/>
              </a:prstGeom>
              <a:blipFill>
                <a:blip r:embed="rId6"/>
                <a:stretch>
                  <a:fillRect l="-2370" t="-9091" b="-2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7" y="1037050"/>
            <a:ext cx="4120006" cy="2652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Abgerundetes Rechteck 10"/>
              <p:cNvSpPr/>
              <p:nvPr/>
            </p:nvSpPr>
            <p:spPr>
              <a:xfrm>
                <a:off x="4375282" y="3418232"/>
                <a:ext cx="3289168" cy="76973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f>
                        <m:fPr>
                          <m:ctrlPr>
                            <a:rPr lang="de-DE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𝐷𝑆</m:t>
                      </m:r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de-DE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Abgerundetes 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282" y="3418232"/>
                <a:ext cx="3289168" cy="769733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el 2"/>
          <p:cNvSpPr>
            <a:spLocks noGrp="1"/>
          </p:cNvSpPr>
          <p:nvPr>
            <p:ph type="title"/>
          </p:nvPr>
        </p:nvSpPr>
        <p:spPr>
          <a:xfrm>
            <a:off x="294186" y="128996"/>
            <a:ext cx="8030609" cy="380810"/>
          </a:xfrm>
        </p:spPr>
        <p:txBody>
          <a:bodyPr/>
          <a:lstStyle/>
          <a:p>
            <a:r>
              <a:rPr lang="de-DE" dirty="0">
                <a:solidFill>
                  <a:srgbClr val="0070C0"/>
                </a:solidFill>
              </a:rPr>
              <a:t>Modeling </a:t>
            </a:r>
            <a:r>
              <a:rPr lang="de-DE" dirty="0" err="1">
                <a:solidFill>
                  <a:srgbClr val="0070C0"/>
                </a:solidFill>
              </a:rPr>
              <a:t>of</a:t>
            </a:r>
            <a:r>
              <a:rPr lang="de-DE" dirty="0">
                <a:solidFill>
                  <a:srgbClr val="0070C0"/>
                </a:solidFill>
              </a:rPr>
              <a:t> polymer/</a:t>
            </a:r>
            <a:r>
              <a:rPr lang="de-DE" dirty="0" err="1">
                <a:solidFill>
                  <a:srgbClr val="0070C0"/>
                </a:solidFill>
              </a:rPr>
              <a:t>water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absorber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composite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: abgerundete Ecken 2">
                <a:extLst>
                  <a:ext uri="{FF2B5EF4-FFF2-40B4-BE49-F238E27FC236}">
                    <a16:creationId xmlns:a16="http://schemas.microsoft.com/office/drawing/2014/main" id="{8F5BD006-92CC-437E-8935-FC50451036E0}"/>
                  </a:ext>
                </a:extLst>
              </p:cNvPr>
              <p:cNvSpPr/>
              <p:nvPr/>
            </p:nvSpPr>
            <p:spPr>
              <a:xfrm>
                <a:off x="4415336" y="2232317"/>
                <a:ext cx="3249114" cy="752184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1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6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1600" dirty="0">
                    <a:solidFill>
                      <a:schemeClr val="tx1"/>
                    </a:solidFill>
                  </a:rPr>
                  <a:t>  (</a:t>
                </a:r>
                <a:r>
                  <a:rPr lang="de-DE" sz="1600" dirty="0" err="1">
                    <a:solidFill>
                      <a:schemeClr val="tx1"/>
                    </a:solidFill>
                  </a:rPr>
                  <a:t>henry‘s</a:t>
                </a:r>
                <a:r>
                  <a:rPr lang="de-DE" sz="1600" dirty="0">
                    <a:solidFill>
                      <a:schemeClr val="tx1"/>
                    </a:solidFill>
                  </a:rPr>
                  <a:t> </a:t>
                </a:r>
                <a:r>
                  <a:rPr lang="de-DE" sz="1600" dirty="0" err="1">
                    <a:solidFill>
                      <a:schemeClr val="tx1"/>
                    </a:solidFill>
                  </a:rPr>
                  <a:t>law</a:t>
                </a:r>
                <a:r>
                  <a:rPr lang="de-DE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" name="Rechteck: abgerundete Ecken 2">
                <a:extLst>
                  <a:ext uri="{FF2B5EF4-FFF2-40B4-BE49-F238E27FC236}">
                    <a16:creationId xmlns:a16="http://schemas.microsoft.com/office/drawing/2014/main" id="{8F5BD006-92CC-437E-8935-FC50451036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336" y="2232317"/>
                <a:ext cx="3249114" cy="752184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B1C2BFDA-C031-49DF-B2F7-1171A31C73D9}"/>
              </a:ext>
            </a:extLst>
          </p:cNvPr>
          <p:cNvSpPr/>
          <p:nvPr/>
        </p:nvSpPr>
        <p:spPr>
          <a:xfrm>
            <a:off x="5839346" y="2989080"/>
            <a:ext cx="401094" cy="447356"/>
          </a:xfrm>
          <a:prstGeom prst="down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F29846B-F395-461F-B063-9D063966CDB5}"/>
              </a:ext>
            </a:extLst>
          </p:cNvPr>
          <p:cNvSpPr txBox="1"/>
          <p:nvPr/>
        </p:nvSpPr>
        <p:spPr>
          <a:xfrm>
            <a:off x="6619668" y="2696846"/>
            <a:ext cx="1019510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linear</a:t>
            </a:r>
            <a:r>
              <a:rPr lang="de-DE" sz="1600" dirty="0">
                <a:latin typeface="+mn-lt"/>
              </a:rPr>
              <a:t> </a:t>
            </a:r>
            <a:r>
              <a:rPr lang="de-DE" sz="1200" dirty="0">
                <a:latin typeface="+mn-lt"/>
              </a:rPr>
              <a:t>isotherm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4254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185"/>
    </mc:Choice>
    <mc:Fallback>
      <p:transition spd="slow" advTm="3818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D8382D8E-F804-437A-8036-C50313920B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588" y="242093"/>
            <a:ext cx="8509000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 dirty="0">
                <a:solidFill>
                  <a:srgbClr val="0070C0"/>
                </a:solidFill>
              </a:rPr>
              <a:t>Finite element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1">
                <a:extLst>
                  <a:ext uri="{FF2B5EF4-FFF2-40B4-BE49-F238E27FC236}">
                    <a16:creationId xmlns:a16="http://schemas.microsoft.com/office/drawing/2014/main" id="{096A4C76-1ECA-4A9B-9103-5F8CF11968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6217" y="1141358"/>
                <a:ext cx="4440233" cy="2860783"/>
              </a:xfrm>
            </p:spPr>
            <p:txBody>
              <a:bodyPr/>
              <a:lstStyle/>
              <a:p>
                <a:pPr marL="0" lvl="1" indent="0">
                  <a:lnSpc>
                    <a:spcPct val="100000"/>
                  </a:lnSpc>
                  <a:spcAft>
                    <a:spcPts val="1000"/>
                  </a:spcAft>
                  <a:buNone/>
                </a:pP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COMSOL </a:t>
                </a:r>
                <a:r>
                  <a:rPr lang="de-DE" sz="1600" b="1" dirty="0" err="1">
                    <a:solidFill>
                      <a:schemeClr val="tx2"/>
                    </a:solidFill>
                    <a:sym typeface="Symbol" pitchFamily="18" charset="2"/>
                  </a:rPr>
                  <a:t>Multiphysics</a:t>
                </a:r>
                <a:r>
                  <a:rPr lang="de-DE" sz="1600" b="1" baseline="30000" dirty="0">
                    <a:solidFill>
                      <a:schemeClr val="tx2"/>
                    </a:solidFill>
                    <a:sym typeface="Symbol" pitchFamily="18" charset="2"/>
                  </a:rPr>
                  <a:t></a:t>
                </a:r>
                <a:r>
                  <a:rPr lang="de-DE" sz="1600" b="1" dirty="0">
                    <a:solidFill>
                      <a:schemeClr val="tx2"/>
                    </a:solidFill>
                    <a:sym typeface="Symbol" pitchFamily="18" charset="2"/>
                  </a:rPr>
                  <a:t>: </a:t>
                </a:r>
                <a:r>
                  <a:rPr lang="de-DE" dirty="0" err="1">
                    <a:sym typeface="Symbol" pitchFamily="18" charset="2"/>
                  </a:rPr>
                  <a:t>numerical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solution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of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the</a:t>
                </a:r>
                <a:r>
                  <a:rPr lang="de-DE" dirty="0">
                    <a:sym typeface="Symbol" pitchFamily="18" charset="2"/>
                  </a:rPr>
                  <a:t> transient </a:t>
                </a:r>
                <a:r>
                  <a:rPr lang="de-DE" dirty="0" err="1">
                    <a:sym typeface="Symbol" pitchFamily="18" charset="2"/>
                  </a:rPr>
                  <a:t>diffusion</a:t>
                </a:r>
                <a:r>
                  <a:rPr lang="de-DE" dirty="0">
                    <a:sym typeface="Symbol" pitchFamily="18" charset="2"/>
                  </a:rPr>
                  <a:t> and </a:t>
                </a:r>
                <a:r>
                  <a:rPr lang="de-DE" dirty="0" err="1">
                    <a:sym typeface="Symbol" pitchFamily="18" charset="2"/>
                  </a:rPr>
                  <a:t>sorption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equations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for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the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model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structures</a:t>
                </a:r>
                <a:r>
                  <a:rPr lang="de-DE" dirty="0">
                    <a:sym typeface="Symbol" pitchFamily="18" charset="2"/>
                  </a:rPr>
                  <a:t> in 2 </a:t>
                </a:r>
                <a:r>
                  <a:rPr lang="de-DE" dirty="0" err="1">
                    <a:sym typeface="Symbol" pitchFamily="18" charset="2"/>
                  </a:rPr>
                  <a:t>or</a:t>
                </a:r>
                <a:r>
                  <a:rPr lang="de-DE" dirty="0">
                    <a:sym typeface="Symbol" pitchFamily="18" charset="2"/>
                  </a:rPr>
                  <a:t> 3 </a:t>
                </a:r>
                <a:r>
                  <a:rPr lang="de-DE" dirty="0" err="1">
                    <a:sym typeface="Symbol" pitchFamily="18" charset="2"/>
                  </a:rPr>
                  <a:t>dimensions</a:t>
                </a:r>
                <a:endParaRPr lang="de-DE" dirty="0"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 dirty="0">
                    <a:sym typeface="Symbol" pitchFamily="18" charset="2"/>
                  </a:rPr>
                  <a:t>General Form PDE</a:t>
                </a:r>
              </a:p>
              <a:p>
                <a:pPr marL="0" lvl="1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5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𝒆</m:t>
                          </m:r>
                        </m:e>
                        <m:sub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𝒂</m:t>
                          </m:r>
                        </m:sub>
                      </m:sSub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 </m:t>
                      </m:r>
                      <m:f>
                        <m:fPr>
                          <m:ctrlP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pPr>
                            <m:e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𝟐</m:t>
                              </m:r>
                            </m:sup>
                          </m:sSup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𝒖</m:t>
                          </m:r>
                        </m:num>
                        <m:den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sSup>
                            <m:sSupPr>
                              <m:ctrlP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pPr>
                            <m:e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sSub>
                        <m:sSubPr>
                          <m:ctrlP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𝒅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𝒂</m:t>
                          </m:r>
                        </m:sub>
                      </m:sSub>
                      <m:r>
                        <a:rPr lang="de-DE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 </m:t>
                      </m:r>
                      <m:f>
                        <m:fPr>
                          <m:ctrlP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𝒖</m:t>
                          </m:r>
                        </m:num>
                        <m:den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𝒕</m:t>
                          </m:r>
                        </m:den>
                      </m:f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r>
                        <a:rPr lang="de-DE" sz="16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𝛁</m:t>
                      </m:r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∙=</m:t>
                      </m:r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𝒇</m:t>
                      </m:r>
                    </m:oMath>
                  </m:oMathPara>
                </a14:m>
                <a:endParaRPr lang="de-DE" sz="1600" b="1" dirty="0">
                  <a:solidFill>
                    <a:schemeClr val="tx2"/>
                  </a:solidFill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 dirty="0">
                    <a:sym typeface="Symbol" pitchFamily="18" charset="2"/>
                  </a:rPr>
                  <a:t>Physics-</a:t>
                </a:r>
                <a:r>
                  <a:rPr lang="de-DE" dirty="0" err="1">
                    <a:sym typeface="Symbol" pitchFamily="18" charset="2"/>
                  </a:rPr>
                  <a:t>controlled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mesh</a:t>
                </a:r>
                <a:endParaRPr lang="de-DE" dirty="0"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 dirty="0" err="1">
                    <a:sym typeface="Symbol" pitchFamily="18" charset="2"/>
                  </a:rPr>
                  <a:t>Comparison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with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analytical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results</a:t>
                </a:r>
                <a:r>
                  <a:rPr lang="de-DE" dirty="0">
                    <a:sym typeface="Symbol" pitchFamily="18" charset="2"/>
                  </a:rPr>
                  <a:t>  FEM </a:t>
                </a:r>
                <a:r>
                  <a:rPr lang="de-DE" dirty="0" err="1">
                    <a:sym typeface="Symbol" pitchFamily="18" charset="2"/>
                  </a:rPr>
                  <a:t>results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are</a:t>
                </a:r>
                <a:r>
                  <a:rPr lang="de-DE" dirty="0">
                    <a:sym typeface="Symbol" pitchFamily="18" charset="2"/>
                  </a:rPr>
                  <a:t> reliable </a:t>
                </a:r>
                <a:r>
                  <a:rPr lang="de-DE" dirty="0" err="1">
                    <a:sym typeface="Symbol" pitchFamily="18" charset="2"/>
                  </a:rPr>
                  <a:t>even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for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thin</a:t>
                </a:r>
                <a:r>
                  <a:rPr lang="de-DE" dirty="0">
                    <a:sym typeface="Symbol" pitchFamily="18" charset="2"/>
                  </a:rPr>
                  <a:t> </a:t>
                </a:r>
                <a:r>
                  <a:rPr lang="de-DE" dirty="0" err="1">
                    <a:sym typeface="Symbol" pitchFamily="18" charset="2"/>
                  </a:rPr>
                  <a:t>layers</a:t>
                </a:r>
                <a:r>
                  <a:rPr lang="de-DE" dirty="0">
                    <a:sym typeface="Symbol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5" name="Inhaltsplatzhalter 1">
                <a:extLst>
                  <a:ext uri="{FF2B5EF4-FFF2-40B4-BE49-F238E27FC236}">
                    <a16:creationId xmlns:a16="http://schemas.microsoft.com/office/drawing/2014/main" id="{096A4C76-1ECA-4A9B-9103-5F8CF11968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217" y="1141358"/>
                <a:ext cx="4440233" cy="2860783"/>
              </a:xfrm>
              <a:blipFill>
                <a:blip r:embed="rId4"/>
                <a:stretch>
                  <a:fillRect l="-2885" t="-2128" r="-12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5C57582F-92A4-4F16-820B-ED133417C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1511" y="977271"/>
            <a:ext cx="4201877" cy="203528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F9FD62B7-3264-496D-9409-1A8C042D0CC2}"/>
              </a:ext>
            </a:extLst>
          </p:cNvPr>
          <p:cNvSpPr/>
          <p:nvPr/>
        </p:nvSpPr>
        <p:spPr>
          <a:xfrm>
            <a:off x="4616450" y="3336571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Example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: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physics-controlled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mesh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for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polymeric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layer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water</a:t>
            </a:r>
            <a:r>
              <a:rPr lang="de-DE" sz="11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1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absorbers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964411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15"/>
    </mc:Choice>
    <mc:Fallback>
      <p:transition spd="slow" advTm="1611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96412" y="294189"/>
            <a:ext cx="6672739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>
                <a:solidFill>
                  <a:srgbClr val="0070C0"/>
                </a:solidFill>
                <a:latin typeface="+mn-lt"/>
              </a:rPr>
              <a:t>3-dimensional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model</a:t>
            </a:r>
            <a:endParaRPr lang="de-DE" sz="20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1625024" y="4403997"/>
                <a:ext cx="5322850" cy="421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transparent geometries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for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two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different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matrices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with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10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rows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of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uniform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dispersed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, permeable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and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spherical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particles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with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a relative </a:t>
                </a:r>
                <a:r>
                  <a:rPr lang="de-DE" sz="1200" dirty="0" err="1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radius</a:t>
                </a:r>
                <a:r>
                  <a:rPr lang="de-DE" sz="1200" dirty="0">
                    <a:solidFill>
                      <a:schemeClr val="accent4">
                        <a:lumMod val="50000"/>
                      </a:schemeClr>
                    </a:solidFill>
                    <a:latin typeface="Times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sz="1200" b="0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1200" b="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=0.025</m:t>
                    </m:r>
                  </m:oMath>
                </a14:m>
                <a:endParaRPr lang="de-DE" sz="1200" dirty="0">
                  <a:solidFill>
                    <a:schemeClr val="accent4">
                      <a:lumMod val="50000"/>
                    </a:schemeClr>
                  </a:solidFill>
                  <a:latin typeface="Times" pitchFamily="18" charset="0"/>
                </a:endParaRPr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024" y="4403997"/>
                <a:ext cx="5322850" cy="421013"/>
              </a:xfrm>
              <a:prstGeom prst="rect">
                <a:avLst/>
              </a:prstGeom>
              <a:blipFill>
                <a:blip r:embed="rId5"/>
                <a:stretch>
                  <a:fillRect l="-1833" t="-8571" b="-171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/>
          <p:cNvSpPr txBox="1"/>
          <p:nvPr/>
        </p:nvSpPr>
        <p:spPr>
          <a:xfrm>
            <a:off x="115801" y="826445"/>
            <a:ext cx="4479666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 err="1">
                <a:latin typeface="+mn-lt"/>
              </a:rPr>
              <a:t>Two</a:t>
            </a:r>
            <a:r>
              <a:rPr lang="de-DE" sz="1600" dirty="0">
                <a:latin typeface="+mn-lt"/>
              </a:rPr>
              <a:t> different polymer </a:t>
            </a:r>
            <a:r>
              <a:rPr lang="de-DE" sz="1600" dirty="0" err="1">
                <a:latin typeface="+mn-lt"/>
              </a:rPr>
              <a:t>matrices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with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particles</a:t>
            </a:r>
            <a:endParaRPr lang="de-DE" sz="1600" dirty="0">
              <a:latin typeface="+mn-lt"/>
            </a:endParaRPr>
          </a:p>
        </p:txBody>
      </p:sp>
      <p:pic>
        <p:nvPicPr>
          <p:cNvPr id="14" name="Grafik 13" descr="P:\Projekt\BarriFlex\Berechnung\09042020\geo_1V_trans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" t="8524" r="-14" b="4025"/>
          <a:stretch/>
        </p:blipFill>
        <p:spPr bwMode="auto">
          <a:xfrm>
            <a:off x="469269" y="2067887"/>
            <a:ext cx="4126197" cy="18190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9" t="11563" r="6582" b="12235"/>
          <a:stretch/>
        </p:blipFill>
        <p:spPr>
          <a:xfrm>
            <a:off x="4595466" y="1986311"/>
            <a:ext cx="4287419" cy="190060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892961" y="4061633"/>
            <a:ext cx="2330159" cy="2105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>
              <a:lnSpc>
                <a:spcPct val="114000"/>
              </a:lnSpc>
              <a:buAutoNum type="alphaLcParenBoth"/>
            </a:pP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M1: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matrix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shifted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particles</a:t>
            </a:r>
            <a:endParaRPr lang="de-DE" sz="1200" dirty="0">
              <a:solidFill>
                <a:schemeClr val="accent4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357106" y="4085310"/>
            <a:ext cx="3181536" cy="2105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(b) M2: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matrix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unshifted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particles</a:t>
            </a:r>
            <a:endParaRPr lang="de-DE" sz="1200" dirty="0">
              <a:solidFill>
                <a:schemeClr val="accent4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0F6AE32-EFB8-4EA8-B99B-1CCAD55D744A}"/>
              </a:ext>
            </a:extLst>
          </p:cNvPr>
          <p:cNvSpPr txBox="1"/>
          <p:nvPr/>
        </p:nvSpPr>
        <p:spPr>
          <a:xfrm>
            <a:off x="770005" y="1372297"/>
            <a:ext cx="2762776" cy="6140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Dimensionless</a:t>
            </a:r>
            <a:r>
              <a:rPr lang="de-DE" sz="1200" dirty="0">
                <a:latin typeface="+mn-lt"/>
              </a:rPr>
              <a:t>: </a:t>
            </a:r>
            <a:r>
              <a:rPr lang="de-DE" sz="1200" dirty="0" err="1">
                <a:latin typeface="+mn-lt"/>
              </a:rPr>
              <a:t>described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by</a:t>
            </a:r>
            <a:r>
              <a:rPr lang="de-DE" sz="1200" dirty="0">
                <a:latin typeface="+mn-lt"/>
              </a:rPr>
              <a:t> relative </a:t>
            </a:r>
            <a:r>
              <a:rPr lang="de-DE" sz="1200" dirty="0" err="1">
                <a:latin typeface="+mn-lt"/>
              </a:rPr>
              <a:t>length</a:t>
            </a:r>
            <a:endParaRPr lang="de-DE" sz="1200" dirty="0">
              <a:latin typeface="+mn-lt"/>
            </a:endParaRPr>
          </a:p>
          <a:p>
            <a:pPr>
              <a:lnSpc>
                <a:spcPct val="114000"/>
              </a:lnSpc>
            </a:pPr>
            <a:endParaRPr lang="de-DE" sz="1200" dirty="0">
              <a:latin typeface="+mn-lt"/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84A19575-3797-4A9B-8C49-610CB55EB062}"/>
              </a:ext>
            </a:extLst>
          </p:cNvPr>
          <p:cNvSpPr/>
          <p:nvPr/>
        </p:nvSpPr>
        <p:spPr>
          <a:xfrm>
            <a:off x="3920036" y="1388329"/>
            <a:ext cx="368786" cy="22628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1A906E1D-10EB-427E-8711-3CCE7EDF1509}"/>
                  </a:ext>
                </a:extLst>
              </p:cNvPr>
              <p:cNvSpPr txBox="1"/>
              <p:nvPr/>
            </p:nvSpPr>
            <p:spPr>
              <a:xfrm>
                <a:off x="4676077" y="852542"/>
                <a:ext cx="3696420" cy="1850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1200" dirty="0"/>
                  <a:t>Thickness: </a:t>
                </a:r>
                <a14:m>
                  <m:oMath xmlns:m="http://schemas.openxmlformats.org/officeDocument/2006/math"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de-DE" sz="1200" dirty="0"/>
              </a:p>
              <a:p>
                <a:pPr>
                  <a:lnSpc>
                    <a:spcPct val="114000"/>
                  </a:lnSpc>
                </a:pPr>
                <a:r>
                  <a:rPr lang="de-DE" sz="1200" dirty="0"/>
                  <a:t>Relative </a:t>
                </a:r>
                <a:r>
                  <a:rPr lang="de-DE" sz="1200" dirty="0" err="1"/>
                  <a:t>Thickness</a:t>
                </a:r>
                <a:r>
                  <a:rPr lang="de-DE" sz="12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2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de-DE" sz="1200" dirty="0"/>
                  <a:t> </a:t>
                </a:r>
                <a:r>
                  <a:rPr lang="de-DE" sz="1200" dirty="0" err="1"/>
                  <a:t>to</a:t>
                </a:r>
                <a:r>
                  <a:rPr lang="de-DE" sz="1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de-DE" sz="1200" i="1">
                        <a:latin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de-DE" sz="1200" i="1">
                        <a:latin typeface="Cambria Math" panose="02040503050406030204" pitchFamily="18" charset="0"/>
                      </a:rPr>
                      <m:t>= 1</m:t>
                    </m:r>
                  </m:oMath>
                </a14:m>
                <a:r>
                  <a:rPr lang="de-DE" sz="1200" dirty="0"/>
                  <a:t>.</a:t>
                </a:r>
              </a:p>
              <a:p>
                <a:pPr>
                  <a:lnSpc>
                    <a:spcPct val="114000"/>
                  </a:lnSpc>
                </a:pPr>
                <a:r>
                  <a:rPr lang="de-DE" sz="1200" dirty="0">
                    <a:latin typeface="+mn-lt"/>
                  </a:rPr>
                  <a:t>Relative </a:t>
                </a:r>
                <a:r>
                  <a:rPr lang="de-DE" sz="1200" dirty="0" err="1">
                    <a:latin typeface="+mn-lt"/>
                  </a:rPr>
                  <a:t>radius</a:t>
                </a:r>
                <a:r>
                  <a:rPr lang="de-DE" sz="12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de-DE" sz="1200" b="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de-DE" sz="1200" dirty="0">
                    <a:latin typeface="+mn-lt"/>
                  </a:rPr>
                  <a:t>Relative </a:t>
                </a:r>
                <a:r>
                  <a:rPr lang="de-DE" sz="1200" dirty="0" err="1">
                    <a:latin typeface="+mn-lt"/>
                  </a:rPr>
                  <a:t>solubility</a:t>
                </a:r>
                <a:r>
                  <a:rPr lang="de-DE" sz="1200" dirty="0">
                    <a:latin typeface="+mn-lt"/>
                  </a:rPr>
                  <a:t> </a:t>
                </a:r>
                <a:r>
                  <a:rPr lang="de-DE" sz="1200" dirty="0" err="1">
                    <a:latin typeface="+mn-lt"/>
                  </a:rPr>
                  <a:t>coefficient</a:t>
                </a:r>
                <a:r>
                  <a:rPr lang="de-DE" sz="12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𝑝𝑟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de-DE" sz="12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de-DE" sz="1200" dirty="0">
                    <a:latin typeface="+mn-lt"/>
                  </a:rPr>
                  <a:t>Relative </a:t>
                </a:r>
                <a:r>
                  <a:rPr lang="de-DE" sz="1200" dirty="0" err="1">
                    <a:latin typeface="+mn-lt"/>
                  </a:rPr>
                  <a:t>diffusion</a:t>
                </a:r>
                <a:r>
                  <a:rPr lang="de-DE" sz="1200" dirty="0">
                    <a:latin typeface="+mn-lt"/>
                  </a:rPr>
                  <a:t> </a:t>
                </a:r>
                <a:r>
                  <a:rPr lang="de-DE" sz="1200" dirty="0" err="1">
                    <a:latin typeface="+mn-lt"/>
                  </a:rPr>
                  <a:t>coefficient</a:t>
                </a:r>
                <a:r>
                  <a:rPr lang="de-DE" sz="12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𝑝𝑟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sSub>
                          <m:sSub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de-DE" sz="1200" b="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1200" b="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1A906E1D-10EB-427E-8711-3CCE7EDF1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077" y="852542"/>
                <a:ext cx="3696420" cy="1850443"/>
              </a:xfrm>
              <a:prstGeom prst="rect">
                <a:avLst/>
              </a:prstGeom>
              <a:blipFill>
                <a:blip r:embed="rId8"/>
                <a:stretch>
                  <a:fillRect l="-2475" t="-23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899019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174"/>
    </mc:Choice>
    <mc:Fallback>
      <p:transition spd="slow" advTm="631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5276" y="1457544"/>
            <a:ext cx="5760718" cy="27333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104079" y="267629"/>
            <a:ext cx="5275675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000" dirty="0" err="1">
                <a:solidFill>
                  <a:srgbClr val="0070C0"/>
                </a:solidFill>
              </a:rPr>
              <a:t>Comparison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results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two</a:t>
            </a:r>
            <a:r>
              <a:rPr lang="de-DE" sz="2000" dirty="0">
                <a:solidFill>
                  <a:srgbClr val="0070C0"/>
                </a:solidFill>
                <a:latin typeface="+mn-lt"/>
              </a:rPr>
              <a:t> different </a:t>
            </a:r>
            <a:r>
              <a:rPr lang="de-DE" sz="2000" dirty="0" err="1">
                <a:solidFill>
                  <a:srgbClr val="0070C0"/>
                </a:solidFill>
                <a:latin typeface="+mn-lt"/>
              </a:rPr>
              <a:t>matrices</a:t>
            </a:r>
            <a:endParaRPr lang="de-DE" sz="20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48051" y="700688"/>
                <a:ext cx="5015925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Influence </a:t>
                </a:r>
                <a:r>
                  <a:rPr lang="de-DE" sz="1600" dirty="0" err="1">
                    <a:latin typeface="+mn-lt"/>
                  </a:rPr>
                  <a:t>of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solubility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coefficient</a:t>
                </a:r>
                <a:r>
                  <a:rPr lang="de-DE" sz="16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𝑃𝑟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</a:rPr>
                      <m:t>=10, 100, 100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de-DE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51" y="700688"/>
                <a:ext cx="5015925" cy="257250"/>
              </a:xfrm>
              <a:prstGeom prst="rect">
                <a:avLst/>
              </a:prstGeom>
              <a:blipFill>
                <a:blip r:embed="rId5"/>
                <a:stretch>
                  <a:fillRect l="-2309" t="-21429" r="-365" b="-476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659988" y="4234316"/>
            <a:ext cx="4331400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Comparison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altLang="zh-CN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d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iagram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for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M1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and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M2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particles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with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different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solubility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coefficients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but same </a:t>
            </a:r>
            <a:r>
              <a:rPr lang="de-DE" sz="1200" dirty="0" err="1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size</a:t>
            </a: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r>
              <a:rPr lang="de-DE" sz="1200" dirty="0">
                <a:solidFill>
                  <a:schemeClr val="accent4">
                    <a:lumMod val="50000"/>
                  </a:schemeClr>
                </a:solidFill>
                <a:latin typeface="Times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2063518" y="1310215"/>
                <a:ext cx="995144" cy="280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=0.025</m:t>
                      </m:r>
                    </m:oMath>
                  </m:oMathPara>
                </a14:m>
                <a:endParaRPr lang="de-DE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18" y="1310215"/>
                <a:ext cx="995144" cy="280718"/>
              </a:xfrm>
              <a:prstGeom prst="rect">
                <a:avLst/>
              </a:prstGeom>
              <a:blipFill rotWithShape="0">
                <a:blip r:embed="rId6"/>
                <a:stretch>
                  <a:fillRect l="-2454" r="-3681" b="-2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25" y="2429983"/>
            <a:ext cx="749240" cy="1247914"/>
          </a:xfrm>
          <a:prstGeom prst="rect">
            <a:avLst/>
          </a:prstGeom>
        </p:spPr>
      </p:pic>
      <p:sp>
        <p:nvSpPr>
          <p:cNvPr id="10" name="Abgerundetes Rechteck 9"/>
          <p:cNvSpPr/>
          <p:nvPr/>
        </p:nvSpPr>
        <p:spPr>
          <a:xfrm>
            <a:off x="5679687" y="1144858"/>
            <a:ext cx="3290141" cy="3364937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933663" y="1373937"/>
                <a:ext cx="2891883" cy="33686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 err="1">
                    <a:latin typeface="+mn-lt"/>
                  </a:rPr>
                  <a:t>Stationary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permeation</a:t>
                </a:r>
                <a:r>
                  <a:rPr lang="de-DE" sz="1600" dirty="0">
                    <a:latin typeface="+mn-lt"/>
                  </a:rPr>
                  <a:t> &amp; time </a:t>
                </a:r>
                <a:r>
                  <a:rPr lang="de-DE" sz="1600" dirty="0" err="1">
                    <a:latin typeface="+mn-lt"/>
                  </a:rPr>
                  <a:t>to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appoach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the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stationary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status</a:t>
                </a:r>
                <a:r>
                  <a:rPr lang="de-DE" sz="1600" dirty="0">
                    <a:latin typeface="+mn-lt"/>
                  </a:rPr>
                  <a:t>: </a:t>
                </a:r>
                <a:r>
                  <a:rPr lang="de-DE" sz="1600" dirty="0" err="1">
                    <a:latin typeface="+mn-lt"/>
                  </a:rPr>
                  <a:t>with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particles</a:t>
                </a:r>
                <a:r>
                  <a:rPr lang="de-DE" sz="1600" dirty="0">
                    <a:latin typeface="+mn-lt"/>
                  </a:rPr>
                  <a:t> &gt; </a:t>
                </a:r>
                <a:r>
                  <a:rPr lang="de-DE" sz="1600" dirty="0" err="1">
                    <a:latin typeface="+mn-lt"/>
                  </a:rPr>
                  <a:t>no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particles</a:t>
                </a:r>
                <a:r>
                  <a:rPr lang="de-DE" sz="1600" dirty="0">
                    <a:latin typeface="+mn-lt"/>
                  </a:rPr>
                  <a:t>.</a:t>
                </a:r>
              </a:p>
              <a:p>
                <a:pPr>
                  <a:lnSpc>
                    <a:spcPct val="114000"/>
                  </a:lnSpc>
                </a:pPr>
                <a:endParaRPr lang="de-DE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The </a:t>
                </a:r>
                <a:r>
                  <a:rPr lang="de-DE" sz="1600" dirty="0" err="1">
                    <a:latin typeface="+mn-lt"/>
                  </a:rPr>
                  <a:t>saturated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permeation</a:t>
                </a:r>
                <a:r>
                  <a:rPr lang="de-DE" sz="1600" dirty="0">
                    <a:latin typeface="+mn-lt"/>
                  </a:rPr>
                  <a:t> &amp; time lag 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↑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increasing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𝑃𝑟</m:t>
                        </m:r>
                      </m:sub>
                    </m:sSub>
                  </m:oMath>
                </a14:m>
                <a:r>
                  <a:rPr lang="de-DE" sz="1600" dirty="0">
                    <a:latin typeface="+mn-lt"/>
                  </a:rPr>
                  <a:t>.</a:t>
                </a: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de-DE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de-DE" sz="1600" dirty="0" err="1">
                    <a:latin typeface="+mn-lt"/>
                  </a:rPr>
                  <a:t>No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big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difference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between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two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matrices</a:t>
                </a:r>
                <a:endParaRPr lang="de-DE" sz="16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63" y="1373937"/>
                <a:ext cx="2891883" cy="3368614"/>
              </a:xfrm>
              <a:prstGeom prst="rect">
                <a:avLst/>
              </a:prstGeom>
              <a:blipFill rotWithShape="0">
                <a:blip r:embed="rId8"/>
                <a:stretch>
                  <a:fillRect l="-4000" t="-1447" r="-33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1460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308"/>
    </mc:Choice>
    <mc:Fallback>
      <p:transition spd="slow" advTm="46308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heme/theme1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F39E7027-915F-7341-A9EA-C8CBFD2E8FA2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BD7862EB-E8D6-994B-BBF4-6CC3FFF92DD2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16AD8073-F55B-9144-802C-46456E9E217B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4BFAB656-7532-6C41-9541-858AFF7D6765}"/>
    </a:ext>
  </a:extLst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TUM_Praesentation_p_v1_16-9</Template>
  <TotalTime>0</TotalTime>
  <Words>738</Words>
  <Application>Microsoft Office PowerPoint</Application>
  <PresentationFormat>Bildschirmpräsentation (16:9)</PresentationFormat>
  <Paragraphs>102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13</vt:i4>
      </vt:variant>
    </vt:vector>
  </HeadingPairs>
  <TitlesOfParts>
    <vt:vector size="28" baseType="lpstr">
      <vt:lpstr>Frutiger LT Com 55 Roman</vt:lpstr>
      <vt:lpstr>MS PGothic</vt:lpstr>
      <vt:lpstr>Arial</vt:lpstr>
      <vt:lpstr>Berlin Sans FB Demi</vt:lpstr>
      <vt:lpstr>Calibri</vt:lpstr>
      <vt:lpstr>Cambria Math</vt:lpstr>
      <vt:lpstr>Courier New</vt:lpstr>
      <vt:lpstr>Symbol</vt:lpstr>
      <vt:lpstr>Times</vt:lpstr>
      <vt:lpstr>Wingdings</vt:lpstr>
      <vt:lpstr>Titel 1</vt:lpstr>
      <vt:lpstr>Titel 2</vt:lpstr>
      <vt:lpstr>Titel 3</vt:lpstr>
      <vt:lpstr>Inhalt</vt:lpstr>
      <vt:lpstr>Kapiteltrenner blau</vt:lpstr>
      <vt:lpstr>PowerPoint-Präsentation</vt:lpstr>
      <vt:lpstr>Barrier requirements of technical products </vt:lpstr>
      <vt:lpstr>Permeation through polymer/nano-particle composites</vt:lpstr>
      <vt:lpstr>Models for barrier structures</vt:lpstr>
      <vt:lpstr>Difference between the Modeling of barrier composites against O_2 and H_2 O</vt:lpstr>
      <vt:lpstr>Modeling of polymer/water absorber composite</vt:lpstr>
      <vt:lpstr>Finite element simulation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Leibniz-Rechenzentrum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Miesbauer, Oliver</dc:creator>
  <cp:lastModifiedBy>Tang, Jing</cp:lastModifiedBy>
  <cp:revision>1001</cp:revision>
  <cp:lastPrinted>2015-07-30T14:04:45Z</cp:lastPrinted>
  <dcterms:created xsi:type="dcterms:W3CDTF">2018-10-04T10:03:52Z</dcterms:created>
  <dcterms:modified xsi:type="dcterms:W3CDTF">2020-09-25T14:07:43Z</dcterms:modified>
</cp:coreProperties>
</file>