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5"/>
  </p:sldMasterIdLst>
  <p:notesMasterIdLst>
    <p:notesMasterId r:id="rId18"/>
  </p:notesMasterIdLst>
  <p:handoutMasterIdLst>
    <p:handoutMasterId r:id="rId19"/>
  </p:handoutMasterIdLst>
  <p:sldIdLst>
    <p:sldId id="260" r:id="rId6"/>
    <p:sldId id="259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81">
          <p15:clr>
            <a:srgbClr val="A4A3A4"/>
          </p15:clr>
        </p15:guide>
        <p15:guide id="2" pos="4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9DDB"/>
    <a:srgbClr val="FF8804"/>
    <a:srgbClr val="04658E"/>
    <a:srgbClr val="003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34" autoAdjust="0"/>
    <p:restoredTop sz="94684" autoAdjust="0"/>
  </p:normalViewPr>
  <p:slideViewPr>
    <p:cSldViewPr>
      <p:cViewPr varScale="1">
        <p:scale>
          <a:sx n="92" d="100"/>
          <a:sy n="92" d="100"/>
        </p:scale>
        <p:origin x="1182" y="90"/>
      </p:cViewPr>
      <p:guideLst>
        <p:guide orient="horz" pos="981"/>
        <p:guide pos="4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3354" y="90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EF5B01-8659-40DA-B672-5F59001E9EC3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025A8D9-FBEB-43F8-9A79-CFE3104AFCD9}">
      <dgm:prSet phldrT="[Text]"/>
      <dgm:spPr/>
      <dgm:t>
        <a:bodyPr/>
        <a:lstStyle/>
        <a:p>
          <a:r>
            <a:rPr lang="en-GB" dirty="0" smtClean="0"/>
            <a:t>Reliability of EVs and HEVs</a:t>
          </a:r>
          <a:endParaRPr lang="en-GB" dirty="0"/>
        </a:p>
      </dgm:t>
    </dgm:pt>
    <dgm:pt modelId="{42D853ED-CD12-482E-AB8B-97B2AA19375B}" type="parTrans" cxnId="{34AEE864-723B-4C20-B681-E05631AD4CF5}">
      <dgm:prSet/>
      <dgm:spPr/>
      <dgm:t>
        <a:bodyPr/>
        <a:lstStyle/>
        <a:p>
          <a:endParaRPr lang="en-GB"/>
        </a:p>
      </dgm:t>
    </dgm:pt>
    <dgm:pt modelId="{24A2B436-DC19-4E68-A182-61987C721F5F}" type="sibTrans" cxnId="{34AEE864-723B-4C20-B681-E05631AD4CF5}">
      <dgm:prSet/>
      <dgm:spPr/>
      <dgm:t>
        <a:bodyPr/>
        <a:lstStyle/>
        <a:p>
          <a:endParaRPr lang="en-GB"/>
        </a:p>
      </dgm:t>
    </dgm:pt>
    <dgm:pt modelId="{B812D1D9-A220-43D2-AAD6-5CAA2741208E}">
      <dgm:prSet phldrT="[Text]"/>
      <dgm:spPr/>
      <dgm:t>
        <a:bodyPr/>
        <a:lstStyle/>
        <a:p>
          <a:r>
            <a:rPr lang="en-GB" dirty="0" smtClean="0"/>
            <a:t>Battery life cycle</a:t>
          </a:r>
          <a:endParaRPr lang="en-GB" dirty="0"/>
        </a:p>
      </dgm:t>
    </dgm:pt>
    <dgm:pt modelId="{CC53BD44-1216-4A23-92B7-CDF6096DE833}" type="parTrans" cxnId="{9DDA9C69-33CB-48D6-B444-313D163991C6}">
      <dgm:prSet/>
      <dgm:spPr/>
      <dgm:t>
        <a:bodyPr/>
        <a:lstStyle/>
        <a:p>
          <a:endParaRPr lang="en-GB"/>
        </a:p>
      </dgm:t>
    </dgm:pt>
    <dgm:pt modelId="{A045ECED-6D3D-4518-8A95-074941D66BAF}" type="sibTrans" cxnId="{9DDA9C69-33CB-48D6-B444-313D163991C6}">
      <dgm:prSet/>
      <dgm:spPr/>
      <dgm:t>
        <a:bodyPr/>
        <a:lstStyle/>
        <a:p>
          <a:endParaRPr lang="en-GB"/>
        </a:p>
      </dgm:t>
    </dgm:pt>
    <dgm:pt modelId="{8268F3A5-EECB-4EE9-A283-410A10F58D48}">
      <dgm:prSet phldrT="[Text]"/>
      <dgm:spPr/>
      <dgm:t>
        <a:bodyPr/>
        <a:lstStyle/>
        <a:p>
          <a:r>
            <a:rPr lang="en-GB" dirty="0" smtClean="0"/>
            <a:t>Cost of batteries </a:t>
          </a:r>
          <a:endParaRPr lang="en-GB" dirty="0"/>
        </a:p>
      </dgm:t>
    </dgm:pt>
    <dgm:pt modelId="{78820DEE-4C76-42FD-BB04-1E1A531B86DB}" type="parTrans" cxnId="{1F8DD5DB-26D1-44C7-9D3B-F75A99286FD7}">
      <dgm:prSet/>
      <dgm:spPr/>
      <dgm:t>
        <a:bodyPr/>
        <a:lstStyle/>
        <a:p>
          <a:endParaRPr lang="en-GB"/>
        </a:p>
      </dgm:t>
    </dgm:pt>
    <dgm:pt modelId="{ED29F8FD-CD62-46C4-A2A1-2A7E8DFD2717}" type="sibTrans" cxnId="{1F8DD5DB-26D1-44C7-9D3B-F75A99286FD7}">
      <dgm:prSet/>
      <dgm:spPr/>
      <dgm:t>
        <a:bodyPr/>
        <a:lstStyle/>
        <a:p>
          <a:endParaRPr lang="en-GB"/>
        </a:p>
      </dgm:t>
    </dgm:pt>
    <dgm:pt modelId="{BF9EA6AD-7C76-43DC-8220-7B69AE8B446C}">
      <dgm:prSet phldrT="[Text]"/>
      <dgm:spPr/>
      <dgm:t>
        <a:bodyPr/>
        <a:lstStyle/>
        <a:p>
          <a:r>
            <a:rPr lang="en-GB" dirty="0" smtClean="0"/>
            <a:t>Durability</a:t>
          </a:r>
          <a:endParaRPr lang="en-GB" dirty="0"/>
        </a:p>
      </dgm:t>
    </dgm:pt>
    <dgm:pt modelId="{C6E2F915-8466-4B54-9E86-9DFC2CAB4FF1}" type="parTrans" cxnId="{C9395CD6-B037-4B93-8440-36ED37C821E1}">
      <dgm:prSet/>
      <dgm:spPr/>
      <dgm:t>
        <a:bodyPr/>
        <a:lstStyle/>
        <a:p>
          <a:endParaRPr lang="en-GB"/>
        </a:p>
      </dgm:t>
    </dgm:pt>
    <dgm:pt modelId="{363BC6DD-4158-473D-A32C-A95C1F518991}" type="sibTrans" cxnId="{C9395CD6-B037-4B93-8440-36ED37C821E1}">
      <dgm:prSet/>
      <dgm:spPr/>
      <dgm:t>
        <a:bodyPr/>
        <a:lstStyle/>
        <a:p>
          <a:endParaRPr lang="en-GB"/>
        </a:p>
      </dgm:t>
    </dgm:pt>
    <dgm:pt modelId="{8970CDAC-681D-4C88-8C61-4F525873FEBB}" type="pres">
      <dgm:prSet presAssocID="{69EF5B01-8659-40DA-B672-5F59001E9EC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7360B9F-3FD8-429A-916C-085C29492F1D}" type="pres">
      <dgm:prSet presAssocID="{F025A8D9-FBEB-43F8-9A79-CFE3104AFCD9}" presName="centerShape" presStyleLbl="node0" presStyleIdx="0" presStyleCnt="1"/>
      <dgm:spPr/>
      <dgm:t>
        <a:bodyPr/>
        <a:lstStyle/>
        <a:p>
          <a:endParaRPr lang="en-GB"/>
        </a:p>
      </dgm:t>
    </dgm:pt>
    <dgm:pt modelId="{6B0CB5F5-F3C4-46A9-9221-232C0228B1DB}" type="pres">
      <dgm:prSet presAssocID="{CC53BD44-1216-4A23-92B7-CDF6096DE833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341679E4-EFE5-4DD6-BADB-6ECF49943AE4}" type="pres">
      <dgm:prSet presAssocID="{B812D1D9-A220-43D2-AAD6-5CAA2741208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054BAA4-BBB8-4890-860D-D03C044B3F5C}" type="pres">
      <dgm:prSet presAssocID="{78820DEE-4C76-42FD-BB04-1E1A531B86DB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CBC8EE03-DEC5-47A6-8532-9F76A41BA2E9}" type="pres">
      <dgm:prSet presAssocID="{8268F3A5-EECB-4EE9-A283-410A10F58D4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0947EC-E953-4E87-85BC-E7CDC9706A6F}" type="pres">
      <dgm:prSet presAssocID="{C6E2F915-8466-4B54-9E86-9DFC2CAB4FF1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00569B4C-3C2A-4565-BA62-F696920B6A91}" type="pres">
      <dgm:prSet presAssocID="{BF9EA6AD-7C76-43DC-8220-7B69AE8B446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EA061D7-EF3D-4545-B039-B6C5F39E764C}" type="presOf" srcId="{C6E2F915-8466-4B54-9E86-9DFC2CAB4FF1}" destId="{540947EC-E953-4E87-85BC-E7CDC9706A6F}" srcOrd="0" destOrd="0" presId="urn:microsoft.com/office/officeart/2005/8/layout/radial4"/>
    <dgm:cxn modelId="{34AEE864-723B-4C20-B681-E05631AD4CF5}" srcId="{69EF5B01-8659-40DA-B672-5F59001E9EC3}" destId="{F025A8D9-FBEB-43F8-9A79-CFE3104AFCD9}" srcOrd="0" destOrd="0" parTransId="{42D853ED-CD12-482E-AB8B-97B2AA19375B}" sibTransId="{24A2B436-DC19-4E68-A182-61987C721F5F}"/>
    <dgm:cxn modelId="{5A246FCF-1E64-42BC-893F-5D51B1D9AFF7}" type="presOf" srcId="{B812D1D9-A220-43D2-AAD6-5CAA2741208E}" destId="{341679E4-EFE5-4DD6-BADB-6ECF49943AE4}" srcOrd="0" destOrd="0" presId="urn:microsoft.com/office/officeart/2005/8/layout/radial4"/>
    <dgm:cxn modelId="{9DDA9C69-33CB-48D6-B444-313D163991C6}" srcId="{F025A8D9-FBEB-43F8-9A79-CFE3104AFCD9}" destId="{B812D1D9-A220-43D2-AAD6-5CAA2741208E}" srcOrd="0" destOrd="0" parTransId="{CC53BD44-1216-4A23-92B7-CDF6096DE833}" sibTransId="{A045ECED-6D3D-4518-8A95-074941D66BAF}"/>
    <dgm:cxn modelId="{165BD2F4-2EA6-4065-9C57-250DE7622F95}" type="presOf" srcId="{8268F3A5-EECB-4EE9-A283-410A10F58D48}" destId="{CBC8EE03-DEC5-47A6-8532-9F76A41BA2E9}" srcOrd="0" destOrd="0" presId="urn:microsoft.com/office/officeart/2005/8/layout/radial4"/>
    <dgm:cxn modelId="{27A0B401-ADE6-4032-A351-CDD04AAFE1B5}" type="presOf" srcId="{78820DEE-4C76-42FD-BB04-1E1A531B86DB}" destId="{B054BAA4-BBB8-4890-860D-D03C044B3F5C}" srcOrd="0" destOrd="0" presId="urn:microsoft.com/office/officeart/2005/8/layout/radial4"/>
    <dgm:cxn modelId="{49286DBD-2FE7-4C2F-9423-FFC83F24F56E}" type="presOf" srcId="{BF9EA6AD-7C76-43DC-8220-7B69AE8B446C}" destId="{00569B4C-3C2A-4565-BA62-F696920B6A91}" srcOrd="0" destOrd="0" presId="urn:microsoft.com/office/officeart/2005/8/layout/radial4"/>
    <dgm:cxn modelId="{1F8DD5DB-26D1-44C7-9D3B-F75A99286FD7}" srcId="{F025A8D9-FBEB-43F8-9A79-CFE3104AFCD9}" destId="{8268F3A5-EECB-4EE9-A283-410A10F58D48}" srcOrd="1" destOrd="0" parTransId="{78820DEE-4C76-42FD-BB04-1E1A531B86DB}" sibTransId="{ED29F8FD-CD62-46C4-A2A1-2A7E8DFD2717}"/>
    <dgm:cxn modelId="{101D3D9E-5094-484A-ABDE-003BC52E54CA}" type="presOf" srcId="{CC53BD44-1216-4A23-92B7-CDF6096DE833}" destId="{6B0CB5F5-F3C4-46A9-9221-232C0228B1DB}" srcOrd="0" destOrd="0" presId="urn:microsoft.com/office/officeart/2005/8/layout/radial4"/>
    <dgm:cxn modelId="{C9395CD6-B037-4B93-8440-36ED37C821E1}" srcId="{F025A8D9-FBEB-43F8-9A79-CFE3104AFCD9}" destId="{BF9EA6AD-7C76-43DC-8220-7B69AE8B446C}" srcOrd="2" destOrd="0" parTransId="{C6E2F915-8466-4B54-9E86-9DFC2CAB4FF1}" sibTransId="{363BC6DD-4158-473D-A32C-A95C1F518991}"/>
    <dgm:cxn modelId="{8E2D720B-D9D5-43DB-BE73-70E4A2D3BEAE}" type="presOf" srcId="{69EF5B01-8659-40DA-B672-5F59001E9EC3}" destId="{8970CDAC-681D-4C88-8C61-4F525873FEBB}" srcOrd="0" destOrd="0" presId="urn:microsoft.com/office/officeart/2005/8/layout/radial4"/>
    <dgm:cxn modelId="{3E0B0546-94F6-48F3-9D93-8DAF81A89C4C}" type="presOf" srcId="{F025A8D9-FBEB-43F8-9A79-CFE3104AFCD9}" destId="{A7360B9F-3FD8-429A-916C-085C29492F1D}" srcOrd="0" destOrd="0" presId="urn:microsoft.com/office/officeart/2005/8/layout/radial4"/>
    <dgm:cxn modelId="{F69DF255-72CC-4527-9D4B-639BECD3975D}" type="presParOf" srcId="{8970CDAC-681D-4C88-8C61-4F525873FEBB}" destId="{A7360B9F-3FD8-429A-916C-085C29492F1D}" srcOrd="0" destOrd="0" presId="urn:microsoft.com/office/officeart/2005/8/layout/radial4"/>
    <dgm:cxn modelId="{A9BAD90A-7EBD-4C6D-924A-51966DBEAFDD}" type="presParOf" srcId="{8970CDAC-681D-4C88-8C61-4F525873FEBB}" destId="{6B0CB5F5-F3C4-46A9-9221-232C0228B1DB}" srcOrd="1" destOrd="0" presId="urn:microsoft.com/office/officeart/2005/8/layout/radial4"/>
    <dgm:cxn modelId="{9BD8973C-CFD4-4449-9FD3-45C05FEE1FD3}" type="presParOf" srcId="{8970CDAC-681D-4C88-8C61-4F525873FEBB}" destId="{341679E4-EFE5-4DD6-BADB-6ECF49943AE4}" srcOrd="2" destOrd="0" presId="urn:microsoft.com/office/officeart/2005/8/layout/radial4"/>
    <dgm:cxn modelId="{9048A761-219C-44C4-9E76-BEA365F50439}" type="presParOf" srcId="{8970CDAC-681D-4C88-8C61-4F525873FEBB}" destId="{B054BAA4-BBB8-4890-860D-D03C044B3F5C}" srcOrd="3" destOrd="0" presId="urn:microsoft.com/office/officeart/2005/8/layout/radial4"/>
    <dgm:cxn modelId="{12BC843B-701C-4BE1-ABCA-4DA2182CD7C1}" type="presParOf" srcId="{8970CDAC-681D-4C88-8C61-4F525873FEBB}" destId="{CBC8EE03-DEC5-47A6-8532-9F76A41BA2E9}" srcOrd="4" destOrd="0" presId="urn:microsoft.com/office/officeart/2005/8/layout/radial4"/>
    <dgm:cxn modelId="{A4E5B667-0864-4DC1-93CF-0C6A56B40ABD}" type="presParOf" srcId="{8970CDAC-681D-4C88-8C61-4F525873FEBB}" destId="{540947EC-E953-4E87-85BC-E7CDC9706A6F}" srcOrd="5" destOrd="0" presId="urn:microsoft.com/office/officeart/2005/8/layout/radial4"/>
    <dgm:cxn modelId="{B0199453-D49D-4300-B82B-819F0426BD5E}" type="presParOf" srcId="{8970CDAC-681D-4C88-8C61-4F525873FEBB}" destId="{00569B4C-3C2A-4565-BA62-F696920B6A91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360B9F-3FD8-429A-916C-085C29492F1D}">
      <dsp:nvSpPr>
        <dsp:cNvPr id="0" name=""/>
        <dsp:cNvSpPr/>
      </dsp:nvSpPr>
      <dsp:spPr>
        <a:xfrm>
          <a:off x="2193372" y="1379513"/>
          <a:ext cx="1157871" cy="11578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Reliability of EVs and HEVs</a:t>
          </a:r>
          <a:endParaRPr lang="en-GB" sz="1400" kern="1200" dirty="0"/>
        </a:p>
      </dsp:txBody>
      <dsp:txXfrm>
        <a:off x="2362938" y="1549079"/>
        <a:ext cx="818739" cy="818739"/>
      </dsp:txXfrm>
    </dsp:sp>
    <dsp:sp modelId="{6B0CB5F5-F3C4-46A9-9221-232C0228B1DB}">
      <dsp:nvSpPr>
        <dsp:cNvPr id="0" name=""/>
        <dsp:cNvSpPr/>
      </dsp:nvSpPr>
      <dsp:spPr>
        <a:xfrm rot="12900000">
          <a:off x="1448422" y="1177207"/>
          <a:ext cx="887591" cy="32999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1679E4-EFE5-4DD6-BADB-6ECF49943AE4}">
      <dsp:nvSpPr>
        <dsp:cNvPr id="0" name=""/>
        <dsp:cNvSpPr/>
      </dsp:nvSpPr>
      <dsp:spPr>
        <a:xfrm>
          <a:off x="978693" y="647661"/>
          <a:ext cx="1099978" cy="879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Battery life cycle</a:t>
          </a:r>
          <a:endParaRPr lang="en-GB" sz="1800" kern="1200" dirty="0"/>
        </a:p>
      </dsp:txBody>
      <dsp:txXfrm>
        <a:off x="1004467" y="673435"/>
        <a:ext cx="1048430" cy="828434"/>
      </dsp:txXfrm>
    </dsp:sp>
    <dsp:sp modelId="{B054BAA4-BBB8-4890-860D-D03C044B3F5C}">
      <dsp:nvSpPr>
        <dsp:cNvPr id="0" name=""/>
        <dsp:cNvSpPr/>
      </dsp:nvSpPr>
      <dsp:spPr>
        <a:xfrm rot="16200000">
          <a:off x="2328512" y="719061"/>
          <a:ext cx="887591" cy="32999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C8EE03-DEC5-47A6-8532-9F76A41BA2E9}">
      <dsp:nvSpPr>
        <dsp:cNvPr id="0" name=""/>
        <dsp:cNvSpPr/>
      </dsp:nvSpPr>
      <dsp:spPr>
        <a:xfrm>
          <a:off x="2222318" y="271"/>
          <a:ext cx="1099978" cy="879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Cost of batteries </a:t>
          </a:r>
          <a:endParaRPr lang="en-GB" sz="1800" kern="1200" dirty="0"/>
        </a:p>
      </dsp:txBody>
      <dsp:txXfrm>
        <a:off x="2248092" y="26045"/>
        <a:ext cx="1048430" cy="828434"/>
      </dsp:txXfrm>
    </dsp:sp>
    <dsp:sp modelId="{540947EC-E953-4E87-85BC-E7CDC9706A6F}">
      <dsp:nvSpPr>
        <dsp:cNvPr id="0" name=""/>
        <dsp:cNvSpPr/>
      </dsp:nvSpPr>
      <dsp:spPr>
        <a:xfrm rot="19500000">
          <a:off x="3208601" y="1177207"/>
          <a:ext cx="887591" cy="32999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569B4C-3C2A-4565-BA62-F696920B6A91}">
      <dsp:nvSpPr>
        <dsp:cNvPr id="0" name=""/>
        <dsp:cNvSpPr/>
      </dsp:nvSpPr>
      <dsp:spPr>
        <a:xfrm>
          <a:off x="3465944" y="647661"/>
          <a:ext cx="1099978" cy="8799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Durability</a:t>
          </a:r>
          <a:endParaRPr lang="en-GB" sz="1800" kern="1200" dirty="0"/>
        </a:p>
      </dsp:txBody>
      <dsp:txXfrm>
        <a:off x="3491718" y="673435"/>
        <a:ext cx="1048430" cy="8284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Copyright © NSIRC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94E024-975F-4BBC-BB45-32384F42CCB8}" type="datetimeFigureOut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24/09/2020</a:t>
            </a:fld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www.nsirc.co.uk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F240E-2FA1-4081-B6A6-3958C44A80B9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6766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128B16-1D87-44E7-A580-85A408D871F3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DCAF86-7B1A-4F66-8AE2-138361CD3A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749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Project files\Active projects\National Structural Integrity Research Centre (NSIRC)\Design &amp; Logos\logos\NSIRC__white_tagline_final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35"/>
          <a:stretch/>
        </p:blipFill>
        <p:spPr bwMode="auto">
          <a:xfrm>
            <a:off x="1187624" y="600487"/>
            <a:ext cx="6768752" cy="2756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685799" y="3809056"/>
            <a:ext cx="7847014" cy="1276128"/>
          </a:xfrm>
          <a:prstGeom prst="rect">
            <a:avLst/>
          </a:prstGeom>
        </p:spPr>
        <p:txBody>
          <a:bodyPr/>
          <a:lstStyle>
            <a:lvl1pPr algn="ctr"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28700" y="5060775"/>
            <a:ext cx="7161213" cy="744489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0" y="5877272"/>
            <a:ext cx="9144000" cy="980728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rgbClr val="0038A8"/>
              </a:solidFill>
              <a:effectLst/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5976171"/>
            <a:ext cx="936104" cy="765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981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00"/>
          <a:stretch/>
        </p:blipFill>
        <p:spPr>
          <a:xfrm>
            <a:off x="107504" y="50230"/>
            <a:ext cx="1728192" cy="70221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557338"/>
            <a:ext cx="7847013" cy="3501804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>
                <a:solidFill>
                  <a:srgbClr val="0D9DDB"/>
                </a:solidFill>
              </a:defRPr>
            </a:lvl1pPr>
            <a:lvl2pPr marL="742950" indent="-285750">
              <a:buSzPct val="42000"/>
              <a:buFont typeface="Wingdings" pitchFamily="2" charset="2"/>
              <a:buChar char="o"/>
              <a:defRPr/>
            </a:lvl2pPr>
            <a:lvl3pPr marL="1143000" indent="-228600">
              <a:buFont typeface="Wingdings" pitchFamily="2" charset="2"/>
              <a:buChar char="o"/>
              <a:defRPr/>
            </a:lvl3pPr>
            <a:lvl4pPr marL="1600200" indent="-228600">
              <a:buFont typeface="Wingdings" pitchFamily="2" charset="2"/>
              <a:buChar char="o"/>
              <a:defRPr/>
            </a:lvl4pPr>
            <a:lvl5pPr marL="2057400" indent="-228600">
              <a:buFont typeface="Wingdings" pitchFamily="2" charset="2"/>
              <a:buChar char="o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43808" y="0"/>
            <a:ext cx="5976664" cy="126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47599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491803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00"/>
          <a:stretch/>
        </p:blipFill>
        <p:spPr>
          <a:xfrm>
            <a:off x="107504" y="50230"/>
            <a:ext cx="1728192" cy="702217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43808" y="0"/>
            <a:ext cx="5976664" cy="126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47599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708490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00"/>
          <a:stretch/>
        </p:blipFill>
        <p:spPr>
          <a:xfrm>
            <a:off x="107504" y="50230"/>
            <a:ext cx="1728192" cy="702217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43808" y="0"/>
            <a:ext cx="5976664" cy="126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47599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1"/>
          </p:nvPr>
        </p:nvSpPr>
        <p:spPr>
          <a:xfrm>
            <a:off x="684213" y="1556792"/>
            <a:ext cx="3825069" cy="3501804"/>
          </a:xfrm>
        </p:spPr>
        <p:txBody>
          <a:bodyPr/>
          <a:lstStyle>
            <a:lvl1pPr>
              <a:defRPr>
                <a:solidFill>
                  <a:srgbClr val="0D9DDB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2"/>
          </p:nvPr>
        </p:nvSpPr>
        <p:spPr>
          <a:xfrm>
            <a:off x="4653943" y="1556792"/>
            <a:ext cx="3878870" cy="3501804"/>
          </a:xfrm>
        </p:spPr>
        <p:txBody>
          <a:bodyPr/>
          <a:lstStyle>
            <a:lvl1pPr>
              <a:defRPr>
                <a:solidFill>
                  <a:srgbClr val="0D9DDB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304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00"/>
          <a:stretch/>
        </p:blipFill>
        <p:spPr>
          <a:xfrm>
            <a:off x="107504" y="50230"/>
            <a:ext cx="1728192" cy="702217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43808" y="0"/>
            <a:ext cx="5976664" cy="126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47599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762714" y="1556792"/>
            <a:ext cx="4770099" cy="4176464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666370" y="1556792"/>
            <a:ext cx="3008313" cy="4176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1067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2" y="1556792"/>
            <a:ext cx="7848227" cy="3501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47599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66837" y="6453336"/>
            <a:ext cx="8810327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b">
            <a:spAutoFit/>
          </a:bodyPr>
          <a:lstStyle/>
          <a:p>
            <a:pPr algn="l" eaLnBrk="0" hangingPunct="0">
              <a:tabLst>
                <a:tab pos="4305300" algn="ctr"/>
                <a:tab pos="8610600" algn="r"/>
              </a:tabLst>
            </a:pPr>
            <a:r>
              <a:rPr lang="en-GB" sz="1050" b="0" dirty="0" smtClean="0">
                <a:solidFill>
                  <a:schemeClr val="bg1"/>
                </a:solidFill>
                <a:latin typeface="Arial Unicode MS" pitchFamily="34" charset="-128"/>
              </a:rPr>
              <a:t>www.nsirc.co.uk               #nsirc2020		 Copyright © NSIRC 2020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1" r:id="rId3"/>
    <p:sldLayoutId id="2147483682" r:id="rId4"/>
    <p:sldLayoutId id="2147483683" r:id="rId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000" b="0" i="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 i="1">
          <a:solidFill>
            <a:srgbClr val="0038A8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 i="1">
          <a:solidFill>
            <a:srgbClr val="0038A8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 i="1">
          <a:solidFill>
            <a:srgbClr val="0038A8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 i="1">
          <a:solidFill>
            <a:srgbClr val="0038A8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 i="1">
          <a:solidFill>
            <a:srgbClr val="0038A8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 i="1">
          <a:solidFill>
            <a:srgbClr val="0038A8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 i="1">
          <a:solidFill>
            <a:srgbClr val="0038A8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 i="1">
          <a:solidFill>
            <a:srgbClr val="0038A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 b="0">
          <a:solidFill>
            <a:srgbClr val="0D9DDB"/>
          </a:solidFill>
          <a:latin typeface="Arial" panose="020B0604020202020204" pitchFamily="34" charset="0"/>
          <a:ea typeface="Verdana" pitchFamily="34" charset="0"/>
          <a:cs typeface="Arial" panose="020B0604020202020204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42000"/>
        <a:buFont typeface="Wingdings" pitchFamily="2" charset="2"/>
        <a:buChar char=""/>
        <a:defRPr sz="1800" b="0">
          <a:solidFill>
            <a:schemeClr val="tx1"/>
          </a:solidFill>
          <a:latin typeface="Arial" panose="020B0604020202020204" pitchFamily="34" charset="0"/>
          <a:ea typeface="Verdana" pitchFamily="34" charset="0"/>
          <a:cs typeface="Arial" panose="020B060402020202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42000"/>
        <a:buFont typeface="Wingdings" pitchFamily="2" charset="2"/>
        <a:buChar char="o"/>
        <a:defRPr sz="1800">
          <a:solidFill>
            <a:schemeClr val="tx1"/>
          </a:solidFill>
          <a:latin typeface="Arial" panose="020B0604020202020204" pitchFamily="34" charset="0"/>
          <a:ea typeface="Verdana" pitchFamily="34" charset="0"/>
          <a:cs typeface="Arial" panose="020B060402020202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42000"/>
        <a:buFont typeface="Wingdings" pitchFamily="2" charset="2"/>
        <a:buChar char="o"/>
        <a:defRPr sz="1800">
          <a:solidFill>
            <a:schemeClr val="tx1"/>
          </a:solidFill>
          <a:latin typeface="Arial" panose="020B0604020202020204" pitchFamily="34" charset="0"/>
          <a:ea typeface="Verdana" pitchFamily="34" charset="0"/>
          <a:cs typeface="Arial" panose="020B0604020202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42000"/>
        <a:buFont typeface="Wingdings" pitchFamily="2" charset="2"/>
        <a:buChar char="o"/>
        <a:defRPr sz="1800">
          <a:solidFill>
            <a:schemeClr val="tx1"/>
          </a:solidFill>
          <a:latin typeface="Arial" panose="020B0604020202020204" pitchFamily="34" charset="0"/>
          <a:ea typeface="Verdana" pitchFamily="34" charset="0"/>
          <a:cs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rgbClr val="0038A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rgbClr val="0038A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rgbClr val="0038A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rgbClr val="0038A8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Thermal and Heat Transfer Modelling of a Lithium-ion Battery Module during the Discharge Cycle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4876800"/>
            <a:ext cx="7161213" cy="744489"/>
          </a:xfrm>
        </p:spPr>
        <p:txBody>
          <a:bodyPr/>
          <a:lstStyle/>
          <a:p>
            <a:r>
              <a:rPr lang="en-GB" dirty="0" smtClean="0"/>
              <a:t>BY</a:t>
            </a:r>
          </a:p>
          <a:p>
            <a:r>
              <a:rPr lang="en-GB" dirty="0" smtClean="0"/>
              <a:t>Thamasha Samarasinghe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5925661"/>
            <a:ext cx="1917085" cy="914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0" t="14329" r="7475" b="12545"/>
          <a:stretch/>
        </p:blipFill>
        <p:spPr>
          <a:xfrm>
            <a:off x="3505200" y="5986817"/>
            <a:ext cx="2125114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15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143000"/>
            <a:ext cx="7847013" cy="3501804"/>
          </a:xfrm>
        </p:spPr>
        <p:txBody>
          <a:bodyPr/>
          <a:lstStyle/>
          <a:p>
            <a:pPr algn="just"/>
            <a:r>
              <a:rPr lang="en-US" dirty="0"/>
              <a:t>In this study, the thermal performance of Li-ion battery module is discussed by considering both analytical and simulation </a:t>
            </a:r>
            <a:r>
              <a:rPr lang="en-US" dirty="0" smtClean="0"/>
              <a:t>methods</a:t>
            </a:r>
          </a:p>
          <a:p>
            <a:pPr algn="just"/>
            <a:r>
              <a:rPr lang="en-US" dirty="0"/>
              <a:t>Assumptions of the lumped model are applied in the analytical method of a single </a:t>
            </a:r>
            <a:r>
              <a:rPr lang="en-US" dirty="0" smtClean="0"/>
              <a:t>cell</a:t>
            </a:r>
          </a:p>
          <a:p>
            <a:pPr algn="just"/>
            <a:r>
              <a:rPr lang="en-US" dirty="0"/>
              <a:t>T</a:t>
            </a:r>
            <a:r>
              <a:rPr lang="en-US" dirty="0" smtClean="0"/>
              <a:t>hermal </a:t>
            </a:r>
            <a:r>
              <a:rPr lang="en-US" dirty="0"/>
              <a:t>performance analyses are performed for different cell structures and the arrangement structures include 1×24, 3×8, 4×6 arrays rectangular arrangements and 19 cell hexagonal </a:t>
            </a:r>
            <a:r>
              <a:rPr lang="en-US" dirty="0" smtClean="0"/>
              <a:t>arrangement</a:t>
            </a:r>
          </a:p>
          <a:p>
            <a:pPr algn="just"/>
            <a:r>
              <a:rPr lang="en-US" dirty="0"/>
              <a:t>Among all structures discussed in the study, 4×6 cubic structure is identified as the best choice in terms of the cooling </a:t>
            </a:r>
            <a:r>
              <a:rPr lang="en-US" dirty="0" smtClean="0"/>
              <a:t>capability</a:t>
            </a:r>
          </a:p>
          <a:p>
            <a:pPr algn="just"/>
            <a:r>
              <a:rPr lang="en-US" dirty="0"/>
              <a:t>Results confirmed that the having a gap between battery cells reduces the mutual heating effect and increases the cooling effectiveness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3543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This publication was made possible by the sponsorship and support of Lloyd’s Register Foundation. The work was enabled through, and undertaken at, the National Structural Integrity Research Centre (NSIRC), a postgraduate engineering facility for industry-led research into structural integrity established and managed by TWI through a network of both national and international universities.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842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000" dirty="0" smtClean="0"/>
              <a:t>Thank You !!!</a:t>
            </a: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503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Background</a:t>
            </a:r>
            <a:endParaRPr lang="en-GB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93" y="1066800"/>
            <a:ext cx="3279932" cy="999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5620946" y="1219200"/>
            <a:ext cx="3168352" cy="58477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r>
              <a:rPr lang="en-GB" sz="1600" dirty="0" smtClean="0">
                <a:ln w="0"/>
                <a:solidFill>
                  <a:srgbClr val="0070C0"/>
                </a:solidFill>
              </a:rPr>
              <a:t>Electric Vehicles (EVs) and Hybrid Electric Vehicles (HEVs)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3851731" y="1511587"/>
            <a:ext cx="1512168" cy="0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14423" y="2057400"/>
            <a:ext cx="8686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The performance of EVs and HEVs depends on the energy storage systems</a:t>
            </a:r>
          </a:p>
          <a:p>
            <a:endParaRPr lang="en-GB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battery performance depends on various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factors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214785584"/>
              </p:ext>
            </p:extLst>
          </p:nvPr>
        </p:nvGraphicFramePr>
        <p:xfrm>
          <a:off x="1835507" y="3200400"/>
          <a:ext cx="5544616" cy="2537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0183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Many researches can be found  related to temperature distribution of Li-ion battery packs </a:t>
            </a:r>
          </a:p>
          <a:p>
            <a:pPr marL="0" indent="0"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However, it can be found that, there is less number of investigations have been conducted in terms of different cell arrangements and inter cell distance aspects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Therefore, this study investigates the designs of cell arrangements and inter-cell for the battery module applied in high power Li-ion battery pack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65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1" y="1143000"/>
            <a:ext cx="8228012" cy="3916142"/>
          </a:xfrm>
        </p:spPr>
        <p:txBody>
          <a:bodyPr/>
          <a:lstStyle/>
          <a:p>
            <a:r>
              <a:rPr lang="en-US" dirty="0" smtClean="0"/>
              <a:t>In 1995, Newman et al, published the first equation related to the Li-ion battery module heat transfer.</a:t>
            </a:r>
            <a:endParaRPr lang="en-US" dirty="0"/>
          </a:p>
          <a:p>
            <a:r>
              <a:rPr lang="en-US" dirty="0" smtClean="0"/>
              <a:t>Heat generate due to 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Enthalpy changes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Resistive heating inside the cell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Electrochemical polarization</a:t>
            </a:r>
          </a:p>
          <a:p>
            <a:r>
              <a:rPr lang="en-US" dirty="0" smtClean="0"/>
              <a:t>The energy balance equation 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0" y="-304800"/>
            <a:ext cx="5976664" cy="1268760"/>
          </a:xfrm>
        </p:spPr>
        <p:txBody>
          <a:bodyPr/>
          <a:lstStyle/>
          <a:p>
            <a:r>
              <a:rPr lang="en-US" dirty="0" smtClean="0"/>
              <a:t>Analytical model for Li-ion battery single cell  temperature distribution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62287168"/>
                  </p:ext>
                </p:extLst>
              </p:nvPr>
            </p:nvGraphicFramePr>
            <p:xfrm>
              <a:off x="1017181" y="4038600"/>
              <a:ext cx="6858001" cy="69272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751520"/>
                    <a:gridCol w="5390711"/>
                    <a:gridCol w="715770"/>
                  </a:tblGrid>
                  <a:tr h="685800">
                    <a:tc>
                      <a:txBody>
                        <a:bodyPr/>
                        <a:lstStyle/>
                        <a:p>
                          <a:pPr marL="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𝜌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𝑝</m:t>
                                    </m:r>
                                  </m:sub>
                                </m:sSub>
                                <m:f>
                                  <m:f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𝜕</m:t>
                                    </m:r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𝑇</m:t>
                                    </m:r>
                                  </m:num>
                                  <m:den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𝜕</m:t>
                                    </m:r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𝑡</m:t>
                                    </m:r>
                                  </m:den>
                                </m:f>
                                <m:r>
                                  <a:rPr lang="en-US" sz="14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𝑟</m:t>
                                    </m:r>
                                  </m:den>
                                </m:f>
                                <m:f>
                                  <m:f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𝜕</m:t>
                                    </m:r>
                                  </m:num>
                                  <m:den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𝜕</m:t>
                                    </m:r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𝑟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14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/>
                                            <a:cs typeface="Times New Roman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𝑟</m:t>
                                    </m:r>
                                    <m:f>
                                      <m:fPr>
                                        <m:ctrlPr>
                                          <a:rPr lang="en-US" sz="14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/>
                                            <a:cs typeface="Times New Roman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  <m:t>𝜕</m:t>
                                        </m:r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  <m:t>𝑇</m:t>
                                        </m:r>
                                      </m:num>
                                      <m:den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  <m:t>𝜕</m:t>
                                        </m:r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  <m:t>𝑟</m:t>
                                        </m:r>
                                      </m:den>
                                    </m:f>
                                  </m:e>
                                </m:d>
                                <m:r>
                                  <a:rPr lang="en-US" sz="14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1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sz="14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/>
                                            <a:cs typeface="Times New Roman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  <m:t>𝑟</m:t>
                                        </m:r>
                                      </m:e>
                                      <m:sup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f>
                                  <m:f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𝜕</m:t>
                                    </m:r>
                                  </m:num>
                                  <m:den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𝜕𝜑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14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/>
                                            <a:cs typeface="Times New Roman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  <m:t>𝑎</m:t>
                                        </m:r>
                                      </m:sub>
                                    </m:sSub>
                                    <m:f>
                                      <m:fPr>
                                        <m:ctrlPr>
                                          <a:rPr lang="en-US" sz="14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/>
                                            <a:cs typeface="Times New Roman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  <m:t>𝜕</m:t>
                                        </m:r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  <m:t>𝑇</m:t>
                                        </m:r>
                                      </m:num>
                                      <m:den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  <m:t>𝜕</m:t>
                                        </m:r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  <m:t>𝑟</m:t>
                                        </m:r>
                                      </m:den>
                                    </m:f>
                                  </m:e>
                                </m:d>
                                <m:r>
                                  <a:rPr lang="en-US" sz="14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𝜕</m:t>
                                    </m:r>
                                  </m:num>
                                  <m:den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𝜕</m:t>
                                    </m:r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𝑧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14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/>
                                            <a:cs typeface="Times New Roman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  <m:t>𝑧</m:t>
                                        </m:r>
                                      </m:sub>
                                    </m:sSub>
                                    <m:f>
                                      <m:fPr>
                                        <m:ctrlPr>
                                          <a:rPr lang="en-US" sz="14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/>
                                            <a:cs typeface="Times New Roman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  <m:t>𝜕</m:t>
                                        </m:r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  <m:t>𝑇</m:t>
                                        </m:r>
                                      </m:num>
                                      <m:den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  <m:t>𝜕</m:t>
                                        </m:r>
                                        <m:r>
                                          <a:rPr lang="en-US" sz="1400" i="1"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  <m:t>𝑧</m:t>
                                        </m:r>
                                      </m:den>
                                    </m:f>
                                  </m:e>
                                </m:d>
                                <m:r>
                                  <a:rPr lang="en-US" sz="14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+</m:t>
                                </m:r>
                                <m:acc>
                                  <m:accPr>
                                    <m:chr m:val="̇"/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𝑄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4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62287168"/>
                  </p:ext>
                </p:extLst>
              </p:nvPr>
            </p:nvGraphicFramePr>
            <p:xfrm>
              <a:off x="1017181" y="4038600"/>
              <a:ext cx="6858001" cy="69272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751520"/>
                    <a:gridCol w="5390711"/>
                    <a:gridCol w="715770"/>
                  </a:tblGrid>
                  <a:tr h="692722">
                    <a:tc>
                      <a:txBody>
                        <a:bodyPr/>
                        <a:lstStyle/>
                        <a:p>
                          <a:pPr marL="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14011" t="-7965" r="-13220" b="-159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Down Arrow 4"/>
          <p:cNvSpPr/>
          <p:nvPr/>
        </p:nvSpPr>
        <p:spPr bwMode="auto">
          <a:xfrm>
            <a:off x="4293782" y="4914900"/>
            <a:ext cx="152400" cy="3810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0038A8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0038A8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18298879"/>
                  </p:ext>
                </p:extLst>
              </p:nvPr>
            </p:nvGraphicFramePr>
            <p:xfrm>
              <a:off x="1496769" y="5334000"/>
              <a:ext cx="5725160" cy="55810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627380"/>
                    <a:gridCol w="4500245"/>
                    <a:gridCol w="597535"/>
                  </a:tblGrid>
                  <a:tr h="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en-US" sz="1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𝜌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GB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𝑝</m:t>
                                    </m:r>
                                  </m:sub>
                                </m:sSub>
                                <m:f>
                                  <m:f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𝜕</m:t>
                                    </m:r>
                                    <m:r>
                                      <a:rPr lang="en-GB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𝑇</m:t>
                                    </m:r>
                                  </m:num>
                                  <m:den>
                                    <m:r>
                                      <a:rPr lang="en-GB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𝜕</m:t>
                                    </m:r>
                                    <m:r>
                                      <a:rPr lang="en-GB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𝑡</m:t>
                                    </m:r>
                                  </m:den>
                                </m:f>
                                <m:r>
                                  <a:rPr lang="en-GB" sz="14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=</m:t>
                                </m:r>
                                <m:r>
                                  <a:rPr lang="en-GB" sz="14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h𝐴</m:t>
                                </m:r>
                                <m:d>
                                  <m:dPr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𝑇</m:t>
                                    </m:r>
                                    <m:r>
                                      <a:rPr lang="en-GB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14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/>
                                            <a:cs typeface="Times New Roman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400" i="1"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GB" sz="1400" i="1"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  <m:t>𝑎𝑚𝑏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GB" sz="14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+</m:t>
                                </m:r>
                                <m:acc>
                                  <m:accPr>
                                    <m:chr m:val="̇"/>
                                    <m:ctrlPr>
                                      <a:rPr lang="en-US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400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𝑄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4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en-US" sz="1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en-US" sz="1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18298879"/>
                  </p:ext>
                </p:extLst>
              </p:nvPr>
            </p:nvGraphicFramePr>
            <p:xfrm>
              <a:off x="1496769" y="5334000"/>
              <a:ext cx="5725160" cy="55810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627380"/>
                    <a:gridCol w="4500245"/>
                    <a:gridCol w="597535"/>
                  </a:tblGrid>
                  <a:tr h="558102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en-US" sz="1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3"/>
                          <a:stretch>
                            <a:fillRect l="-14092" t="-6522" r="-13279" b="-130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en-US" sz="1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196756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219200"/>
            <a:ext cx="7847013" cy="3501804"/>
          </a:xfrm>
        </p:spPr>
        <p:txBody>
          <a:bodyPr/>
          <a:lstStyle/>
          <a:p>
            <a:r>
              <a:rPr lang="en-US" dirty="0" smtClean="0"/>
              <a:t>The 3D simulation model was developed as a CFD model by using COMSOL Multiphysics 5.5</a:t>
            </a:r>
          </a:p>
          <a:p>
            <a:r>
              <a:rPr lang="en-US" dirty="0" smtClean="0"/>
              <a:t>Model contains 1D model and a 3D model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As boundary conditions, both inlet and initial temperature are set to 298.15 K in the model</a:t>
            </a:r>
          </a:p>
          <a:p>
            <a:r>
              <a:rPr lang="en-US" dirty="0" smtClean="0"/>
              <a:t>The airflow velocity is taken as 0.1 m/s at the inlet for x direction and pressure 1 atm is considered</a:t>
            </a:r>
          </a:p>
          <a:p>
            <a:r>
              <a:rPr lang="en-US" dirty="0" smtClean="0"/>
              <a:t>A square wave function which has 7.5 C discharge rate is also used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modelling of Li-ion battery module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690" y="2514600"/>
            <a:ext cx="4114800" cy="15232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115" y="2442660"/>
            <a:ext cx="4082668" cy="159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714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71600"/>
            <a:ext cx="4334255" cy="164592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371600"/>
            <a:ext cx="4078448" cy="16459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3124200"/>
            <a:ext cx="8534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2000" kern="0" dirty="0" smtClean="0">
                <a:solidFill>
                  <a:srgbClr val="0D9DDB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The matrix was then expanded to the battery module </a:t>
            </a:r>
          </a:p>
          <a:p>
            <a:endParaRPr lang="en-US" sz="2000" kern="0" dirty="0" smtClean="0">
              <a:solidFill>
                <a:srgbClr val="0D9DDB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2000" kern="0" dirty="0" smtClean="0">
                <a:solidFill>
                  <a:srgbClr val="0D9DDB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Module consists of 59 cells and cells are ordered in a zigzag form</a:t>
            </a:r>
          </a:p>
          <a:p>
            <a:endParaRPr lang="en-US" sz="2000" dirty="0">
              <a:solidFill>
                <a:srgbClr val="0070C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267203"/>
            <a:ext cx="4206240" cy="15939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040" y="4248896"/>
            <a:ext cx="4305031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791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447800"/>
            <a:ext cx="7847013" cy="3501804"/>
          </a:xfrm>
        </p:spPr>
        <p:txBody>
          <a:bodyPr/>
          <a:lstStyle/>
          <a:p>
            <a:r>
              <a:rPr lang="en-US" dirty="0" smtClean="0"/>
              <a:t>Simulations were conducted considering 24 battery cells in different cell arrangements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Four different cell structures were considered including  1×24, 3×8, 4×6 rectangular arrays and 19 cells of hexagonal arrangement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19 cells  hexagonal arrangement was selected to investigate the space utilisation effect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19400" y="-76200"/>
            <a:ext cx="5976664" cy="1268760"/>
          </a:xfrm>
        </p:spPr>
        <p:txBody>
          <a:bodyPr/>
          <a:lstStyle/>
          <a:p>
            <a:r>
              <a:rPr lang="en-US" dirty="0" smtClean="0"/>
              <a:t>Temperature distribution of Li-ion battery module with different cell structures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523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43000"/>
            <a:ext cx="6323115" cy="484632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676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295400"/>
            <a:ext cx="7847013" cy="3501804"/>
          </a:xfrm>
        </p:spPr>
        <p:txBody>
          <a:bodyPr/>
          <a:lstStyle/>
          <a:p>
            <a:pPr algn="just"/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order to investigate the effect of inter-cell distance, a 19-cell hexagonal arrangement was used </a:t>
            </a:r>
            <a:endParaRPr lang="en-US" dirty="0" smtClean="0"/>
          </a:p>
          <a:p>
            <a:pPr algn="just"/>
            <a:r>
              <a:rPr lang="en-US" dirty="0"/>
              <a:t>The inter-cell distance of the cell arrangement was changed from 0.027 m to no-gap situation by keeping all other boundary conditions as constant </a:t>
            </a:r>
            <a:r>
              <a:rPr lang="en-US" dirty="0" smtClean="0"/>
              <a:t>and </a:t>
            </a:r>
            <a:r>
              <a:rPr lang="en-US" dirty="0"/>
              <a:t>simulations were </a:t>
            </a:r>
            <a:r>
              <a:rPr lang="en-US" dirty="0" smtClean="0"/>
              <a:t>conducted</a:t>
            </a:r>
          </a:p>
          <a:p>
            <a:pPr algn="just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on inter-cell distance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199" y="2971800"/>
            <a:ext cx="6073961" cy="310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105218"/>
      </p:ext>
    </p:extLst>
  </p:cSld>
  <p:clrMapOvr>
    <a:masterClrMapping/>
  </p:clrMapOvr>
</p:sld>
</file>

<file path=ppt/theme/theme1.xml><?xml version="1.0" encoding="utf-8"?>
<a:theme xmlns:a="http://schemas.openxmlformats.org/drawingml/2006/main" name="NSIRC Conference 2020 Presentation Templat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B0F0"/>
      </a:accent1>
      <a:accent2>
        <a:srgbClr val="B90064"/>
      </a:accent2>
      <a:accent3>
        <a:srgbClr val="FFFFFF"/>
      </a:accent3>
      <a:accent4>
        <a:srgbClr val="000000"/>
      </a:accent4>
      <a:accent5>
        <a:srgbClr val="7030A0"/>
      </a:accent5>
      <a:accent6>
        <a:srgbClr val="92D050"/>
      </a:accent6>
      <a:hlink>
        <a:srgbClr val="00B0F0"/>
      </a:hlink>
      <a:folHlink>
        <a:srgbClr val="969696"/>
      </a:folHlink>
    </a:clrScheme>
    <a:fontScheme name="NSIRC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38A8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38A8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 Main TWI Template - 2011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Main TWI Template - 2011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Main TWI Template - 2011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Main TWI Template - 2011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Main TWI Template - 201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Main TWI Template - 201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Main TWI Template - 201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SIRC Conference 2020 Presentation Template" id="{F9B7AF17-21B4-4396-9A6A-F3FE05C5C8E5}" vid="{029638F0-F2EB-4FC7-805D-FEC9EBCC7C3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C52EC902FDC1E4F84A57AFEE1972100" ma:contentTypeVersion="3" ma:contentTypeDescription="Create a new document." ma:contentTypeScope="" ma:versionID="387e37a430562cee84ceca942fcc49b4">
  <xsd:schema xmlns:xsd="http://www.w3.org/2001/XMLSchema" xmlns:xs="http://www.w3.org/2001/XMLSchema" xmlns:p="http://schemas.microsoft.com/office/2006/metadata/properties" xmlns:ns2="a31a50c4-dfda-4f31-b698-f15e8fc201c9" targetNamespace="http://schemas.microsoft.com/office/2006/metadata/properties" ma:root="true" ma:fieldsID="45ba7da7154f58e02a61720ccbdabddd" ns2:_="">
    <xsd:import namespace="a31a50c4-dfda-4f31-b698-f15e8fc201c9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1a50c4-dfda-4f31-b698-f15e8fc201c9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a31a50c4-dfda-4f31-b698-f15e8fc201c9">QSX25E5MJE7Z-1474321779-5</_dlc_DocId>
    <_dlc_DocIdUrl xmlns="a31a50c4-dfda-4f31-b698-f15e8fc201c9">
      <Url>https://thegrid.twi.co.uk/twiuk/GridAssociates/NSIRC/_layouts/15/DocIdRedir.aspx?ID=QSX25E5MJE7Z-1474321779-5</Url>
      <Description>QSX25E5MJE7Z-1474321779-5</Description>
    </_dlc_DocIdUrl>
  </documentManagement>
</p:properties>
</file>

<file path=customXml/itemProps1.xml><?xml version="1.0" encoding="utf-8"?>
<ds:datastoreItem xmlns:ds="http://schemas.openxmlformats.org/officeDocument/2006/customXml" ds:itemID="{2D6967F1-1D56-45F7-A739-C7FF56A3698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06FF475-1876-4084-93C5-AA5976EC363D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D4966B16-7B3D-4112-9890-C945704C28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31a50c4-dfda-4f31-b698-f15e8fc201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2D4B0F3D-80A2-499D-B288-C7205B64AA44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a31a50c4-dfda-4f31-b698-f15e8fc201c9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NSIRC Conference 2020 Presentation Template</Template>
  <TotalTime>458</TotalTime>
  <Words>544</Words>
  <Application>Microsoft Office PowerPoint</Application>
  <PresentationFormat>On-screen Show (4:3)</PresentationFormat>
  <Paragraphs>74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 Unicode MS</vt:lpstr>
      <vt:lpstr>Arial</vt:lpstr>
      <vt:lpstr>Calibri</vt:lpstr>
      <vt:lpstr>Cambria Math</vt:lpstr>
      <vt:lpstr>Times New Roman</vt:lpstr>
      <vt:lpstr>Verdana</vt:lpstr>
      <vt:lpstr>Wingdings</vt:lpstr>
      <vt:lpstr>NSIRC Conference 2020 Presentation Template</vt:lpstr>
      <vt:lpstr>Thermal and Heat Transfer Modelling of a Lithium-ion Battery Module during the Discharge Cycle</vt:lpstr>
      <vt:lpstr>Background</vt:lpstr>
      <vt:lpstr>PowerPoint Presentation</vt:lpstr>
      <vt:lpstr>Analytical model for Li-ion battery single cell  temperature distribution </vt:lpstr>
      <vt:lpstr>Thermal modelling of Li-ion battery module</vt:lpstr>
      <vt:lpstr>PowerPoint Presentation</vt:lpstr>
      <vt:lpstr>Temperature distribution of Li-ion battery module with different cell structures</vt:lpstr>
      <vt:lpstr>PowerPoint Presentation</vt:lpstr>
      <vt:lpstr>Effect on inter-cell distance</vt:lpstr>
      <vt:lpstr>Conclusions</vt:lpstr>
      <vt:lpstr>Acknowledgement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Jayanga Samarasinghe</cp:lastModifiedBy>
  <cp:revision>26</cp:revision>
  <cp:lastPrinted>2013-02-08T15:39:47Z</cp:lastPrinted>
  <dcterms:created xsi:type="dcterms:W3CDTF">2020-09-14T08:34:21Z</dcterms:created>
  <dcterms:modified xsi:type="dcterms:W3CDTF">2020-09-24T01:23:42Z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0x010100DC52EC902FDC1E4F84A57AFEE1972100</vt:lpwstr>
  </property>
  <property fmtid="{D5CDD505-2E9C-101B-9397-08002B2CF9AE}" pid="3" name="_dlc_DocIdItemGuid">
    <vt:lpwstr>ae55be2e-f303-4a9a-a026-fd4e575e8406</vt:lpwstr>
  </property>
</Properties>
</file>