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11" autoAdjust="0"/>
  </p:normalViewPr>
  <p:slideViewPr>
    <p:cSldViewPr snapToGrid="0">
      <p:cViewPr>
        <p:scale>
          <a:sx n="155" d="100"/>
          <a:sy n="155" d="100"/>
        </p:scale>
        <p:origin x="662" y="-6144"/>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9/21/2020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9/21/2020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9/21/2020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9/21/2020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9/21/2020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9/21/2020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9/21/2020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9/21/2020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9/21/2020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9/21/2020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9/21/2020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9/21/2020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9/21/2020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9/21/2020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397083" y="1484714"/>
            <a:ext cx="2748690"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a:t>
            </a:r>
            <a:r>
              <a:rPr lang="en-US" altLang="en-US" sz="800" dirty="0">
                <a:latin typeface="Arial" panose="020B0604020202020204" pitchFamily="34" charset="0"/>
                <a:ea typeface="Cambria" charset="0"/>
                <a:cs typeface="Arial" panose="020B0604020202020204" pitchFamily="34" charset="0"/>
              </a:rPr>
              <a:t>Mining produces wastewater which may contain toxic heavy metals that can have adverse impacts on the environment at high concentrations. Based on an experimental previous study on the effective adsorption of hexavalent chromium using nickel laterite soil, we simulate a single-component wastewater filtration system.</a:t>
            </a:r>
            <a:endParaRPr lang="en-US" altLang="en-US" sz="1000" dirty="0">
              <a:latin typeface="Arial" panose="020B060402020202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382719" y="4783549"/>
            <a:ext cx="2901818" cy="2927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Arial" panose="020B0604020202020204" pitchFamily="34" charset="0"/>
                <a:cs typeface="Arial" panose="020B0604020202020204" pitchFamily="34" charset="0"/>
              </a:rPr>
              <a:t>COMPUTATIONAL METHODS</a:t>
            </a:r>
            <a:r>
              <a:rPr lang="en-US" altLang="en-US" sz="1000" dirty="0">
                <a:latin typeface="Arial" panose="020B0604020202020204" pitchFamily="34" charset="0"/>
                <a:cs typeface="Arial" panose="020B0604020202020204" pitchFamily="34" charset="0"/>
              </a:rPr>
              <a:t>: </a:t>
            </a:r>
            <a:r>
              <a:rPr lang="en-US" altLang="en-US" sz="800" dirty="0">
                <a:latin typeface="Arial" panose="020B0604020202020204" pitchFamily="34" charset="0"/>
                <a:cs typeface="Arial" panose="020B0604020202020204" pitchFamily="34" charset="0"/>
              </a:rPr>
              <a:t>The Transport of Diluted Species in Porous Media (TDS) was the physics interface. Time Dependent study was chosen since the progression of the fluid and the adsorption gradient were observed over time.</a:t>
            </a:r>
          </a:p>
          <a:p>
            <a:pPr eaLnBrk="1" hangingPunct="1">
              <a:spcBef>
                <a:spcPct val="0"/>
              </a:spcBef>
              <a:buFontTx/>
              <a:buNone/>
              <a:defRPr/>
            </a:pPr>
            <a:endParaRPr lang="en-US" altLang="en-US" sz="1000" dirty="0">
              <a:latin typeface="Arial" panose="020B0604020202020204" pitchFamily="34" charset="0"/>
              <a:cs typeface="Arial" panose="020B0604020202020204" pitchFamily="34" charset="0"/>
            </a:endParaRPr>
          </a:p>
          <a:p>
            <a:pPr eaLnBrk="1" hangingPunct="1">
              <a:spcBef>
                <a:spcPct val="0"/>
              </a:spcBef>
              <a:buFontTx/>
              <a:buNone/>
              <a:defRPr/>
            </a:pPr>
            <a:endParaRPr lang="en-US" altLang="en-US" sz="1000" dirty="0">
              <a:latin typeface="Arial" panose="020B0604020202020204" pitchFamily="34" charset="0"/>
              <a:cs typeface="Arial" panose="020B0604020202020204" pitchFamily="34" charset="0"/>
            </a:endParaRPr>
          </a:p>
          <a:p>
            <a:pPr eaLnBrk="1" hangingPunct="1">
              <a:spcBef>
                <a:spcPct val="0"/>
              </a:spcBef>
              <a:buFontTx/>
              <a:buNone/>
              <a:defRPr/>
            </a:pPr>
            <a:endParaRPr lang="en-US" altLang="en-US" sz="1000" dirty="0">
              <a:latin typeface="Arial" panose="020B0604020202020204" pitchFamily="34" charset="0"/>
              <a:cs typeface="Arial" panose="020B0604020202020204" pitchFamily="34" charset="0"/>
            </a:endParaRPr>
          </a:p>
          <a:p>
            <a:pPr eaLnBrk="1" hangingPunct="1">
              <a:spcBef>
                <a:spcPct val="0"/>
              </a:spcBef>
              <a:buFontTx/>
              <a:buNone/>
              <a:defRPr/>
            </a:pPr>
            <a:endParaRPr lang="en-US" altLang="en-US" sz="1000" dirty="0">
              <a:latin typeface="Arial" panose="020B0604020202020204" pitchFamily="34" charset="0"/>
              <a:cs typeface="Arial" panose="020B0604020202020204" pitchFamily="34" charset="0"/>
            </a:endParaRPr>
          </a:p>
          <a:p>
            <a:pPr eaLnBrk="1" hangingPunct="1">
              <a:spcBef>
                <a:spcPct val="0"/>
              </a:spcBef>
              <a:buFontTx/>
              <a:buNone/>
              <a:defRPr/>
            </a:pPr>
            <a:r>
              <a:rPr lang="en-US" altLang="en-US" sz="700" dirty="0">
                <a:latin typeface="Arial" panose="020B0604020202020204" pitchFamily="34" charset="0"/>
                <a:cs typeface="Arial" panose="020B0604020202020204" pitchFamily="34" charset="0"/>
              </a:rPr>
              <a:t>Conditions:</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Soil [solid] was set to be the porous medium</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Porosity was user-defined (0.3, 0.2, 0.1)</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Convection velocity was set with its magnitude patterned to the soil infiltration</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No accumulated fluid, only continuous dripping inflow , like in heap leaching (McBride et al. 2018)</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Relationship between the porosity and convective velocity was assumed to be linear </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Langmuir isotherm was chosen as the adsorption model</a:t>
            </a:r>
          </a:p>
          <a:p>
            <a:pPr marL="171450" indent="-171450" eaLnBrk="1" hangingPunct="1">
              <a:spcBef>
                <a:spcPct val="0"/>
              </a:spcBef>
              <a:defRPr/>
            </a:pPr>
            <a:r>
              <a:rPr lang="en-US" altLang="en-US" sz="700" dirty="0">
                <a:latin typeface="Arial" panose="020B0604020202020204" pitchFamily="34" charset="0"/>
                <a:cs typeface="Arial" panose="020B0604020202020204" pitchFamily="34" charset="0"/>
              </a:rPr>
              <a:t>Langmuir constant and the adsorption maximum was set from the Langmuir adsorption model of the relationship between laterite soil grains and hexavalent chromium (</a:t>
            </a:r>
            <a:r>
              <a:rPr lang="en-US" altLang="en-US" sz="700" dirty="0" err="1">
                <a:latin typeface="Arial" panose="020B0604020202020204" pitchFamily="34" charset="0"/>
                <a:cs typeface="Arial" panose="020B0604020202020204" pitchFamily="34" charset="0"/>
              </a:rPr>
              <a:t>Syama</a:t>
            </a:r>
            <a:r>
              <a:rPr lang="en-US" altLang="en-US" sz="700" dirty="0">
                <a:latin typeface="Arial" panose="020B0604020202020204" pitchFamily="34" charset="0"/>
                <a:cs typeface="Arial" panose="020B0604020202020204" pitchFamily="34" charset="0"/>
              </a:rPr>
              <a:t> et al. 2015; Sunil et al. 2015).</a:t>
            </a:r>
          </a:p>
          <a:p>
            <a:pPr eaLnBrk="1" hangingPunct="1">
              <a:spcBef>
                <a:spcPct val="0"/>
              </a:spcBef>
              <a:buFontTx/>
              <a:buNone/>
              <a:defRPr/>
            </a:pPr>
            <a:endParaRPr lang="en-US" altLang="en-US" sz="900" dirty="0">
              <a:latin typeface="Arial" panose="020B0604020202020204" pitchFamily="34" charset="0"/>
              <a:cs typeface="Arial" panose="020B0604020202020204" pitchFamily="34" charset="0"/>
            </a:endParaRPr>
          </a:p>
        </p:txBody>
      </p:sp>
      <p:sp>
        <p:nvSpPr>
          <p:cNvPr id="3082" name="TextBox 15"/>
          <p:cNvSpPr txBox="1">
            <a:spLocks noChangeArrowheads="1"/>
          </p:cNvSpPr>
          <p:nvPr/>
        </p:nvSpPr>
        <p:spPr bwMode="auto">
          <a:xfrm>
            <a:off x="3587885" y="1448993"/>
            <a:ext cx="2802930"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a:t>
            </a:r>
          </a:p>
        </p:txBody>
      </p:sp>
      <p:sp>
        <p:nvSpPr>
          <p:cNvPr id="3110" name="TextBox 22"/>
          <p:cNvSpPr txBox="1">
            <a:spLocks noChangeArrowheads="1"/>
          </p:cNvSpPr>
          <p:nvPr/>
        </p:nvSpPr>
        <p:spPr bwMode="auto">
          <a:xfrm>
            <a:off x="3718795" y="7563035"/>
            <a:ext cx="2833357" cy="1127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defRPr/>
            </a:pPr>
            <a:r>
              <a:rPr lang="en-US" altLang="en-US" sz="800" b="1" dirty="0">
                <a:latin typeface="Calibri" panose="020F0502020204030204" pitchFamily="34" charset="0"/>
                <a:cs typeface="Arial" panose="020B0604020202020204" pitchFamily="34" charset="0"/>
              </a:rPr>
              <a:t>CONCLUSIONS</a:t>
            </a:r>
            <a:r>
              <a:rPr lang="en-US" altLang="en-US" sz="800" dirty="0">
                <a:latin typeface="Calibri" panose="020F0502020204030204" pitchFamily="34" charset="0"/>
                <a:cs typeface="Arial" panose="020B0604020202020204" pitchFamily="34" charset="0"/>
              </a:rPr>
              <a:t>: </a:t>
            </a:r>
          </a:p>
          <a:p>
            <a:pPr eaLnBrk="1" hangingPunct="1">
              <a:spcBef>
                <a:spcPct val="0"/>
              </a:spcBef>
              <a:buFontTx/>
              <a:buNone/>
              <a:defRPr/>
            </a:pPr>
            <a:r>
              <a:rPr lang="en-US" altLang="en-US" sz="800" dirty="0">
                <a:latin typeface="Calibri" panose="020F0502020204030204" pitchFamily="34" charset="0"/>
                <a:cs typeface="Arial" panose="020B0604020202020204" pitchFamily="34" charset="0"/>
              </a:rPr>
              <a:t>The study simulated the relationships of porosity and inflow distance to time of saturation, and adsorption. Relation of porosity with the onset of adsorption, and the time of saturation are both inversely proportional. As for the relationship of adsorption time with the concentration of adsorbed species, and with the inflow distance (bed depth), they were found to be directly proportional. The simulation of a single-component wastewater filtration system is a step towards the development of in-site efficient filtration.</a:t>
            </a:r>
          </a:p>
        </p:txBody>
      </p:sp>
      <p:sp>
        <p:nvSpPr>
          <p:cNvPr id="24" name="TextBox 23"/>
          <p:cNvSpPr txBox="1"/>
          <p:nvPr/>
        </p:nvSpPr>
        <p:spPr>
          <a:xfrm>
            <a:off x="3673132" y="8769055"/>
            <a:ext cx="2990359" cy="850231"/>
          </a:xfrm>
          <a:prstGeom prst="rect">
            <a:avLst/>
          </a:prstGeom>
          <a:noFill/>
        </p:spPr>
        <p:txBody>
          <a:bodyPr wrap="square" lIns="19047" tIns="9524" rIns="19047" bIns="9524">
            <a:spAutoFit/>
          </a:bodyPr>
          <a:lstStyle/>
          <a:p>
            <a:pPr defTabSz="914181" eaLnBrk="1" fontAlgn="auto" hangingPunct="1">
              <a:spcBef>
                <a:spcPts val="0"/>
              </a:spcBef>
              <a:spcAft>
                <a:spcPts val="0"/>
              </a:spcAft>
              <a:defRPr/>
            </a:pPr>
            <a:r>
              <a:rPr lang="en-US" sz="900" b="1" dirty="0">
                <a:latin typeface="Calibri" panose="020F0502020204030204" pitchFamily="34" charset="0"/>
                <a:ea typeface="+mn-ea"/>
                <a:cs typeface="Arial" panose="020B0604020202020204" pitchFamily="34" charset="0"/>
              </a:rPr>
              <a:t>REFERENCES</a:t>
            </a:r>
            <a:r>
              <a:rPr lang="en-US" sz="9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00" dirty="0">
                <a:latin typeface="Calibri" panose="020F0502020204030204" pitchFamily="34" charset="0"/>
                <a:ea typeface="+mn-ea"/>
                <a:cs typeface="Arial" panose="020B0604020202020204" pitchFamily="34" charset="0"/>
              </a:rPr>
              <a:t>1. </a:t>
            </a:r>
            <a:r>
              <a:rPr lang="en-US" sz="500" dirty="0" err="1">
                <a:latin typeface="Calibri" panose="020F0502020204030204" pitchFamily="34" charset="0"/>
                <a:ea typeface="+mn-ea"/>
                <a:cs typeface="Arial" panose="020B0604020202020204" pitchFamily="34" charset="0"/>
              </a:rPr>
              <a:t>Nacomel</a:t>
            </a:r>
            <a:r>
              <a:rPr lang="en-US" sz="500" dirty="0">
                <a:latin typeface="Calibri" panose="020F0502020204030204" pitchFamily="34" charset="0"/>
                <a:ea typeface="+mn-ea"/>
                <a:cs typeface="Arial" panose="020B0604020202020204" pitchFamily="34" charset="0"/>
              </a:rPr>
              <a:t>, Justine B., </a:t>
            </a:r>
            <a:r>
              <a:rPr lang="en-US" sz="500" dirty="0" err="1">
                <a:latin typeface="Calibri" panose="020F0502020204030204" pitchFamily="34" charset="0"/>
                <a:ea typeface="+mn-ea"/>
                <a:cs typeface="Arial" panose="020B0604020202020204" pitchFamily="34" charset="0"/>
              </a:rPr>
              <a:t>Kezia</a:t>
            </a:r>
            <a:r>
              <a:rPr lang="en-US" sz="500" dirty="0">
                <a:latin typeface="Calibri" panose="020F0502020204030204" pitchFamily="34" charset="0"/>
                <a:ea typeface="+mn-ea"/>
                <a:cs typeface="Arial" panose="020B0604020202020204" pitchFamily="34" charset="0"/>
              </a:rPr>
              <a:t> Charity E. </a:t>
            </a:r>
            <a:r>
              <a:rPr lang="en-US" sz="500" dirty="0" err="1">
                <a:latin typeface="Calibri" panose="020F0502020204030204" pitchFamily="34" charset="0"/>
                <a:ea typeface="+mn-ea"/>
                <a:cs typeface="Arial" panose="020B0604020202020204" pitchFamily="34" charset="0"/>
              </a:rPr>
              <a:t>Rosero</a:t>
            </a:r>
            <a:r>
              <a:rPr lang="en-US" sz="500" dirty="0">
                <a:latin typeface="Calibri" panose="020F0502020204030204" pitchFamily="34" charset="0"/>
                <a:ea typeface="+mn-ea"/>
                <a:cs typeface="Arial" panose="020B0604020202020204" pitchFamily="34" charset="0"/>
              </a:rPr>
              <a:t>, and Vinz V. </a:t>
            </a:r>
            <a:r>
              <a:rPr lang="en-US" sz="500" dirty="0" err="1">
                <a:latin typeface="Calibri" panose="020F0502020204030204" pitchFamily="34" charset="0"/>
                <a:ea typeface="+mn-ea"/>
                <a:cs typeface="Arial" panose="020B0604020202020204" pitchFamily="34" charset="0"/>
              </a:rPr>
              <a:t>Punongbayan</a:t>
            </a:r>
            <a:r>
              <a:rPr lang="en-US" sz="500" dirty="0">
                <a:latin typeface="Calibri" panose="020F0502020204030204" pitchFamily="34" charset="0"/>
                <a:ea typeface="+mn-ea"/>
                <a:cs typeface="Arial" panose="020B0604020202020204" pitchFamily="34" charset="0"/>
              </a:rPr>
              <a:t>. 2019. Adsorption and Desorption of Hexavalent Chromium on In-Situ Laterite Ore from </a:t>
            </a:r>
            <a:r>
              <a:rPr lang="en-US" sz="500" dirty="0" err="1">
                <a:latin typeface="Calibri" panose="020F0502020204030204" pitchFamily="34" charset="0"/>
                <a:ea typeface="+mn-ea"/>
                <a:cs typeface="Arial" panose="020B0604020202020204" pitchFamily="34" charset="0"/>
              </a:rPr>
              <a:t>Dinapigue</a:t>
            </a:r>
            <a:r>
              <a:rPr lang="en-US" sz="500" dirty="0">
                <a:latin typeface="Calibri" panose="020F0502020204030204" pitchFamily="34" charset="0"/>
                <a:ea typeface="+mn-ea"/>
                <a:cs typeface="Arial" panose="020B0604020202020204" pitchFamily="34" charset="0"/>
              </a:rPr>
              <a:t>, Isabela. Quezon City: UP DMMME.</a:t>
            </a:r>
          </a:p>
          <a:p>
            <a:pPr marL="107145" indent="-107145" defTabSz="914181" eaLnBrk="1" fontAlgn="auto" hangingPunct="1">
              <a:spcBef>
                <a:spcPts val="0"/>
              </a:spcBef>
              <a:spcAft>
                <a:spcPts val="0"/>
              </a:spcAft>
              <a:buFont typeface="+mj-lt"/>
              <a:buAutoNum type="arabicPeriod"/>
              <a:defRPr/>
            </a:pPr>
            <a:r>
              <a:rPr lang="en-US" sz="500" dirty="0">
                <a:latin typeface="Calibri" panose="020F0502020204030204" pitchFamily="34" charset="0"/>
                <a:ea typeface="+mn-ea"/>
                <a:cs typeface="Arial" panose="020B0604020202020204" pitchFamily="34" charset="0"/>
              </a:rPr>
              <a:t>2. </a:t>
            </a:r>
            <a:r>
              <a:rPr lang="en-US" sz="500" dirty="0" err="1">
                <a:latin typeface="Calibri" panose="020F0502020204030204" pitchFamily="34" charset="0"/>
                <a:ea typeface="+mn-ea"/>
                <a:cs typeface="Arial" panose="020B0604020202020204" pitchFamily="34" charset="0"/>
              </a:rPr>
              <a:t>Syama</a:t>
            </a:r>
            <a:r>
              <a:rPr lang="en-US" sz="500" dirty="0">
                <a:latin typeface="Calibri" panose="020F0502020204030204" pitchFamily="34" charset="0"/>
                <a:ea typeface="+mn-ea"/>
                <a:cs typeface="Arial" panose="020B0604020202020204" pitchFamily="34" charset="0"/>
              </a:rPr>
              <a:t>, I, Arun </a:t>
            </a:r>
            <a:r>
              <a:rPr lang="en-US" sz="500" dirty="0" err="1">
                <a:latin typeface="Calibri" panose="020F0502020204030204" pitchFamily="34" charset="0"/>
                <a:ea typeface="+mn-ea"/>
                <a:cs typeface="Arial" panose="020B0604020202020204" pitchFamily="34" charset="0"/>
              </a:rPr>
              <a:t>Thalla</a:t>
            </a:r>
            <a:r>
              <a:rPr lang="en-US" sz="500" dirty="0">
                <a:latin typeface="Calibri" panose="020F0502020204030204" pitchFamily="34" charset="0"/>
                <a:ea typeface="+mn-ea"/>
                <a:cs typeface="Arial" panose="020B0604020202020204" pitchFamily="34" charset="0"/>
              </a:rPr>
              <a:t>, and D Manu. 2015. “Performance of Laterite Soil Grains as Adsorbent in the Removal of Chromium.” Current World Environment 10 (1): 270–80. https://doi.org/10.12944/cwe.10.1.33.</a:t>
            </a:r>
          </a:p>
          <a:p>
            <a:pPr marL="107145" indent="-107145" defTabSz="914181" eaLnBrk="1" fontAlgn="auto" hangingPunct="1">
              <a:spcBef>
                <a:spcPts val="0"/>
              </a:spcBef>
              <a:spcAft>
                <a:spcPts val="0"/>
              </a:spcAft>
              <a:buFont typeface="+mj-lt"/>
              <a:buAutoNum type="arabicPeriod"/>
              <a:defRPr/>
            </a:pPr>
            <a:r>
              <a:rPr lang="en-US" sz="500" dirty="0">
                <a:latin typeface="Calibri" panose="020F0502020204030204" pitchFamily="34" charset="0"/>
                <a:ea typeface="+mn-ea"/>
                <a:cs typeface="Arial" panose="020B0604020202020204" pitchFamily="34" charset="0"/>
              </a:rPr>
              <a:t>3. Sunil, B.M., and </a:t>
            </a:r>
            <a:r>
              <a:rPr lang="en-US" sz="500" dirty="0" err="1">
                <a:latin typeface="Calibri" panose="020F0502020204030204" pitchFamily="34" charset="0"/>
                <a:ea typeface="+mn-ea"/>
                <a:cs typeface="Arial" panose="020B0604020202020204" pitchFamily="34" charset="0"/>
              </a:rPr>
              <a:t>Saifiya</a:t>
            </a:r>
            <a:r>
              <a:rPr lang="en-US" sz="500" dirty="0">
                <a:latin typeface="Calibri" panose="020F0502020204030204" pitchFamily="34" charset="0"/>
                <a:ea typeface="+mn-ea"/>
                <a:cs typeface="Arial" panose="020B0604020202020204" pitchFamily="34" charset="0"/>
              </a:rPr>
              <a:t> </a:t>
            </a:r>
            <a:r>
              <a:rPr lang="en-US" sz="500" dirty="0" err="1">
                <a:latin typeface="Calibri" panose="020F0502020204030204" pitchFamily="34" charset="0"/>
                <a:ea typeface="+mn-ea"/>
                <a:cs typeface="Arial" panose="020B0604020202020204" pitchFamily="34" charset="0"/>
              </a:rPr>
              <a:t>Faziludeen</a:t>
            </a:r>
            <a:r>
              <a:rPr lang="en-US" sz="500" dirty="0">
                <a:latin typeface="Calibri" panose="020F0502020204030204" pitchFamily="34" charset="0"/>
                <a:ea typeface="+mn-ea"/>
                <a:cs typeface="Arial" panose="020B0604020202020204" pitchFamily="34" charset="0"/>
              </a:rPr>
              <a:t>. 2015. “Removal of Hexavalent Chromium Cr (VI) by Adsorption in Blended Lateritic Soil.” Advances in Environmental Research 4 (3): 197–210. https://doi.org/10.12989/aer.2015.4.3.197.</a:t>
            </a:r>
          </a:p>
          <a:p>
            <a:pPr marL="107145" indent="-107145" defTabSz="914181" eaLnBrk="1" fontAlgn="auto" hangingPunct="1">
              <a:spcBef>
                <a:spcPts val="0"/>
              </a:spcBef>
              <a:spcAft>
                <a:spcPts val="0"/>
              </a:spcAft>
              <a:buFont typeface="+mj-lt"/>
              <a:buAutoNum type="arabicPeriod"/>
              <a:defRPr/>
            </a:pPr>
            <a:r>
              <a:rPr lang="en-US" sz="500" dirty="0">
                <a:latin typeface="Calibri" panose="020F0502020204030204" pitchFamily="34" charset="0"/>
                <a:ea typeface="+mn-ea"/>
                <a:cs typeface="Arial" panose="020B0604020202020204" pitchFamily="34" charset="0"/>
              </a:rPr>
              <a:t>4. Wang, Hao, and </a:t>
            </a:r>
            <a:r>
              <a:rPr lang="en-US" sz="500" dirty="0" err="1">
                <a:latin typeface="Calibri" panose="020F0502020204030204" pitchFamily="34" charset="0"/>
                <a:ea typeface="+mn-ea"/>
                <a:cs typeface="Arial" panose="020B0604020202020204" pitchFamily="34" charset="0"/>
              </a:rPr>
              <a:t>Farhang</a:t>
            </a:r>
            <a:r>
              <a:rPr lang="en-US" sz="500" dirty="0">
                <a:latin typeface="Calibri" panose="020F0502020204030204" pitchFamily="34" charset="0"/>
                <a:ea typeface="+mn-ea"/>
                <a:cs typeface="Arial" panose="020B0604020202020204" pitchFamily="34" charset="0"/>
              </a:rPr>
              <a:t> </a:t>
            </a:r>
            <a:r>
              <a:rPr lang="en-US" sz="500" dirty="0" err="1">
                <a:latin typeface="Calibri" panose="020F0502020204030204" pitchFamily="34" charset="0"/>
                <a:ea typeface="+mn-ea"/>
                <a:cs typeface="Arial" panose="020B0604020202020204" pitchFamily="34" charset="0"/>
              </a:rPr>
              <a:t>Shadman</a:t>
            </a:r>
            <a:r>
              <a:rPr lang="en-US" sz="500" dirty="0">
                <a:latin typeface="Calibri" panose="020F0502020204030204" pitchFamily="34" charset="0"/>
                <a:ea typeface="+mn-ea"/>
                <a:cs typeface="Arial" panose="020B0604020202020204" pitchFamily="34" charset="0"/>
              </a:rPr>
              <a:t>. 2013. “Effect of Particle Size on the Adsorption and Desorption Properties of Oxide Nanoparticles.” </a:t>
            </a:r>
            <a:r>
              <a:rPr lang="en-US" sz="500" dirty="0" err="1">
                <a:latin typeface="Calibri" panose="020F0502020204030204" pitchFamily="34" charset="0"/>
                <a:ea typeface="+mn-ea"/>
                <a:cs typeface="Arial" panose="020B0604020202020204" pitchFamily="34" charset="0"/>
              </a:rPr>
              <a:t>AIChE</a:t>
            </a:r>
            <a:r>
              <a:rPr lang="en-US" sz="500" dirty="0">
                <a:latin typeface="Calibri" panose="020F0502020204030204" pitchFamily="34" charset="0"/>
                <a:ea typeface="+mn-ea"/>
                <a:cs typeface="Arial" panose="020B0604020202020204" pitchFamily="34" charset="0"/>
              </a:rPr>
              <a:t> Journal. https://doi.org/10.1002/aic.13936. </a:t>
            </a:r>
          </a:p>
        </p:txBody>
      </p:sp>
      <p:sp>
        <p:nvSpPr>
          <p:cNvPr id="4136" name="TextBox 25"/>
          <p:cNvSpPr txBox="1">
            <a:spLocks noChangeArrowheads="1"/>
          </p:cNvSpPr>
          <p:nvPr/>
        </p:nvSpPr>
        <p:spPr bwMode="auto">
          <a:xfrm>
            <a:off x="5105543" y="3163363"/>
            <a:ext cx="1461731"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750" b="1" dirty="0">
                <a:cs typeface="Arial" panose="020B0604020202020204" pitchFamily="34" charset="0"/>
              </a:rPr>
              <a:t>Figure 3</a:t>
            </a:r>
            <a:r>
              <a:rPr lang="en-US" sz="700" dirty="0"/>
              <a:t>. Point graph of column adsorption at 0.3, 0.2, and 0.1 porosity</a:t>
            </a:r>
          </a:p>
          <a:p>
            <a:pPr eaLnBrk="1" hangingPunct="1">
              <a:spcBef>
                <a:spcPct val="0"/>
              </a:spcBef>
              <a:buNone/>
            </a:pPr>
            <a:endParaRPr lang="en-US" sz="700" dirty="0"/>
          </a:p>
          <a:p>
            <a:pPr eaLnBrk="1" hangingPunct="1">
              <a:spcBef>
                <a:spcPct val="0"/>
              </a:spcBef>
              <a:buNone/>
            </a:pPr>
            <a:r>
              <a:rPr lang="en-US" sz="700" dirty="0"/>
              <a:t>Increase in the porosity resulted to decrease in time needed for the onset of adsorption (increase surface area). </a:t>
            </a:r>
            <a:endParaRPr lang="en-US" sz="400" dirty="0"/>
          </a:p>
          <a:p>
            <a:pPr eaLnBrk="1" hangingPunct="1">
              <a:spcBef>
                <a:spcPct val="0"/>
              </a:spcBef>
              <a:buFontTx/>
              <a:buNone/>
            </a:pPr>
            <a:endParaRPr lang="en-US" altLang="en-US" sz="750" dirty="0">
              <a:cs typeface="Arial" panose="020B0604020202020204" pitchFamily="34" charset="0"/>
            </a:endParaRPr>
          </a:p>
        </p:txBody>
      </p:sp>
      <p:sp>
        <p:nvSpPr>
          <p:cNvPr id="25" name="TextBox 3"/>
          <p:cNvSpPr txBox="1">
            <a:spLocks noChangeArrowheads="1"/>
          </p:cNvSpPr>
          <p:nvPr/>
        </p:nvSpPr>
        <p:spPr bwMode="auto">
          <a:xfrm>
            <a:off x="996635" y="357851"/>
            <a:ext cx="4864729" cy="921917"/>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defRPr/>
            </a:pPr>
            <a:r>
              <a:rPr lang="en-US" sz="1200" dirty="0">
                <a:latin typeface="Calibri" panose="020F0502020204030204" pitchFamily="34" charset="0"/>
                <a:ea typeface="+mn-ea"/>
                <a:cs typeface="Arial" panose="020B0604020202020204" pitchFamily="34" charset="0"/>
              </a:rPr>
              <a:t>Filtration Column Design of a Fixed Bed Goethite-rich Nickel Laterite as Adsorbent of Hexavalent Chromium [Cr (VI)] in Mine Wastewater Treatment</a:t>
            </a:r>
          </a:p>
          <a:p>
            <a:pPr algn="ctr" defTabSz="913916" eaLnBrk="1" hangingPunct="1">
              <a:defRPr/>
            </a:pPr>
            <a:endParaRPr lang="en-PH" sz="900" dirty="0">
              <a:solidFill>
                <a:schemeClr val="tx1"/>
              </a:solidFill>
              <a:latin typeface="Calibri" pitchFamily="34" charset="0"/>
              <a:cs typeface="Calibri" pitchFamily="34" charset="0"/>
            </a:endParaRPr>
          </a:p>
          <a:p>
            <a:pPr algn="ctr" defTabSz="913916" eaLnBrk="1" hangingPunct="1">
              <a:defRPr/>
            </a:pPr>
            <a:r>
              <a:rPr lang="en-PH" sz="900" dirty="0">
                <a:solidFill>
                  <a:schemeClr val="tx1"/>
                </a:solidFill>
                <a:latin typeface="Calibri" pitchFamily="34" charset="0"/>
                <a:cs typeface="Calibri" pitchFamily="34" charset="0"/>
              </a:rPr>
              <a:t>J. R. </a:t>
            </a:r>
            <a:r>
              <a:rPr lang="en-PH" sz="900" dirty="0" err="1">
                <a:solidFill>
                  <a:schemeClr val="tx1"/>
                </a:solidFill>
                <a:latin typeface="Calibri" pitchFamily="34" charset="0"/>
                <a:cs typeface="Calibri" pitchFamily="34" charset="0"/>
              </a:rPr>
              <a:t>Cirio</a:t>
            </a:r>
            <a:r>
              <a:rPr lang="en-PH" sz="900" dirty="0">
                <a:solidFill>
                  <a:schemeClr val="tx1"/>
                </a:solidFill>
                <a:latin typeface="Calibri" pitchFamily="34" charset="0"/>
                <a:cs typeface="Calibri" pitchFamily="34" charset="0"/>
              </a:rPr>
              <a:t>, R. M. </a:t>
            </a:r>
            <a:r>
              <a:rPr lang="en-PH" sz="900" dirty="0" err="1">
                <a:solidFill>
                  <a:schemeClr val="tx1"/>
                </a:solidFill>
                <a:latin typeface="Calibri" pitchFamily="34" charset="0"/>
                <a:cs typeface="Calibri" pitchFamily="34" charset="0"/>
              </a:rPr>
              <a:t>Daza</a:t>
            </a:r>
            <a:r>
              <a:rPr lang="en-PH" sz="900" dirty="0">
                <a:solidFill>
                  <a:schemeClr val="tx1"/>
                </a:solidFill>
                <a:latin typeface="Calibri" pitchFamily="34" charset="0"/>
                <a:cs typeface="Calibri" pitchFamily="34" charset="0"/>
              </a:rPr>
              <a:t>, F. C. Luistro, C. C. Mercado</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Department of Mining, Metallurgical, and Materials Engineering, University of the Philippines Diliman, </a:t>
            </a:r>
          </a:p>
          <a:p>
            <a:pPr marL="190455" indent="-190455" algn="ctr" defTabSz="913916" eaLnBrk="1" hangingPunct="1">
              <a:defRPr/>
            </a:pPr>
            <a:r>
              <a:rPr lang="en-US" sz="833" dirty="0">
                <a:latin typeface="Calibri" panose="020F0502020204030204" pitchFamily="34" charset="0"/>
                <a:ea typeface="+mn-ea"/>
                <a:cs typeface="Arial" panose="020B0604020202020204" pitchFamily="34" charset="0"/>
              </a:rPr>
              <a:t>Quezon City, Philippines</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3" name="Picture 2">
            <a:extLst>
              <a:ext uri="{FF2B5EF4-FFF2-40B4-BE49-F238E27FC236}">
                <a16:creationId xmlns:a16="http://schemas.microsoft.com/office/drawing/2014/main" id="{AC294478-E08F-4E4C-9EAB-F1F65089C46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66294" y="5563795"/>
            <a:ext cx="1806380" cy="425207"/>
          </a:xfrm>
          <a:prstGeom prst="rect">
            <a:avLst/>
          </a:prstGeom>
          <a:noFill/>
          <a:ln>
            <a:noFill/>
          </a:ln>
        </p:spPr>
      </p:pic>
      <p:pic>
        <p:nvPicPr>
          <p:cNvPr id="30" name="Picture 29">
            <a:extLst>
              <a:ext uri="{FF2B5EF4-FFF2-40B4-BE49-F238E27FC236}">
                <a16:creationId xmlns:a16="http://schemas.microsoft.com/office/drawing/2014/main" id="{8A8E533E-4B81-43A9-BC35-8AC5A85FA1B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656" y="8015752"/>
            <a:ext cx="1187945" cy="1141179"/>
          </a:xfrm>
          <a:prstGeom prst="rect">
            <a:avLst/>
          </a:prstGeom>
          <a:noFill/>
          <a:ln>
            <a:noFill/>
          </a:ln>
        </p:spPr>
      </p:pic>
      <p:pic>
        <p:nvPicPr>
          <p:cNvPr id="31" name="Picture 30">
            <a:extLst>
              <a:ext uri="{FF2B5EF4-FFF2-40B4-BE49-F238E27FC236}">
                <a16:creationId xmlns:a16="http://schemas.microsoft.com/office/drawing/2014/main" id="{6B36AA90-3EFA-4490-9433-66CBC4D2C88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21480" y="8051526"/>
            <a:ext cx="1077192" cy="1105405"/>
          </a:xfrm>
          <a:prstGeom prst="rect">
            <a:avLst/>
          </a:prstGeom>
          <a:noFill/>
          <a:ln>
            <a:noFill/>
          </a:ln>
        </p:spPr>
      </p:pic>
      <p:pic>
        <p:nvPicPr>
          <p:cNvPr id="32" name="Picture 31">
            <a:extLst>
              <a:ext uri="{FF2B5EF4-FFF2-40B4-BE49-F238E27FC236}">
                <a16:creationId xmlns:a16="http://schemas.microsoft.com/office/drawing/2014/main" id="{74E668C7-742C-4574-B43F-E45EF4A69F7B}"/>
              </a:ext>
            </a:extLst>
          </p:cNvPr>
          <p:cNvPicPr/>
          <p:nvPr/>
        </p:nvPicPr>
        <p:blipFill rotWithShape="1">
          <a:blip r:embed="rId6" cstate="print">
            <a:extLst>
              <a:ext uri="{28A0092B-C50C-407E-A947-70E740481C1C}">
                <a14:useLocalDpi xmlns:a14="http://schemas.microsoft.com/office/drawing/2010/main" val="0"/>
              </a:ext>
            </a:extLst>
          </a:blip>
          <a:srcRect t="823"/>
          <a:stretch/>
        </p:blipFill>
        <p:spPr bwMode="auto">
          <a:xfrm>
            <a:off x="2498672" y="8051526"/>
            <a:ext cx="1077192" cy="1105401"/>
          </a:xfrm>
          <a:prstGeom prst="rect">
            <a:avLst/>
          </a:prstGeom>
          <a:noFill/>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1705C4BA-890C-45AE-88AC-6340DD790BD9}"/>
              </a:ext>
            </a:extLst>
          </p:cNvPr>
          <p:cNvSpPr txBox="1"/>
          <p:nvPr/>
        </p:nvSpPr>
        <p:spPr>
          <a:xfrm>
            <a:off x="215267" y="9185061"/>
            <a:ext cx="3372618" cy="307777"/>
          </a:xfrm>
          <a:prstGeom prst="rect">
            <a:avLst/>
          </a:prstGeom>
          <a:noFill/>
        </p:spPr>
        <p:txBody>
          <a:bodyPr wrap="square" rtlCol="0">
            <a:spAutoFit/>
          </a:bodyPr>
          <a:lstStyle/>
          <a:p>
            <a:r>
              <a:rPr lang="en-US" sz="700" b="1" dirty="0"/>
              <a:t>Figure 2.</a:t>
            </a:r>
            <a:r>
              <a:rPr lang="en-US" sz="700" dirty="0"/>
              <a:t> Column Simulation various porosity from 0 s to 3000s at 375 s intervals</a:t>
            </a:r>
            <a:endParaRPr lang="en-PH" sz="700" i="1" dirty="0"/>
          </a:p>
        </p:txBody>
      </p:sp>
      <p:pic>
        <p:nvPicPr>
          <p:cNvPr id="9" name="image10.png">
            <a:extLst>
              <a:ext uri="{FF2B5EF4-FFF2-40B4-BE49-F238E27FC236}">
                <a16:creationId xmlns:a16="http://schemas.microsoft.com/office/drawing/2014/main" id="{B5D5662E-B10A-4985-B61D-C5694D0E8004}"/>
              </a:ext>
            </a:extLst>
          </p:cNvPr>
          <p:cNvPicPr/>
          <p:nvPr/>
        </p:nvPicPr>
        <p:blipFill>
          <a:blip r:embed="rId7" cstate="print"/>
          <a:srcRect/>
          <a:stretch>
            <a:fillRect/>
          </a:stretch>
        </p:blipFill>
        <p:spPr>
          <a:xfrm>
            <a:off x="3592814" y="2140816"/>
            <a:ext cx="1395883" cy="900169"/>
          </a:xfrm>
          <a:prstGeom prst="rect">
            <a:avLst/>
          </a:prstGeom>
          <a:ln>
            <a:noFill/>
          </a:ln>
        </p:spPr>
      </p:pic>
      <p:pic>
        <p:nvPicPr>
          <p:cNvPr id="10" name="image6.png">
            <a:extLst>
              <a:ext uri="{FF2B5EF4-FFF2-40B4-BE49-F238E27FC236}">
                <a16:creationId xmlns:a16="http://schemas.microsoft.com/office/drawing/2014/main" id="{8E735CF9-6242-4513-AC4E-5A213D8B428A}"/>
              </a:ext>
            </a:extLst>
          </p:cNvPr>
          <p:cNvPicPr/>
          <p:nvPr/>
        </p:nvPicPr>
        <p:blipFill>
          <a:blip r:embed="rId8" cstate="print"/>
          <a:srcRect/>
          <a:stretch>
            <a:fillRect/>
          </a:stretch>
        </p:blipFill>
        <p:spPr>
          <a:xfrm>
            <a:off x="5065034" y="2147461"/>
            <a:ext cx="1395883" cy="900169"/>
          </a:xfrm>
          <a:prstGeom prst="rect">
            <a:avLst/>
          </a:prstGeom>
          <a:ln>
            <a:noFill/>
          </a:ln>
        </p:spPr>
      </p:pic>
      <p:pic>
        <p:nvPicPr>
          <p:cNvPr id="11" name="image15.png">
            <a:extLst>
              <a:ext uri="{FF2B5EF4-FFF2-40B4-BE49-F238E27FC236}">
                <a16:creationId xmlns:a16="http://schemas.microsoft.com/office/drawing/2014/main" id="{8272FCE4-1B23-4187-8C4B-B543522B07F3}"/>
              </a:ext>
            </a:extLst>
          </p:cNvPr>
          <p:cNvPicPr/>
          <p:nvPr/>
        </p:nvPicPr>
        <p:blipFill>
          <a:blip r:embed="rId9" cstate="print"/>
          <a:srcRect/>
          <a:stretch>
            <a:fillRect/>
          </a:stretch>
        </p:blipFill>
        <p:spPr>
          <a:xfrm>
            <a:off x="3592814" y="3098275"/>
            <a:ext cx="1395883" cy="989893"/>
          </a:xfrm>
          <a:prstGeom prst="rect">
            <a:avLst/>
          </a:prstGeom>
          <a:ln>
            <a:noFill/>
          </a:ln>
        </p:spPr>
      </p:pic>
      <p:pic>
        <p:nvPicPr>
          <p:cNvPr id="12" name="Picture 11">
            <a:extLst>
              <a:ext uri="{FF2B5EF4-FFF2-40B4-BE49-F238E27FC236}">
                <a16:creationId xmlns:a16="http://schemas.microsoft.com/office/drawing/2014/main" id="{3D2F9EFE-079D-4D3D-AC78-11F43C2BF10B}"/>
              </a:ext>
            </a:extLst>
          </p:cNvPr>
          <p:cNvPicPr/>
          <p:nvPr/>
        </p:nvPicPr>
        <p:blipFill rotWithShape="1">
          <a:blip r:embed="rId10" cstate="print">
            <a:extLst>
              <a:ext uri="{28A0092B-C50C-407E-A947-70E740481C1C}">
                <a14:useLocalDpi xmlns:a14="http://schemas.microsoft.com/office/drawing/2010/main" val="0"/>
              </a:ext>
            </a:extLst>
          </a:blip>
          <a:srcRect l="1159" t="2830" r="1071" b="5285"/>
          <a:stretch/>
        </p:blipFill>
        <p:spPr bwMode="auto">
          <a:xfrm>
            <a:off x="3795967" y="4251496"/>
            <a:ext cx="2065397" cy="1179742"/>
          </a:xfrm>
          <a:prstGeom prst="rect">
            <a:avLst/>
          </a:prstGeom>
          <a:noFill/>
        </p:spPr>
      </p:pic>
      <p:pic>
        <p:nvPicPr>
          <p:cNvPr id="13" name="Picture 2">
            <a:extLst>
              <a:ext uri="{FF2B5EF4-FFF2-40B4-BE49-F238E27FC236}">
                <a16:creationId xmlns:a16="http://schemas.microsoft.com/office/drawing/2014/main" id="{96D23753-4995-40C3-9CE8-1F16777B7EFC}"/>
              </a:ext>
            </a:extLst>
          </p:cNvPr>
          <p:cNvPicPr>
            <a:picLocks noChangeAspect="1" noChangeArrowheads="1"/>
          </p:cNvPicPr>
          <p:nvPr/>
        </p:nvPicPr>
        <p:blipFill rotWithShape="1">
          <a:blip r:embed="rId11"/>
          <a:srcRect l="17900" t="24262" r="5571" b="21143"/>
          <a:stretch/>
        </p:blipFill>
        <p:spPr bwMode="auto">
          <a:xfrm>
            <a:off x="4937037" y="6614749"/>
            <a:ext cx="1712478" cy="721352"/>
          </a:xfrm>
          <a:prstGeom prst="rect">
            <a:avLst/>
          </a:prstGeom>
          <a:noFill/>
          <a:ln w="9525">
            <a:noFill/>
            <a:miter lim="800000"/>
            <a:headEnd/>
            <a:tailEnd/>
          </a:ln>
          <a:effectLst/>
        </p:spPr>
      </p:pic>
      <p:sp>
        <p:nvSpPr>
          <p:cNvPr id="50" name="TextBox 49">
            <a:extLst>
              <a:ext uri="{FF2B5EF4-FFF2-40B4-BE49-F238E27FC236}">
                <a16:creationId xmlns:a16="http://schemas.microsoft.com/office/drawing/2014/main" id="{2F499BCA-528F-4CAB-A4F3-9A9933BA5DAB}"/>
              </a:ext>
            </a:extLst>
          </p:cNvPr>
          <p:cNvSpPr txBox="1"/>
          <p:nvPr/>
        </p:nvSpPr>
        <p:spPr>
          <a:xfrm>
            <a:off x="3500087" y="1685796"/>
            <a:ext cx="2890728" cy="461665"/>
          </a:xfrm>
          <a:prstGeom prst="rect">
            <a:avLst/>
          </a:prstGeom>
          <a:noFill/>
        </p:spPr>
        <p:txBody>
          <a:bodyPr wrap="square">
            <a:spAutoFit/>
          </a:bodyPr>
          <a:lstStyle/>
          <a:p>
            <a:r>
              <a:rPr lang="en-US" sz="800" dirty="0"/>
              <a:t>Overall trend was an increase in the distance from the inflow (bed depth) increased the time needed for the onset of adsorption. </a:t>
            </a:r>
          </a:p>
        </p:txBody>
      </p:sp>
      <p:pic>
        <p:nvPicPr>
          <p:cNvPr id="15" name="Picture 14" descr="A close up of a sign&#10;&#10;Description automatically generated">
            <a:extLst>
              <a:ext uri="{FF2B5EF4-FFF2-40B4-BE49-F238E27FC236}">
                <a16:creationId xmlns:a16="http://schemas.microsoft.com/office/drawing/2014/main" id="{500C473B-4FD0-462B-8594-4D8417E2C75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92912" y="515822"/>
            <a:ext cx="629310" cy="629310"/>
          </a:xfrm>
          <a:prstGeom prst="rect">
            <a:avLst/>
          </a:prstGeom>
        </p:spPr>
      </p:pic>
      <p:grpSp>
        <p:nvGrpSpPr>
          <p:cNvPr id="34" name="Group 33">
            <a:extLst>
              <a:ext uri="{FF2B5EF4-FFF2-40B4-BE49-F238E27FC236}">
                <a16:creationId xmlns:a16="http://schemas.microsoft.com/office/drawing/2014/main" id="{193AE5D8-1FD8-409D-9430-4A1632E9E8A5}"/>
              </a:ext>
            </a:extLst>
          </p:cNvPr>
          <p:cNvGrpSpPr/>
          <p:nvPr/>
        </p:nvGrpSpPr>
        <p:grpSpPr>
          <a:xfrm>
            <a:off x="442451" y="3534268"/>
            <a:ext cx="2462909" cy="1029820"/>
            <a:chOff x="2686823" y="706389"/>
            <a:chExt cx="7628392" cy="5451129"/>
          </a:xfrm>
        </p:grpSpPr>
        <p:pic>
          <p:nvPicPr>
            <p:cNvPr id="35" name="Google Shape;320;p42">
              <a:extLst>
                <a:ext uri="{FF2B5EF4-FFF2-40B4-BE49-F238E27FC236}">
                  <a16:creationId xmlns:a16="http://schemas.microsoft.com/office/drawing/2014/main" id="{03DA1D72-B3DC-46EC-BE8E-D837171CD823}"/>
                </a:ext>
              </a:extLst>
            </p:cNvPr>
            <p:cNvPicPr preferRelativeResize="0"/>
            <p:nvPr/>
          </p:nvPicPr>
          <p:blipFill rotWithShape="1">
            <a:blip r:embed="rId13">
              <a:alphaModFix/>
            </a:blip>
            <a:srcRect t="7026" b="24258"/>
            <a:stretch/>
          </p:blipFill>
          <p:spPr>
            <a:xfrm>
              <a:off x="2843982" y="706389"/>
              <a:ext cx="5872887" cy="3026714"/>
            </a:xfrm>
            <a:prstGeom prst="rect">
              <a:avLst/>
            </a:prstGeom>
            <a:noFill/>
            <a:ln>
              <a:noFill/>
            </a:ln>
          </p:spPr>
        </p:pic>
        <p:sp>
          <p:nvSpPr>
            <p:cNvPr id="36" name="TextBox 35">
              <a:extLst>
                <a:ext uri="{FF2B5EF4-FFF2-40B4-BE49-F238E27FC236}">
                  <a16:creationId xmlns:a16="http://schemas.microsoft.com/office/drawing/2014/main" id="{49B9E854-65FA-4B73-854E-CC915B5AA3D2}"/>
                </a:ext>
              </a:extLst>
            </p:cNvPr>
            <p:cNvSpPr txBox="1"/>
            <p:nvPr/>
          </p:nvSpPr>
          <p:spPr>
            <a:xfrm>
              <a:off x="2686823" y="4456218"/>
              <a:ext cx="1609328" cy="953222"/>
            </a:xfrm>
            <a:prstGeom prst="rect">
              <a:avLst/>
            </a:prstGeom>
            <a:solidFill>
              <a:schemeClr val="bg1"/>
            </a:solidFill>
          </p:spPr>
          <p:txBody>
            <a:bodyPr wrap="square" rtlCol="0">
              <a:spAutoFit/>
            </a:bodyPr>
            <a:lstStyle/>
            <a:p>
              <a:r>
                <a:rPr lang="en-US" sz="700" b="1" dirty="0">
                  <a:latin typeface="Helvetica Neue" panose="020B0604020202020204" charset="0"/>
                </a:rPr>
                <a:t>Influent</a:t>
              </a:r>
            </a:p>
          </p:txBody>
        </p:sp>
        <p:sp>
          <p:nvSpPr>
            <p:cNvPr id="37" name="TextBox 36">
              <a:extLst>
                <a:ext uri="{FF2B5EF4-FFF2-40B4-BE49-F238E27FC236}">
                  <a16:creationId xmlns:a16="http://schemas.microsoft.com/office/drawing/2014/main" id="{2BBF8591-2B28-41DE-85AD-06F76DB82490}"/>
                </a:ext>
              </a:extLst>
            </p:cNvPr>
            <p:cNvSpPr txBox="1"/>
            <p:nvPr/>
          </p:nvSpPr>
          <p:spPr>
            <a:xfrm>
              <a:off x="5569898" y="4314709"/>
              <a:ext cx="1720478" cy="953222"/>
            </a:xfrm>
            <a:prstGeom prst="rect">
              <a:avLst/>
            </a:prstGeom>
            <a:solidFill>
              <a:schemeClr val="bg1"/>
            </a:solidFill>
          </p:spPr>
          <p:txBody>
            <a:bodyPr wrap="square" rtlCol="0">
              <a:spAutoFit/>
            </a:bodyPr>
            <a:lstStyle/>
            <a:p>
              <a:r>
                <a:rPr lang="en-US" sz="700" b="1" dirty="0">
                  <a:latin typeface="Helvetica Neue" panose="020B0604020202020204" charset="0"/>
                </a:rPr>
                <a:t>(80/100)</a:t>
              </a:r>
            </a:p>
          </p:txBody>
        </p:sp>
        <p:sp>
          <p:nvSpPr>
            <p:cNvPr id="38" name="TextBox 37">
              <a:extLst>
                <a:ext uri="{FF2B5EF4-FFF2-40B4-BE49-F238E27FC236}">
                  <a16:creationId xmlns:a16="http://schemas.microsoft.com/office/drawing/2014/main" id="{4835A6C5-E3F6-4DFB-89D0-6701D7935AE1}"/>
                </a:ext>
              </a:extLst>
            </p:cNvPr>
            <p:cNvSpPr txBox="1"/>
            <p:nvPr/>
          </p:nvSpPr>
          <p:spPr>
            <a:xfrm>
              <a:off x="3772363" y="4177754"/>
              <a:ext cx="2042328" cy="1979764"/>
            </a:xfrm>
            <a:prstGeom prst="rect">
              <a:avLst/>
            </a:prstGeom>
            <a:solidFill>
              <a:schemeClr val="bg1"/>
            </a:solidFill>
          </p:spPr>
          <p:txBody>
            <a:bodyPr wrap="square" rtlCol="0">
              <a:spAutoFit/>
            </a:bodyPr>
            <a:lstStyle/>
            <a:p>
              <a:r>
                <a:rPr lang="en-US" sz="700" b="1" dirty="0">
                  <a:latin typeface="Helvetica Neue" panose="020B0604020202020204" charset="0"/>
                </a:rPr>
                <a:t>Adsorption </a:t>
              </a:r>
            </a:p>
            <a:p>
              <a:r>
                <a:rPr lang="en-US" sz="700" b="1" dirty="0">
                  <a:latin typeface="Helvetica Neue" panose="020B0604020202020204" charset="0"/>
                </a:rPr>
                <a:t>Effluent</a:t>
              </a:r>
            </a:p>
            <a:p>
              <a:r>
                <a:rPr lang="en-US" sz="700" b="1" dirty="0">
                  <a:latin typeface="Helvetica Neue" panose="020B0604020202020204" charset="0"/>
                </a:rPr>
                <a:t>(80/100)</a:t>
              </a:r>
            </a:p>
          </p:txBody>
        </p:sp>
        <p:sp>
          <p:nvSpPr>
            <p:cNvPr id="39" name="TextBox 38">
              <a:extLst>
                <a:ext uri="{FF2B5EF4-FFF2-40B4-BE49-F238E27FC236}">
                  <a16:creationId xmlns:a16="http://schemas.microsoft.com/office/drawing/2014/main" id="{215FCCFA-C15F-42EA-869A-268AA5788F2D}"/>
                </a:ext>
              </a:extLst>
            </p:cNvPr>
            <p:cNvSpPr txBox="1"/>
            <p:nvPr/>
          </p:nvSpPr>
          <p:spPr>
            <a:xfrm>
              <a:off x="6953824" y="4235980"/>
              <a:ext cx="1757670" cy="953222"/>
            </a:xfrm>
            <a:prstGeom prst="rect">
              <a:avLst/>
            </a:prstGeom>
            <a:solidFill>
              <a:schemeClr val="bg1"/>
            </a:solidFill>
          </p:spPr>
          <p:txBody>
            <a:bodyPr wrap="square" rtlCol="0">
              <a:spAutoFit/>
            </a:bodyPr>
            <a:lstStyle/>
            <a:p>
              <a:r>
                <a:rPr lang="en-US" sz="700" b="1" dirty="0">
                  <a:latin typeface="Helvetica Neue" panose="020B0604020202020204" charset="0"/>
                </a:rPr>
                <a:t>(100/140)</a:t>
              </a:r>
            </a:p>
          </p:txBody>
        </p:sp>
        <p:sp>
          <p:nvSpPr>
            <p:cNvPr id="40" name="TextBox 39">
              <a:extLst>
                <a:ext uri="{FF2B5EF4-FFF2-40B4-BE49-F238E27FC236}">
                  <a16:creationId xmlns:a16="http://schemas.microsoft.com/office/drawing/2014/main" id="{AD29947E-00DE-4621-A81E-5B19984BF73B}"/>
                </a:ext>
              </a:extLst>
            </p:cNvPr>
            <p:cNvSpPr txBox="1"/>
            <p:nvPr/>
          </p:nvSpPr>
          <p:spPr>
            <a:xfrm>
              <a:off x="8340992" y="4177754"/>
              <a:ext cx="1974223" cy="953222"/>
            </a:xfrm>
            <a:prstGeom prst="rect">
              <a:avLst/>
            </a:prstGeom>
            <a:solidFill>
              <a:schemeClr val="bg1"/>
            </a:solidFill>
          </p:spPr>
          <p:txBody>
            <a:bodyPr wrap="square" rtlCol="0">
              <a:spAutoFit/>
            </a:bodyPr>
            <a:lstStyle/>
            <a:p>
              <a:r>
                <a:rPr lang="en-US" sz="700" b="1" dirty="0">
                  <a:latin typeface="Helvetica Neue" panose="020B0604020202020204" charset="0"/>
                </a:rPr>
                <a:t>(100/140)</a:t>
              </a:r>
            </a:p>
          </p:txBody>
        </p:sp>
      </p:grpSp>
      <p:pic>
        <p:nvPicPr>
          <p:cNvPr id="33" name="Google Shape;179;p28">
            <a:extLst>
              <a:ext uri="{FF2B5EF4-FFF2-40B4-BE49-F238E27FC236}">
                <a16:creationId xmlns:a16="http://schemas.microsoft.com/office/drawing/2014/main" id="{A8DBF24F-C6CF-428F-BF2E-B955A8593276}"/>
              </a:ext>
            </a:extLst>
          </p:cNvPr>
          <p:cNvPicPr preferRelativeResize="0"/>
          <p:nvPr/>
        </p:nvPicPr>
        <p:blipFill rotWithShape="1">
          <a:blip r:embed="rId14">
            <a:alphaModFix/>
          </a:blip>
          <a:srcRect l="6912" t="35693" r="66706" b="19378"/>
          <a:stretch/>
        </p:blipFill>
        <p:spPr>
          <a:xfrm>
            <a:off x="2281130" y="2916627"/>
            <a:ext cx="669250" cy="635224"/>
          </a:xfrm>
          <a:prstGeom prst="ellipse">
            <a:avLst/>
          </a:prstGeom>
          <a:ln w="38100">
            <a:noFill/>
            <a:prstDash val="sysDot"/>
          </a:ln>
          <a:effectLst>
            <a:outerShdw blurRad="292100" dist="139700" dir="2700000" algn="tl" rotWithShape="0">
              <a:srgbClr val="333333">
                <a:alpha val="65000"/>
              </a:srgbClr>
            </a:outerShdw>
          </a:effectLst>
        </p:spPr>
      </p:pic>
      <p:sp>
        <p:nvSpPr>
          <p:cNvPr id="4143" name="TextBox 33"/>
          <p:cNvSpPr txBox="1">
            <a:spLocks noChangeArrowheads="1"/>
          </p:cNvSpPr>
          <p:nvPr/>
        </p:nvSpPr>
        <p:spPr bwMode="auto">
          <a:xfrm>
            <a:off x="508301" y="2752764"/>
            <a:ext cx="1506470" cy="496288"/>
          </a:xfrm>
          <a:prstGeom prst="rect">
            <a:avLst/>
          </a:prstGeom>
          <a:solidFill>
            <a:schemeClr val="bg1"/>
          </a:solidFill>
          <a:ln>
            <a:noFill/>
          </a:ln>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Experimental runs from previous study; Laterite sample filtration column results </a:t>
            </a:r>
            <a:r>
              <a:rPr lang="en-US" altLang="en-US" sz="800" dirty="0">
                <a:ea typeface="Cambria" charset="0"/>
                <a:cs typeface="Arial" panose="020B0604020202020204" pitchFamily="34" charset="0"/>
              </a:rPr>
              <a:t>(</a:t>
            </a:r>
            <a:r>
              <a:rPr lang="en-US" altLang="en-US" sz="800" dirty="0" err="1">
                <a:ea typeface="Cambria" charset="0"/>
                <a:cs typeface="Arial" panose="020B0604020202020204" pitchFamily="34" charset="0"/>
              </a:rPr>
              <a:t>Nacomel</a:t>
            </a:r>
            <a:r>
              <a:rPr lang="en-US" altLang="en-US" sz="800" dirty="0">
                <a:ea typeface="Cambria" charset="0"/>
                <a:cs typeface="Arial" panose="020B0604020202020204" pitchFamily="34" charset="0"/>
              </a:rPr>
              <a:t>, et al 2019)</a:t>
            </a:r>
            <a:endParaRPr lang="en-US" altLang="en-US" sz="750" dirty="0">
              <a:cs typeface="Arial" panose="020B0604020202020204" pitchFamily="34" charset="0"/>
            </a:endParaRPr>
          </a:p>
        </p:txBody>
      </p:sp>
      <p:cxnSp>
        <p:nvCxnSpPr>
          <p:cNvPr id="18" name="Straight Arrow Connector 17">
            <a:extLst>
              <a:ext uri="{FF2B5EF4-FFF2-40B4-BE49-F238E27FC236}">
                <a16:creationId xmlns:a16="http://schemas.microsoft.com/office/drawing/2014/main" id="{4DE7EC92-D325-4F27-BEE4-F1D4B472CC2F}"/>
              </a:ext>
            </a:extLst>
          </p:cNvPr>
          <p:cNvCxnSpPr>
            <a:cxnSpLocks/>
          </p:cNvCxnSpPr>
          <p:nvPr/>
        </p:nvCxnSpPr>
        <p:spPr>
          <a:xfrm flipV="1">
            <a:off x="552456" y="4008647"/>
            <a:ext cx="43128" cy="2714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7BED39D-2C17-40EB-B650-D364ED39DC6B}"/>
              </a:ext>
            </a:extLst>
          </p:cNvPr>
          <p:cNvCxnSpPr>
            <a:cxnSpLocks/>
          </p:cNvCxnSpPr>
          <p:nvPr/>
        </p:nvCxnSpPr>
        <p:spPr>
          <a:xfrm flipV="1">
            <a:off x="1127539" y="4013105"/>
            <a:ext cx="0" cy="2307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9C15587-1FF1-4BF0-B653-0B762FCA8077}"/>
              </a:ext>
            </a:extLst>
          </p:cNvPr>
          <p:cNvCxnSpPr>
            <a:cxnSpLocks/>
            <a:stCxn id="37" idx="0"/>
          </p:cNvCxnSpPr>
          <p:nvPr/>
        </p:nvCxnSpPr>
        <p:spPr>
          <a:xfrm flipH="1" flipV="1">
            <a:off x="1558609" y="4011489"/>
            <a:ext cx="92412" cy="2044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048E46B9-89E9-400B-A8B8-A559A55ED872}"/>
              </a:ext>
            </a:extLst>
          </p:cNvPr>
          <p:cNvCxnSpPr>
            <a:cxnSpLocks/>
            <a:stCxn id="39" idx="0"/>
          </p:cNvCxnSpPr>
          <p:nvPr/>
        </p:nvCxnSpPr>
        <p:spPr>
          <a:xfrm flipH="1" flipV="1">
            <a:off x="1949959" y="3970038"/>
            <a:ext cx="153881" cy="23103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156DAB83-758E-4CE1-8AC3-49791F6547CE}"/>
              </a:ext>
            </a:extLst>
          </p:cNvPr>
          <p:cNvCxnSpPr>
            <a:cxnSpLocks/>
            <a:stCxn id="40" idx="0"/>
          </p:cNvCxnSpPr>
          <p:nvPr/>
        </p:nvCxnSpPr>
        <p:spPr>
          <a:xfrm flipH="1" flipV="1">
            <a:off x="2274319" y="3950422"/>
            <a:ext cx="312342" cy="23965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033D684D-F448-42BE-AD59-ABB287E2DFBF}"/>
              </a:ext>
            </a:extLst>
          </p:cNvPr>
          <p:cNvSpPr txBox="1"/>
          <p:nvPr/>
        </p:nvSpPr>
        <p:spPr>
          <a:xfrm>
            <a:off x="1953120" y="2764678"/>
            <a:ext cx="545552" cy="200055"/>
          </a:xfrm>
          <a:prstGeom prst="rect">
            <a:avLst/>
          </a:prstGeom>
          <a:noFill/>
        </p:spPr>
        <p:txBody>
          <a:bodyPr wrap="square" rtlCol="0">
            <a:spAutoFit/>
          </a:bodyPr>
          <a:lstStyle/>
          <a:p>
            <a:r>
              <a:rPr lang="en-US" sz="700" b="1" dirty="0">
                <a:latin typeface="Helvetica Neue" panose="020B0604020202020204" charset="0"/>
              </a:rPr>
              <a:t>Laterite</a:t>
            </a:r>
          </a:p>
        </p:txBody>
      </p:sp>
      <p:sp>
        <p:nvSpPr>
          <p:cNvPr id="64" name="TextBox 63">
            <a:extLst>
              <a:ext uri="{FF2B5EF4-FFF2-40B4-BE49-F238E27FC236}">
                <a16:creationId xmlns:a16="http://schemas.microsoft.com/office/drawing/2014/main" id="{69A659DC-F41C-4432-A6D7-233C89802CBF}"/>
              </a:ext>
            </a:extLst>
          </p:cNvPr>
          <p:cNvSpPr txBox="1"/>
          <p:nvPr/>
        </p:nvSpPr>
        <p:spPr>
          <a:xfrm>
            <a:off x="567252" y="7838856"/>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0.3</a:t>
            </a:r>
            <a:endParaRPr lang="en-US" dirty="0"/>
          </a:p>
        </p:txBody>
      </p:sp>
      <p:sp>
        <p:nvSpPr>
          <p:cNvPr id="54" name="TextBox 53">
            <a:extLst>
              <a:ext uri="{FF2B5EF4-FFF2-40B4-BE49-F238E27FC236}">
                <a16:creationId xmlns:a16="http://schemas.microsoft.com/office/drawing/2014/main" id="{60C77FC8-DAE5-4F03-927B-330A8BBAB11A}"/>
              </a:ext>
            </a:extLst>
          </p:cNvPr>
          <p:cNvSpPr txBox="1"/>
          <p:nvPr/>
        </p:nvSpPr>
        <p:spPr>
          <a:xfrm>
            <a:off x="1684591" y="7849009"/>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0.2</a:t>
            </a:r>
            <a:endParaRPr lang="en-US" dirty="0"/>
          </a:p>
        </p:txBody>
      </p:sp>
      <p:sp>
        <p:nvSpPr>
          <p:cNvPr id="55" name="TextBox 54">
            <a:extLst>
              <a:ext uri="{FF2B5EF4-FFF2-40B4-BE49-F238E27FC236}">
                <a16:creationId xmlns:a16="http://schemas.microsoft.com/office/drawing/2014/main" id="{1EF555BD-68D4-41B7-AC34-71A440BB84B4}"/>
              </a:ext>
            </a:extLst>
          </p:cNvPr>
          <p:cNvSpPr txBox="1"/>
          <p:nvPr/>
        </p:nvSpPr>
        <p:spPr>
          <a:xfrm>
            <a:off x="2749326" y="7860934"/>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0.1</a:t>
            </a:r>
            <a:endParaRPr lang="en-US" dirty="0"/>
          </a:p>
        </p:txBody>
      </p:sp>
      <p:sp>
        <p:nvSpPr>
          <p:cNvPr id="4139" name="TextBox 28"/>
          <p:cNvSpPr txBox="1">
            <a:spLocks noChangeArrowheads="1"/>
          </p:cNvSpPr>
          <p:nvPr/>
        </p:nvSpPr>
        <p:spPr bwMode="auto">
          <a:xfrm>
            <a:off x="3705216" y="6776514"/>
            <a:ext cx="1232492"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5</a:t>
            </a:r>
            <a:r>
              <a:rPr lang="en-US" altLang="en-US" sz="750" dirty="0">
                <a:cs typeface="Arial" panose="020B0604020202020204" pitchFamily="34" charset="0"/>
              </a:rPr>
              <a:t>.</a:t>
            </a:r>
            <a:r>
              <a:rPr lang="en-US" sz="700" dirty="0"/>
              <a:t> Relationship of porosity with respect to the estimated time of saturation.; useful in determining the time of saturation for other porosity values. </a:t>
            </a:r>
          </a:p>
          <a:p>
            <a:pPr eaLnBrk="1" hangingPunct="1">
              <a:spcBef>
                <a:spcPct val="0"/>
              </a:spcBef>
              <a:buFontTx/>
              <a:buNone/>
            </a:pPr>
            <a:endParaRPr lang="en-US" altLang="en-US" sz="750" dirty="0">
              <a:cs typeface="Arial" panose="020B0604020202020204" pitchFamily="34" charset="0"/>
            </a:endParaRPr>
          </a:p>
        </p:txBody>
      </p:sp>
      <p:sp>
        <p:nvSpPr>
          <p:cNvPr id="57" name="TextBox 56">
            <a:extLst>
              <a:ext uri="{FF2B5EF4-FFF2-40B4-BE49-F238E27FC236}">
                <a16:creationId xmlns:a16="http://schemas.microsoft.com/office/drawing/2014/main" id="{53EDE556-C16A-4F9C-B450-1C05B91B87AB}"/>
              </a:ext>
            </a:extLst>
          </p:cNvPr>
          <p:cNvSpPr txBox="1"/>
          <p:nvPr/>
        </p:nvSpPr>
        <p:spPr>
          <a:xfrm>
            <a:off x="4839587" y="6482371"/>
            <a:ext cx="401232" cy="169277"/>
          </a:xfrm>
          <a:prstGeom prst="rect">
            <a:avLst/>
          </a:prstGeom>
          <a:noFill/>
        </p:spPr>
        <p:txBody>
          <a:bodyPr wrap="square" rtlCol="0">
            <a:spAutoFit/>
          </a:bodyPr>
          <a:lstStyle/>
          <a:p>
            <a:r>
              <a:rPr lang="en-US" sz="500" dirty="0"/>
              <a:t>Time, s</a:t>
            </a:r>
          </a:p>
        </p:txBody>
      </p:sp>
      <p:sp>
        <p:nvSpPr>
          <p:cNvPr id="58" name="TextBox 57">
            <a:extLst>
              <a:ext uri="{FF2B5EF4-FFF2-40B4-BE49-F238E27FC236}">
                <a16:creationId xmlns:a16="http://schemas.microsoft.com/office/drawing/2014/main" id="{F6F85227-4376-4DA5-81F8-3BDCB323EB51}"/>
              </a:ext>
            </a:extLst>
          </p:cNvPr>
          <p:cNvSpPr txBox="1"/>
          <p:nvPr/>
        </p:nvSpPr>
        <p:spPr>
          <a:xfrm>
            <a:off x="5681706" y="7314968"/>
            <a:ext cx="497026" cy="169277"/>
          </a:xfrm>
          <a:prstGeom prst="rect">
            <a:avLst/>
          </a:prstGeom>
          <a:noFill/>
        </p:spPr>
        <p:txBody>
          <a:bodyPr wrap="square" rtlCol="0">
            <a:spAutoFit/>
          </a:bodyPr>
          <a:lstStyle/>
          <a:p>
            <a:r>
              <a:rPr lang="en-US" sz="500" dirty="0"/>
              <a:t>Porosity</a:t>
            </a:r>
          </a:p>
        </p:txBody>
      </p:sp>
      <p:sp>
        <p:nvSpPr>
          <p:cNvPr id="59" name="TextBox 26">
            <a:extLst>
              <a:ext uri="{FF2B5EF4-FFF2-40B4-BE49-F238E27FC236}">
                <a16:creationId xmlns:a16="http://schemas.microsoft.com/office/drawing/2014/main" id="{C83B632A-0DCC-48DA-AB40-0FA9548453ED}"/>
              </a:ext>
            </a:extLst>
          </p:cNvPr>
          <p:cNvSpPr txBox="1">
            <a:spLocks noChangeArrowheads="1"/>
          </p:cNvSpPr>
          <p:nvPr/>
        </p:nvSpPr>
        <p:spPr bwMode="auto">
          <a:xfrm>
            <a:off x="3658977" y="5517761"/>
            <a:ext cx="2908297" cy="103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buNone/>
            </a:pPr>
            <a:r>
              <a:rPr lang="en-US" sz="700" dirty="0"/>
              <a:t>Increasing porosity shifted peak concentration farther away from the inflow location porosity effect on exposure time of the fluid; slower flow rate yields longer exposure; lower porosities have higher surface area, adsorption capacity increases (Wang and </a:t>
            </a:r>
            <a:r>
              <a:rPr lang="en-US" sz="700" dirty="0" err="1"/>
              <a:t>Shadman</a:t>
            </a:r>
            <a:r>
              <a:rPr lang="en-US" sz="700" dirty="0"/>
              <a:t> 2013).</a:t>
            </a:r>
          </a:p>
          <a:p>
            <a:pPr>
              <a:buNone/>
            </a:pPr>
            <a:endParaRPr lang="en-US" sz="700" dirty="0"/>
          </a:p>
          <a:p>
            <a:pPr>
              <a:buNone/>
            </a:pPr>
            <a:r>
              <a:rPr lang="en-US" sz="700" dirty="0"/>
              <a:t>Convection velocity (flow velocity) was assumed to be directly proportional to the porosity of the particles in the fixed-bed because for a higher porosity, there would be a faster rate of transport; more available surface area in the fixed-bed. </a:t>
            </a:r>
            <a:endParaRPr lang="en-US" altLang="en-US" sz="750" dirty="0">
              <a:cs typeface="Arial" panose="020B0604020202020204" pitchFamily="34" charset="0"/>
            </a:endParaRPr>
          </a:p>
        </p:txBody>
      </p:sp>
      <p:sp>
        <p:nvSpPr>
          <p:cNvPr id="73" name="TextBox 72">
            <a:extLst>
              <a:ext uri="{FF2B5EF4-FFF2-40B4-BE49-F238E27FC236}">
                <a16:creationId xmlns:a16="http://schemas.microsoft.com/office/drawing/2014/main" id="{8757742F-90EF-433A-A672-7315847B4E31}"/>
              </a:ext>
            </a:extLst>
          </p:cNvPr>
          <p:cNvSpPr txBox="1"/>
          <p:nvPr/>
        </p:nvSpPr>
        <p:spPr>
          <a:xfrm>
            <a:off x="4556672" y="2245575"/>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0.3</a:t>
            </a:r>
            <a:endParaRPr lang="en-US" dirty="0"/>
          </a:p>
        </p:txBody>
      </p:sp>
      <p:sp>
        <p:nvSpPr>
          <p:cNvPr id="75" name="TextBox 74">
            <a:extLst>
              <a:ext uri="{FF2B5EF4-FFF2-40B4-BE49-F238E27FC236}">
                <a16:creationId xmlns:a16="http://schemas.microsoft.com/office/drawing/2014/main" id="{41A243CD-7384-43C4-92C4-C2AAA595CF3F}"/>
              </a:ext>
            </a:extLst>
          </p:cNvPr>
          <p:cNvSpPr txBox="1"/>
          <p:nvPr/>
        </p:nvSpPr>
        <p:spPr>
          <a:xfrm>
            <a:off x="6089758" y="2247836"/>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0.2</a:t>
            </a:r>
            <a:endParaRPr lang="en-US" dirty="0"/>
          </a:p>
        </p:txBody>
      </p:sp>
      <p:sp>
        <p:nvSpPr>
          <p:cNvPr id="76" name="TextBox 75">
            <a:extLst>
              <a:ext uri="{FF2B5EF4-FFF2-40B4-BE49-F238E27FC236}">
                <a16:creationId xmlns:a16="http://schemas.microsoft.com/office/drawing/2014/main" id="{D91CE93D-F219-4947-BE41-36BDB2599805}"/>
              </a:ext>
            </a:extLst>
          </p:cNvPr>
          <p:cNvSpPr txBox="1"/>
          <p:nvPr/>
        </p:nvSpPr>
        <p:spPr>
          <a:xfrm>
            <a:off x="4551869" y="3282255"/>
            <a:ext cx="488334" cy="215444"/>
          </a:xfrm>
          <a:prstGeom prst="rect">
            <a:avLst/>
          </a:prstGeom>
          <a:noFill/>
        </p:spPr>
        <p:txBody>
          <a:bodyPr wrap="square">
            <a:spAutoFit/>
          </a:bodyPr>
          <a:lstStyle/>
          <a:p>
            <a:r>
              <a:rPr lang="en-US" altLang="en-US" sz="800" dirty="0">
                <a:latin typeface="Calibri" panose="020F0502020204030204" pitchFamily="34" charset="0"/>
                <a:cs typeface="Arial" panose="020B0604020202020204" pitchFamily="34" charset="0"/>
              </a:rPr>
              <a:t>P= 0.1</a:t>
            </a:r>
            <a:endParaRPr lang="en-US" dirty="0"/>
          </a:p>
        </p:txBody>
      </p:sp>
      <p:sp>
        <p:nvSpPr>
          <p:cNvPr id="4137" name="TextBox 26"/>
          <p:cNvSpPr txBox="1">
            <a:spLocks noChangeArrowheads="1"/>
          </p:cNvSpPr>
          <p:nvPr/>
        </p:nvSpPr>
        <p:spPr bwMode="auto">
          <a:xfrm>
            <a:off x="5681706" y="4355741"/>
            <a:ext cx="870250" cy="35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a:t>
            </a:r>
            <a:r>
              <a:rPr lang="en-US" sz="700" dirty="0"/>
              <a:t>Concentration vs. Inflow distance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813</Words>
  <Application>Microsoft Office PowerPoint</Application>
  <PresentationFormat>A4 Paper (210x297 mm)</PresentationFormat>
  <Paragraphs>56</Paragraphs>
  <Slides>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Helvetica Neue</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2020-09-21T03:14:02Z</dcterms:modified>
</cp:coreProperties>
</file>