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70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HIDiC%20Th&#232;se\Calculs_%20Ailette_tetraspline_final_v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Feuille_de_calcul_Microsoft_Excel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HIDiC%20These\Calculs_%20Ailette_tetraspline_final_v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20285030903219"/>
          <c:y val="6.2482745212404003E-2"/>
          <c:w val="0.83340747895223366"/>
          <c:h val="0.72935981767711133"/>
        </c:manualLayout>
      </c:layout>
      <c:scatterChart>
        <c:scatterStyle val="lineMarker"/>
        <c:varyColors val="0"/>
        <c:ser>
          <c:idx val="0"/>
          <c:order val="0"/>
          <c:tx>
            <c:strRef>
              <c:f>'Conductivité tetraspline (cube)'!$B$189</c:f>
              <c:strCache>
                <c:ptCount val="1"/>
                <c:pt idx="0">
                  <c:v>Mesh,  Element size min≠max</c:v>
                </c:pt>
              </c:strCache>
            </c:strRef>
          </c:tx>
          <c:spPr>
            <a:ln w="25400" cap="flat" cmpd="sng" algn="ctr">
              <a:noFill/>
              <a:prstDash val="sysDot"/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tint val="65000"/>
                      <a:lumMod val="110000"/>
                    </a:schemeClr>
                  </a:gs>
                  <a:gs pos="88000">
                    <a:schemeClr val="accent1">
                      <a:tint val="90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gradFill rotWithShape="1">
                  <a:gsLst>
                    <a:gs pos="0">
                      <a:schemeClr val="accent1">
                        <a:tint val="65000"/>
                        <a:lumMod val="110000"/>
                      </a:schemeClr>
                    </a:gs>
                    <a:gs pos="88000">
                      <a:schemeClr val="accent1">
                        <a:tint val="90000"/>
                      </a:schemeClr>
                    </a:gs>
                  </a:gsLst>
                  <a:lin ang="5400000" scaled="0"/>
                </a:gradFill>
                <a:ln w="9525" cap="flat" cmpd="sng" algn="ctr">
                  <a:solidFill>
                    <a:schemeClr val="accent1">
                      <a:shade val="95000"/>
                    </a:schemeClr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6DDF-4A7D-88B8-B655B283FB4C}"/>
              </c:ext>
            </c:extLst>
          </c:dPt>
          <c:xVal>
            <c:numRef>
              <c:f>'Conductivité tetraspline (cube)'!$B$200:$G$200</c:f>
              <c:numCache>
                <c:formatCode>0.00E+00</c:formatCode>
                <c:ptCount val="6"/>
                <c:pt idx="0">
                  <c:v>2.1924758995188873</c:v>
                </c:pt>
                <c:pt idx="1">
                  <c:v>3.7478598587498602</c:v>
                </c:pt>
                <c:pt idx="2">
                  <c:v>7.8113590498627099</c:v>
                </c:pt>
                <c:pt idx="3">
                  <c:v>16.510876995006512</c:v>
                </c:pt>
                <c:pt idx="4">
                  <c:v>29.009566253060513</c:v>
                </c:pt>
                <c:pt idx="5">
                  <c:v>58.955324324732075</c:v>
                </c:pt>
              </c:numCache>
            </c:numRef>
          </c:xVal>
          <c:yVal>
            <c:numRef>
              <c:f>'Conductivité tetraspline (cube)'!$B$215:$G$215</c:f>
              <c:numCache>
                <c:formatCode>0.000</c:formatCode>
                <c:ptCount val="6"/>
                <c:pt idx="0">
                  <c:v>3.92565294626145</c:v>
                </c:pt>
                <c:pt idx="1">
                  <c:v>3.9464023644798232</c:v>
                </c:pt>
                <c:pt idx="2">
                  <c:v>3.9492292819307742</c:v>
                </c:pt>
                <c:pt idx="3">
                  <c:v>3.9571272488332192</c:v>
                </c:pt>
                <c:pt idx="4">
                  <c:v>3.9581824628660782</c:v>
                </c:pt>
                <c:pt idx="5">
                  <c:v>3.9553310939578896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DDF-4A7D-88B8-B655B283FB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6845312"/>
        <c:axId val="251044224"/>
      </c:scatterChart>
      <c:valAx>
        <c:axId val="236845312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noProof="0" dirty="0" smtClean="0"/>
                  <a:t>Number</a:t>
                </a:r>
                <a:r>
                  <a:rPr lang="fr-FR" dirty="0" smtClean="0"/>
                  <a:t> </a:t>
                </a:r>
                <a:r>
                  <a:rPr lang="fr-FR" dirty="0"/>
                  <a:t>of </a:t>
                </a:r>
                <a:r>
                  <a:rPr lang="fr-FR" dirty="0" err="1"/>
                  <a:t>nodes</a:t>
                </a:r>
                <a:r>
                  <a:rPr lang="fr-FR" dirty="0"/>
                  <a:t> per domain volume (nodes/mm3)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51044224"/>
        <c:crosses val="autoZero"/>
        <c:crossBetween val="midCat"/>
      </c:valAx>
      <c:valAx>
        <c:axId val="25104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ETCx (W/(m.K))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36845312"/>
        <c:crosses val="autoZero"/>
        <c:crossBetween val="midCat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>
                <a:alpha val="0"/>
              </a:schemeClr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21244628642941"/>
          <c:y val="3.0622228019827811E-2"/>
          <c:w val="0.86119904629796062"/>
          <c:h val="0.5733969949956122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'Conductivité tetraspline_résumé'!$B$120:$B$121</c:f>
              <c:strCache>
                <c:ptCount val="2"/>
                <c:pt idx="0">
                  <c:v>TS_Al_2.25_89_182</c:v>
                </c:pt>
                <c:pt idx="1">
                  <c:v>x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tetraspline_résumé'!$B$122:$B$127</c:f>
              <c:numCache>
                <c:formatCode>0.00</c:formatCode>
                <c:ptCount val="6"/>
                <c:pt idx="0">
                  <c:v>4.8583621665995143</c:v>
                </c:pt>
                <c:pt idx="1">
                  <c:v>4.5934639683130314</c:v>
                </c:pt>
                <c:pt idx="2">
                  <c:v>4.5578522470113505</c:v>
                </c:pt>
                <c:pt idx="3">
                  <c:v>4.5315686618186266</c:v>
                </c:pt>
                <c:pt idx="4">
                  <c:v>4.5195557715783146</c:v>
                </c:pt>
                <c:pt idx="5">
                  <c:v>4.511290765424671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3AE-41D0-8EF4-C6075FBA0724}"/>
            </c:ext>
          </c:extLst>
        </c:ser>
        <c:ser>
          <c:idx val="1"/>
          <c:order val="1"/>
          <c:tx>
            <c:strRef>
              <c:f>'Conductivité tetraspline_résumé'!$C$120:$C$121</c:f>
              <c:strCache>
                <c:ptCount val="2"/>
                <c:pt idx="0">
                  <c:v>TS_Al_1.5_92_205</c:v>
                </c:pt>
                <c:pt idx="1">
                  <c:v>x</c:v>
                </c:pt>
              </c:strCache>
            </c:strRef>
          </c:tx>
          <c:spPr>
            <a:ln w="19050" cap="rnd">
              <a:solidFill>
                <a:srgbClr val="C00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tetraspline_résumé'!$C$122:$C$127</c:f>
              <c:numCache>
                <c:formatCode>0.00</c:formatCode>
                <c:ptCount val="6"/>
                <c:pt idx="0">
                  <c:v>3.3430486579773513</c:v>
                </c:pt>
                <c:pt idx="1">
                  <c:v>3.161046574714967</c:v>
                </c:pt>
                <c:pt idx="2">
                  <c:v>3.1384039849011716</c:v>
                </c:pt>
                <c:pt idx="3">
                  <c:v>3.1196020058757994</c:v>
                </c:pt>
                <c:pt idx="4">
                  <c:v>3.110967119752174</c:v>
                </c:pt>
                <c:pt idx="5">
                  <c:v>3.104806313398174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3AE-41D0-8EF4-C6075FBA0724}"/>
            </c:ext>
          </c:extLst>
        </c:ser>
        <c:ser>
          <c:idx val="2"/>
          <c:order val="2"/>
          <c:tx>
            <c:strRef>
              <c:f>'Conductivité tetraspline_résumé'!$D$120:$D$121</c:f>
              <c:strCache>
                <c:ptCount val="2"/>
                <c:pt idx="0">
                  <c:v>TS_Al_2,75_89_148</c:v>
                </c:pt>
                <c:pt idx="1">
                  <c:v>x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tetraspline_résumé'!$D$122:$D$127</c:f>
              <c:numCache>
                <c:formatCode>0.00</c:formatCode>
                <c:ptCount val="6"/>
                <c:pt idx="0">
                  <c:v>4.7151310205677381</c:v>
                </c:pt>
                <c:pt idx="1">
                  <c:v>4.4559406575175746</c:v>
                </c:pt>
                <c:pt idx="2">
                  <c:v>4.4559406575175746</c:v>
                </c:pt>
                <c:pt idx="3">
                  <c:v>4.395908152998115</c:v>
                </c:pt>
                <c:pt idx="4">
                  <c:v>4.3844546878442134</c:v>
                </c:pt>
                <c:pt idx="5">
                  <c:v>4.3758949590027889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3AE-41D0-8EF4-C6075FBA0724}"/>
            </c:ext>
          </c:extLst>
        </c:ser>
        <c:ser>
          <c:idx val="3"/>
          <c:order val="3"/>
          <c:tx>
            <c:strRef>
              <c:f>'Conductivité tetraspline_résumé'!$E$120:$E$121</c:f>
              <c:strCache>
                <c:ptCount val="2"/>
                <c:pt idx="0">
                  <c:v>TS_Al_2.00_87_231</c:v>
                </c:pt>
                <c:pt idx="1">
                  <c:v>x</c:v>
                </c:pt>
              </c:strCache>
            </c:strRef>
          </c:tx>
          <c:spPr>
            <a:ln w="19050" cap="rnd">
              <a:solidFill>
                <a:srgbClr val="0070C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tetraspline_résumé'!$E$122:$E$127</c:f>
              <c:numCache>
                <c:formatCode>0.00</c:formatCode>
                <c:ptCount val="6"/>
                <c:pt idx="0">
                  <c:v>5.9773656245018705</c:v>
                </c:pt>
                <c:pt idx="1">
                  <c:v>5.6649530381520528</c:v>
                </c:pt>
                <c:pt idx="2">
                  <c:v>5.6296001685089809</c:v>
                </c:pt>
                <c:pt idx="3">
                  <c:v>5.59956363000809</c:v>
                </c:pt>
                <c:pt idx="4">
                  <c:v>5.5854571260200387</c:v>
                </c:pt>
                <c:pt idx="5">
                  <c:v>5.5747553897955644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03AE-41D0-8EF4-C6075FBA0724}"/>
            </c:ext>
          </c:extLst>
        </c:ser>
        <c:ser>
          <c:idx val="4"/>
          <c:order val="4"/>
          <c:tx>
            <c:strRef>
              <c:f>'Conductivité tetraspline_résumé'!$F$120:$F$121</c:f>
              <c:strCache>
                <c:ptCount val="2"/>
                <c:pt idx="0">
                  <c:v>TS_Al_2.25_89_182</c:v>
                </c:pt>
                <c:pt idx="1">
                  <c:v> y 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tetraspline_résumé'!$F$122:$F$127</c:f>
              <c:numCache>
                <c:formatCode>0.00</c:formatCode>
                <c:ptCount val="6"/>
                <c:pt idx="0">
                  <c:v>4.423208987480554</c:v>
                </c:pt>
                <c:pt idx="1">
                  <c:v>4.5570534178832087</c:v>
                </c:pt>
                <c:pt idx="2">
                  <c:v>4.5643708843699571</c:v>
                </c:pt>
                <c:pt idx="3">
                  <c:v>4.5812288662295337</c:v>
                </c:pt>
                <c:pt idx="4">
                  <c:v>4.5779989379524988</c:v>
                </c:pt>
                <c:pt idx="5">
                  <c:v>4.5858843517416128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03AE-41D0-8EF4-C6075FBA0724}"/>
            </c:ext>
          </c:extLst>
        </c:ser>
        <c:ser>
          <c:idx val="5"/>
          <c:order val="5"/>
          <c:tx>
            <c:strRef>
              <c:f>'Conductivité tetraspline_résumé'!$G$120:$G$121</c:f>
              <c:strCache>
                <c:ptCount val="2"/>
                <c:pt idx="0">
                  <c:v>TS_Al_1.5_92_205</c:v>
                </c:pt>
                <c:pt idx="1">
                  <c:v> y </c:v>
                </c:pt>
              </c:strCache>
            </c:strRef>
          </c:tx>
          <c:spPr>
            <a:ln w="19050" cap="rnd">
              <a:solidFill>
                <a:srgbClr val="C0000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tetraspline_résumé'!$G$122:$G$127</c:f>
              <c:numCache>
                <c:formatCode>0.00</c:formatCode>
                <c:ptCount val="6"/>
                <c:pt idx="0">
                  <c:v>2.9941779276385319</c:v>
                </c:pt>
                <c:pt idx="1">
                  <c:v>3.1251506177332105</c:v>
                </c:pt>
                <c:pt idx="2">
                  <c:v>3.1321247782432082</c:v>
                </c:pt>
                <c:pt idx="3">
                  <c:v>3.1476510486917157</c:v>
                </c:pt>
                <c:pt idx="4">
                  <c:v>3.1476585536060524</c:v>
                </c:pt>
                <c:pt idx="5">
                  <c:v>3.1539206871904963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03AE-41D0-8EF4-C6075FBA0724}"/>
            </c:ext>
          </c:extLst>
        </c:ser>
        <c:ser>
          <c:idx val="6"/>
          <c:order val="6"/>
          <c:tx>
            <c:strRef>
              <c:f>'Conductivité tetraspline_résumé'!$H$120:$H$121</c:f>
              <c:strCache>
                <c:ptCount val="2"/>
                <c:pt idx="0">
                  <c:v>TS_Al_2.75_89_148</c:v>
                </c:pt>
                <c:pt idx="1">
                  <c:v> y 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tetraspline_résumé'!$H$122:$H$127</c:f>
              <c:numCache>
                <c:formatCode>0.00</c:formatCode>
                <c:ptCount val="6"/>
                <c:pt idx="0">
                  <c:v>4.2812537812712161</c:v>
                </c:pt>
                <c:pt idx="1">
                  <c:v>4.4177154549727948</c:v>
                </c:pt>
                <c:pt idx="2">
                  <c:v>4.4177154549727948</c:v>
                </c:pt>
                <c:pt idx="3">
                  <c:v>4.4426715727031816</c:v>
                </c:pt>
                <c:pt idx="4">
                  <c:v>4.4404078721307627</c:v>
                </c:pt>
                <c:pt idx="5">
                  <c:v>4.4483130679420055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03AE-41D0-8EF4-C6075FBA0724}"/>
            </c:ext>
          </c:extLst>
        </c:ser>
        <c:ser>
          <c:idx val="7"/>
          <c:order val="7"/>
          <c:tx>
            <c:strRef>
              <c:f>'Conductivité tetraspline_résumé'!$I$120:$I$121</c:f>
              <c:strCache>
                <c:ptCount val="2"/>
                <c:pt idx="0">
                  <c:v>TS_Al_2.00_87_231</c:v>
                </c:pt>
                <c:pt idx="1">
                  <c:v> y </c:v>
                </c:pt>
              </c:strCache>
            </c:strRef>
          </c:tx>
          <c:spPr>
            <a:ln w="19050" cap="rnd">
              <a:solidFill>
                <a:srgbClr val="0070C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tetraspline_résumé'!$I$122:$I$127</c:f>
              <c:numCache>
                <c:formatCode>0.00</c:formatCode>
                <c:ptCount val="6"/>
                <c:pt idx="0">
                  <c:v>5.5035516540706411</c:v>
                </c:pt>
                <c:pt idx="1">
                  <c:v>5.6313295196411088</c:v>
                </c:pt>
                <c:pt idx="2">
                  <c:v>5.6449376427896256</c:v>
                </c:pt>
                <c:pt idx="3">
                  <c:v>5.6627439346887707</c:v>
                </c:pt>
                <c:pt idx="4">
                  <c:v>5.6557638955852578</c:v>
                </c:pt>
                <c:pt idx="5">
                  <c:v>5.6649572654588214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03AE-41D0-8EF4-C6075FBA0724}"/>
            </c:ext>
          </c:extLst>
        </c:ser>
        <c:ser>
          <c:idx val="8"/>
          <c:order val="8"/>
          <c:tx>
            <c:strRef>
              <c:f>'Conductivité tetraspline_résumé'!$J$120:$J$121</c:f>
              <c:strCache>
                <c:ptCount val="2"/>
                <c:pt idx="0">
                  <c:v>TS_Al_2.25_89_182</c:v>
                </c:pt>
                <c:pt idx="1">
                  <c:v>Avg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tetraspline_résumé'!$J$122:$J$127</c:f>
              <c:numCache>
                <c:formatCode>0.00</c:formatCode>
                <c:ptCount val="6"/>
                <c:pt idx="0">
                  <c:v>4.6407855770400346</c:v>
                </c:pt>
                <c:pt idx="1">
                  <c:v>4.5752586930981201</c:v>
                </c:pt>
                <c:pt idx="2">
                  <c:v>4.5611115656906538</c:v>
                </c:pt>
                <c:pt idx="3">
                  <c:v>4.5563987640240802</c:v>
                </c:pt>
                <c:pt idx="4">
                  <c:v>4.5487773547654067</c:v>
                </c:pt>
                <c:pt idx="5">
                  <c:v>4.5485875585831419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03AE-41D0-8EF4-C6075FBA0724}"/>
            </c:ext>
          </c:extLst>
        </c:ser>
        <c:ser>
          <c:idx val="9"/>
          <c:order val="9"/>
          <c:tx>
            <c:strRef>
              <c:f>'Conductivité tetraspline_résumé'!$K$120:$K$121</c:f>
              <c:strCache>
                <c:ptCount val="2"/>
                <c:pt idx="0">
                  <c:v>TS_Al_1.5_92_205</c:v>
                </c:pt>
                <c:pt idx="1">
                  <c:v>Avg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tetraspline_résumé'!$K$122:$K$127</c:f>
              <c:numCache>
                <c:formatCode>0.00</c:formatCode>
                <c:ptCount val="6"/>
                <c:pt idx="0">
                  <c:v>3.1686132928079416</c:v>
                </c:pt>
                <c:pt idx="1">
                  <c:v>3.1430985962240889</c:v>
                </c:pt>
                <c:pt idx="2">
                  <c:v>3.1352643815721901</c:v>
                </c:pt>
                <c:pt idx="3">
                  <c:v>3.1336265272837576</c:v>
                </c:pt>
                <c:pt idx="4">
                  <c:v>3.1293128366791132</c:v>
                </c:pt>
                <c:pt idx="5">
                  <c:v>3.1293635002943354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03AE-41D0-8EF4-C6075FBA0724}"/>
            </c:ext>
          </c:extLst>
        </c:ser>
        <c:ser>
          <c:idx val="10"/>
          <c:order val="10"/>
          <c:tx>
            <c:strRef>
              <c:f>'Conductivité tetraspline_résumé'!$L$120:$L$121</c:f>
              <c:strCache>
                <c:ptCount val="2"/>
                <c:pt idx="0">
                  <c:v>TS_Al_2.75_89_148</c:v>
                </c:pt>
                <c:pt idx="1">
                  <c:v>Avg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tetraspline_résumé'!$L$122:$L$127</c:f>
              <c:numCache>
                <c:formatCode>0.00</c:formatCode>
                <c:ptCount val="6"/>
                <c:pt idx="0">
                  <c:v>4.4981924009194767</c:v>
                </c:pt>
                <c:pt idx="1">
                  <c:v>4.4368280562451847</c:v>
                </c:pt>
                <c:pt idx="2">
                  <c:v>4.4368280562451847</c:v>
                </c:pt>
                <c:pt idx="3">
                  <c:v>4.4192898628506487</c:v>
                </c:pt>
                <c:pt idx="4">
                  <c:v>4.4124312799874881</c:v>
                </c:pt>
                <c:pt idx="5">
                  <c:v>4.4121040134723977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03AE-41D0-8EF4-C6075FBA0724}"/>
            </c:ext>
          </c:extLst>
        </c:ser>
        <c:ser>
          <c:idx val="11"/>
          <c:order val="11"/>
          <c:tx>
            <c:strRef>
              <c:f>'Conductivité tetraspline_résumé'!$M$120:$M$121</c:f>
              <c:strCache>
                <c:ptCount val="2"/>
                <c:pt idx="0">
                  <c:v>TS_Al_2.00_87_231</c:v>
                </c:pt>
                <c:pt idx="1">
                  <c:v>Avg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'Conductivité tetraspline_résumé'!$A$122:$A$127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'Conductivité tetraspline_résumé'!$M$122:$M$127</c:f>
              <c:numCache>
                <c:formatCode>0.00</c:formatCode>
                <c:ptCount val="6"/>
                <c:pt idx="0">
                  <c:v>5.7404586392862562</c:v>
                </c:pt>
                <c:pt idx="1">
                  <c:v>5.6481412788965812</c:v>
                </c:pt>
                <c:pt idx="2">
                  <c:v>5.6372689056493037</c:v>
                </c:pt>
                <c:pt idx="3">
                  <c:v>5.6311537823484308</c:v>
                </c:pt>
                <c:pt idx="4">
                  <c:v>5.6206105108026483</c:v>
                </c:pt>
                <c:pt idx="5">
                  <c:v>5.6198563276271933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03AE-41D0-8EF4-C6075FBA0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0894144"/>
        <c:axId val="270894704"/>
      </c:scatterChart>
      <c:valAx>
        <c:axId val="270894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n, Domain volume =n*EU_volume</a:t>
                </a:r>
              </a:p>
            </c:rich>
          </c:tx>
          <c:layout>
            <c:manualLayout>
              <c:xMode val="edge"/>
              <c:yMode val="edge"/>
              <c:x val="0.34606462247033254"/>
              <c:y val="0.701034971420439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0894704"/>
        <c:crosses val="autoZero"/>
        <c:crossBetween val="midCat"/>
      </c:valAx>
      <c:valAx>
        <c:axId val="270894704"/>
        <c:scaling>
          <c:orientation val="minMax"/>
          <c:min val="2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ETC (W/(m.K))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08941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0876188264203109E-4"/>
          <c:y val="0.78161954794488053"/>
          <c:w val="0.99938247623471599"/>
          <c:h val="0.195789554822949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fr-F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07645609771521"/>
          <c:y val="4.6017600002635224E-2"/>
          <c:w val="0.84584632538496607"/>
          <c:h val="0.59663317187095966"/>
        </c:manualLayout>
      </c:layout>
      <c:scatterChart>
        <c:scatterStyle val="lineMarker"/>
        <c:varyColors val="0"/>
        <c:ser>
          <c:idx val="0"/>
          <c:order val="0"/>
          <c:tx>
            <c:strRef>
              <c:f>'Conductivité tetraspline_résumé'!$C$60</c:f>
              <c:strCache>
                <c:ptCount val="1"/>
                <c:pt idx="0">
                  <c:v>EFC_x,y avg_TS Simulation  ((W/(m.K))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tar"/>
            <c:size val="8"/>
            <c:spPr>
              <a:noFill/>
              <a:ln w="9525">
                <a:solidFill>
                  <a:srgbClr val="002060"/>
                </a:solidFill>
              </a:ln>
              <a:effectLst/>
            </c:spPr>
          </c:marker>
          <c:xVal>
            <c:numRef>
              <c:f>'Conductivité tetraspline_résumé'!$B$63:$B$66</c:f>
              <c:numCache>
                <c:formatCode>0.0%</c:formatCode>
                <c:ptCount val="4"/>
                <c:pt idx="0">
                  <c:v>0.87123428613905962</c:v>
                </c:pt>
                <c:pt idx="1">
                  <c:v>0.89006273377692957</c:v>
                </c:pt>
                <c:pt idx="2">
                  <c:v>0.89254703126232593</c:v>
                </c:pt>
                <c:pt idx="3">
                  <c:v>0.91784749569831026</c:v>
                </c:pt>
              </c:numCache>
            </c:numRef>
          </c:xVal>
          <c:yVal>
            <c:numRef>
              <c:f>'Conductivité tetraspline_résumé'!$C$63:$C$66</c:f>
              <c:numCache>
                <c:formatCode>0.0</c:formatCode>
                <c:ptCount val="4"/>
                <c:pt idx="0">
                  <c:v>5.6198563276271933</c:v>
                </c:pt>
                <c:pt idx="1">
                  <c:v>4.5485875585831419</c:v>
                </c:pt>
                <c:pt idx="2">
                  <c:v>4.4121040134723977</c:v>
                </c:pt>
                <c:pt idx="3">
                  <c:v>3.1293635002943354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1B-4B5F-AB22-8B33609425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1042672"/>
        <c:axId val="271043232"/>
      </c:scatterChart>
      <c:scatterChart>
        <c:scatterStyle val="smoothMarker"/>
        <c:varyColors val="0"/>
        <c:ser>
          <c:idx val="4"/>
          <c:order val="1"/>
          <c:tx>
            <c:strRef>
              <c:f>'Conductivité tetraspline_résumé'!$G$60</c:f>
              <c:strCache>
                <c:ptCount val="1"/>
                <c:pt idx="0">
                  <c:v>EFC_x,y TS correlation ((W/(m.K))</c:v>
                </c:pt>
              </c:strCache>
            </c:strRef>
          </c:tx>
          <c:spPr>
            <a:ln w="2222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'Conductivité tetraspline_résumé'!$B$61:$B$66</c:f>
              <c:numCache>
                <c:formatCode>0.0%</c:formatCode>
                <c:ptCount val="6"/>
                <c:pt idx="0" formatCode="0%">
                  <c:v>0.85</c:v>
                </c:pt>
                <c:pt idx="1">
                  <c:v>0.8553300797644805</c:v>
                </c:pt>
                <c:pt idx="2">
                  <c:v>0.87123428613905962</c:v>
                </c:pt>
                <c:pt idx="3">
                  <c:v>0.89006273377692957</c:v>
                </c:pt>
                <c:pt idx="4">
                  <c:v>0.89254703126232593</c:v>
                </c:pt>
                <c:pt idx="5">
                  <c:v>0.91784749569831026</c:v>
                </c:pt>
              </c:numCache>
            </c:numRef>
          </c:xVal>
          <c:yVal>
            <c:numRef>
              <c:f>'Conductivité tetraspline_résumé'!$G$61:$G$66</c:f>
              <c:numCache>
                <c:formatCode>0.00</c:formatCode>
                <c:ptCount val="6"/>
                <c:pt idx="0">
                  <c:v>6.7846133266632576</c:v>
                </c:pt>
                <c:pt idx="1">
                  <c:v>6.4756950329743175</c:v>
                </c:pt>
                <c:pt idx="2">
                  <c:v>5.574050917555903</c:v>
                </c:pt>
                <c:pt idx="3">
                  <c:v>4.5484819312305778</c:v>
                </c:pt>
                <c:pt idx="4">
                  <c:v>4.4168036421664922</c:v>
                </c:pt>
                <c:pt idx="5">
                  <c:v>3.1293648674596213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C91B-4B5F-AB22-8B336094258F}"/>
            </c:ext>
          </c:extLst>
        </c:ser>
        <c:ser>
          <c:idx val="2"/>
          <c:order val="2"/>
          <c:tx>
            <c:strRef>
              <c:f>'Conductivité tetraspline_résumé'!$L$60</c:f>
              <c:strCache>
                <c:ptCount val="1"/>
                <c:pt idx="0">
                  <c:v>EFC_z_TS Simulation  ((W/(m.K))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lus"/>
            <c:size val="5"/>
            <c:spPr>
              <a:noFill/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bg1">
                    <a:lumMod val="50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'Conductivité tetraspline_résumé'!$B$61:$B$66</c:f>
              <c:numCache>
                <c:formatCode>0.0%</c:formatCode>
                <c:ptCount val="6"/>
                <c:pt idx="0" formatCode="0%">
                  <c:v>0.85</c:v>
                </c:pt>
                <c:pt idx="1">
                  <c:v>0.8553300797644805</c:v>
                </c:pt>
                <c:pt idx="2">
                  <c:v>0.87123428613905962</c:v>
                </c:pt>
                <c:pt idx="3">
                  <c:v>0.89006273377692957</c:v>
                </c:pt>
                <c:pt idx="4">
                  <c:v>0.89254703126232593</c:v>
                </c:pt>
                <c:pt idx="5">
                  <c:v>0.91784749569831026</c:v>
                </c:pt>
              </c:numCache>
            </c:numRef>
          </c:xVal>
          <c:yVal>
            <c:numRef>
              <c:f>'Conductivité tetraspline_résumé'!$L$61:$L$66</c:f>
              <c:numCache>
                <c:formatCode>General</c:formatCode>
                <c:ptCount val="6"/>
                <c:pt idx="2">
                  <c:v>21.858984686430144</c:v>
                </c:pt>
                <c:pt idx="3" formatCode="0.00">
                  <c:v>18.547546427591975</c:v>
                </c:pt>
                <c:pt idx="5" formatCode="0.00">
                  <c:v>13.586886270541504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91B-4B5F-AB22-8B33609425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1042672"/>
        <c:axId val="271043232"/>
      </c:scatterChart>
      <c:valAx>
        <c:axId val="2710426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noProof="0" dirty="0" smtClean="0"/>
                  <a:t>Porosity</a:t>
                </a:r>
                <a:r>
                  <a:rPr lang="fr-FR" dirty="0" smtClean="0"/>
                  <a:t>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1043232"/>
        <c:crosses val="autoZero"/>
        <c:crossBetween val="midCat"/>
      </c:valAx>
      <c:valAx>
        <c:axId val="271043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 smtClean="0"/>
                  <a:t>ETC (W/(m.K))</a:t>
                </a:r>
              </a:p>
            </c:rich>
          </c:tx>
          <c:layout>
            <c:manualLayout>
              <c:xMode val="edge"/>
              <c:yMode val="edge"/>
              <c:x val="2.0540366915647184E-2"/>
              <c:y val="0.187503253269174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1042672"/>
        <c:crosses val="autoZero"/>
        <c:crossBetween val="midCat"/>
      </c:valAx>
      <c:spPr>
        <a:solidFill>
          <a:schemeClr val="bg1">
            <a:lumMod val="95000"/>
          </a:schemeClr>
        </a:solidFill>
        <a:ln>
          <a:noFill/>
        </a:ln>
        <a:effectLst/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"/>
          <c:y val="0.79406218140552964"/>
          <c:w val="0.98962646776690788"/>
          <c:h val="0.180837309502123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317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1197" kern="120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/>
    <cs:effectRef idx="1"/>
    <cs:fontRef idx="minor">
      <a:schemeClr val="dk1"/>
    </cs:fontRef>
    <cs:spPr>
      <a:ln w="9525" cap="flat" cmpd="sng" algn="ctr">
        <a:solidFill>
          <a:schemeClr val="phClr">
            <a:alpha val="70000"/>
          </a:schemeClr>
        </a:solidFill>
        <a:prstDash val="sysDot"/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rnd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0" baseline="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>
              <a:alpha val="0"/>
            </a:schemeClr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5000"/>
            <a:lumOff val="75000"/>
          </a:schemeClr>
        </a:solidFill>
        <a:round/>
      </a:ln>
    </cs:spPr>
    <cs:defRPr sz="1197" kern="1200" spc="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78F77-A552-4D5A-8C0B-96C1BEEE5C89}" type="datetimeFigureOut">
              <a:rPr lang="en-US" smtClean="0"/>
              <a:t>9/25/2020</a:t>
            </a:fld>
            <a:endParaRPr lang="en-US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90789-E335-478A-812E-641CCE50B97D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507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DE605-44BE-4865-B867-F79A41AD0C31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796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C42E-B621-4D31-BA7F-7B793E3ED914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798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7B0F8-F627-48A5-AECF-69A9E7423A66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2049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AF4-147A-4551-B2F3-786393BA3523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265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9515-7357-49B7-A692-258B9E381F4F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277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49FC9-5395-4090-A69C-C1D6DF8D68D7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384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D83D-CDD4-4856-8703-21EF82BF99FC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599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CB434-6372-4A62-B2AC-8D20B8FD7674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494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7" cy="63808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84419"/>
            <a:ext cx="8596668" cy="500714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DCC6-689A-416C-AEC0-45866AE72AA4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200" b="1"/>
            </a:lvl1pPr>
          </a:lstStyle>
          <a:p>
            <a:fld id="{E80AE430-6680-4C3B-964B-A326605A88C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Picture 2" descr="Résultat de recherche d'images pour &quot;LGC&quot;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2" y="5667493"/>
            <a:ext cx="1146515" cy="113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258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721F2-C99E-4AEB-96CD-663C8996E5C9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25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244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392964"/>
            <a:ext cx="4184035" cy="4955469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1392965"/>
            <a:ext cx="4184034" cy="4955468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18C3-F7DB-4DDE-A460-92EE4231271E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  <p:pic>
        <p:nvPicPr>
          <p:cNvPr id="8" name="Picture 2" descr="Résultat de recherche d'images pour &quot;LGC&quot;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2" y="5667493"/>
            <a:ext cx="1146515" cy="113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437745" y="6799810"/>
            <a:ext cx="8532000" cy="5819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78000">
                <a:schemeClr val="accent2">
                  <a:shade val="94000"/>
                  <a:lumMod val="94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6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305A-86DD-4DD1-94E4-358C5AAD802E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07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8CF3-5807-41EC-951F-B5476A69EF81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3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39AE-6C9F-4B19-9B57-E132F58EFA2D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095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9A52C-8CC0-451A-A850-B2700706C820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007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7E64-5DA0-47A0-BC3B-26D43E54874D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70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437744" y="6799810"/>
            <a:ext cx="8532000" cy="5819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78000">
                <a:schemeClr val="accent2">
                  <a:shade val="94000"/>
                  <a:lumMod val="94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4187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391559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D656-6C12-48D7-B61E-73863189D772}" type="datetime1">
              <a:rPr lang="en-US" smtClean="0"/>
              <a:t>9/25/2020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391559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6974" y="6391559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E80AE430-6680-4C3B-964B-A326605A88C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9" name="Picture 2" descr="Résultat de recherche d'images pour &quot;LGC&quot;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2" y="5667493"/>
            <a:ext cx="1146515" cy="113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58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1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9.png"/><Relationship Id="rId4" Type="http://schemas.openxmlformats.org/officeDocument/2006/relationships/image" Target="../media/image27.png"/><Relationship Id="rId9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5.jpeg"/><Relationship Id="rId10" Type="http://schemas.openxmlformats.org/officeDocument/2006/relationships/image" Target="../media/image11.png"/><Relationship Id="rId4" Type="http://schemas.openxmlformats.org/officeDocument/2006/relationships/image" Target="../media/image24.jpe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45432" y="2404534"/>
            <a:ext cx="9288379" cy="1646302"/>
          </a:xfrm>
        </p:spPr>
        <p:txBody>
          <a:bodyPr/>
          <a:lstStyle/>
          <a:p>
            <a:pPr algn="ctr"/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 Numerical study of effective thermal conductivity </a:t>
            </a:r>
            <a:r>
              <a:rPr lang="en-US" sz="3200" dirty="0" smtClean="0"/>
              <a:t>(ETC) of </a:t>
            </a:r>
            <a:r>
              <a:rPr lang="en-US" sz="3200" dirty="0"/>
              <a:t>periodic complex structures to be used in </a:t>
            </a:r>
            <a:r>
              <a:rPr lang="en-US" sz="3200" dirty="0" smtClean="0"/>
              <a:t>concentric distillation column</a:t>
            </a:r>
            <a:r>
              <a:rPr lang="en-US" sz="3200" b="1" dirty="0" smtClean="0"/>
              <a:t> </a:t>
            </a:r>
            <a:endParaRPr lang="en-US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213430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COMSOL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Conference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2020 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Europe (14 &amp; 15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October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 2020)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By: 				Yousef Al-Maqaleh (PhD student at INP Toulouse)</a:t>
            </a:r>
          </a:p>
          <a:p>
            <a:pPr algn="l"/>
            <a:r>
              <a:rPr lang="en-US" dirty="0" smtClean="0"/>
              <a:t>Supervisors: 		David Rouzineau (INP Toulouse) </a:t>
            </a:r>
          </a:p>
          <a:p>
            <a:pPr algn="l"/>
            <a:r>
              <a:rPr lang="en-US" dirty="0"/>
              <a:t>	</a:t>
            </a:r>
            <a:r>
              <a:rPr lang="en-US" dirty="0" smtClean="0"/>
              <a:t>			Michel </a:t>
            </a:r>
            <a:r>
              <a:rPr lang="en-US" dirty="0"/>
              <a:t>Meyer (INP Toulouse</a:t>
            </a:r>
            <a:r>
              <a:rPr lang="en-US" dirty="0" smtClean="0"/>
              <a:t>) </a:t>
            </a:r>
          </a:p>
          <a:p>
            <a:pPr algn="l"/>
            <a:r>
              <a:rPr lang="en-US" dirty="0"/>
              <a:t>	</a:t>
            </a:r>
            <a:r>
              <a:rPr lang="en-US" dirty="0" smtClean="0"/>
              <a:t>			Nathalie Raimondi (</a:t>
            </a:r>
            <a:r>
              <a:rPr lang="fr-FR" dirty="0" smtClean="0"/>
              <a:t>Paul Sabatier </a:t>
            </a:r>
            <a:r>
              <a:rPr lang="en-US" dirty="0" smtClean="0"/>
              <a:t>University</a:t>
            </a:r>
            <a:r>
              <a:rPr lang="fr-FR" dirty="0" smtClean="0"/>
              <a:t>)</a:t>
            </a:r>
            <a:endParaRPr lang="en-US" dirty="0"/>
          </a:p>
        </p:txBody>
      </p:sp>
      <p:pic>
        <p:nvPicPr>
          <p:cNvPr id="2052" name="Picture 4" descr="Accueil | Université de Toulou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949" y="1372340"/>
            <a:ext cx="1274914" cy="65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ésultat de recherche d'images pour &quot;LGC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603" y="964158"/>
            <a:ext cx="1072713" cy="105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gence de la transition écologique - retour à la page d'accue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622" y="1073985"/>
            <a:ext cx="797141" cy="9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dentité visuelle et logos - Ensiace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049" y="1372340"/>
            <a:ext cx="3221214" cy="65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45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2000"/>
    </mc:Choice>
    <mc:Fallback xmlns="">
      <p:transition advTm="22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: ETC versus porosity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ETC </a:t>
                </a:r>
                <a:r>
                  <a:rPr lang="en-US" baseline="-25000" dirty="0" smtClean="0"/>
                  <a:t>horizontal (x</a:t>
                </a:r>
                <a:r>
                  <a:rPr lang="en-US" dirty="0" smtClean="0"/>
                  <a:t> </a:t>
                </a:r>
                <a:r>
                  <a:rPr lang="en-US" baseline="-25000" dirty="0" smtClean="0"/>
                  <a:t>and y </a:t>
                </a:r>
                <a:r>
                  <a:rPr lang="en-US" sz="1600" baseline="-25000" dirty="0" smtClean="0"/>
                  <a:t>avg)</a:t>
                </a:r>
                <a:r>
                  <a:rPr lang="en-US" sz="1600" dirty="0" smtClean="0"/>
                  <a:t> versus porosity &gt;0.85% for TS geometry</a:t>
                </a:r>
              </a:p>
              <a:p>
                <a:endParaRPr lang="en-US" sz="1600" dirty="0"/>
              </a:p>
              <a:p>
                <a:endParaRPr lang="en-US" sz="1600" dirty="0" smtClean="0"/>
              </a:p>
              <a:p>
                <a:endParaRPr lang="en-US" sz="1600" dirty="0"/>
              </a:p>
              <a:p>
                <a:endParaRPr lang="en-US" sz="1600" dirty="0" smtClean="0"/>
              </a:p>
              <a:p>
                <a:endParaRPr lang="en-US" sz="1600" dirty="0"/>
              </a:p>
              <a:p>
                <a:endParaRPr lang="en-US" sz="1600" dirty="0" smtClean="0"/>
              </a:p>
              <a:p>
                <a:endParaRPr lang="en-US" sz="1600" dirty="0"/>
              </a:p>
              <a:p>
                <a:endParaRPr lang="en-US" sz="1600" dirty="0" smtClean="0"/>
              </a:p>
              <a:p>
                <a:endParaRPr lang="en-US" sz="1600" dirty="0"/>
              </a:p>
              <a:p>
                <a:endParaRPr lang="en-US" sz="1600" dirty="0" smtClean="0"/>
              </a:p>
              <a:p>
                <a:r>
                  <a:rPr lang="en-US" sz="1600" dirty="0" smtClean="0"/>
                  <a:t>Results: </a:t>
                </a:r>
                <a:r>
                  <a:rPr lang="en-US" sz="1600" dirty="0" smtClean="0">
                    <a:solidFill>
                      <a:srgbClr val="002060"/>
                    </a:solidFill>
                  </a:rPr>
                  <a:t>TS geometry </a:t>
                </a:r>
                <a:r>
                  <a:rPr lang="en-US" sz="1600" dirty="0" smtClean="0"/>
                  <a:t>is not efficient in </a:t>
                </a:r>
                <a:r>
                  <a:rPr lang="en-US" sz="1600" dirty="0"/>
                  <a:t>horizontal </a:t>
                </a:r>
                <a:r>
                  <a:rPr lang="en-US" sz="1600" dirty="0" smtClean="0"/>
                  <a:t>(</a:t>
                </a:r>
                <a:r>
                  <a:rPr lang="en-US" sz="1600" dirty="0"/>
                  <a:t>radial</a:t>
                </a:r>
                <a:r>
                  <a:rPr lang="en-US" sz="1600" dirty="0" smtClean="0"/>
                  <a:t>) heat transfer </a:t>
                </a:r>
                <a:r>
                  <a:rPr lang="en-US" sz="1600" u="sng" dirty="0" smtClean="0"/>
                  <a:t>by conduction</a:t>
                </a:r>
              </a:p>
              <a:p>
                <a:r>
                  <a:rPr lang="en-US" sz="1600" dirty="0" smtClean="0"/>
                  <a:t>Note: </a:t>
                </a:r>
              </a:p>
              <a:p>
                <a:pPr lvl="1"/>
                <a:r>
                  <a:rPr lang="en-US" sz="1400" u="sng" dirty="0" smtClean="0"/>
                  <a:t>ETC</a:t>
                </a:r>
                <a:r>
                  <a:rPr lang="en-US" sz="1400" u="sng" baseline="-25000" dirty="0" smtClean="0"/>
                  <a:t>x,y</a:t>
                </a:r>
                <a:r>
                  <a:rPr lang="en-US" sz="1400" dirty="0" smtClean="0"/>
                  <a:t> (TS_2.25_15.35_89)	= 4.8 W/(m.K)</a:t>
                </a:r>
                <a:endParaRPr lang="en-US" sz="1400" u="sng" baseline="-25000" dirty="0" smtClean="0"/>
              </a:p>
              <a:p>
                <a:pPr lvl="1"/>
                <a:r>
                  <a:rPr lang="en-US" sz="1400" u="sng" dirty="0" smtClean="0"/>
                  <a:t>ETC</a:t>
                </a:r>
                <a:r>
                  <a:rPr lang="en-US" sz="1400" u="sng" baseline="-25000" dirty="0" smtClean="0"/>
                  <a:t>z</a:t>
                </a:r>
                <a:r>
                  <a:rPr lang="en-US" sz="1400" dirty="0"/>
                  <a:t> (TS_2.25_15.35_89)</a:t>
                </a:r>
                <a:r>
                  <a:rPr lang="en-US" sz="1400" dirty="0" smtClean="0"/>
                  <a:t>	=18.5 W/(m.K)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</m:t>
                    </m:r>
                  </m:oMath>
                </a14:m>
                <a:r>
                  <a:rPr lang="en-US" sz="1400" dirty="0" smtClean="0">
                    <a:sym typeface="Wingdings" panose="05000000000000000000" pitchFamily="2" charset="2"/>
                  </a:rPr>
                  <a:t> orientation of the geometry is vital</a:t>
                </a:r>
                <a:endParaRPr lang="en-US" sz="1400" dirty="0" smtClean="0"/>
              </a:p>
              <a:p>
                <a:endParaRPr lang="en-US" sz="16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1" t="-8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Flèche vers le haut 10"/>
          <p:cNvSpPr/>
          <p:nvPr/>
        </p:nvSpPr>
        <p:spPr>
          <a:xfrm>
            <a:off x="8782620" y="2274106"/>
            <a:ext cx="194816" cy="828094"/>
          </a:xfrm>
          <a:prstGeom prst="upArrow">
            <a:avLst/>
          </a:prstGeom>
          <a:gradFill>
            <a:gsLst>
              <a:gs pos="0">
                <a:srgbClr val="002060"/>
              </a:gs>
              <a:gs pos="21000">
                <a:schemeClr val="accent1">
                  <a:lumMod val="45000"/>
                  <a:lumOff val="55000"/>
                </a:schemeClr>
              </a:gs>
              <a:gs pos="21000">
                <a:schemeClr val="accent1">
                  <a:lumMod val="45000"/>
                  <a:lumOff val="55000"/>
                </a:schemeClr>
              </a:gs>
              <a:gs pos="100000">
                <a:srgbClr val="C00000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8036940" y="1793565"/>
            <a:ext cx="78124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100">
                <a:solidFill>
                  <a:srgbClr val="00206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Vertical Heat flux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796477" y="3373932"/>
            <a:ext cx="926493" cy="3907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2060"/>
                </a:solidFill>
              </a:rPr>
              <a:t>Horizontal heat flux</a:t>
            </a:r>
            <a:endParaRPr lang="en-US" sz="1100" dirty="0">
              <a:solidFill>
                <a:srgbClr val="00206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032" t="12853" r="36733" b="7206"/>
          <a:stretch/>
        </p:blipFill>
        <p:spPr>
          <a:xfrm>
            <a:off x="8482517" y="3818551"/>
            <a:ext cx="667550" cy="1080000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889" t="12676" r="36444" b="7029"/>
          <a:stretch/>
        </p:blipFill>
        <p:spPr>
          <a:xfrm>
            <a:off x="7540610" y="3825164"/>
            <a:ext cx="671736" cy="1080000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9" name="Flèche vers le haut 8"/>
          <p:cNvSpPr/>
          <p:nvPr/>
        </p:nvSpPr>
        <p:spPr>
          <a:xfrm rot="4197307">
            <a:off x="7981675" y="4653147"/>
            <a:ext cx="156877" cy="504034"/>
          </a:xfrm>
          <a:prstGeom prst="upArrow">
            <a:avLst/>
          </a:prstGeom>
          <a:gradFill>
            <a:gsLst>
              <a:gs pos="0">
                <a:srgbClr val="002060"/>
              </a:gs>
              <a:gs pos="21000">
                <a:schemeClr val="accent1">
                  <a:lumMod val="45000"/>
                  <a:lumOff val="55000"/>
                </a:schemeClr>
              </a:gs>
              <a:gs pos="21000">
                <a:schemeClr val="accent1">
                  <a:lumMod val="45000"/>
                  <a:lumOff val="55000"/>
                </a:schemeClr>
              </a:gs>
              <a:gs pos="100000">
                <a:srgbClr val="C00000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lèche vers le haut 14"/>
          <p:cNvSpPr/>
          <p:nvPr/>
        </p:nvSpPr>
        <p:spPr>
          <a:xfrm rot="18769394">
            <a:off x="9047549" y="3690522"/>
            <a:ext cx="118953" cy="259367"/>
          </a:xfrm>
          <a:prstGeom prst="upArrow">
            <a:avLst/>
          </a:prstGeom>
          <a:gradFill>
            <a:gsLst>
              <a:gs pos="0">
                <a:srgbClr val="002060"/>
              </a:gs>
              <a:gs pos="21000">
                <a:schemeClr val="accent1">
                  <a:lumMod val="45000"/>
                  <a:lumOff val="55000"/>
                </a:schemeClr>
              </a:gs>
              <a:gs pos="21000">
                <a:schemeClr val="accent1">
                  <a:lumMod val="45000"/>
                  <a:lumOff val="55000"/>
                </a:schemeClr>
              </a:gs>
              <a:gs pos="100000">
                <a:srgbClr val="C00000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033" t="13206" r="36588" b="7205"/>
          <a:stretch/>
        </p:blipFill>
        <p:spPr>
          <a:xfrm>
            <a:off x="8073297" y="2134146"/>
            <a:ext cx="672905" cy="10800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252" y="1471087"/>
            <a:ext cx="263120" cy="26312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348098" y="1394816"/>
            <a:ext cx="2036482" cy="3907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rgbClr val="002060"/>
                </a:solidFill>
              </a:rPr>
              <a:t>Surface: Temperature (°C)</a:t>
            </a:r>
            <a:endParaRPr lang="en-US" sz="1100" b="1" dirty="0">
              <a:solidFill>
                <a:srgbClr val="002060"/>
              </a:solidFill>
            </a:endParaRPr>
          </a:p>
        </p:txBody>
      </p:sp>
      <p:pic>
        <p:nvPicPr>
          <p:cNvPr id="20" name="Image 6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" t="79774" r="88306" b="2737"/>
          <a:stretch>
            <a:fillRect/>
          </a:stretch>
        </p:blipFill>
        <p:spPr bwMode="auto">
          <a:xfrm>
            <a:off x="7342366" y="2443839"/>
            <a:ext cx="624693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4907" t="11224" r="3035" b="5184"/>
          <a:stretch/>
        </p:blipFill>
        <p:spPr>
          <a:xfrm>
            <a:off x="9288211" y="2081495"/>
            <a:ext cx="511924" cy="2889674"/>
          </a:xfrm>
          <a:prstGeom prst="rect">
            <a:avLst/>
          </a:prstGeom>
        </p:spPr>
      </p:pic>
      <p:graphicFrame>
        <p:nvGraphicFramePr>
          <p:cNvPr id="22" name="Graphique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6115417"/>
              </p:ext>
            </p:extLst>
          </p:nvPr>
        </p:nvGraphicFramePr>
        <p:xfrm>
          <a:off x="947794" y="1872228"/>
          <a:ext cx="6182947" cy="2766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cxnSp>
        <p:nvCxnSpPr>
          <p:cNvPr id="27" name="Connecteur droit avec flèche 26"/>
          <p:cNvCxnSpPr>
            <a:endCxn id="12" idx="1"/>
          </p:cNvCxnSpPr>
          <p:nvPr/>
        </p:nvCxnSpPr>
        <p:spPr>
          <a:xfrm flipV="1">
            <a:off x="5270740" y="1962842"/>
            <a:ext cx="2766200" cy="788984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endCxn id="16" idx="1"/>
          </p:cNvCxnSpPr>
          <p:nvPr/>
        </p:nvCxnSpPr>
        <p:spPr>
          <a:xfrm>
            <a:off x="6185140" y="3493698"/>
            <a:ext cx="1611337" cy="75626"/>
          </a:xfrm>
          <a:prstGeom prst="straightConnector1">
            <a:avLst/>
          </a:prstGeom>
          <a:ln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81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00"/>
    </mc:Choice>
    <mc:Fallback xmlns="">
      <p:transition spd="slow" advTm="36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/>
                  <a:t>Estimations of ETC for TS geometries was achieved with reliable numerical results using COMSOL Multiphysics</a:t>
                </a:r>
              </a:p>
              <a:p>
                <a:r>
                  <a:rPr lang="en-US" dirty="0" smtClean="0"/>
                  <a:t>The geometry was imported to COMSOL Multiphysics from Autodesk Inventor using CAD Module </a:t>
                </a:r>
              </a:p>
              <a:p>
                <a:r>
                  <a:rPr lang="en-US" dirty="0" smtClean="0"/>
                  <a:t>ETC is dependent on :</a:t>
                </a:r>
              </a:p>
              <a:p>
                <a:pPr lvl="1"/>
                <a:r>
                  <a:rPr lang="en-US" dirty="0" smtClean="0"/>
                  <a:t>Geometry  </a:t>
                </a:r>
              </a:p>
              <a:p>
                <a:pPr lvl="1"/>
                <a:r>
                  <a:rPr lang="en-US" dirty="0" smtClean="0"/>
                  <a:t>Orientation of the geometry (same as the heat flux or opposite)</a:t>
                </a:r>
              </a:p>
              <a:p>
                <a:pPr lvl="1"/>
                <a:r>
                  <a:rPr lang="en-US" dirty="0" smtClean="0"/>
                  <a:t>Porosity</a:t>
                </a:r>
              </a:p>
              <a:p>
                <a:pPr lvl="1"/>
                <a:r>
                  <a:rPr lang="en-US" dirty="0" smtClean="0"/>
                  <a:t>Intrinsic conductivity of the material</a:t>
                </a:r>
              </a:p>
              <a:p>
                <a:endParaRPr lang="en-US" dirty="0"/>
              </a:p>
              <a:p>
                <a:r>
                  <a:rPr lang="en-US" dirty="0"/>
                  <a:t>In concentric </a:t>
                </a:r>
                <a:r>
                  <a:rPr lang="en-US" dirty="0" smtClean="0"/>
                  <a:t>distillation column: </a:t>
                </a:r>
                <a:r>
                  <a:rPr lang="en-US" dirty="0"/>
                  <a:t>heat transfer is </a:t>
                </a:r>
                <a:r>
                  <a:rPr lang="en-US" dirty="0" smtClean="0"/>
                  <a:t>radial (horizontal)</a:t>
                </a:r>
                <a:endParaRPr lang="en-US" dirty="0"/>
              </a:p>
              <a:p>
                <a:pPr lvl="1"/>
                <a:r>
                  <a:rPr lang="en-US" dirty="0" smtClean="0"/>
                  <a:t>TS is not very conductive in the horizontal direction</a:t>
                </a:r>
              </a:p>
              <a:p>
                <a:pPr lvl="1"/>
                <a:r>
                  <a:rPr lang="en-US" dirty="0" smtClean="0"/>
                  <a:t>TS vertical conductivity is high but not relevant to the application </a:t>
                </a:r>
              </a:p>
              <a:p>
                <a:endParaRPr lang="en-US" dirty="0"/>
              </a:p>
              <a:p>
                <a:r>
                  <a:rPr lang="en-US" dirty="0" smtClean="0"/>
                  <a:t>A correlation for TS horizontal ETC is obtained as: </a:t>
                </a:r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𝐸𝑇𝐶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h𝑜𝑟𝑖𝑧𝑜𝑛𝑡𝑎𝑙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        </a:t>
                </a:r>
                <a:r>
                  <a:rPr lang="en-US" sz="1300" dirty="0"/>
                  <a:t>(Calmidi &amp; Mahajan, 1999)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sz="1400" dirty="0" smtClean="0"/>
                  <a:t>* a=0.181 </a:t>
                </a:r>
                <a:r>
                  <a:rPr lang="en-US" sz="1400" dirty="0"/>
                  <a:t>and </a:t>
                </a:r>
                <a:r>
                  <a:rPr lang="en-US" sz="1400" dirty="0" smtClean="0"/>
                  <a:t>b=0.763,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sz="1400" dirty="0" smtClean="0"/>
                  <a:t> is porosity,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1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400" dirty="0" smtClean="0"/>
                  <a:t> are fluid and solid conductivities resp</a:t>
                </a:r>
                <a:r>
                  <a:rPr lang="en-US" sz="1400" dirty="0"/>
                  <a:t>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8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4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000"/>
    </mc:Choice>
    <mc:Fallback xmlns="">
      <p:transition spd="slow" advTm="43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0306" y="1857196"/>
            <a:ext cx="8596668" cy="1826581"/>
          </a:xfrm>
        </p:spPr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38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Calmidi, V. V. &amp; Mahajan, R. L., 1999. The effective thermal conductivity of high porosity fibrous metal foams. </a:t>
            </a:r>
            <a:r>
              <a:rPr lang="en-US" i="1" dirty="0"/>
              <a:t>Journal of Heat Transfer, </a:t>
            </a:r>
            <a:r>
              <a:rPr lang="en-US" dirty="0"/>
              <a:t>121(2), pp. </a:t>
            </a:r>
            <a:r>
              <a:rPr lang="en-US" dirty="0" smtClean="0"/>
              <a:t>466-471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Randrianalisoa</a:t>
            </a:r>
            <a:r>
              <a:rPr lang="en-US" dirty="0"/>
              <a:t>, J., </a:t>
            </a:r>
            <a:r>
              <a:rPr lang="en-US" dirty="0" err="1"/>
              <a:t>Baillis</a:t>
            </a:r>
            <a:r>
              <a:rPr lang="en-US" dirty="0"/>
              <a:t>, D., Martin, C. L. &amp; </a:t>
            </a:r>
            <a:r>
              <a:rPr lang="en-US" dirty="0" err="1"/>
              <a:t>Dendievel</a:t>
            </a:r>
            <a:r>
              <a:rPr lang="en-US" dirty="0"/>
              <a:t>, R., 2015. Microstructure effects on thermal conductivity of open-cell foams generated from the Laguerre-</a:t>
            </a:r>
            <a:r>
              <a:rPr lang="en-US" dirty="0" err="1"/>
              <a:t>Voronoï</a:t>
            </a:r>
            <a:r>
              <a:rPr lang="en-US" dirty="0"/>
              <a:t> tessellation method. </a:t>
            </a:r>
            <a:r>
              <a:rPr lang="en-US" i="1" dirty="0"/>
              <a:t>International Journal of Thermal Sciences, </a:t>
            </a:r>
            <a:r>
              <a:rPr lang="en-US" dirty="0"/>
              <a:t>17 8, Volume 98, pp. </a:t>
            </a:r>
            <a:r>
              <a:rPr lang="en-US" dirty="0" smtClean="0"/>
              <a:t>277-286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Photos </a:t>
            </a:r>
            <a:r>
              <a:rPr lang="en-US" dirty="0"/>
              <a:t>were taken from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Autodesk </a:t>
            </a:r>
            <a:r>
              <a:rPr lang="en-US" dirty="0" smtClean="0"/>
              <a:t>Inventor </a:t>
            </a:r>
            <a:r>
              <a:rPr lang="en-US" baseline="30000" dirty="0" smtClean="0"/>
              <a:t>®</a:t>
            </a:r>
            <a:r>
              <a:rPr lang="en-US" dirty="0" smtClean="0"/>
              <a:t> 2020 </a:t>
            </a:r>
            <a:endParaRPr lang="en-US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/>
              <a:t>COMSOL </a:t>
            </a:r>
            <a:r>
              <a:rPr lang="en-US" dirty="0" smtClean="0"/>
              <a:t>Multiphysics</a:t>
            </a:r>
            <a:r>
              <a:rPr lang="en-US" baseline="30000" dirty="0"/>
              <a:t> ®</a:t>
            </a:r>
            <a:r>
              <a:rPr lang="en-US" dirty="0" smtClean="0"/>
              <a:t> </a:t>
            </a:r>
            <a:r>
              <a:rPr lang="en-US" dirty="0"/>
              <a:t>5.5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34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 of the study</a:t>
            </a:r>
          </a:p>
          <a:p>
            <a:r>
              <a:rPr lang="en-US" dirty="0" smtClean="0"/>
              <a:t>Studied geometries</a:t>
            </a:r>
            <a:endParaRPr lang="en-US" dirty="0"/>
          </a:p>
          <a:p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Computational domain</a:t>
            </a:r>
          </a:p>
          <a:p>
            <a:pPr lvl="1"/>
            <a:r>
              <a:rPr lang="en-US" dirty="0" smtClean="0"/>
              <a:t>Boundary conditions</a:t>
            </a:r>
          </a:p>
          <a:p>
            <a:pPr lvl="1"/>
            <a:r>
              <a:rPr lang="en-US" dirty="0" smtClean="0"/>
              <a:t>Calculation of effective thermal conductivity (ETC)</a:t>
            </a:r>
          </a:p>
          <a:p>
            <a:r>
              <a:rPr lang="en-US" dirty="0" smtClean="0"/>
              <a:t>Results </a:t>
            </a:r>
          </a:p>
          <a:p>
            <a:pPr lvl="1"/>
            <a:r>
              <a:rPr lang="en-US" dirty="0" smtClean="0"/>
              <a:t>Mesh convergence study</a:t>
            </a:r>
          </a:p>
          <a:p>
            <a:pPr lvl="1"/>
            <a:r>
              <a:rPr lang="en-US" dirty="0" smtClean="0"/>
              <a:t>Domain size sensitivity study</a:t>
            </a:r>
          </a:p>
          <a:p>
            <a:pPr lvl="1"/>
            <a:r>
              <a:rPr lang="en-US" dirty="0" smtClean="0"/>
              <a:t>ETC versus porosity</a:t>
            </a:r>
          </a:p>
          <a:p>
            <a:r>
              <a:rPr lang="en-US" dirty="0" smtClean="0"/>
              <a:t>Conclusion </a:t>
            </a:r>
          </a:p>
          <a:p>
            <a:pPr lvl="1"/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67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 of the study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7334" y="1384419"/>
            <a:ext cx="6505193" cy="500714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goal of this study : heat transfer by 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conduction</a:t>
            </a:r>
            <a:r>
              <a:rPr lang="en-US" dirty="0" smtClean="0"/>
              <a:t> performance only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Evaluate the effective thermal conductivity (ETC) in W/m/K of different geometries</a:t>
            </a:r>
          </a:p>
          <a:p>
            <a:pPr lvl="1"/>
            <a:r>
              <a:rPr lang="en-US" dirty="0" smtClean="0"/>
              <a:t>Discriminate the best geometry based on their ETC </a:t>
            </a:r>
          </a:p>
          <a:p>
            <a:pPr lvl="2"/>
            <a:r>
              <a:rPr lang="en-US" dirty="0" smtClean="0"/>
              <a:t>Good </a:t>
            </a:r>
            <a:r>
              <a:rPr lang="en-US" u="sng" dirty="0" smtClean="0"/>
              <a:t>indicator</a:t>
            </a:r>
            <a:r>
              <a:rPr lang="en-US" dirty="0" smtClean="0"/>
              <a:t> of thermal performance</a:t>
            </a:r>
          </a:p>
          <a:p>
            <a:pPr lvl="2"/>
            <a:r>
              <a:rPr lang="en-US" dirty="0" smtClean="0"/>
              <a:t>Calculate a correlation of ETC wrt porosity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31" name="Groupe 30"/>
          <p:cNvGrpSpPr/>
          <p:nvPr/>
        </p:nvGrpSpPr>
        <p:grpSpPr>
          <a:xfrm>
            <a:off x="7145456" y="2196697"/>
            <a:ext cx="2768249" cy="2714150"/>
            <a:chOff x="7281643" y="1934050"/>
            <a:chExt cx="2768249" cy="2714150"/>
          </a:xfrm>
        </p:grpSpPr>
        <p:sp>
          <p:nvSpPr>
            <p:cNvPr id="6" name="Cylindre 5"/>
            <p:cNvSpPr/>
            <p:nvPr/>
          </p:nvSpPr>
          <p:spPr>
            <a:xfrm>
              <a:off x="8514382" y="2266950"/>
              <a:ext cx="1519238" cy="2381250"/>
            </a:xfrm>
            <a:prstGeom prst="ca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Cylindre 4"/>
            <p:cNvSpPr/>
            <p:nvPr/>
          </p:nvSpPr>
          <p:spPr>
            <a:xfrm>
              <a:off x="8869188" y="2362200"/>
              <a:ext cx="798687" cy="2286000"/>
            </a:xfrm>
            <a:prstGeom prst="can">
              <a:avLst/>
            </a:prstGeom>
            <a:solidFill>
              <a:schemeClr val="accent2">
                <a:alpha val="52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Flèche droite 8"/>
            <p:cNvSpPr/>
            <p:nvPr/>
          </p:nvSpPr>
          <p:spPr>
            <a:xfrm>
              <a:off x="9505950" y="3013478"/>
              <a:ext cx="344797" cy="134535"/>
            </a:xfrm>
            <a:prstGeom prst="rightArrow">
              <a:avLst/>
            </a:prstGeom>
            <a:gradFill flip="none" rotWithShape="1">
              <a:gsLst>
                <a:gs pos="0">
                  <a:srgbClr val="002060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21000">
                  <a:schemeClr val="accent1">
                    <a:lumMod val="45000"/>
                    <a:lumOff val="55000"/>
                  </a:schemeClr>
                </a:gs>
                <a:gs pos="100000">
                  <a:srgbClr val="C00000"/>
                </a:gs>
              </a:gsLst>
              <a:lin ang="108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Flèche droite 9"/>
            <p:cNvSpPr/>
            <p:nvPr/>
          </p:nvSpPr>
          <p:spPr>
            <a:xfrm>
              <a:off x="9505950" y="3524253"/>
              <a:ext cx="344797" cy="134535"/>
            </a:xfrm>
            <a:prstGeom prst="rightArrow">
              <a:avLst/>
            </a:prstGeom>
            <a:gradFill flip="none" rotWithShape="1">
              <a:gsLst>
                <a:gs pos="0">
                  <a:srgbClr val="002060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21000">
                  <a:schemeClr val="accent1">
                    <a:lumMod val="45000"/>
                    <a:lumOff val="55000"/>
                  </a:schemeClr>
                </a:gs>
                <a:gs pos="100000">
                  <a:srgbClr val="C00000"/>
                </a:gs>
              </a:gsLst>
              <a:lin ang="108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Flèche droite 10"/>
            <p:cNvSpPr/>
            <p:nvPr/>
          </p:nvSpPr>
          <p:spPr>
            <a:xfrm>
              <a:off x="9505950" y="4004669"/>
              <a:ext cx="344797" cy="134535"/>
            </a:xfrm>
            <a:prstGeom prst="rightArrow">
              <a:avLst/>
            </a:prstGeom>
            <a:gradFill flip="none" rotWithShape="1">
              <a:gsLst>
                <a:gs pos="0">
                  <a:srgbClr val="002060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21000">
                  <a:schemeClr val="accent1">
                    <a:lumMod val="45000"/>
                    <a:lumOff val="55000"/>
                  </a:schemeClr>
                </a:gs>
                <a:gs pos="100000">
                  <a:srgbClr val="C00000"/>
                </a:gs>
              </a:gsLst>
              <a:lin ang="108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Flèche droite 11"/>
            <p:cNvSpPr/>
            <p:nvPr/>
          </p:nvSpPr>
          <p:spPr>
            <a:xfrm flipH="1">
              <a:off x="8696789" y="3013477"/>
              <a:ext cx="344797" cy="134535"/>
            </a:xfrm>
            <a:prstGeom prst="rightArrow">
              <a:avLst/>
            </a:prstGeom>
            <a:gradFill flip="none" rotWithShape="1">
              <a:gsLst>
                <a:gs pos="0">
                  <a:srgbClr val="002060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21000">
                  <a:schemeClr val="accent1">
                    <a:lumMod val="45000"/>
                    <a:lumOff val="55000"/>
                  </a:schemeClr>
                </a:gs>
                <a:gs pos="100000">
                  <a:srgbClr val="C00000"/>
                </a:gs>
              </a:gsLst>
              <a:lin ang="108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lèche droite 12"/>
            <p:cNvSpPr/>
            <p:nvPr/>
          </p:nvSpPr>
          <p:spPr>
            <a:xfrm flipH="1">
              <a:off x="8686316" y="3524253"/>
              <a:ext cx="344797" cy="134535"/>
            </a:xfrm>
            <a:prstGeom prst="rightArrow">
              <a:avLst/>
            </a:prstGeom>
            <a:gradFill flip="none" rotWithShape="1">
              <a:gsLst>
                <a:gs pos="0">
                  <a:srgbClr val="002060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21000">
                  <a:schemeClr val="accent1">
                    <a:lumMod val="45000"/>
                    <a:lumOff val="55000"/>
                  </a:schemeClr>
                </a:gs>
                <a:gs pos="100000">
                  <a:srgbClr val="C00000"/>
                </a:gs>
              </a:gsLst>
              <a:lin ang="108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Flèche droite 13"/>
            <p:cNvSpPr/>
            <p:nvPr/>
          </p:nvSpPr>
          <p:spPr>
            <a:xfrm flipH="1">
              <a:off x="8696789" y="4004668"/>
              <a:ext cx="344797" cy="134535"/>
            </a:xfrm>
            <a:prstGeom prst="rightArrow">
              <a:avLst/>
            </a:prstGeom>
            <a:gradFill flip="none" rotWithShape="1">
              <a:gsLst>
                <a:gs pos="0">
                  <a:srgbClr val="002060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21000">
                  <a:schemeClr val="accent1">
                    <a:lumMod val="45000"/>
                    <a:lumOff val="55000"/>
                  </a:schemeClr>
                </a:gs>
                <a:gs pos="100000">
                  <a:srgbClr val="C00000"/>
                </a:gs>
              </a:gsLst>
              <a:lin ang="108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7281643" y="2513911"/>
              <a:ext cx="12011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Radial Heat flux </a:t>
              </a:r>
              <a:endParaRPr lang="en-US" sz="1100" dirty="0"/>
            </a:p>
          </p:txBody>
        </p:sp>
        <p:cxnSp>
          <p:nvCxnSpPr>
            <p:cNvPr id="19" name="Connecteur droit avec flèche 18"/>
            <p:cNvCxnSpPr>
              <a:stCxn id="15" idx="2"/>
              <a:endCxn id="12" idx="3"/>
            </p:cNvCxnSpPr>
            <p:nvPr/>
          </p:nvCxnSpPr>
          <p:spPr>
            <a:xfrm>
              <a:off x="7882202" y="2775521"/>
              <a:ext cx="814587" cy="3052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ZoneTexte 21"/>
            <p:cNvSpPr txBox="1"/>
            <p:nvPr/>
          </p:nvSpPr>
          <p:spPr>
            <a:xfrm>
              <a:off x="8876562" y="1934050"/>
              <a:ext cx="104252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Internal wall</a:t>
              </a:r>
              <a:endParaRPr lang="en-US" sz="1100" dirty="0"/>
            </a:p>
          </p:txBody>
        </p:sp>
        <p:cxnSp>
          <p:nvCxnSpPr>
            <p:cNvPr id="24" name="Connecteur droit avec flèche 23"/>
            <p:cNvCxnSpPr>
              <a:stCxn id="22" idx="2"/>
              <a:endCxn id="5" idx="1"/>
            </p:cNvCxnSpPr>
            <p:nvPr/>
          </p:nvCxnSpPr>
          <p:spPr>
            <a:xfrm flipH="1">
              <a:off x="9268532" y="2195660"/>
              <a:ext cx="129292" cy="1665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24"/>
            <p:cNvSpPr txBox="1"/>
            <p:nvPr/>
          </p:nvSpPr>
          <p:spPr>
            <a:xfrm>
              <a:off x="8786408" y="4167177"/>
              <a:ext cx="9642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Rectifying zone</a:t>
              </a:r>
              <a:endParaRPr lang="en-US" sz="1100" dirty="0"/>
            </a:p>
          </p:txBody>
        </p:sp>
        <p:sp>
          <p:nvSpPr>
            <p:cNvPr id="27" name="ZoneTexte 26"/>
            <p:cNvSpPr txBox="1"/>
            <p:nvPr/>
          </p:nvSpPr>
          <p:spPr>
            <a:xfrm rot="16200000">
              <a:off x="7868145" y="3458510"/>
              <a:ext cx="144124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Stripping zone</a:t>
              </a:r>
              <a:endParaRPr lang="en-US" sz="1100" dirty="0"/>
            </a:p>
          </p:txBody>
        </p:sp>
        <p:sp>
          <p:nvSpPr>
            <p:cNvPr id="28" name="ZoneTexte 27"/>
            <p:cNvSpPr txBox="1"/>
            <p:nvPr/>
          </p:nvSpPr>
          <p:spPr>
            <a:xfrm rot="16200000">
              <a:off x="9198466" y="3460714"/>
              <a:ext cx="144124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Stripping zone</a:t>
              </a:r>
              <a:endParaRPr lang="en-US" sz="1100" dirty="0"/>
            </a:p>
          </p:txBody>
        </p:sp>
      </p:grpSp>
      <p:sp>
        <p:nvSpPr>
          <p:cNvPr id="7" name="Flèche vers le bas 6"/>
          <p:cNvSpPr/>
          <p:nvPr/>
        </p:nvSpPr>
        <p:spPr>
          <a:xfrm>
            <a:off x="8550129" y="2697162"/>
            <a:ext cx="100092" cy="40544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lèche vers le bas 22"/>
          <p:cNvSpPr/>
          <p:nvPr/>
        </p:nvSpPr>
        <p:spPr>
          <a:xfrm>
            <a:off x="9082298" y="2694740"/>
            <a:ext cx="100092" cy="40544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lèche vers le bas 25"/>
          <p:cNvSpPr/>
          <p:nvPr/>
        </p:nvSpPr>
        <p:spPr>
          <a:xfrm>
            <a:off x="9631259" y="2693949"/>
            <a:ext cx="100092" cy="40544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lèche vers le bas 28"/>
          <p:cNvSpPr/>
          <p:nvPr/>
        </p:nvSpPr>
        <p:spPr>
          <a:xfrm flipV="1">
            <a:off x="9639199" y="4749797"/>
            <a:ext cx="100092" cy="405442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lèche vers le bas 29"/>
          <p:cNvSpPr/>
          <p:nvPr/>
        </p:nvSpPr>
        <p:spPr>
          <a:xfrm flipV="1">
            <a:off x="9097520" y="4832555"/>
            <a:ext cx="100092" cy="405442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lèche vers le bas 31"/>
          <p:cNvSpPr/>
          <p:nvPr/>
        </p:nvSpPr>
        <p:spPr>
          <a:xfrm flipV="1">
            <a:off x="8506976" y="4749274"/>
            <a:ext cx="100092" cy="405442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531825" y="2300098"/>
            <a:ext cx="831475" cy="1781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</a:rPr>
              <a:t>Liquid flow</a:t>
            </a:r>
            <a:endParaRPr lang="en-US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7" name="Connecteur droit avec flèche 16"/>
          <p:cNvCxnSpPr>
            <a:stCxn id="8" idx="3"/>
            <a:endCxn id="7" idx="0"/>
          </p:cNvCxnSpPr>
          <p:nvPr/>
        </p:nvCxnSpPr>
        <p:spPr>
          <a:xfrm>
            <a:off x="8363300" y="2389185"/>
            <a:ext cx="236875" cy="307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467990" y="5237997"/>
            <a:ext cx="831475" cy="17817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Gas flow</a:t>
            </a:r>
            <a:endParaRPr lang="en-US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Connecteur droit avec flèche 19"/>
          <p:cNvCxnSpPr>
            <a:stCxn id="34" idx="3"/>
            <a:endCxn id="32" idx="0"/>
          </p:cNvCxnSpPr>
          <p:nvPr/>
        </p:nvCxnSpPr>
        <p:spPr>
          <a:xfrm flipV="1">
            <a:off x="8299465" y="5154716"/>
            <a:ext cx="257557" cy="172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58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00"/>
    </mc:Choice>
    <mc:Fallback xmlns="">
      <p:transition spd="slow" advTm="58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Studied geometries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Tetra-Spline </a:t>
            </a:r>
            <a:r>
              <a:rPr lang="en-US" dirty="0" smtClean="0"/>
              <a:t>(TS) Lattice geometry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Patented</a:t>
            </a:r>
            <a:r>
              <a:rPr lang="en-US" dirty="0" smtClean="0"/>
              <a:t> (tested </a:t>
            </a:r>
            <a:r>
              <a:rPr lang="en-US" dirty="0"/>
              <a:t>on normal distillation column)</a:t>
            </a:r>
          </a:p>
          <a:p>
            <a:pPr lvl="1"/>
            <a:r>
              <a:rPr lang="en-US" dirty="0"/>
              <a:t>Mass transfer</a:t>
            </a:r>
            <a:r>
              <a:rPr lang="fr-FR" b="1" dirty="0"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fr-FR" b="1" dirty="0" smtClean="0"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✓</a:t>
            </a:r>
            <a:endParaRPr lang="en-US" dirty="0" smtClean="0"/>
          </a:p>
          <a:p>
            <a:pPr lvl="1"/>
            <a:r>
              <a:rPr lang="en-US" dirty="0" smtClean="0"/>
              <a:t>capacity </a:t>
            </a:r>
            <a:r>
              <a:rPr lang="fr-FR" b="1" dirty="0" smtClean="0"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✓</a:t>
            </a:r>
            <a:endParaRPr lang="fr-FR" dirty="0" smtClean="0"/>
          </a:p>
          <a:p>
            <a:pPr lvl="1"/>
            <a:r>
              <a:rPr lang="en-US" dirty="0" smtClean="0"/>
              <a:t>heat transfer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?</a:t>
            </a:r>
          </a:p>
          <a:p>
            <a:pPr lvl="1"/>
            <a:endParaRPr lang="fr-FR" b="1" dirty="0"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  <a:p>
            <a:pPr marL="457200" lvl="1" indent="0">
              <a:buNone/>
            </a:pP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  <a:p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359" y="3194571"/>
            <a:ext cx="4141731" cy="2102048"/>
          </a:xfrm>
          <a:prstGeom prst="rect">
            <a:avLst/>
          </a:prstGeom>
        </p:spPr>
      </p:pic>
      <p:grpSp>
        <p:nvGrpSpPr>
          <p:cNvPr id="10" name="Groupe 9"/>
          <p:cNvGrpSpPr/>
          <p:nvPr/>
        </p:nvGrpSpPr>
        <p:grpSpPr>
          <a:xfrm>
            <a:off x="5417254" y="2781534"/>
            <a:ext cx="3221447" cy="2522682"/>
            <a:chOff x="1433886" y="4758947"/>
            <a:chExt cx="2766570" cy="1980000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7618" y="4758947"/>
              <a:ext cx="1762838" cy="1980000"/>
            </a:xfrm>
            <a:prstGeom prst="rect">
              <a:avLst/>
            </a:prstGeom>
          </p:spPr>
        </p:pic>
        <p:cxnSp>
          <p:nvCxnSpPr>
            <p:cNvPr id="8" name="Connecteur droit avec flèche 7"/>
            <p:cNvCxnSpPr>
              <a:stCxn id="9" idx="3"/>
            </p:cNvCxnSpPr>
            <p:nvPr/>
          </p:nvCxnSpPr>
          <p:spPr>
            <a:xfrm>
              <a:off x="2223857" y="5301400"/>
              <a:ext cx="655843" cy="1121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/>
            <p:cNvSpPr txBox="1"/>
            <p:nvPr/>
          </p:nvSpPr>
          <p:spPr>
            <a:xfrm>
              <a:off x="1433886" y="5228929"/>
              <a:ext cx="789971" cy="14494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 smtClean="0"/>
                <a:t> Internal wall</a:t>
              </a:r>
              <a:endParaRPr lang="en-US" sz="1200" dirty="0"/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6283691" y="5440949"/>
            <a:ext cx="2355010" cy="765200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TS packing bloc design with a consolidated internal wall for concentric column</a:t>
            </a:r>
          </a:p>
          <a:p>
            <a:pPr algn="ctr"/>
            <a:r>
              <a:rPr lang="en-US" sz="900" dirty="0" smtClean="0"/>
              <a:t>(Photo from </a:t>
            </a:r>
            <a:r>
              <a:rPr lang="en-US" sz="900" dirty="0"/>
              <a:t>A</a:t>
            </a:r>
            <a:r>
              <a:rPr lang="en-US" sz="900" dirty="0" smtClean="0"/>
              <a:t>utodesk </a:t>
            </a:r>
            <a:r>
              <a:rPr lang="en-US" sz="900" b="1" dirty="0" smtClean="0"/>
              <a:t>Inventor)</a:t>
            </a:r>
            <a:endParaRPr lang="en-US" sz="9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1132985" y="5279367"/>
            <a:ext cx="1846382" cy="323165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/>
              <a:t>TS elementary unit design</a:t>
            </a:r>
          </a:p>
          <a:p>
            <a:pPr algn="ctr"/>
            <a:r>
              <a:rPr lang="en-US" sz="900" dirty="0" smtClean="0"/>
              <a:t>Photo from </a:t>
            </a:r>
            <a:r>
              <a:rPr lang="en-US" sz="900" dirty="0"/>
              <a:t>A</a:t>
            </a:r>
            <a:r>
              <a:rPr lang="en-US" sz="900" dirty="0" smtClean="0"/>
              <a:t>utodesk </a:t>
            </a:r>
            <a:r>
              <a:rPr lang="en-US" sz="900" b="1" dirty="0" smtClean="0"/>
              <a:t>Inventor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322155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00"/>
    </mc:Choice>
    <mc:Fallback xmlns="">
      <p:transition spd="slow" advTm="33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Specifics about TS geometry</a:t>
                </a:r>
              </a:p>
              <a:p>
                <a:pPr lvl="1"/>
                <a:r>
                  <a:rPr lang="en-US" dirty="0" smtClean="0"/>
                  <a:t>perfectly periodic horizontally (x and y) </a:t>
                </a:r>
              </a:p>
              <a:p>
                <a:pPr lvl="1"/>
                <a:r>
                  <a:rPr lang="en-US" dirty="0" smtClean="0"/>
                  <a:t>not periodic vertically (in z direction)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Important parameters of TS geometry </a:t>
                </a:r>
              </a:p>
              <a:p>
                <a:pPr lvl="1"/>
                <a:r>
                  <a:rPr lang="fr-FR" dirty="0"/>
                  <a:t>The </a:t>
                </a:r>
                <a:r>
                  <a:rPr lang="en-US" dirty="0"/>
                  <a:t>porosity (</a:t>
                </a:r>
                <a:r>
                  <a:rPr lang="el-GR" dirty="0">
                    <a:latin typeface="Calibri" panose="020F0502020204030204" pitchFamily="34" charset="0"/>
                    <a:cs typeface="Calibri" panose="020F0502020204030204" pitchFamily="34" charset="0"/>
                  </a:rPr>
                  <a:t>ϵ</a:t>
                </a:r>
                <a:r>
                  <a:rPr lang="fr-FR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</a:t>
                </a:r>
                <a:r>
                  <a:rPr lang="en-US" dirty="0"/>
                  <a:t>varies </a:t>
                </a:r>
                <a:r>
                  <a:rPr lang="en-US" dirty="0" smtClean="0"/>
                  <a:t>with: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Strand diameter </a:t>
                </a:r>
                <a:r>
                  <a:rPr lang="en-US" b="1" dirty="0" smtClean="0">
                    <a:effectLst>
                      <a:glow rad="101600">
                        <a:schemeClr val="accent1">
                          <a:lumMod val="60000"/>
                          <a:lumOff val="40000"/>
                          <a:alpha val="60000"/>
                        </a:schemeClr>
                      </a:glow>
                    </a:effectLst>
                  </a:rPr>
                  <a:t>d</a:t>
                </a:r>
                <a:r>
                  <a:rPr lang="en-US" b="1" baseline="-25000" dirty="0">
                    <a:effectLst>
                      <a:glow rad="101600">
                        <a:schemeClr val="accent1">
                          <a:lumMod val="60000"/>
                          <a:lumOff val="40000"/>
                          <a:alpha val="60000"/>
                        </a:schemeClr>
                      </a:glow>
                    </a:effectLst>
                  </a:rPr>
                  <a:t>s</a:t>
                </a:r>
                <a:r>
                  <a:rPr lang="en-US" dirty="0" smtClean="0">
                    <a:effectLst>
                      <a:glow rad="101600">
                        <a:schemeClr val="accent1">
                          <a:lumMod val="60000"/>
                          <a:lumOff val="40000"/>
                          <a:alpha val="60000"/>
                        </a:schemeClr>
                      </a:glow>
                    </a:effectLst>
                  </a:rPr>
                  <a:t> </a:t>
                </a:r>
                <a:r>
                  <a:rPr lang="en-US" dirty="0" smtClean="0"/>
                  <a:t>(mm) – variable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Strand length </a:t>
                </a:r>
                <a:r>
                  <a:rPr lang="en-US" b="1" dirty="0" smtClean="0">
                    <a:effectLst>
                      <a:glow rad="101600">
                        <a:schemeClr val="accent1">
                          <a:lumMod val="60000"/>
                          <a:lumOff val="40000"/>
                          <a:alpha val="60000"/>
                        </a:schemeClr>
                      </a:glow>
                    </a:effectLst>
                  </a:rPr>
                  <a:t>l</a:t>
                </a:r>
                <a:r>
                  <a:rPr lang="en-US" b="1" baseline="-25000" dirty="0" smtClean="0">
                    <a:effectLst>
                      <a:glow rad="101600">
                        <a:schemeClr val="accent1">
                          <a:lumMod val="60000"/>
                          <a:lumOff val="40000"/>
                          <a:alpha val="60000"/>
                        </a:schemeClr>
                      </a:glow>
                    </a:effectLst>
                  </a:rPr>
                  <a:t>1</a:t>
                </a:r>
                <a:r>
                  <a:rPr lang="en-US" dirty="0" smtClean="0"/>
                  <a:t>=</a:t>
                </a:r>
                <a:r>
                  <a:rPr lang="en-US" b="1" dirty="0" smtClean="0">
                    <a:effectLst>
                      <a:glow rad="101600">
                        <a:schemeClr val="accent1">
                          <a:lumMod val="60000"/>
                          <a:lumOff val="40000"/>
                          <a:alpha val="60000"/>
                        </a:schemeClr>
                      </a:glow>
                    </a:effectLst>
                  </a:rPr>
                  <a:t>l</a:t>
                </a:r>
                <a:r>
                  <a:rPr lang="en-US" b="1" baseline="-25000" dirty="0" smtClean="0">
                    <a:effectLst>
                      <a:glow rad="101600">
                        <a:schemeClr val="accent1">
                          <a:lumMod val="60000"/>
                          <a:lumOff val="40000"/>
                          <a:alpha val="60000"/>
                        </a:schemeClr>
                      </a:glow>
                    </a:effectLst>
                  </a:rPr>
                  <a:t>2 </a:t>
                </a:r>
                <a:r>
                  <a:rPr lang="en-US" dirty="0" smtClean="0"/>
                  <a:t>(mm) – variable</a:t>
                </a:r>
              </a:p>
              <a:p>
                <a:pPr lvl="2">
                  <a:buFont typeface="Wingdings" panose="05000000000000000000" pitchFamily="2" charset="2"/>
                  <a:buChar char="§"/>
                </a:pPr>
                <a:r>
                  <a:rPr lang="en-US" dirty="0" smtClean="0"/>
                  <a:t>Angles of both </a:t>
                </a:r>
                <a:r>
                  <a:rPr lang="en-US" dirty="0"/>
                  <a:t>tetrahedrons </a:t>
                </a:r>
                <a:r>
                  <a:rPr lang="el-GR" dirty="0"/>
                  <a:t>θ</a:t>
                </a:r>
                <a:r>
                  <a:rPr lang="fr-FR" baseline="-25000" dirty="0"/>
                  <a:t>1</a:t>
                </a:r>
                <a:r>
                  <a:rPr lang="fr-FR" dirty="0"/>
                  <a:t> </a:t>
                </a:r>
                <a:r>
                  <a:rPr lang="fr-FR" dirty="0" smtClean="0"/>
                  <a:t>=30° and </a:t>
                </a:r>
                <a:r>
                  <a:rPr lang="el-GR" dirty="0"/>
                  <a:t>θ</a:t>
                </a:r>
                <a:r>
                  <a:rPr lang="fr-FR" baseline="-25000" dirty="0" smtClean="0"/>
                  <a:t>2 </a:t>
                </a:r>
                <a:r>
                  <a:rPr lang="fr-FR" dirty="0" smtClean="0"/>
                  <a:t>=40°</a:t>
                </a:r>
                <a:endParaRPr lang="fr-FR" i="1" dirty="0" smtClean="0">
                  <a:latin typeface="Cambria Math" panose="02040503050406030204" pitchFamily="18" charset="0"/>
                </a:endParaRPr>
              </a:p>
              <a:p>
                <a:pPr lvl="1"/>
                <a:endParaRPr lang="fr-FR" i="1" dirty="0" smtClean="0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l-GR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m:t>ϵ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𝑑𝑜𝑚𝑎𝑖𝑛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𝑝𝑎𝑐𝑘𝑖𝑛𝑔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𝑑𝑜𝑚𝑎𝑖𝑛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  (%)</m:t>
                      </m:r>
                    </m:oMath>
                  </m:oMathPara>
                </a14:m>
                <a:endParaRPr lang="en-US" dirty="0" smtClean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𝑑𝑜𝑚𝑎𝑖𝑛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𝐸𝑈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𝐸𝑈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𝐸𝑈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   (m</a:t>
                </a:r>
                <a:r>
                  <a:rPr lang="en-US" baseline="30000" dirty="0" smtClean="0"/>
                  <a:t>3</a:t>
                </a:r>
                <a:r>
                  <a:rPr lang="en-US" dirty="0" smtClean="0"/>
                  <a:t>)</a:t>
                </a:r>
              </a:p>
              <a:p>
                <a:pPr marL="914400" lvl="2" indent="0">
                  <a:buNone/>
                </a:pPr>
                <a:r>
                  <a:rPr lang="en-US" dirty="0" smtClean="0">
                    <a:solidFill>
                      <a:srgbClr val="0070C0"/>
                    </a:solidFill>
                  </a:rPr>
                  <a:t>n=1:6</a:t>
                </a:r>
                <a:r>
                  <a:rPr lang="en-US" dirty="0" smtClean="0"/>
                  <a:t> </a:t>
                </a:r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sz="1200" dirty="0" smtClean="0"/>
                  <a:t>*EU=elementary unit</a:t>
                </a:r>
                <a:endParaRPr lang="en-US" sz="12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1" t="-1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 : computational domain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8"/>
          <a:stretch/>
        </p:blipFill>
        <p:spPr>
          <a:xfrm>
            <a:off x="6394463" y="1384419"/>
            <a:ext cx="2879538" cy="2233223"/>
          </a:xfrm>
          <a:prstGeom prst="rect">
            <a:avLst/>
          </a:prstGeom>
        </p:spPr>
      </p:pic>
      <p:pic>
        <p:nvPicPr>
          <p:cNvPr id="6" name="Image 5" descr="F:\HIDiC Thèse\7- Fichier des structures 3D\Struture Build for Comsol Simulation\Hydro\TS_X_2.25_89_182_L1=L2=15.35_P x maille_Hydrodynamics Simulation P101.jpg"/>
          <p:cNvPicPr/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1" t="5201" r="31806" b="19144"/>
          <a:stretch/>
        </p:blipFill>
        <p:spPr bwMode="auto">
          <a:xfrm>
            <a:off x="4616027" y="5238478"/>
            <a:ext cx="1259205" cy="12598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 6" descr="F:\HIDiC Thèse\7- Fichier des structures 3D\Struture Build for Comsol Simulation\Hydro\TS_X_2.25_89_182_L1=L2=15.35_P x maille_Hydrodynamics Simulation 3.jpg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0" t="12311" r="41554" b="22765"/>
          <a:stretch/>
        </p:blipFill>
        <p:spPr bwMode="auto">
          <a:xfrm>
            <a:off x="5956718" y="4538517"/>
            <a:ext cx="1303140" cy="216000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 7" descr="F:\HIDiC Thèse\7- Fichier des structures 3D\Struture Build for Comsol Simulation\Hydro\TS_X_2.25_89_182_L1=L2=15.35_P x maille_Hydrodynamics Simulation P102.jpg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3" t="1354" r="35674" b="1556"/>
          <a:stretch/>
        </p:blipFill>
        <p:spPr bwMode="auto">
          <a:xfrm>
            <a:off x="7341344" y="3708478"/>
            <a:ext cx="1854919" cy="30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7"/>
          <a:srcRect l="920" t="87588" r="93305" b="553"/>
          <a:stretch/>
        </p:blipFill>
        <p:spPr bwMode="auto">
          <a:xfrm rot="21402038">
            <a:off x="4251591" y="5877999"/>
            <a:ext cx="349187" cy="54000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5142542" y="6399430"/>
            <a:ext cx="4397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n=1 			   n=2 			  n=3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000"/>
    </mc:Choice>
    <mc:Fallback xmlns="">
      <p:transition spd="slow" advTm="71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Model: boundary conditions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Solved equation : energy balance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=0  →  </m:t>
                    </m:r>
                    <m:d>
                      <m:dPr>
                        <m:begChr m:val="{"/>
                        <m:endChr m:val="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d>
                                <m:d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𝛻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</m:mr>
                          <m:m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d>
                                <m:d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𝛻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dirty="0"/>
                  <a:t> at phase </a:t>
                </a:r>
                <a:r>
                  <a:rPr lang="en-US" dirty="0" smtClean="0"/>
                  <a:t>interface</a:t>
                </a:r>
                <a:r>
                  <a:rPr lang="fr-FR" dirty="0"/>
                  <a:t> </a:t>
                </a:r>
              </a:p>
              <a:p>
                <a:r>
                  <a:rPr lang="en-US" dirty="0" smtClean="0"/>
                  <a:t>Used physics in 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COMSOL       </a:t>
                </a:r>
                <a:r>
                  <a:rPr lang="en-US" dirty="0" smtClean="0"/>
                  <a:t>: </a:t>
                </a:r>
                <a:r>
                  <a:rPr lang="en-US" sz="1600" dirty="0" smtClean="0"/>
                  <a:t>Heat transfer in Solids and Fluids</a:t>
                </a:r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Two zones: </a:t>
                </a:r>
              </a:p>
              <a:p>
                <a:pPr lvl="1"/>
                <a:r>
                  <a:rPr lang="en-US" dirty="0" smtClean="0"/>
                  <a:t>Fluid= air (fixed properties, stagnant)</a:t>
                </a:r>
              </a:p>
              <a:p>
                <a:pPr lvl="1"/>
                <a:r>
                  <a:rPr lang="en-US" dirty="0"/>
                  <a:t>S</a:t>
                </a:r>
                <a:r>
                  <a:rPr lang="en-US" dirty="0" smtClean="0"/>
                  <a:t>olid= Aluminum (fixed properties)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Boundary</a:t>
                </a:r>
                <a:r>
                  <a:rPr lang="fr-FR" dirty="0" smtClean="0"/>
                  <a:t> conditions</a:t>
                </a:r>
              </a:p>
              <a:p>
                <a:pPr lvl="1"/>
                <a:r>
                  <a:rPr lang="en-US" dirty="0" smtClean="0">
                    <a:solidFill>
                      <a:srgbClr val="C00000"/>
                    </a:solidFill>
                  </a:rPr>
                  <a:t>Hot surface: T =70°C</a:t>
                </a:r>
              </a:p>
              <a:p>
                <a:pPr lvl="1"/>
                <a:r>
                  <a:rPr lang="en-US" dirty="0" smtClean="0">
                    <a:solidFill>
                      <a:srgbClr val="00B0F0"/>
                    </a:solidFill>
                  </a:rPr>
                  <a:t>Cold surface: T=68°C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ETC calculated according to: </a:t>
                </a:r>
              </a:p>
              <a:p>
                <a:pPr lvl="1"/>
                <a:r>
                  <a:rPr lang="en-US" dirty="0" smtClean="0">
                    <a:effectLst>
                      <a:glow rad="139700">
                        <a:srgbClr val="00B050">
                          <a:alpha val="40000"/>
                        </a:srgbClr>
                      </a:glow>
                    </a:effectLst>
                  </a:rPr>
                  <a:t>x direction</a:t>
                </a:r>
              </a:p>
              <a:p>
                <a:pPr lvl="1"/>
                <a:r>
                  <a:rPr lang="en-US" dirty="0" smtClean="0">
                    <a:effectLst>
                      <a:glow rad="139700">
                        <a:srgbClr val="00B050">
                          <a:alpha val="40000"/>
                        </a:srgbClr>
                      </a:glow>
                    </a:effectLst>
                  </a:rPr>
                  <a:t>y direction</a:t>
                </a:r>
              </a:p>
              <a:p>
                <a:pPr lvl="1"/>
                <a:r>
                  <a:rPr lang="en-US" dirty="0" smtClean="0">
                    <a:effectLst>
                      <a:glow rad="101600">
                        <a:schemeClr val="accent2">
                          <a:satMod val="175000"/>
                          <a:alpha val="40000"/>
                        </a:schemeClr>
                      </a:glow>
                    </a:effectLst>
                  </a:rPr>
                  <a:t>z direction </a:t>
                </a:r>
                <a:r>
                  <a:rPr lang="en-US" dirty="0" smtClean="0"/>
                  <a:t>(irrelevant for concentric column)</a:t>
                </a:r>
              </a:p>
              <a:p>
                <a:pPr lvl="1"/>
                <a:endParaRPr lang="fr-FR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5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8" name="Image 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" t="79774" r="88306" b="2737"/>
          <a:stretch>
            <a:fillRect/>
          </a:stretch>
        </p:blipFill>
        <p:spPr bwMode="auto">
          <a:xfrm>
            <a:off x="5056529" y="5475299"/>
            <a:ext cx="624693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age 4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7" t="7544" r="19386" b="7294"/>
          <a:stretch>
            <a:fillRect/>
          </a:stretch>
        </p:blipFill>
        <p:spPr bwMode="auto">
          <a:xfrm>
            <a:off x="5681222" y="4330724"/>
            <a:ext cx="1123950" cy="1800225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age 5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6" t="7544" r="19563" b="7607"/>
          <a:stretch>
            <a:fillRect/>
          </a:stretch>
        </p:blipFill>
        <p:spPr bwMode="auto">
          <a:xfrm>
            <a:off x="6954309" y="4330724"/>
            <a:ext cx="1123950" cy="1800225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 4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7" t="7544" r="19386" b="7448"/>
          <a:stretch>
            <a:fillRect/>
          </a:stretch>
        </p:blipFill>
        <p:spPr bwMode="auto">
          <a:xfrm>
            <a:off x="8227396" y="4330724"/>
            <a:ext cx="1123950" cy="1800225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0763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28765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4676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6477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211234" y="3869059"/>
            <a:ext cx="4457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Boundary condition placement for 1 EU domain</a:t>
            </a:r>
          </a:p>
          <a:p>
            <a:pPr algn="ctr"/>
            <a:r>
              <a:rPr lang="en-US" sz="1200" dirty="0" smtClean="0"/>
              <a:t>ETC</a:t>
            </a:r>
            <a:r>
              <a:rPr lang="en-US" sz="1200" baseline="-25000" dirty="0" smtClean="0"/>
              <a:t>x</a:t>
            </a:r>
            <a:r>
              <a:rPr lang="en-US" sz="1200" dirty="0" smtClean="0"/>
              <a:t> 			ETC</a:t>
            </a:r>
            <a:r>
              <a:rPr lang="en-US" sz="1200" baseline="-25000" dirty="0" smtClean="0"/>
              <a:t>y</a:t>
            </a:r>
            <a:r>
              <a:rPr lang="en-US" sz="1200" dirty="0" smtClean="0"/>
              <a:t> 			ETC</a:t>
            </a:r>
            <a:r>
              <a:rPr lang="en-US" sz="1200" baseline="-25000" dirty="0" smtClean="0"/>
              <a:t>z</a:t>
            </a:r>
            <a:endParaRPr lang="en-US" sz="1200" dirty="0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22363"/>
              </p:ext>
            </p:extLst>
          </p:nvPr>
        </p:nvGraphicFramePr>
        <p:xfrm>
          <a:off x="5233547" y="2956102"/>
          <a:ext cx="4259814" cy="717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3188">
                  <a:extLst>
                    <a:ext uri="{9D8B030D-6E8A-4147-A177-3AD203B41FA5}">
                      <a16:colId xmlns:a16="http://schemas.microsoft.com/office/drawing/2014/main" val="2727249378"/>
                    </a:ext>
                  </a:extLst>
                </a:gridCol>
                <a:gridCol w="808313">
                  <a:extLst>
                    <a:ext uri="{9D8B030D-6E8A-4147-A177-3AD203B41FA5}">
                      <a16:colId xmlns:a16="http://schemas.microsoft.com/office/drawing/2014/main" val="1411247245"/>
                    </a:ext>
                  </a:extLst>
                </a:gridCol>
                <a:gridCol w="808313">
                  <a:extLst>
                    <a:ext uri="{9D8B030D-6E8A-4147-A177-3AD203B41FA5}">
                      <a16:colId xmlns:a16="http://schemas.microsoft.com/office/drawing/2014/main" val="1375903608"/>
                    </a:ext>
                  </a:extLst>
                </a:gridCol>
              </a:tblGrid>
              <a:tr h="16383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FFC000"/>
                          </a:solidFill>
                          <a:effectLst/>
                        </a:rPr>
                        <a:t>Fixed</a:t>
                      </a:r>
                      <a:r>
                        <a:rPr lang="en-US" sz="1100" dirty="0" smtClean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Physical </a:t>
                      </a:r>
                      <a:r>
                        <a:rPr lang="en-US" sz="1100" dirty="0">
                          <a:effectLst/>
                        </a:rPr>
                        <a:t>property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Al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Air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73899394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Thermal conductivity – λ (W/(K.m))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238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0.0295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598579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Heat capacity – Cp (J/(kg.K))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900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1008.5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3853369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Density – ρ (kg/m</a:t>
                      </a:r>
                      <a:r>
                        <a:rPr lang="en-US" sz="1100" baseline="30000" dirty="0">
                          <a:effectLst/>
                        </a:rPr>
                        <a:t>3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2700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1.025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959339"/>
                  </a:ext>
                </a:extLst>
              </a:tr>
            </a:tbl>
          </a:graphicData>
        </a:graphic>
      </p:graphicFrame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4281" y="1334968"/>
            <a:ext cx="2324100" cy="1228725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453" y="2100099"/>
            <a:ext cx="346358" cy="34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12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000"/>
    </mc:Choice>
    <mc:Fallback xmlns="">
      <p:transition spd="slow" advTm="68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Model: Calculation of ETC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Calculation of the heat flux</a:t>
                </a:r>
              </a:p>
              <a:p>
                <a:pPr lvl="1"/>
                <a:r>
                  <a:rPr lang="en-US" dirty="0" smtClean="0"/>
                  <a:t>Volume-averaged heat flux in the direction perpendicular to the Temperature BCs</a:t>
                </a:r>
              </a:p>
              <a:p>
                <a:pPr lvl="2"/>
                <a:r>
                  <a:rPr lang="en-US" dirty="0" smtClean="0"/>
                  <a:t>Ex: heat flux in the x direction  </a:t>
                </a:r>
              </a:p>
              <a:p>
                <a:pPr marL="914400" lvl="2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∭"/>
                              <m:limLoc m:val="undOvr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.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∭"/>
                              <m:limLoc m:val="undOvr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.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𝑑𝑜𝑚𝑎𝑖𝑛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lvl="2"/>
                <a:endParaRPr lang="en-US" dirty="0" smtClean="0"/>
              </a:p>
              <a:p>
                <a:pPr lvl="1"/>
                <a:r>
                  <a:rPr lang="en-US" dirty="0" smtClean="0"/>
                  <a:t>Surface-averaged </a:t>
                </a:r>
                <a:r>
                  <a:rPr lang="en-US" u="sng" dirty="0"/>
                  <a:t>normal</a:t>
                </a:r>
                <a:r>
                  <a:rPr lang="en-US" dirty="0"/>
                  <a:t> </a:t>
                </a:r>
                <a:r>
                  <a:rPr lang="en-US" dirty="0" smtClean="0"/>
                  <a:t>heat flux to the </a:t>
                </a:r>
                <a:r>
                  <a:rPr lang="en-US" dirty="0"/>
                  <a:t>Temperature BCs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Calculated in hot or cold BC</a:t>
                </a:r>
              </a:p>
              <a:p>
                <a:pPr marL="457200" lvl="1" indent="0">
                  <a:buNone/>
                </a:pPr>
                <a:endParaRPr lang="fr-FR" i="1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∬"/>
                              <m:limLoc m:val="undOvr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.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∬"/>
                              <m:limLoc m:val="undOvr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𝛻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.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𝑝𝑙𝑎𝑛𝑒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Calculation of </a:t>
                </a:r>
                <a:r>
                  <a:rPr lang="en-US" dirty="0"/>
                  <a:t>e</a:t>
                </a:r>
                <a:r>
                  <a:rPr lang="en-US" dirty="0" smtClean="0"/>
                  <a:t>ffective thermal conductivity ETC:</a:t>
                </a:r>
              </a:p>
              <a:p>
                <a:pPr lvl="1"/>
                <a:endParaRPr lang="fr-FR" i="1" dirty="0" smtClean="0">
                  <a:latin typeface="Cambria Math" panose="02040503050406030204" pitchFamily="18" charset="0"/>
                </a:endParaRPr>
              </a:p>
              <a:p>
                <a:pPr marL="457200" lvl="1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𝑬𝑻𝑪</m:t>
                        </m:r>
                      </m:e>
                      <m:sub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sz="1900" b="1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900" b="1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𝑳</m:t>
                        </m:r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fr-FR" sz="1900" b="1" i="1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1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fr-FR" sz="1900" b="1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𝐱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900" b="1" i="1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1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900" b="1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𝒉𝒐𝒕</m:t>
                            </m:r>
                          </m:sub>
                        </m:sSub>
                        <m:r>
                          <a:rPr lang="en-US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1900" b="1" i="1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1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900" b="1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𝒄𝒐𝒍𝒅</m:t>
                            </m:r>
                          </m:sub>
                        </m:sSub>
                      </m:den>
                    </m:f>
                    <m:r>
                      <a:rPr lang="en-US" sz="1900" b="1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𝑾</m:t>
                        </m:r>
                      </m:num>
                      <m:den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𝑲</m:t>
                        </m:r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)) ,</m:t>
                        </m:r>
                        <m:sSub>
                          <m:sSubPr>
                            <m:ctrlPr>
                              <a:rPr lang="fr-FR" sz="1900" b="1" i="1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1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fr-FR" sz="1900" b="1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𝐱</m:t>
                            </m:r>
                          </m:sub>
                        </m:sSub>
                        <m:r>
                          <a:rPr lang="fr-FR" sz="1900" b="1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1900" b="1" i="1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1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fr-FR" sz="1900" b="1" i="1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𝐧</m:t>
                            </m:r>
                          </m:sub>
                        </m:sSub>
                      </m:den>
                    </m:f>
                    <m:r>
                      <a:rPr lang="fr-FR" sz="1900" b="0" i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100" b="0" dirty="0" smtClean="0">
                    <a:ln w="0"/>
                    <a:solidFill>
                      <a:schemeClr val="tx1"/>
                    </a:solidFill>
                  </a:rPr>
                  <a:t>in second </a:t>
                </a:r>
                <a:r>
                  <a:rPr lang="en-US" sz="1100" b="0" dirty="0" smtClean="0">
                    <a:ln w="0"/>
                    <a:solidFill>
                      <a:schemeClr val="tx1"/>
                    </a:solidFill>
                  </a:rPr>
                  <a:t>method 			</a:t>
                </a:r>
                <a:r>
                  <a:rPr lang="en-US" sz="1100" dirty="0" smtClean="0"/>
                  <a:t>(</a:t>
                </a:r>
                <a:r>
                  <a:rPr lang="en-US" sz="1100" dirty="0" err="1"/>
                  <a:t>Randrianalisoa</a:t>
                </a:r>
                <a:r>
                  <a:rPr lang="en-US" sz="1100" dirty="0"/>
                  <a:t>, et al., 2015)</a:t>
                </a:r>
                <a:endParaRPr lang="en-US" sz="1100" b="0" dirty="0" smtClean="0">
                  <a:ln w="0"/>
                  <a:solidFill>
                    <a:schemeClr val="tx1"/>
                  </a:solidFill>
                </a:endParaRPr>
              </a:p>
              <a:p>
                <a:pPr marL="457200" lvl="1" indent="0">
                  <a:buNone/>
                </a:pPr>
                <a:endParaRPr lang="fr-FR" sz="1300" dirty="0" smtClean="0"/>
              </a:p>
              <a:p>
                <a:pPr marL="457200" lvl="1" indent="0">
                  <a:buNone/>
                </a:pPr>
                <a:r>
                  <a:rPr lang="fr-FR" sz="1300" dirty="0" smtClean="0"/>
                  <a:t>* </a:t>
                </a:r>
                <a:r>
                  <a:rPr lang="en-US" sz="1300" dirty="0" smtClean="0"/>
                  <a:t>Approximation </a:t>
                </a:r>
                <a:r>
                  <a:rPr lang="en-US" sz="1300" dirty="0"/>
                  <a:t>only valid for small </a:t>
                </a:r>
                <a:r>
                  <a:rPr lang="el-GR" sz="1300" dirty="0" smtClean="0"/>
                  <a:t>Δ</a:t>
                </a:r>
                <a:r>
                  <a:rPr lang="fr-FR" sz="1300" dirty="0" smtClean="0"/>
                  <a:t>T</a:t>
                </a:r>
                <a:endParaRPr lang="en-US" sz="1300" dirty="0"/>
              </a:p>
              <a:p>
                <a:pPr marL="914400" lvl="2" indent="0">
                  <a:buNone/>
                </a:pPr>
                <a:endParaRPr lang="fr-FR" i="1" dirty="0" smtClean="0"/>
              </a:p>
              <a:p>
                <a:pPr marL="914400" lvl="2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e 6"/>
          <p:cNvGrpSpPr/>
          <p:nvPr/>
        </p:nvGrpSpPr>
        <p:grpSpPr>
          <a:xfrm>
            <a:off x="7525357" y="2282317"/>
            <a:ext cx="1748644" cy="2075202"/>
            <a:chOff x="7688330" y="2206649"/>
            <a:chExt cx="1748644" cy="2075202"/>
          </a:xfrm>
        </p:grpSpPr>
        <p:pic>
          <p:nvPicPr>
            <p:cNvPr id="5" name="Image 6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0" t="79774" r="88306" b="2737"/>
            <a:stretch>
              <a:fillRect/>
            </a:stretch>
          </p:blipFill>
          <p:spPr bwMode="auto">
            <a:xfrm>
              <a:off x="7688330" y="3453176"/>
              <a:ext cx="624693" cy="828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Image 48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57" t="7544" r="19386" b="7294"/>
            <a:stretch>
              <a:fillRect/>
            </a:stretch>
          </p:blipFill>
          <p:spPr bwMode="auto">
            <a:xfrm>
              <a:off x="8313024" y="2206649"/>
              <a:ext cx="1123950" cy="1800225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ZoneTexte 7"/>
          <p:cNvSpPr txBox="1"/>
          <p:nvPr/>
        </p:nvSpPr>
        <p:spPr>
          <a:xfrm>
            <a:off x="849313" y="3325871"/>
            <a:ext cx="216000" cy="18466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18000" tIns="0" rIns="18000" bIns="0" rtlCol="0">
            <a:spAutoFit/>
          </a:bodyPr>
          <a:lstStyle/>
          <a:p>
            <a:pPr algn="ctr"/>
            <a:r>
              <a:rPr lang="en-US" sz="1200" dirty="0" smtClean="0"/>
              <a:t>Or</a:t>
            </a:r>
            <a:endParaRPr lang="en-US" sz="1200" dirty="0"/>
          </a:p>
        </p:txBody>
      </p:sp>
      <p:sp>
        <p:nvSpPr>
          <p:cNvPr id="9" name="ZoneTexte 8"/>
          <p:cNvSpPr txBox="1"/>
          <p:nvPr/>
        </p:nvSpPr>
        <p:spPr>
          <a:xfrm>
            <a:off x="726017" y="1724560"/>
            <a:ext cx="468000" cy="18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18000" tIns="0" rIns="18000" bIns="0" rtlCol="0">
            <a:spAutoFit/>
          </a:bodyPr>
          <a:lstStyle/>
          <a:p>
            <a:r>
              <a:rPr lang="en-US" sz="1200" dirty="0" smtClean="0"/>
              <a:t>Either</a:t>
            </a:r>
            <a:endParaRPr lang="en-US" sz="1200" dirty="0"/>
          </a:p>
        </p:txBody>
      </p:sp>
      <p:cxnSp>
        <p:nvCxnSpPr>
          <p:cNvPr id="11" name="Connecteur droit 10"/>
          <p:cNvCxnSpPr>
            <a:stCxn id="9" idx="2"/>
            <a:endCxn id="8" idx="0"/>
          </p:cNvCxnSpPr>
          <p:nvPr/>
        </p:nvCxnSpPr>
        <p:spPr>
          <a:xfrm flipH="1">
            <a:off x="957313" y="1904560"/>
            <a:ext cx="2704" cy="1421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881" y="1904560"/>
            <a:ext cx="263120" cy="26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18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000"/>
    </mc:Choice>
    <mc:Fallback xmlns="">
      <p:transition spd="slow" advTm="57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mesh convergence study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Mesh convergence study done on one TS geometry with:</a:t>
            </a:r>
          </a:p>
          <a:p>
            <a:pPr lvl="1"/>
            <a:r>
              <a:rPr lang="en-US" dirty="0" smtClean="0"/>
              <a:t>d</a:t>
            </a:r>
            <a:r>
              <a:rPr lang="en-US" baseline="-25000" dirty="0"/>
              <a:t>s</a:t>
            </a:r>
            <a:r>
              <a:rPr lang="en-US" dirty="0" smtClean="0"/>
              <a:t>=2.25mm _ l</a:t>
            </a:r>
            <a:r>
              <a:rPr lang="en-US" baseline="-25000" dirty="0" smtClean="0"/>
              <a:t>1</a:t>
            </a:r>
            <a:r>
              <a:rPr lang="en-US" dirty="0" smtClean="0"/>
              <a:t>=l</a:t>
            </a:r>
            <a:r>
              <a:rPr lang="en-US" baseline="-25000" dirty="0" smtClean="0"/>
              <a:t>2</a:t>
            </a:r>
            <a:r>
              <a:rPr lang="en-US" dirty="0" smtClean="0"/>
              <a:t>=15.35mm _ </a:t>
            </a:r>
            <a:r>
              <a:rPr lang="el-GR" dirty="0" smtClean="0">
                <a:latin typeface="Calibri" panose="020F0502020204030204" pitchFamily="34" charset="0"/>
                <a:cs typeface="Calibri" panose="020F0502020204030204" pitchFamily="34" charset="0"/>
              </a:rPr>
              <a:t>ϵ</a:t>
            </a:r>
            <a:r>
              <a:rPr lang="en-US" dirty="0" smtClean="0"/>
              <a:t>=89%, </a:t>
            </a:r>
          </a:p>
          <a:p>
            <a:pPr lvl="1"/>
            <a:r>
              <a:rPr lang="en-US" dirty="0" smtClean="0"/>
              <a:t>Domain n=1 EU*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Results: between </a:t>
            </a:r>
            <a:r>
              <a:rPr lang="en-US" dirty="0"/>
              <a:t>the coarse mesh </a:t>
            </a:r>
            <a:r>
              <a:rPr lang="en-US" dirty="0" smtClean="0"/>
              <a:t>and extremely </a:t>
            </a:r>
            <a:r>
              <a:rPr lang="en-US" dirty="0"/>
              <a:t>fine </a:t>
            </a:r>
            <a:r>
              <a:rPr lang="en-US" dirty="0" smtClean="0"/>
              <a:t>mesh, there is only 0.75% relative deviation for ETC</a:t>
            </a:r>
            <a:r>
              <a:rPr lang="en-US" baseline="-25000" dirty="0" smtClean="0"/>
              <a:t>x</a:t>
            </a:r>
          </a:p>
          <a:p>
            <a:pPr lvl="1"/>
            <a:r>
              <a:rPr lang="en-US" dirty="0" smtClean="0"/>
              <a:t>The model converge easily with a coarse mesh, chosen mesh: 15 nodes/mm</a:t>
            </a:r>
            <a:r>
              <a:rPr lang="en-US" baseline="30000" dirty="0" smtClean="0"/>
              <a:t>3</a:t>
            </a:r>
          </a:p>
          <a:p>
            <a:pPr lvl="1"/>
            <a:r>
              <a:rPr lang="en-US" dirty="0" smtClean="0"/>
              <a:t>Modification was made to refine packing meshing (by modifying minimum element size)</a:t>
            </a:r>
          </a:p>
          <a:p>
            <a:r>
              <a:rPr lang="en-US" dirty="0" smtClean="0"/>
              <a:t>Model is insensible to the relative tolerance value set in the study :</a:t>
            </a:r>
          </a:p>
          <a:p>
            <a:pPr lvl="1"/>
            <a:r>
              <a:rPr lang="en-US" dirty="0" smtClean="0"/>
              <a:t>Relative tolerance used=1e-3 (by default)										 															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Graphique 4"/>
          <p:cNvGraphicFramePr/>
          <p:nvPr>
            <p:extLst>
              <p:ext uri="{D42A27DB-BD31-4B8C-83A1-F6EECF244321}">
                <p14:modId xmlns:p14="http://schemas.microsoft.com/office/powerpoint/2010/main" val="2046577784"/>
              </p:ext>
            </p:extLst>
          </p:nvPr>
        </p:nvGraphicFramePr>
        <p:xfrm>
          <a:off x="514362" y="2180631"/>
          <a:ext cx="5835267" cy="231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88" t="6411" r="29043" b="6826"/>
          <a:stretch/>
        </p:blipFill>
        <p:spPr>
          <a:xfrm>
            <a:off x="8777562" y="1731368"/>
            <a:ext cx="1112649" cy="180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486" t="7215" r="11270" b="7445"/>
          <a:stretch/>
        </p:blipFill>
        <p:spPr>
          <a:xfrm>
            <a:off x="6349629" y="1765872"/>
            <a:ext cx="1127419" cy="180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887" t="7210" r="11540" b="6992"/>
          <a:stretch/>
        </p:blipFill>
        <p:spPr>
          <a:xfrm>
            <a:off x="7587088" y="1757246"/>
            <a:ext cx="1111764" cy="1800000"/>
          </a:xfrm>
          <a:prstGeom prst="rect">
            <a:avLst/>
          </a:prstGeom>
          <a:effectLst>
            <a:glow rad="101600">
              <a:srgbClr val="00B050">
                <a:alpha val="60000"/>
              </a:srgbClr>
            </a:glow>
          </a:effectLst>
        </p:spPr>
      </p:pic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407803"/>
              </p:ext>
            </p:extLst>
          </p:nvPr>
        </p:nvGraphicFramePr>
        <p:xfrm>
          <a:off x="6366053" y="3603386"/>
          <a:ext cx="3553833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611">
                  <a:extLst>
                    <a:ext uri="{9D8B030D-6E8A-4147-A177-3AD203B41FA5}">
                      <a16:colId xmlns:a16="http://schemas.microsoft.com/office/drawing/2014/main" val="2996907620"/>
                    </a:ext>
                  </a:extLst>
                </a:gridCol>
                <a:gridCol w="1184611">
                  <a:extLst>
                    <a:ext uri="{9D8B030D-6E8A-4147-A177-3AD203B41FA5}">
                      <a16:colId xmlns:a16="http://schemas.microsoft.com/office/drawing/2014/main" val="3937183496"/>
                    </a:ext>
                  </a:extLst>
                </a:gridCol>
                <a:gridCol w="1184611">
                  <a:extLst>
                    <a:ext uri="{9D8B030D-6E8A-4147-A177-3AD203B41FA5}">
                      <a16:colId xmlns:a16="http://schemas.microsoft.com/office/drawing/2014/main" val="30836398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Coarse</a:t>
                      </a:r>
                      <a:endParaRPr lang="en-US" sz="1000" dirty="0"/>
                    </a:p>
                  </a:txBody>
                  <a:tcPr anchor="ctr"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Optimal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Extremely</a:t>
                      </a:r>
                      <a:r>
                        <a:rPr lang="en-US" sz="1000" baseline="0" dirty="0" smtClean="0"/>
                        <a:t> fine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272535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2 Nodes/mm</a:t>
                      </a:r>
                      <a:r>
                        <a:rPr lang="en-US" sz="1000" baseline="30000" dirty="0" smtClean="0"/>
                        <a:t>3</a:t>
                      </a:r>
                      <a:endParaRPr lang="en-US" sz="1000" dirty="0" smtClean="0"/>
                    </a:p>
                  </a:txBody>
                  <a:tcPr anchor="ctr"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15 Nodes/mm</a:t>
                      </a:r>
                      <a:r>
                        <a:rPr lang="en-US" sz="1000" baseline="30000" dirty="0" smtClean="0"/>
                        <a:t>3</a:t>
                      </a:r>
                      <a:endParaRPr lang="en-US" sz="1000" dirty="0" smtClean="0"/>
                    </a:p>
                  </a:txBody>
                  <a:tcPr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59 Nodes/mm</a:t>
                      </a:r>
                      <a:r>
                        <a:rPr lang="en-US" sz="1000" baseline="30000" dirty="0" smtClean="0"/>
                        <a:t>3</a:t>
                      </a:r>
                      <a:endParaRPr lang="en-US" sz="1000" dirty="0" smtClean="0"/>
                    </a:p>
                  </a:txBody>
                  <a:tcPr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2270536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56149 </a:t>
                      </a:r>
                      <a:r>
                        <a:rPr lang="en-US" sz="1000" baseline="0" dirty="0" smtClean="0"/>
                        <a:t>Tetrahedrons</a:t>
                      </a:r>
                      <a:endParaRPr lang="en-US" sz="1000" dirty="0"/>
                    </a:p>
                  </a:txBody>
                  <a:tcPr anchor="ctr"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375792 </a:t>
                      </a:r>
                      <a:r>
                        <a:rPr lang="en-US" sz="1000" baseline="0" dirty="0" smtClean="0"/>
                        <a:t>Tetrahedrons</a:t>
                      </a:r>
                      <a:r>
                        <a:rPr lang="en-US" sz="1000" dirty="0" smtClean="0"/>
                        <a:t>  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1534790 </a:t>
                      </a:r>
                      <a:r>
                        <a:rPr lang="en-US" sz="1000" baseline="0" dirty="0" smtClean="0"/>
                        <a:t>Tetrahedrons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22645933"/>
                  </a:ext>
                </a:extLst>
              </a:tr>
            </a:tbl>
          </a:graphicData>
        </a:graphic>
      </p:graphicFrame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6"/>
          <a:srcRect b="5873"/>
          <a:stretch/>
        </p:blipFill>
        <p:spPr>
          <a:xfrm>
            <a:off x="7477048" y="5159259"/>
            <a:ext cx="1666875" cy="663456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77334" y="6574121"/>
            <a:ext cx="1333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*EU=elementary unit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886" y="1384419"/>
            <a:ext cx="263120" cy="26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18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00"/>
    </mc:Choice>
    <mc:Fallback xmlns="">
      <p:transition spd="slow" advTm="31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7334" y="1384418"/>
            <a:ext cx="8596668" cy="537226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domain size was changed from 1</a:t>
            </a:r>
            <a:r>
              <a:rPr lang="en-US" baseline="30000" dirty="0" smtClean="0"/>
              <a:t>3</a:t>
            </a:r>
            <a:r>
              <a:rPr lang="en-US" dirty="0" smtClean="0"/>
              <a:t> to 6</a:t>
            </a:r>
            <a:r>
              <a:rPr lang="en-US" baseline="30000" dirty="0" smtClean="0"/>
              <a:t>3 </a:t>
            </a:r>
            <a:r>
              <a:rPr lang="en-US" dirty="0" smtClean="0"/>
              <a:t>EU* for TS geometries with different parameters: 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sz="1400" dirty="0" smtClean="0"/>
              <a:t>Naming code: TS-material_ds_l1=l2_</a:t>
            </a:r>
            <a:r>
              <a:rPr lang="el-GR" sz="1400" dirty="0">
                <a:latin typeface="Calibri" panose="020F0502020204030204" pitchFamily="34" charset="0"/>
                <a:cs typeface="Calibri" panose="020F0502020204030204" pitchFamily="34" charset="0"/>
              </a:rPr>
              <a:t>ϵ</a:t>
            </a:r>
            <a:r>
              <a:rPr lang="en-US" sz="1400" dirty="0"/>
              <a:t>_SpecificArea direction of ETC (x or y</a:t>
            </a:r>
            <a:r>
              <a:rPr lang="en-US" sz="1400" dirty="0" smtClean="0"/>
              <a:t>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Results: no need to simulate a TS domain size larger than 2</a:t>
            </a:r>
            <a:r>
              <a:rPr lang="en-US" baseline="30000" dirty="0" smtClean="0"/>
              <a:t>3</a:t>
            </a:r>
            <a:r>
              <a:rPr lang="en-US" dirty="0" smtClean="0"/>
              <a:t> EU</a:t>
            </a:r>
          </a:p>
          <a:p>
            <a:r>
              <a:rPr lang="en-US" dirty="0" smtClean="0"/>
              <a:t>Note: Calculation time varied from 2 minutes to 2 hours depending on the domain size</a:t>
            </a:r>
            <a:endParaRPr lang="en-US" dirty="0"/>
          </a:p>
        </p:txBody>
      </p:sp>
      <p:graphicFrame>
        <p:nvGraphicFramePr>
          <p:cNvPr id="14" name="Graphiqu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906962"/>
              </p:ext>
            </p:extLst>
          </p:nvPr>
        </p:nvGraphicFramePr>
        <p:xfrm>
          <a:off x="775473" y="1892251"/>
          <a:ext cx="5897020" cy="3373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Domain </a:t>
            </a:r>
            <a:r>
              <a:rPr lang="en-US" dirty="0"/>
              <a:t>size sensitivity study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AE430-6680-4C3B-964B-A326605A88C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Ellipse 5"/>
          <p:cNvSpPr/>
          <p:nvPr/>
        </p:nvSpPr>
        <p:spPr>
          <a:xfrm>
            <a:off x="2723744" y="2144147"/>
            <a:ext cx="291830" cy="1746918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  <a:effectLst>
            <a:glow rad="101600">
              <a:srgbClr val="00B05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4" name="Image 23" descr="F:\HIDiC Thèse\7- Fichier des structures 3D\Struture Build for Comsol Simulation\Hydro\TS_X_2.25_89_182_L1=L2=15.35_P x maille_Hydrodynamics Simulation P101.jpg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1" t="5201" r="31806" b="19144"/>
          <a:stretch/>
        </p:blipFill>
        <p:spPr bwMode="auto">
          <a:xfrm>
            <a:off x="6779083" y="4511400"/>
            <a:ext cx="831661" cy="7800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 24" descr="F:\HIDiC Thèse\7- Fichier des structures 3D\Struture Build for Comsol Simulation\Hydro\TS_X_2.25_89_182_L1=L2=15.35_P x maille_Hydrodynamics Simulation 3.jpg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0" t="12311" r="41554" b="22765"/>
          <a:stretch/>
        </p:blipFill>
        <p:spPr bwMode="auto">
          <a:xfrm>
            <a:off x="7638146" y="3977824"/>
            <a:ext cx="860679" cy="1426605"/>
          </a:xfrm>
          <a:prstGeom prst="rect">
            <a:avLst/>
          </a:prstGeom>
          <a:ln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Image 25" descr="F:\HIDiC Thèse\7- Fichier des structures 3D\Struture Build for Comsol Simulation\Hydro\TS_X_2.25_89_182_L1=L2=15.35_P x maille_Hydrodynamics Simulation P102.jpg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3" t="1354" r="35674" b="1556"/>
          <a:stretch/>
        </p:blipFill>
        <p:spPr bwMode="auto">
          <a:xfrm>
            <a:off x="8572470" y="3426835"/>
            <a:ext cx="1225110" cy="20210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7070806" y="5189207"/>
            <a:ext cx="2640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n=1 		   n=2 		       n=3</a:t>
            </a:r>
            <a:endParaRPr lang="en-US" sz="1200" dirty="0">
              <a:solidFill>
                <a:srgbClr val="0070C0"/>
              </a:solidFill>
            </a:endParaRPr>
          </a:p>
        </p:txBody>
      </p:sp>
      <p:grpSp>
        <p:nvGrpSpPr>
          <p:cNvPr id="32" name="Groupe 31"/>
          <p:cNvGrpSpPr/>
          <p:nvPr/>
        </p:nvGrpSpPr>
        <p:grpSpPr>
          <a:xfrm>
            <a:off x="6818354" y="1607971"/>
            <a:ext cx="2299472" cy="2037313"/>
            <a:chOff x="6818354" y="1722271"/>
            <a:chExt cx="2299472" cy="2037313"/>
          </a:xfrm>
        </p:grpSpPr>
        <p:grpSp>
          <p:nvGrpSpPr>
            <p:cNvPr id="23" name="Groupe 22"/>
            <p:cNvGrpSpPr/>
            <p:nvPr/>
          </p:nvGrpSpPr>
          <p:grpSpPr>
            <a:xfrm>
              <a:off x="6818354" y="1722271"/>
              <a:ext cx="2226564" cy="2037313"/>
              <a:chOff x="7669697" y="1921942"/>
              <a:chExt cx="2226564" cy="2037313"/>
            </a:xfrm>
          </p:grpSpPr>
          <p:pic>
            <p:nvPicPr>
              <p:cNvPr id="20" name="Image 1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33141" y="2149564"/>
                <a:ext cx="263120" cy="263120"/>
              </a:xfrm>
              <a:prstGeom prst="rect">
                <a:avLst/>
              </a:prstGeom>
            </p:spPr>
          </p:pic>
          <p:grpSp>
            <p:nvGrpSpPr>
              <p:cNvPr id="22" name="Groupe 21"/>
              <p:cNvGrpSpPr/>
              <p:nvPr/>
            </p:nvGrpSpPr>
            <p:grpSpPr>
              <a:xfrm>
                <a:off x="7669697" y="1921942"/>
                <a:ext cx="2036482" cy="2037313"/>
                <a:chOff x="7669697" y="1921942"/>
                <a:chExt cx="2036482" cy="2037313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7773421" y="2140435"/>
                  <a:ext cx="1727729" cy="39078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 smtClean="0">
                      <a:solidFill>
                        <a:srgbClr val="002060"/>
                      </a:solidFill>
                    </a:rPr>
                    <a:t>Horizontal heat flux</a:t>
                  </a:r>
                  <a:endParaRPr lang="en-US" sz="1100" dirty="0">
                    <a:solidFill>
                      <a:srgbClr val="002060"/>
                    </a:solidFill>
                  </a:endParaRPr>
                </a:p>
              </p:txBody>
            </p:sp>
            <p:pic>
              <p:nvPicPr>
                <p:cNvPr id="16" name="Image 15"/>
                <p:cNvPicPr>
                  <a:picLocks noChangeAspect="1"/>
                </p:cNvPicPr>
                <p:nvPr/>
              </p:nvPicPr>
              <p:blipFill rotWithShape="1">
                <a:blip r:embed="rId7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3032" t="12853" r="36733" b="7206"/>
                <a:stretch/>
              </p:blipFill>
              <p:spPr>
                <a:xfrm>
                  <a:off x="8687938" y="2512642"/>
                  <a:ext cx="890067" cy="1440000"/>
                </a:xfrm>
                <a:prstGeom prst="rect">
                  <a:avLst/>
                </a:prstGeom>
                <a:ln>
                  <a:solidFill>
                    <a:srgbClr val="00B050"/>
                  </a:solidFill>
                </a:ln>
              </p:spPr>
            </p:pic>
            <p:pic>
              <p:nvPicPr>
                <p:cNvPr id="17" name="Image 16"/>
                <p:cNvPicPr>
                  <a:picLocks noChangeAspect="1"/>
                </p:cNvPicPr>
                <p:nvPr/>
              </p:nvPicPr>
              <p:blipFill rotWithShape="1"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22889" t="12676" r="36444" b="7029"/>
                <a:stretch/>
              </p:blipFill>
              <p:spPr>
                <a:xfrm>
                  <a:off x="7746031" y="2519255"/>
                  <a:ext cx="895648" cy="1440000"/>
                </a:xfrm>
                <a:prstGeom prst="rect">
                  <a:avLst/>
                </a:prstGeom>
                <a:ln>
                  <a:solidFill>
                    <a:srgbClr val="00B050"/>
                  </a:solidFill>
                </a:ln>
              </p:spPr>
            </p:pic>
            <p:sp>
              <p:nvSpPr>
                <p:cNvPr id="18" name="Flèche vers le haut 17"/>
                <p:cNvSpPr/>
                <p:nvPr/>
              </p:nvSpPr>
              <p:spPr>
                <a:xfrm rot="4197307">
                  <a:off x="8316834" y="3627691"/>
                  <a:ext cx="156877" cy="504034"/>
                </a:xfrm>
                <a:prstGeom prst="upArrow">
                  <a:avLst/>
                </a:prstGeom>
                <a:gradFill>
                  <a:gsLst>
                    <a:gs pos="0">
                      <a:srgbClr val="002060"/>
                    </a:gs>
                    <a:gs pos="21000">
                      <a:schemeClr val="accent1">
                        <a:lumMod val="45000"/>
                        <a:lumOff val="55000"/>
                      </a:schemeClr>
                    </a:gs>
                    <a:gs pos="21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rgbClr val="C00000"/>
                    </a:gs>
                  </a:gsLst>
                  <a:lin ang="5400000" scaled="1"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" name="Flèche vers le haut 18"/>
                <p:cNvSpPr/>
                <p:nvPr/>
              </p:nvSpPr>
              <p:spPr>
                <a:xfrm rot="18457927">
                  <a:off x="9421784" y="2394190"/>
                  <a:ext cx="118953" cy="328637"/>
                </a:xfrm>
                <a:prstGeom prst="upArrow">
                  <a:avLst/>
                </a:prstGeom>
                <a:gradFill>
                  <a:gsLst>
                    <a:gs pos="0">
                      <a:srgbClr val="002060"/>
                    </a:gs>
                    <a:gs pos="21000">
                      <a:schemeClr val="accent1">
                        <a:lumMod val="45000"/>
                        <a:lumOff val="55000"/>
                      </a:schemeClr>
                    </a:gs>
                    <a:gs pos="21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rgbClr val="C00000"/>
                    </a:gs>
                  </a:gsLst>
                  <a:lin ang="5400000" scaled="1"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7669697" y="1921942"/>
                  <a:ext cx="2036482" cy="39078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b="1" dirty="0" smtClean="0">
                      <a:solidFill>
                        <a:srgbClr val="002060"/>
                      </a:solidFill>
                    </a:rPr>
                    <a:t>Surface: Temperature (°C)</a:t>
                  </a:r>
                  <a:endParaRPr lang="en-US" sz="11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pic>
          <p:nvPicPr>
            <p:cNvPr id="31" name="Image 30"/>
            <p:cNvPicPr>
              <a:picLocks noChangeAspect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2209" t="13562" r="3669" b="5964"/>
            <a:stretch/>
          </p:blipFill>
          <p:spPr>
            <a:xfrm>
              <a:off x="8830427" y="2307504"/>
              <a:ext cx="287399" cy="1333660"/>
            </a:xfrm>
            <a:prstGeom prst="rect">
              <a:avLst/>
            </a:prstGeom>
          </p:spPr>
        </p:pic>
      </p:grpSp>
      <p:sp>
        <p:nvSpPr>
          <p:cNvPr id="33" name="ZoneTexte 32"/>
          <p:cNvSpPr txBox="1"/>
          <p:nvPr/>
        </p:nvSpPr>
        <p:spPr>
          <a:xfrm>
            <a:off x="677334" y="6574121"/>
            <a:ext cx="1333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*EU=elementary unit</a:t>
            </a:r>
          </a:p>
        </p:txBody>
      </p:sp>
      <p:pic>
        <p:nvPicPr>
          <p:cNvPr id="34" name="Image 6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" t="79774" r="88306" b="2737"/>
          <a:stretch>
            <a:fillRect/>
          </a:stretch>
        </p:blipFill>
        <p:spPr bwMode="auto">
          <a:xfrm>
            <a:off x="6539432" y="3301401"/>
            <a:ext cx="319935" cy="42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70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000"/>
    </mc:Choice>
    <mc:Fallback xmlns="">
      <p:transition spd="slow" advTm="5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Personnalisé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44061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1481</TotalTime>
  <Words>1553</Words>
  <Application>Microsoft Office PowerPoint</Application>
  <PresentationFormat>Grand écran</PresentationFormat>
  <Paragraphs>229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 Math</vt:lpstr>
      <vt:lpstr>Trebuchet MS</vt:lpstr>
      <vt:lpstr>Wingdings</vt:lpstr>
      <vt:lpstr>Wingdings 3</vt:lpstr>
      <vt:lpstr>Facette</vt:lpstr>
      <vt:lpstr>  Numerical study of effective thermal conductivity (ETC) of periodic complex structures to be used in concentric distillation column </vt:lpstr>
      <vt:lpstr>Outline</vt:lpstr>
      <vt:lpstr>Objective of the study</vt:lpstr>
      <vt:lpstr>Studied geometries</vt:lpstr>
      <vt:lpstr>Model : computational domain</vt:lpstr>
      <vt:lpstr>Model: boundary conditions</vt:lpstr>
      <vt:lpstr>Model: Calculation of ETC</vt:lpstr>
      <vt:lpstr>Results: mesh convergence study</vt:lpstr>
      <vt:lpstr>Results: Domain size sensitivity study  </vt:lpstr>
      <vt:lpstr>Results : ETC versus porosity</vt:lpstr>
      <vt:lpstr>Conclusions</vt:lpstr>
      <vt:lpstr>Thank you for your attention</vt:lpstr>
      <vt:lpstr>References</vt:lpstr>
    </vt:vector>
  </TitlesOfParts>
  <Company>DSI-A7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Numerical study of effective thermal conductivity of periodic complex structures to be used in HIDiC</dc:title>
  <dc:creator>Yousef  Al maqaleh</dc:creator>
  <cp:lastModifiedBy>Yousef  Al maqaleh</cp:lastModifiedBy>
  <cp:revision>109</cp:revision>
  <dcterms:created xsi:type="dcterms:W3CDTF">2020-09-22T07:44:57Z</dcterms:created>
  <dcterms:modified xsi:type="dcterms:W3CDTF">2020-09-25T10:10:26Z</dcterms:modified>
</cp:coreProperties>
</file>