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319" r:id="rId5"/>
    <p:sldId id="353" r:id="rId6"/>
    <p:sldId id="318" r:id="rId7"/>
    <p:sldId id="360" r:id="rId8"/>
    <p:sldId id="361" r:id="rId9"/>
    <p:sldId id="321" r:id="rId10"/>
    <p:sldId id="324" r:id="rId11"/>
    <p:sldId id="417" r:id="rId12"/>
    <p:sldId id="323" r:id="rId13"/>
    <p:sldId id="325" r:id="rId14"/>
    <p:sldId id="329" r:id="rId15"/>
    <p:sldId id="335" r:id="rId16"/>
    <p:sldId id="339" r:id="rId17"/>
    <p:sldId id="340" r:id="rId18"/>
    <p:sldId id="346" r:id="rId19"/>
    <p:sldId id="344" r:id="rId20"/>
    <p:sldId id="347" r:id="rId21"/>
    <p:sldId id="418" r:id="rId22"/>
    <p:sldId id="419" r:id="rId23"/>
  </p:sldIdLst>
  <p:sldSz cx="12192000" cy="6858000"/>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teo Lualdi" initials="ML" lastIdx="1" clrIdx="0">
    <p:extLst>
      <p:ext uri="{19B8F6BF-5375-455C-9EA6-DF929625EA0E}">
        <p15:presenceInfo xmlns:p15="http://schemas.microsoft.com/office/powerpoint/2012/main" userId="Matteo Luald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713" autoAdjust="0"/>
    <p:restoredTop sz="93750" autoAdjust="0"/>
  </p:normalViewPr>
  <p:slideViewPr>
    <p:cSldViewPr snapToGrid="0">
      <p:cViewPr varScale="1">
        <p:scale>
          <a:sx n="55" d="100"/>
          <a:sy n="55" d="100"/>
        </p:scale>
        <p:origin x="28" y="84"/>
      </p:cViewPr>
      <p:guideLst>
        <p:guide orient="horz" pos="2160"/>
        <p:guide pos="3840"/>
      </p:guideLst>
    </p:cSldViewPr>
  </p:slideViewPr>
  <p:outlineViewPr>
    <p:cViewPr>
      <p:scale>
        <a:sx n="33" d="100"/>
        <a:sy n="33" d="100"/>
      </p:scale>
      <p:origin x="0" y="-1008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G:\My%20Drive\Resolvent\DTU\InnovationsFond\Project_EEEHy\WP2\COMSOL%20models\ParametricStudy\New%20Parametric%20study%2020181119\OER\Tabella%20OER_per%20set%20with%20Kin.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G:\My%20Drive\Resolvent\DTU\InnovationsFond\Project_EEEHy\WP2\COMSOL%20models\ParametricStudy\New%20Parametric%20study%2020181119\OER\Tabella%20OER_per%20set%20with%20Kin.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Electric Potential</a:t>
            </a:r>
            <a:r>
              <a:rPr lang="en-US" baseline="0" dirty="0"/>
              <a:t> at current collector</a:t>
            </a:r>
            <a:endParaRPr lang="en-US" dirty="0"/>
          </a:p>
        </c:rich>
      </c:tx>
      <c:layout>
        <c:manualLayout>
          <c:xMode val="edge"/>
          <c:yMode val="edge"/>
          <c:x val="0.31856065126794458"/>
          <c:y val="5.210437996372110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0759107514518171"/>
          <c:y val="0.17171296296296298"/>
          <c:w val="0.75513237370282504"/>
          <c:h val="0.57938624798733651"/>
        </c:manualLayout>
      </c:layout>
      <c:scatterChart>
        <c:scatterStyle val="lineMarker"/>
        <c:varyColors val="0"/>
        <c:ser>
          <c:idx val="0"/>
          <c:order val="0"/>
          <c:tx>
            <c:v>Set1</c:v>
          </c:tx>
          <c:spPr>
            <a:ln w="19050" cap="rnd">
              <a:noFill/>
              <a:round/>
            </a:ln>
            <a:effectLst/>
          </c:spPr>
          <c:marker>
            <c:symbol val="circle"/>
            <c:size val="5"/>
            <c:spPr>
              <a:solidFill>
                <a:schemeClr val="accent1"/>
              </a:solidFill>
              <a:ln w="25400">
                <a:solidFill>
                  <a:schemeClr val="accent1"/>
                </a:solidFill>
              </a:ln>
              <a:effectLst/>
            </c:spPr>
          </c:marker>
          <c:xVal>
            <c:numRef>
              <c:f>erod_thic!$D$2:$D$4</c:f>
              <c:numCache>
                <c:formatCode>General</c:formatCode>
                <c:ptCount val="3"/>
                <c:pt idx="0">
                  <c:v>10</c:v>
                </c:pt>
                <c:pt idx="1">
                  <c:v>20</c:v>
                </c:pt>
                <c:pt idx="2">
                  <c:v>50</c:v>
                </c:pt>
              </c:numCache>
            </c:numRef>
          </c:xVal>
          <c:yVal>
            <c:numRef>
              <c:f>erod_thic!$K$2:$K$4</c:f>
              <c:numCache>
                <c:formatCode>General</c:formatCode>
                <c:ptCount val="3"/>
                <c:pt idx="0">
                  <c:v>179.77716885764701</c:v>
                </c:pt>
                <c:pt idx="1">
                  <c:v>150.32508514861399</c:v>
                </c:pt>
                <c:pt idx="2">
                  <c:v>117.487845754823</c:v>
                </c:pt>
              </c:numCache>
            </c:numRef>
          </c:yVal>
          <c:smooth val="0"/>
          <c:extLst>
            <c:ext xmlns:c16="http://schemas.microsoft.com/office/drawing/2014/chart" uri="{C3380CC4-5D6E-409C-BE32-E72D297353CC}">
              <c16:uniqueId val="{00000000-30ED-4219-ABFC-72350177C12D}"/>
            </c:ext>
          </c:extLst>
        </c:ser>
        <c:ser>
          <c:idx val="1"/>
          <c:order val="1"/>
          <c:tx>
            <c:v>Set 2</c:v>
          </c:tx>
          <c:spPr>
            <a:ln w="25400" cap="rnd">
              <a:noFill/>
              <a:round/>
            </a:ln>
            <a:effectLst/>
          </c:spPr>
          <c:marker>
            <c:symbol val="circle"/>
            <c:size val="5"/>
            <c:spPr>
              <a:solidFill>
                <a:schemeClr val="accent2"/>
              </a:solidFill>
              <a:ln w="25400">
                <a:solidFill>
                  <a:schemeClr val="accent2"/>
                </a:solidFill>
              </a:ln>
              <a:effectLst/>
            </c:spPr>
          </c:marker>
          <c:xVal>
            <c:numRef>
              <c:f>erod_thic!$D$5:$D$7</c:f>
              <c:numCache>
                <c:formatCode>General</c:formatCode>
                <c:ptCount val="3"/>
                <c:pt idx="0">
                  <c:v>10</c:v>
                </c:pt>
                <c:pt idx="1">
                  <c:v>20</c:v>
                </c:pt>
                <c:pt idx="2">
                  <c:v>50</c:v>
                </c:pt>
              </c:numCache>
            </c:numRef>
          </c:xVal>
          <c:yVal>
            <c:numRef>
              <c:f>erod_thic!$K$5:$K$7</c:f>
              <c:numCache>
                <c:formatCode>General</c:formatCode>
                <c:ptCount val="3"/>
                <c:pt idx="0">
                  <c:v>169.31483963625601</c:v>
                </c:pt>
                <c:pt idx="1">
                  <c:v>142.438557487776</c:v>
                </c:pt>
                <c:pt idx="2">
                  <c:v>113.78178349151401</c:v>
                </c:pt>
              </c:numCache>
            </c:numRef>
          </c:yVal>
          <c:smooth val="0"/>
          <c:extLst>
            <c:ext xmlns:c16="http://schemas.microsoft.com/office/drawing/2014/chart" uri="{C3380CC4-5D6E-409C-BE32-E72D297353CC}">
              <c16:uniqueId val="{00000001-30ED-4219-ABFC-72350177C12D}"/>
            </c:ext>
          </c:extLst>
        </c:ser>
        <c:ser>
          <c:idx val="2"/>
          <c:order val="2"/>
          <c:tx>
            <c:v>Set 3</c:v>
          </c:tx>
          <c:spPr>
            <a:ln w="25400" cap="rnd">
              <a:noFill/>
              <a:round/>
            </a:ln>
            <a:effectLst/>
          </c:spPr>
          <c:marker>
            <c:symbol val="circle"/>
            <c:size val="5"/>
            <c:spPr>
              <a:solidFill>
                <a:schemeClr val="accent3"/>
              </a:solidFill>
              <a:ln w="25400">
                <a:solidFill>
                  <a:schemeClr val="accent3"/>
                </a:solidFill>
              </a:ln>
              <a:effectLst/>
            </c:spPr>
          </c:marker>
          <c:xVal>
            <c:numRef>
              <c:f>erod_thic!$D$8:$D$10</c:f>
              <c:numCache>
                <c:formatCode>General</c:formatCode>
                <c:ptCount val="3"/>
                <c:pt idx="0">
                  <c:v>10</c:v>
                </c:pt>
                <c:pt idx="1">
                  <c:v>20</c:v>
                </c:pt>
                <c:pt idx="2">
                  <c:v>50</c:v>
                </c:pt>
              </c:numCache>
            </c:numRef>
          </c:xVal>
          <c:yVal>
            <c:numRef>
              <c:f>erod_thic!$K$8:$K$10</c:f>
              <c:numCache>
                <c:formatCode>General</c:formatCode>
                <c:ptCount val="3"/>
                <c:pt idx="0">
                  <c:v>110.42585442636199</c:v>
                </c:pt>
                <c:pt idx="1">
                  <c:v>82.616756145997002</c:v>
                </c:pt>
                <c:pt idx="2">
                  <c:v>52.0416673156126</c:v>
                </c:pt>
              </c:numCache>
            </c:numRef>
          </c:yVal>
          <c:smooth val="0"/>
          <c:extLst>
            <c:ext xmlns:c16="http://schemas.microsoft.com/office/drawing/2014/chart" uri="{C3380CC4-5D6E-409C-BE32-E72D297353CC}">
              <c16:uniqueId val="{00000002-30ED-4219-ABFC-72350177C12D}"/>
            </c:ext>
          </c:extLst>
        </c:ser>
        <c:dLbls>
          <c:showLegendKey val="0"/>
          <c:showVal val="0"/>
          <c:showCatName val="0"/>
          <c:showSerName val="0"/>
          <c:showPercent val="0"/>
          <c:showBubbleSize val="0"/>
        </c:dLbls>
        <c:axId val="668886824"/>
        <c:axId val="668885184"/>
      </c:scatterChart>
      <c:valAx>
        <c:axId val="668886824"/>
        <c:scaling>
          <c:orientation val="minMax"/>
        </c:scaling>
        <c:delete val="0"/>
        <c:axPos val="b"/>
        <c:title>
          <c:tx>
            <c:rich>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r>
                  <a:rPr lang="en-US" sz="1500" dirty="0"/>
                  <a:t>Thickenss (</a:t>
                </a:r>
                <a:r>
                  <a:rPr lang="el-GR" sz="1500" dirty="0">
                    <a:latin typeface="Calibri" panose="020F0502020204030204" pitchFamily="34" charset="0"/>
                    <a:cs typeface="Calibri" panose="020F0502020204030204" pitchFamily="34" charset="0"/>
                  </a:rPr>
                  <a:t>μ</a:t>
                </a:r>
                <a:r>
                  <a:rPr lang="en-US" sz="1500" dirty="0">
                    <a:latin typeface="Calibri" panose="020F0502020204030204" pitchFamily="34" charset="0"/>
                    <a:cs typeface="Calibri" panose="020F0502020204030204" pitchFamily="34" charset="0"/>
                  </a:rPr>
                  <a:t>m)</a:t>
                </a:r>
                <a:endParaRPr lang="en-US" sz="1500" dirty="0"/>
              </a:p>
            </c:rich>
          </c:tx>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500" b="0" i="0" u="none" strike="noStrike" kern="1200" baseline="0">
                <a:ln>
                  <a:noFill/>
                </a:ln>
                <a:solidFill>
                  <a:schemeClr val="tx1">
                    <a:lumMod val="65000"/>
                    <a:lumOff val="35000"/>
                  </a:schemeClr>
                </a:solidFill>
                <a:latin typeface="+mn-lt"/>
                <a:ea typeface="+mn-ea"/>
                <a:cs typeface="+mn-cs"/>
              </a:defRPr>
            </a:pPr>
            <a:endParaRPr lang="en-US"/>
          </a:p>
        </c:txPr>
        <c:crossAx val="668885184"/>
        <c:crosses val="autoZero"/>
        <c:crossBetween val="midCat"/>
      </c:valAx>
      <c:valAx>
        <c:axId val="668885184"/>
        <c:scaling>
          <c:orientation val="minMax"/>
          <c:min val="40"/>
        </c:scaling>
        <c:delete val="0"/>
        <c:axPos val="l"/>
        <c:title>
          <c:tx>
            <c:rich>
              <a:bodyPr rot="-54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r>
                  <a:rPr lang="en-US" sz="1500" dirty="0"/>
                  <a:t>Overpotential (mV)</a:t>
                </a:r>
              </a:p>
            </c:rich>
          </c:tx>
          <c:layout>
            <c:manualLayout>
              <c:xMode val="edge"/>
              <c:yMode val="edge"/>
              <c:x val="4.1392386025683944E-2"/>
              <c:y val="0.31926626945574865"/>
            </c:manualLayout>
          </c:layout>
          <c:overlay val="0"/>
          <c:spPr>
            <a:noFill/>
            <a:ln>
              <a:noFill/>
            </a:ln>
            <a:effectLst/>
          </c:spPr>
          <c:txPr>
            <a:bodyPr rot="-54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crossAx val="668886824"/>
        <c:crosses val="autoZero"/>
        <c:crossBetween val="midCat"/>
      </c:valAx>
      <c:spPr>
        <a:noFill/>
        <a:ln>
          <a:solidFill>
            <a:schemeClr val="tx1"/>
          </a:solidFill>
        </a:ln>
        <a:effectLst/>
      </c:spPr>
    </c:plotArea>
    <c:legend>
      <c:legendPos val="t"/>
      <c:layout>
        <c:manualLayout>
          <c:xMode val="edge"/>
          <c:yMode val="edge"/>
          <c:x val="0.25857627315994003"/>
          <c:y val="0.65259706643658322"/>
          <c:w val="0.43268332678378235"/>
          <c:h val="8.7436223189961484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Bubble formation potential</a:t>
            </a:r>
          </a:p>
        </c:rich>
      </c:tx>
      <c:layout>
        <c:manualLayout>
          <c:xMode val="edge"/>
          <c:yMode val="edge"/>
          <c:x val="0.31856065126794458"/>
          <c:y val="5.210437996372110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0479572128955578"/>
          <c:y val="0.16481055484975507"/>
          <c:w val="0.75513237370282504"/>
          <c:h val="0.57938624798733651"/>
        </c:manualLayout>
      </c:layout>
      <c:scatterChart>
        <c:scatterStyle val="lineMarker"/>
        <c:varyColors val="0"/>
        <c:ser>
          <c:idx val="0"/>
          <c:order val="0"/>
          <c:tx>
            <c:v>Set1</c:v>
          </c:tx>
          <c:spPr>
            <a:ln w="19050" cap="rnd">
              <a:noFill/>
              <a:round/>
            </a:ln>
            <a:effectLst/>
          </c:spPr>
          <c:marker>
            <c:symbol val="circle"/>
            <c:size val="5"/>
            <c:spPr>
              <a:solidFill>
                <a:schemeClr val="accent1"/>
              </a:solidFill>
              <a:ln w="25400">
                <a:solidFill>
                  <a:schemeClr val="accent1"/>
                </a:solidFill>
              </a:ln>
              <a:effectLst/>
            </c:spPr>
          </c:marker>
          <c:xVal>
            <c:numRef>
              <c:f>d_Congl!$C$2:$C$4</c:f>
              <c:numCache>
                <c:formatCode>General</c:formatCode>
                <c:ptCount val="3"/>
                <c:pt idx="0">
                  <c:v>2.5</c:v>
                </c:pt>
                <c:pt idx="1">
                  <c:v>5</c:v>
                </c:pt>
                <c:pt idx="2">
                  <c:v>1</c:v>
                </c:pt>
              </c:numCache>
            </c:numRef>
          </c:xVal>
          <c:yVal>
            <c:numRef>
              <c:f>d_Congl!$J$2:$J$4</c:f>
              <c:numCache>
                <c:formatCode>General</c:formatCode>
                <c:ptCount val="3"/>
                <c:pt idx="0">
                  <c:v>3.88675777844474</c:v>
                </c:pt>
                <c:pt idx="1">
                  <c:v>6.1436727561066498</c:v>
                </c:pt>
                <c:pt idx="2">
                  <c:v>1.29833668513471</c:v>
                </c:pt>
              </c:numCache>
            </c:numRef>
          </c:yVal>
          <c:smooth val="0"/>
          <c:extLst>
            <c:ext xmlns:c16="http://schemas.microsoft.com/office/drawing/2014/chart" uri="{C3380CC4-5D6E-409C-BE32-E72D297353CC}">
              <c16:uniqueId val="{00000000-76E4-4689-AE35-73BF83292CF7}"/>
            </c:ext>
          </c:extLst>
        </c:ser>
        <c:ser>
          <c:idx val="1"/>
          <c:order val="1"/>
          <c:tx>
            <c:v>Set 2</c:v>
          </c:tx>
          <c:spPr>
            <a:ln w="25400" cap="rnd">
              <a:noFill/>
              <a:round/>
            </a:ln>
            <a:effectLst/>
          </c:spPr>
          <c:marker>
            <c:symbol val="circle"/>
            <c:size val="5"/>
            <c:spPr>
              <a:solidFill>
                <a:schemeClr val="accent2"/>
              </a:solidFill>
              <a:ln w="25400">
                <a:solidFill>
                  <a:schemeClr val="accent2"/>
                </a:solidFill>
              </a:ln>
              <a:effectLst/>
            </c:spPr>
          </c:marker>
          <c:xVal>
            <c:numRef>
              <c:f>d_Congl!$C$5:$C$7</c:f>
              <c:numCache>
                <c:formatCode>General</c:formatCode>
                <c:ptCount val="3"/>
                <c:pt idx="0">
                  <c:v>5</c:v>
                </c:pt>
                <c:pt idx="1">
                  <c:v>2.5</c:v>
                </c:pt>
                <c:pt idx="2">
                  <c:v>1</c:v>
                </c:pt>
              </c:numCache>
            </c:numRef>
          </c:xVal>
          <c:yVal>
            <c:numRef>
              <c:f>d_Congl!$J$5:$J$7</c:f>
              <c:numCache>
                <c:formatCode>General</c:formatCode>
                <c:ptCount val="3"/>
                <c:pt idx="0">
                  <c:v>9.5044116998134704</c:v>
                </c:pt>
                <c:pt idx="1">
                  <c:v>4.5668807808486998</c:v>
                </c:pt>
                <c:pt idx="2">
                  <c:v>1.4782768137553901</c:v>
                </c:pt>
              </c:numCache>
            </c:numRef>
          </c:yVal>
          <c:smooth val="0"/>
          <c:extLst>
            <c:ext xmlns:c16="http://schemas.microsoft.com/office/drawing/2014/chart" uri="{C3380CC4-5D6E-409C-BE32-E72D297353CC}">
              <c16:uniqueId val="{00000001-76E4-4689-AE35-73BF83292CF7}"/>
            </c:ext>
          </c:extLst>
        </c:ser>
        <c:ser>
          <c:idx val="2"/>
          <c:order val="2"/>
          <c:tx>
            <c:v>Set 3</c:v>
          </c:tx>
          <c:spPr>
            <a:ln w="25400" cap="rnd">
              <a:noFill/>
              <a:round/>
            </a:ln>
            <a:effectLst/>
          </c:spPr>
          <c:marker>
            <c:symbol val="circle"/>
            <c:size val="5"/>
            <c:spPr>
              <a:solidFill>
                <a:schemeClr val="accent3"/>
              </a:solidFill>
              <a:ln w="9525">
                <a:solidFill>
                  <a:schemeClr val="accent3"/>
                </a:solidFill>
              </a:ln>
              <a:effectLst/>
            </c:spPr>
          </c:marker>
          <c:dPt>
            <c:idx val="2"/>
            <c:marker>
              <c:symbol val="circle"/>
              <c:size val="5"/>
              <c:spPr>
                <a:solidFill>
                  <a:schemeClr val="accent3"/>
                </a:solidFill>
                <a:ln w="25400">
                  <a:solidFill>
                    <a:schemeClr val="accent3"/>
                  </a:solidFill>
                </a:ln>
                <a:effectLst/>
              </c:spPr>
            </c:marker>
            <c:bubble3D val="0"/>
            <c:extLst>
              <c:ext xmlns:c16="http://schemas.microsoft.com/office/drawing/2014/chart" uri="{C3380CC4-5D6E-409C-BE32-E72D297353CC}">
                <c16:uniqueId val="{00000002-76E4-4689-AE35-73BF83292CF7}"/>
              </c:ext>
            </c:extLst>
          </c:dPt>
          <c:xVal>
            <c:numRef>
              <c:f>d_Congl!$C$8:$C$10</c:f>
              <c:numCache>
                <c:formatCode>General</c:formatCode>
                <c:ptCount val="3"/>
                <c:pt idx="0">
                  <c:v>1</c:v>
                </c:pt>
                <c:pt idx="1">
                  <c:v>2.5</c:v>
                </c:pt>
                <c:pt idx="2">
                  <c:v>5</c:v>
                </c:pt>
              </c:numCache>
            </c:numRef>
          </c:xVal>
          <c:yVal>
            <c:numRef>
              <c:f>d_Congl!$J$8:$J$10</c:f>
              <c:numCache>
                <c:formatCode>General</c:formatCode>
                <c:ptCount val="3"/>
                <c:pt idx="0">
                  <c:v>1.10601896608461</c:v>
                </c:pt>
                <c:pt idx="1">
                  <c:v>1.72673361534051</c:v>
                </c:pt>
                <c:pt idx="2">
                  <c:v>2.86044533970172</c:v>
                </c:pt>
              </c:numCache>
            </c:numRef>
          </c:yVal>
          <c:smooth val="0"/>
          <c:extLst>
            <c:ext xmlns:c16="http://schemas.microsoft.com/office/drawing/2014/chart" uri="{C3380CC4-5D6E-409C-BE32-E72D297353CC}">
              <c16:uniqueId val="{00000003-76E4-4689-AE35-73BF83292CF7}"/>
            </c:ext>
          </c:extLst>
        </c:ser>
        <c:dLbls>
          <c:showLegendKey val="0"/>
          <c:showVal val="0"/>
          <c:showCatName val="0"/>
          <c:showSerName val="0"/>
          <c:showPercent val="0"/>
          <c:showBubbleSize val="0"/>
        </c:dLbls>
        <c:axId val="668886824"/>
        <c:axId val="668885184"/>
      </c:scatterChart>
      <c:valAx>
        <c:axId val="668886824"/>
        <c:scaling>
          <c:orientation val="minMax"/>
        </c:scaling>
        <c:delete val="0"/>
        <c:axPos val="b"/>
        <c:title>
          <c:tx>
            <c:rich>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r>
                  <a:rPr lang="en-US" sz="1500" dirty="0"/>
                  <a:t>d_agglomerate (</a:t>
                </a:r>
                <a:r>
                  <a:rPr lang="el-GR" sz="1500" dirty="0">
                    <a:latin typeface="Calibri" panose="020F0502020204030204" pitchFamily="34" charset="0"/>
                    <a:cs typeface="Calibri" panose="020F0502020204030204" pitchFamily="34" charset="0"/>
                  </a:rPr>
                  <a:t>μ</a:t>
                </a:r>
                <a:r>
                  <a:rPr lang="en-US" sz="1500" dirty="0">
                    <a:latin typeface="Calibri" panose="020F0502020204030204" pitchFamily="34" charset="0"/>
                    <a:cs typeface="Calibri" panose="020F0502020204030204" pitchFamily="34" charset="0"/>
                  </a:rPr>
                  <a:t>m)</a:t>
                </a:r>
                <a:endParaRPr lang="en-US" sz="1500" dirty="0"/>
              </a:p>
            </c:rich>
          </c:tx>
          <c:layout>
            <c:manualLayout>
              <c:xMode val="edge"/>
              <c:yMode val="edge"/>
              <c:x val="0.45224296648453527"/>
              <c:y val="0.85232449912699648"/>
            </c:manualLayout>
          </c:layout>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500" b="0" i="0" u="none" strike="noStrike" kern="1200" baseline="0">
                <a:ln>
                  <a:noFill/>
                </a:ln>
                <a:solidFill>
                  <a:schemeClr val="tx1">
                    <a:lumMod val="65000"/>
                    <a:lumOff val="35000"/>
                  </a:schemeClr>
                </a:solidFill>
                <a:latin typeface="+mn-lt"/>
                <a:ea typeface="+mn-ea"/>
                <a:cs typeface="+mn-cs"/>
              </a:defRPr>
            </a:pPr>
            <a:endParaRPr lang="en-US"/>
          </a:p>
        </c:txPr>
        <c:crossAx val="668885184"/>
        <c:crosses val="autoZero"/>
        <c:crossBetween val="midCat"/>
      </c:valAx>
      <c:valAx>
        <c:axId val="668885184"/>
        <c:scaling>
          <c:orientation val="minMax"/>
        </c:scaling>
        <c:delete val="0"/>
        <c:axPos val="l"/>
        <c:title>
          <c:tx>
            <c:rich>
              <a:bodyPr rot="-54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r>
                  <a:rPr lang="en-US" sz="1500" dirty="0"/>
                  <a:t>C</a:t>
                </a:r>
                <a:r>
                  <a:rPr lang="en-US" sz="1500" baseline="-25000" dirty="0"/>
                  <a:t>O2</a:t>
                </a:r>
                <a:r>
                  <a:rPr lang="en-US" sz="1500" dirty="0"/>
                  <a:t>/C</a:t>
                </a:r>
                <a:r>
                  <a:rPr lang="en-US" sz="1500" baseline="-25000" dirty="0"/>
                  <a:t>O2sat </a:t>
                </a:r>
                <a:r>
                  <a:rPr lang="en-US" sz="1500" dirty="0"/>
                  <a:t>max</a:t>
                </a:r>
              </a:p>
            </c:rich>
          </c:tx>
          <c:layout>
            <c:manualLayout>
              <c:xMode val="edge"/>
              <c:yMode val="edge"/>
              <c:x val="4.1392386025683944E-2"/>
              <c:y val="0.31926626945574865"/>
            </c:manualLayout>
          </c:layout>
          <c:overlay val="0"/>
          <c:spPr>
            <a:noFill/>
            <a:ln>
              <a:noFill/>
            </a:ln>
            <a:effectLst/>
          </c:spPr>
          <c:txPr>
            <a:bodyPr rot="-54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crossAx val="668886824"/>
        <c:crosses val="autoZero"/>
        <c:crossBetween val="midCat"/>
      </c:valAx>
      <c:spPr>
        <a:noFill/>
        <a:ln>
          <a:solidFill>
            <a:schemeClr val="tx1"/>
          </a:solidFill>
        </a:ln>
        <a:effectLst/>
      </c:spPr>
    </c:plotArea>
    <c:legend>
      <c:legendPos val="t"/>
      <c:layout>
        <c:manualLayout>
          <c:xMode val="edge"/>
          <c:yMode val="edge"/>
          <c:x val="0.27255253470674656"/>
          <c:y val="0.16942191544434856"/>
          <c:w val="0.49073727419292712"/>
          <c:h val="8.7436223189961484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dsholder til sidehoved 1"/>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da-DK" sz="1200" b="0" i="0" u="none" strike="noStrike" kern="1200" cap="none" spc="0" baseline="0">
                <a:solidFill>
                  <a:srgbClr val="000000"/>
                </a:solidFill>
                <a:uFillTx/>
                <a:latin typeface="Calibri"/>
              </a:defRPr>
            </a:lvl1pPr>
          </a:lstStyle>
          <a:p>
            <a:pPr lvl="0"/>
            <a:endParaRPr lang="da-DK"/>
          </a:p>
        </p:txBody>
      </p:sp>
      <p:sp>
        <p:nvSpPr>
          <p:cNvPr id="3" name="Pladsholder til dato 2"/>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da-DK" sz="1200" b="0" i="0" u="none" strike="noStrike" kern="1200" cap="none" spc="0" baseline="0">
                <a:solidFill>
                  <a:srgbClr val="000000"/>
                </a:solidFill>
                <a:uFillTx/>
                <a:latin typeface="Calibri"/>
              </a:defRPr>
            </a:lvl1pPr>
          </a:lstStyle>
          <a:p>
            <a:pPr lvl="0"/>
            <a:fld id="{B707B193-101F-46C4-BBBF-9A07D7497C92}" type="datetime1">
              <a:rPr lang="da-DK"/>
              <a:pPr lvl="0"/>
              <a:t>23-09-2020</a:t>
            </a:fld>
            <a:endParaRPr lang="da-DK"/>
          </a:p>
        </p:txBody>
      </p:sp>
      <p:sp>
        <p:nvSpPr>
          <p:cNvPr id="4" name="Pladsholder til slidebillede 3"/>
          <p:cNvSpPr>
            <a:spLocks noGrp="1" noRot="1" noChangeAspect="1"/>
          </p:cNvSpPr>
          <p:nvPr>
            <p:ph type="sldImg" idx="2"/>
          </p:nvPr>
        </p:nvSpPr>
        <p:spPr>
          <a:xfrm>
            <a:off x="685800" y="1143000"/>
            <a:ext cx="5486400" cy="3086099"/>
          </a:xfrm>
          <a:prstGeom prst="rect">
            <a:avLst/>
          </a:prstGeom>
          <a:noFill/>
          <a:ln w="12701">
            <a:solidFill>
              <a:srgbClr val="000000"/>
            </a:solidFill>
            <a:prstDash val="solid"/>
          </a:ln>
        </p:spPr>
      </p:sp>
      <p:sp>
        <p:nvSpPr>
          <p:cNvPr id="5" name="Pladsholder til noter 4"/>
          <p:cNvSpPr txBox="1">
            <a:spLocks noGrp="1"/>
          </p:cNvSpPr>
          <p:nvPr>
            <p:ph type="body" sz="quarter" idx="3"/>
          </p:nvPr>
        </p:nvSpPr>
        <p:spPr>
          <a:xfrm>
            <a:off x="685800" y="4400549"/>
            <a:ext cx="5486400" cy="3600450"/>
          </a:xfrm>
          <a:prstGeom prst="rect">
            <a:avLst/>
          </a:prstGeom>
          <a:noFill/>
          <a:ln>
            <a:noFill/>
          </a:ln>
        </p:spPr>
        <p:txBody>
          <a:bodyPr vert="horz" wrap="square" lIns="91440" tIns="45720" rIns="91440" bIns="45720" anchor="t" anchorCtr="0" compatLnSpc="1">
            <a:noAutofit/>
          </a:body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6" name="Pladsholder til sidefod 5"/>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da-DK" sz="1200" b="0" i="0" u="none" strike="noStrike" kern="1200" cap="none" spc="0" baseline="0">
                <a:solidFill>
                  <a:srgbClr val="000000"/>
                </a:solidFill>
                <a:uFillTx/>
                <a:latin typeface="Calibri"/>
              </a:defRPr>
            </a:lvl1pPr>
          </a:lstStyle>
          <a:p>
            <a:pPr lvl="0"/>
            <a:endParaRPr lang="da-DK"/>
          </a:p>
        </p:txBody>
      </p:sp>
      <p:sp>
        <p:nvSpPr>
          <p:cNvPr id="7" name="Pladsholder til slidenummer 6"/>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da-DK" sz="1200" b="0" i="0" u="none" strike="noStrike" kern="1200" cap="none" spc="0" baseline="0">
                <a:solidFill>
                  <a:srgbClr val="000000"/>
                </a:solidFill>
                <a:uFillTx/>
                <a:latin typeface="Calibri"/>
              </a:defRPr>
            </a:lvl1pPr>
          </a:lstStyle>
          <a:p>
            <a:pPr lvl="0"/>
            <a:fld id="{0B13A17E-E1C6-4A70-8945-CB29A1DFB541}" type="slidenum">
              <a:t>‹#›</a:t>
            </a:fld>
            <a:endParaRPr lang="da-DK"/>
          </a:p>
        </p:txBody>
      </p:sp>
    </p:spTree>
    <p:extLst>
      <p:ext uri="{BB962C8B-B14F-4D97-AF65-F5344CB8AC3E}">
        <p14:creationId xmlns:p14="http://schemas.microsoft.com/office/powerpoint/2010/main" val="1662645181"/>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da-DK"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da-DK"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da-DK"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da-DK"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da-DK"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lvl="0"/>
            <a:fld id="{0B13A17E-E1C6-4A70-8945-CB29A1DFB541}" type="slidenum">
              <a:rPr lang="en-US" smtClean="0"/>
              <a:t>1</a:t>
            </a:fld>
            <a:endParaRPr lang="en-US" dirty="0"/>
          </a:p>
        </p:txBody>
      </p:sp>
    </p:spTree>
    <p:extLst>
      <p:ext uri="{BB962C8B-B14F-4D97-AF65-F5344CB8AC3E}">
        <p14:creationId xmlns:p14="http://schemas.microsoft.com/office/powerpoint/2010/main" val="1769319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lvl="0"/>
            <a:fld id="{0B13A17E-E1C6-4A70-8945-CB29A1DFB541}" type="slidenum">
              <a:rPr lang="en-US" smtClean="0"/>
              <a:t>13</a:t>
            </a:fld>
            <a:endParaRPr lang="en-US" dirty="0"/>
          </a:p>
        </p:txBody>
      </p:sp>
    </p:spTree>
    <p:extLst>
      <p:ext uri="{BB962C8B-B14F-4D97-AF65-F5344CB8AC3E}">
        <p14:creationId xmlns:p14="http://schemas.microsoft.com/office/powerpoint/2010/main" val="34934417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lvl="0"/>
            <a:fld id="{0B13A17E-E1C6-4A70-8945-CB29A1DFB541}" type="slidenum">
              <a:rPr lang="en-US" smtClean="0"/>
              <a:t>14</a:t>
            </a:fld>
            <a:endParaRPr lang="en-US" dirty="0"/>
          </a:p>
        </p:txBody>
      </p:sp>
    </p:spTree>
    <p:extLst>
      <p:ext uri="{BB962C8B-B14F-4D97-AF65-F5344CB8AC3E}">
        <p14:creationId xmlns:p14="http://schemas.microsoft.com/office/powerpoint/2010/main" val="3772803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Just few word about the porosity, here we aimed at porosity 35 and the porosity of for set 1 and 2 points were 0.31-0.33. For set 3 it was a bit high, 43%</a:t>
            </a:r>
          </a:p>
          <a:p>
            <a:endParaRPr lang="en-US" dirty="0"/>
          </a:p>
        </p:txBody>
      </p:sp>
      <p:sp>
        <p:nvSpPr>
          <p:cNvPr id="4" name="Slide Number Placeholder 3"/>
          <p:cNvSpPr>
            <a:spLocks noGrp="1"/>
          </p:cNvSpPr>
          <p:nvPr>
            <p:ph type="sldNum" sz="quarter" idx="10"/>
          </p:nvPr>
        </p:nvSpPr>
        <p:spPr/>
        <p:txBody>
          <a:bodyPr/>
          <a:lstStyle/>
          <a:p>
            <a:pPr lvl="0"/>
            <a:fld id="{0B13A17E-E1C6-4A70-8945-CB29A1DFB541}" type="slidenum">
              <a:rPr lang="en-US" smtClean="0"/>
              <a:t>15</a:t>
            </a:fld>
            <a:endParaRPr lang="en-US" dirty="0"/>
          </a:p>
        </p:txBody>
      </p:sp>
    </p:spTree>
    <p:extLst>
      <p:ext uri="{BB962C8B-B14F-4D97-AF65-F5344CB8AC3E}">
        <p14:creationId xmlns:p14="http://schemas.microsoft.com/office/powerpoint/2010/main" val="40172359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Just few word about the porosity, here we aimed at porosity 35 and the porosity of for set 1 and 2 points were 0.31-0.33. For set 3 it was a bit high, 43%</a:t>
            </a:r>
          </a:p>
          <a:p>
            <a:endParaRPr lang="en-US" dirty="0"/>
          </a:p>
        </p:txBody>
      </p:sp>
      <p:sp>
        <p:nvSpPr>
          <p:cNvPr id="4" name="Slide Number Placeholder 3"/>
          <p:cNvSpPr>
            <a:spLocks noGrp="1"/>
          </p:cNvSpPr>
          <p:nvPr>
            <p:ph type="sldNum" sz="quarter" idx="10"/>
          </p:nvPr>
        </p:nvSpPr>
        <p:spPr/>
        <p:txBody>
          <a:bodyPr/>
          <a:lstStyle/>
          <a:p>
            <a:pPr lvl="0"/>
            <a:fld id="{0B13A17E-E1C6-4A70-8945-CB29A1DFB541}" type="slidenum">
              <a:rPr lang="en-US" smtClean="0"/>
              <a:t>16</a:t>
            </a:fld>
            <a:endParaRPr lang="en-US" dirty="0"/>
          </a:p>
        </p:txBody>
      </p:sp>
    </p:spTree>
    <p:extLst>
      <p:ext uri="{BB962C8B-B14F-4D97-AF65-F5344CB8AC3E}">
        <p14:creationId xmlns:p14="http://schemas.microsoft.com/office/powerpoint/2010/main" val="11070060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lvl="0"/>
            <a:fld id="{0B13A17E-E1C6-4A70-8945-CB29A1DFB541}" type="slidenum">
              <a:rPr lang="en-US" smtClean="0"/>
              <a:t>17</a:t>
            </a:fld>
            <a:endParaRPr lang="en-US" dirty="0"/>
          </a:p>
        </p:txBody>
      </p:sp>
    </p:spTree>
    <p:extLst>
      <p:ext uri="{BB962C8B-B14F-4D97-AF65-F5344CB8AC3E}">
        <p14:creationId xmlns:p14="http://schemas.microsoft.com/office/powerpoint/2010/main" val="8171243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lvl="0"/>
            <a:fld id="{0B13A17E-E1C6-4A70-8945-CB29A1DFB541}" type="slidenum">
              <a:rPr lang="en-US" smtClean="0"/>
              <a:t>18</a:t>
            </a:fld>
            <a:endParaRPr lang="en-US" dirty="0"/>
          </a:p>
        </p:txBody>
      </p:sp>
    </p:spTree>
    <p:extLst>
      <p:ext uri="{BB962C8B-B14F-4D97-AF65-F5344CB8AC3E}">
        <p14:creationId xmlns:p14="http://schemas.microsoft.com/office/powerpoint/2010/main" val="40387500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lvl="0"/>
            <a:fld id="{0B13A17E-E1C6-4A70-8945-CB29A1DFB541}" type="slidenum">
              <a:rPr lang="en-US" smtClean="0"/>
              <a:t>19</a:t>
            </a:fld>
            <a:endParaRPr lang="en-US" dirty="0"/>
          </a:p>
        </p:txBody>
      </p:sp>
    </p:spTree>
    <p:extLst>
      <p:ext uri="{BB962C8B-B14F-4D97-AF65-F5344CB8AC3E}">
        <p14:creationId xmlns:p14="http://schemas.microsoft.com/office/powerpoint/2010/main" val="1277246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High temperature and high-pressure alkaline electrolysis is a new technology with low TRL so even electrocatalyst and cell morphology design is need to be outlined almost from scratch so the use of simulation can basically guide development answering questions like: maximum achievable performance, quantify the effect of parameters, guide the direction of the development</a:t>
            </a:r>
          </a:p>
        </p:txBody>
      </p:sp>
      <p:sp>
        <p:nvSpPr>
          <p:cNvPr id="4" name="Slide Number Placeholder 3"/>
          <p:cNvSpPr>
            <a:spLocks noGrp="1"/>
          </p:cNvSpPr>
          <p:nvPr>
            <p:ph type="sldNum" sz="quarter" idx="5"/>
          </p:nvPr>
        </p:nvSpPr>
        <p:spPr/>
        <p:txBody>
          <a:bodyPr/>
          <a:lstStyle/>
          <a:p>
            <a:pPr lvl="0"/>
            <a:fld id="{0B13A17E-E1C6-4A70-8945-CB29A1DFB541}" type="slidenum">
              <a:rPr lang="en-US" smtClean="0"/>
              <a:t>5</a:t>
            </a:fld>
            <a:endParaRPr lang="en-US"/>
          </a:p>
        </p:txBody>
      </p:sp>
    </p:spTree>
    <p:extLst>
      <p:ext uri="{BB962C8B-B14F-4D97-AF65-F5344CB8AC3E}">
        <p14:creationId xmlns:p14="http://schemas.microsoft.com/office/powerpoint/2010/main" val="130817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lvl="0"/>
            <a:fld id="{0B13A17E-E1C6-4A70-8945-CB29A1DFB541}" type="slidenum">
              <a:rPr lang="en-US" smtClean="0"/>
              <a:t>6</a:t>
            </a:fld>
            <a:endParaRPr lang="en-US"/>
          </a:p>
        </p:txBody>
      </p:sp>
    </p:spTree>
    <p:extLst>
      <p:ext uri="{BB962C8B-B14F-4D97-AF65-F5344CB8AC3E}">
        <p14:creationId xmlns:p14="http://schemas.microsoft.com/office/powerpoint/2010/main" val="96566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Green is taken fully care of</a:t>
            </a:r>
          </a:p>
          <a:p>
            <a:r>
              <a:rPr lang="en-US" dirty="0"/>
              <a:t>Balck is check with nucleation potential</a:t>
            </a:r>
          </a:p>
        </p:txBody>
      </p:sp>
      <p:sp>
        <p:nvSpPr>
          <p:cNvPr id="4" name="Slide Number Placeholder 3"/>
          <p:cNvSpPr>
            <a:spLocks noGrp="1"/>
          </p:cNvSpPr>
          <p:nvPr>
            <p:ph type="sldNum" sz="quarter" idx="10"/>
          </p:nvPr>
        </p:nvSpPr>
        <p:spPr/>
        <p:txBody>
          <a:bodyPr/>
          <a:lstStyle/>
          <a:p>
            <a:pPr lvl="0"/>
            <a:fld id="{0B13A17E-E1C6-4A70-8945-CB29A1DFB541}" type="slidenum">
              <a:rPr lang="en-US" smtClean="0"/>
              <a:t>7</a:t>
            </a:fld>
            <a:endParaRPr lang="en-US" dirty="0"/>
          </a:p>
        </p:txBody>
      </p:sp>
    </p:spTree>
    <p:extLst>
      <p:ext uri="{BB962C8B-B14F-4D97-AF65-F5344CB8AC3E}">
        <p14:creationId xmlns:p14="http://schemas.microsoft.com/office/powerpoint/2010/main" val="3776705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lvl="0"/>
            <a:fld id="{0B13A17E-E1C6-4A70-8945-CB29A1DFB541}" type="slidenum">
              <a:rPr lang="en-US" smtClean="0"/>
              <a:t>8</a:t>
            </a:fld>
            <a:endParaRPr lang="en-US" dirty="0"/>
          </a:p>
        </p:txBody>
      </p:sp>
    </p:spTree>
    <p:extLst>
      <p:ext uri="{BB962C8B-B14F-4D97-AF65-F5344CB8AC3E}">
        <p14:creationId xmlns:p14="http://schemas.microsoft.com/office/powerpoint/2010/main" val="3342181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lvl="0"/>
            <a:fld id="{0B13A17E-E1C6-4A70-8945-CB29A1DFB541}" type="slidenum">
              <a:rPr lang="en-US" smtClean="0"/>
              <a:t>9</a:t>
            </a:fld>
            <a:endParaRPr lang="en-US" dirty="0"/>
          </a:p>
        </p:txBody>
      </p:sp>
    </p:spTree>
    <p:extLst>
      <p:ext uri="{BB962C8B-B14F-4D97-AF65-F5344CB8AC3E}">
        <p14:creationId xmlns:p14="http://schemas.microsoft.com/office/powerpoint/2010/main" val="42066982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lvl="0"/>
            <a:fld id="{0B13A17E-E1C6-4A70-8945-CB29A1DFB541}" type="slidenum">
              <a:rPr lang="en-US" smtClean="0"/>
              <a:t>10</a:t>
            </a:fld>
            <a:endParaRPr lang="en-US" dirty="0"/>
          </a:p>
        </p:txBody>
      </p:sp>
    </p:spTree>
    <p:extLst>
      <p:ext uri="{BB962C8B-B14F-4D97-AF65-F5344CB8AC3E}">
        <p14:creationId xmlns:p14="http://schemas.microsoft.com/office/powerpoint/2010/main" val="7918177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lvl="0"/>
            <a:fld id="{0B13A17E-E1C6-4A70-8945-CB29A1DFB541}" type="slidenum">
              <a:rPr lang="en-US" smtClean="0"/>
              <a:t>11</a:t>
            </a:fld>
            <a:endParaRPr lang="en-US" dirty="0"/>
          </a:p>
        </p:txBody>
      </p:sp>
    </p:spTree>
    <p:extLst>
      <p:ext uri="{BB962C8B-B14F-4D97-AF65-F5344CB8AC3E}">
        <p14:creationId xmlns:p14="http://schemas.microsoft.com/office/powerpoint/2010/main" val="3714450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lvl="0"/>
            <a:fld id="{0B13A17E-E1C6-4A70-8945-CB29A1DFB541}" type="slidenum">
              <a:rPr lang="en-US" smtClean="0"/>
              <a:t>12</a:t>
            </a:fld>
            <a:endParaRPr lang="en-US" dirty="0"/>
          </a:p>
        </p:txBody>
      </p:sp>
    </p:spTree>
    <p:extLst>
      <p:ext uri="{BB962C8B-B14F-4D97-AF65-F5344CB8AC3E}">
        <p14:creationId xmlns:p14="http://schemas.microsoft.com/office/powerpoint/2010/main" val="12501165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el 1"/>
          <p:cNvSpPr txBox="1">
            <a:spLocks noGrp="1"/>
          </p:cNvSpPr>
          <p:nvPr>
            <p:ph type="ctrTitle"/>
          </p:nvPr>
        </p:nvSpPr>
        <p:spPr>
          <a:xfrm>
            <a:off x="1524003" y="1122361"/>
            <a:ext cx="9144000" cy="2387598"/>
          </a:xfrm>
        </p:spPr>
        <p:txBody>
          <a:bodyPr anchor="b" anchorCtr="1"/>
          <a:lstStyle>
            <a:lvl1pPr algn="ctr">
              <a:defRPr sz="6000"/>
            </a:lvl1pPr>
          </a:lstStyle>
          <a:p>
            <a:pPr lvl="0"/>
            <a:r>
              <a:rPr lang="da-DK"/>
              <a:t>Klik for at redigere i master</a:t>
            </a:r>
          </a:p>
        </p:txBody>
      </p:sp>
      <p:sp>
        <p:nvSpPr>
          <p:cNvPr id="3" name="Undertitel 2"/>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da-DK"/>
              <a:t>Klik for at redigere undertiteltypografien i masteren</a:t>
            </a:r>
          </a:p>
        </p:txBody>
      </p:sp>
      <p:sp>
        <p:nvSpPr>
          <p:cNvPr id="4" name="Pladsholder til dato 3"/>
          <p:cNvSpPr txBox="1">
            <a:spLocks noGrp="1"/>
          </p:cNvSpPr>
          <p:nvPr>
            <p:ph type="dt" sz="half" idx="7"/>
          </p:nvPr>
        </p:nvSpPr>
        <p:spPr/>
        <p:txBody>
          <a:bodyPr/>
          <a:lstStyle>
            <a:lvl1pPr>
              <a:defRPr/>
            </a:lvl1pPr>
          </a:lstStyle>
          <a:p>
            <a:pPr lvl="0"/>
            <a:fld id="{452D0191-E3AA-40F2-BF6E-6DF516E1B798}" type="datetime1">
              <a:rPr lang="da-DK"/>
              <a:pPr lvl="0"/>
              <a:t>23-09-2020</a:t>
            </a:fld>
            <a:endParaRPr lang="da-DK"/>
          </a:p>
        </p:txBody>
      </p:sp>
      <p:sp>
        <p:nvSpPr>
          <p:cNvPr id="5" name="Pladsholder til sidefod 4"/>
          <p:cNvSpPr txBox="1">
            <a:spLocks noGrp="1"/>
          </p:cNvSpPr>
          <p:nvPr>
            <p:ph type="ftr" sz="quarter" idx="9"/>
          </p:nvPr>
        </p:nvSpPr>
        <p:spPr/>
        <p:txBody>
          <a:bodyPr/>
          <a:lstStyle>
            <a:lvl1pPr>
              <a:defRPr/>
            </a:lvl1pPr>
          </a:lstStyle>
          <a:p>
            <a:pPr lvl="0"/>
            <a:endParaRPr lang="da-DK"/>
          </a:p>
        </p:txBody>
      </p:sp>
      <p:sp>
        <p:nvSpPr>
          <p:cNvPr id="6" name="Pladsholder til slidenummer 5"/>
          <p:cNvSpPr txBox="1">
            <a:spLocks noGrp="1"/>
          </p:cNvSpPr>
          <p:nvPr>
            <p:ph type="sldNum" sz="quarter" idx="8"/>
          </p:nvPr>
        </p:nvSpPr>
        <p:spPr/>
        <p:txBody>
          <a:bodyPr/>
          <a:lstStyle>
            <a:lvl1pPr>
              <a:defRPr/>
            </a:lvl1pPr>
          </a:lstStyle>
          <a:p>
            <a:pPr lvl="0"/>
            <a:fld id="{9CE165E8-29D6-4C03-9E62-A251AFE0DCC4}" type="slidenum">
              <a:t>‹#›</a:t>
            </a:fld>
            <a:endParaRPr lang="da-DK"/>
          </a:p>
        </p:txBody>
      </p:sp>
    </p:spTree>
    <p:extLst>
      <p:ext uri="{BB962C8B-B14F-4D97-AF65-F5344CB8AC3E}">
        <p14:creationId xmlns:p14="http://schemas.microsoft.com/office/powerpoint/2010/main" val="3961189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lvl1pPr>
              <a:defRPr/>
            </a:lvl1pPr>
          </a:lstStyle>
          <a:p>
            <a:pPr lvl="0"/>
            <a:r>
              <a:rPr lang="da-DK"/>
              <a:t>Klik for at redigere i master</a:t>
            </a:r>
          </a:p>
        </p:txBody>
      </p:sp>
      <p:sp>
        <p:nvSpPr>
          <p:cNvPr id="3" name="Pladsholder til lodret titel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txBox="1">
            <a:spLocks noGrp="1"/>
          </p:cNvSpPr>
          <p:nvPr>
            <p:ph type="dt" sz="half" idx="7"/>
          </p:nvPr>
        </p:nvSpPr>
        <p:spPr/>
        <p:txBody>
          <a:bodyPr/>
          <a:lstStyle>
            <a:lvl1pPr>
              <a:defRPr/>
            </a:lvl1pPr>
          </a:lstStyle>
          <a:p>
            <a:pPr lvl="0"/>
            <a:fld id="{CA4E9DFA-D966-40FD-B35E-F16B590632AF}" type="datetime1">
              <a:rPr lang="da-DK"/>
              <a:pPr lvl="0"/>
              <a:t>23-09-2020</a:t>
            </a:fld>
            <a:endParaRPr lang="da-DK"/>
          </a:p>
        </p:txBody>
      </p:sp>
      <p:sp>
        <p:nvSpPr>
          <p:cNvPr id="5" name="Pladsholder til sidefod 4"/>
          <p:cNvSpPr txBox="1">
            <a:spLocks noGrp="1"/>
          </p:cNvSpPr>
          <p:nvPr>
            <p:ph type="ftr" sz="quarter" idx="9"/>
          </p:nvPr>
        </p:nvSpPr>
        <p:spPr/>
        <p:txBody>
          <a:bodyPr/>
          <a:lstStyle>
            <a:lvl1pPr>
              <a:defRPr/>
            </a:lvl1pPr>
          </a:lstStyle>
          <a:p>
            <a:pPr lvl="0"/>
            <a:endParaRPr lang="da-DK"/>
          </a:p>
        </p:txBody>
      </p:sp>
      <p:sp>
        <p:nvSpPr>
          <p:cNvPr id="6" name="Pladsholder til slidenummer 5"/>
          <p:cNvSpPr txBox="1">
            <a:spLocks noGrp="1"/>
          </p:cNvSpPr>
          <p:nvPr>
            <p:ph type="sldNum" sz="quarter" idx="8"/>
          </p:nvPr>
        </p:nvSpPr>
        <p:spPr/>
        <p:txBody>
          <a:bodyPr/>
          <a:lstStyle>
            <a:lvl1pPr>
              <a:defRPr/>
            </a:lvl1pPr>
          </a:lstStyle>
          <a:p>
            <a:pPr lvl="0"/>
            <a:fld id="{8230ED93-CF82-466E-8ED1-56D856023288}" type="slidenum">
              <a:t>‹#›</a:t>
            </a:fld>
            <a:endParaRPr lang="da-DK"/>
          </a:p>
        </p:txBody>
      </p:sp>
    </p:spTree>
    <p:extLst>
      <p:ext uri="{BB962C8B-B14F-4D97-AF65-F5344CB8AC3E}">
        <p14:creationId xmlns:p14="http://schemas.microsoft.com/office/powerpoint/2010/main" val="1844147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txBox="1">
            <a:spLocks noGrp="1"/>
          </p:cNvSpPr>
          <p:nvPr>
            <p:ph type="title" orient="vert"/>
          </p:nvPr>
        </p:nvSpPr>
        <p:spPr>
          <a:xfrm>
            <a:off x="8724903" y="365129"/>
            <a:ext cx="2628899" cy="5811834"/>
          </a:xfrm>
        </p:spPr>
        <p:txBody>
          <a:bodyPr vert="eaVert"/>
          <a:lstStyle>
            <a:lvl1pPr>
              <a:defRPr/>
            </a:lvl1pPr>
          </a:lstStyle>
          <a:p>
            <a:pPr lvl="0"/>
            <a:r>
              <a:rPr lang="da-DK"/>
              <a:t>Klik for at redigere i master</a:t>
            </a:r>
          </a:p>
        </p:txBody>
      </p:sp>
      <p:sp>
        <p:nvSpPr>
          <p:cNvPr id="3" name="Pladsholder til lodret titel 2"/>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txBox="1">
            <a:spLocks noGrp="1"/>
          </p:cNvSpPr>
          <p:nvPr>
            <p:ph type="dt" sz="half" idx="7"/>
          </p:nvPr>
        </p:nvSpPr>
        <p:spPr/>
        <p:txBody>
          <a:bodyPr/>
          <a:lstStyle>
            <a:lvl1pPr>
              <a:defRPr/>
            </a:lvl1pPr>
          </a:lstStyle>
          <a:p>
            <a:pPr lvl="0"/>
            <a:fld id="{726B7FAC-2CBE-4CFE-ACF3-A6E3723FDFA9}" type="datetime1">
              <a:rPr lang="da-DK"/>
              <a:pPr lvl="0"/>
              <a:t>23-09-2020</a:t>
            </a:fld>
            <a:endParaRPr lang="da-DK"/>
          </a:p>
        </p:txBody>
      </p:sp>
      <p:sp>
        <p:nvSpPr>
          <p:cNvPr id="5" name="Pladsholder til sidefod 4"/>
          <p:cNvSpPr txBox="1">
            <a:spLocks noGrp="1"/>
          </p:cNvSpPr>
          <p:nvPr>
            <p:ph type="ftr" sz="quarter" idx="9"/>
          </p:nvPr>
        </p:nvSpPr>
        <p:spPr/>
        <p:txBody>
          <a:bodyPr/>
          <a:lstStyle>
            <a:lvl1pPr>
              <a:defRPr/>
            </a:lvl1pPr>
          </a:lstStyle>
          <a:p>
            <a:pPr lvl="0"/>
            <a:endParaRPr lang="da-DK"/>
          </a:p>
        </p:txBody>
      </p:sp>
      <p:sp>
        <p:nvSpPr>
          <p:cNvPr id="6" name="Pladsholder til slidenummer 5"/>
          <p:cNvSpPr txBox="1">
            <a:spLocks noGrp="1"/>
          </p:cNvSpPr>
          <p:nvPr>
            <p:ph type="sldNum" sz="quarter" idx="8"/>
          </p:nvPr>
        </p:nvSpPr>
        <p:spPr/>
        <p:txBody>
          <a:bodyPr/>
          <a:lstStyle>
            <a:lvl1pPr>
              <a:defRPr/>
            </a:lvl1pPr>
          </a:lstStyle>
          <a:p>
            <a:pPr lvl="0"/>
            <a:fld id="{1689FBE8-B9B6-4CB6-BC73-7945CC6DFB9E}" type="slidenum">
              <a:t>‹#›</a:t>
            </a:fld>
            <a:endParaRPr lang="da-DK"/>
          </a:p>
        </p:txBody>
      </p:sp>
      <p:pic>
        <p:nvPicPr>
          <p:cNvPr id="7" name="Billede 6">
            <a:extLst>
              <a:ext uri="{FF2B5EF4-FFF2-40B4-BE49-F238E27FC236}">
                <a16:creationId xmlns:a16="http://schemas.microsoft.com/office/drawing/2014/main" id="{7929B492-94BB-4D33-BBBE-941FB60D5E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73218" y="6047211"/>
            <a:ext cx="2410973" cy="728473"/>
          </a:xfrm>
          <a:prstGeom prst="rect">
            <a:avLst/>
          </a:prstGeom>
        </p:spPr>
      </p:pic>
    </p:spTree>
    <p:extLst>
      <p:ext uri="{BB962C8B-B14F-4D97-AF65-F5344CB8AC3E}">
        <p14:creationId xmlns:p14="http://schemas.microsoft.com/office/powerpoint/2010/main" val="19109698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pic>
        <p:nvPicPr>
          <p:cNvPr id="5" name="Imagen 15" descr="BCK4.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4584" y="0"/>
            <a:ext cx="12192000" cy="6858000"/>
          </a:xfrm>
          <a:prstGeom prst="rect">
            <a:avLst/>
          </a:prstGeom>
        </p:spPr>
      </p:pic>
      <p:sp>
        <p:nvSpPr>
          <p:cNvPr id="2" name="Date Placeholder 1"/>
          <p:cNvSpPr>
            <a:spLocks noGrp="1"/>
          </p:cNvSpPr>
          <p:nvPr>
            <p:ph type="dt" sz="half" idx="10"/>
          </p:nvPr>
        </p:nvSpPr>
        <p:spPr/>
        <p:txBody>
          <a:bodyPr/>
          <a:lstStyle/>
          <a:p>
            <a:r>
              <a:rPr lang="en-US"/>
              <a:t>23-05-2013</a:t>
            </a:r>
            <a:endParaRPr lang="da-DK"/>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r>
              <a:rPr lang="da-DK"/>
              <a:t>confidential</a:t>
            </a:r>
          </a:p>
        </p:txBody>
      </p:sp>
      <p:sp>
        <p:nvSpPr>
          <p:cNvPr id="4" name="Slide Number Placeholder 3"/>
          <p:cNvSpPr>
            <a:spLocks noGrp="1"/>
          </p:cNvSpPr>
          <p:nvPr>
            <p:ph type="sldNum" sz="quarter" idx="12"/>
          </p:nvPr>
        </p:nvSpPr>
        <p:spPr/>
        <p:txBody>
          <a:bodyPr/>
          <a:lstStyle/>
          <a:p>
            <a:fld id="{86467C11-0BF9-4E2B-AF09-7F72E81944F0}" type="slidenum">
              <a:rPr lang="da-DK" smtClean="0"/>
              <a:t>‹#›</a:t>
            </a:fld>
            <a:endParaRPr lang="da-DK"/>
          </a:p>
        </p:txBody>
      </p:sp>
      <p:sp>
        <p:nvSpPr>
          <p:cNvPr id="6" name="Title 1"/>
          <p:cNvSpPr>
            <a:spLocks noGrp="1"/>
          </p:cNvSpPr>
          <p:nvPr>
            <p:ph type="title"/>
          </p:nvPr>
        </p:nvSpPr>
        <p:spPr>
          <a:xfrm>
            <a:off x="0" y="1"/>
            <a:ext cx="12192000" cy="764704"/>
          </a:xfrm>
          <a:solidFill>
            <a:schemeClr val="bg1"/>
          </a:solidFill>
          <a:ln>
            <a:noFill/>
          </a:ln>
          <a:effectLst/>
        </p:spPr>
        <p:txBody>
          <a:bodyPr>
            <a:normAutofit/>
          </a:bodyPr>
          <a:lstStyle>
            <a:lvl1pPr algn="l">
              <a:defRPr lang="en-US" sz="1800" b="1" kern="1200" dirty="0" smtClean="0">
                <a:solidFill>
                  <a:schemeClr val="accent5">
                    <a:lumMod val="75000"/>
                  </a:schemeClr>
                </a:solidFill>
                <a:latin typeface="Helvetica Neue"/>
                <a:ea typeface="+mn-ea"/>
                <a:cs typeface="HelveticaNeueLT Std Med"/>
              </a:defRPr>
            </a:lvl1pPr>
          </a:lstStyle>
          <a:p>
            <a:r>
              <a:rPr lang="en-US" dirty="0"/>
              <a:t>Click to edit Master title style</a:t>
            </a:r>
            <a:endParaRPr lang="da-DK" dirty="0"/>
          </a:p>
        </p:txBody>
      </p:sp>
    </p:spTree>
    <p:extLst>
      <p:ext uri="{BB962C8B-B14F-4D97-AF65-F5344CB8AC3E}">
        <p14:creationId xmlns:p14="http://schemas.microsoft.com/office/powerpoint/2010/main" val="8731121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pic>
        <p:nvPicPr>
          <p:cNvPr id="6" name="Imagen 15" descr="BCK4.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4584" y="0"/>
            <a:ext cx="12192000" cy="6858000"/>
          </a:xfrm>
          <a:prstGeom prst="rect">
            <a:avLst/>
          </a:prstGeom>
        </p:spPr>
      </p:pic>
      <p:sp>
        <p:nvSpPr>
          <p:cNvPr id="3" name="Date Placeholder 2"/>
          <p:cNvSpPr>
            <a:spLocks noGrp="1"/>
          </p:cNvSpPr>
          <p:nvPr>
            <p:ph type="dt" sz="half" idx="10"/>
          </p:nvPr>
        </p:nvSpPr>
        <p:spPr/>
        <p:txBody>
          <a:bodyPr/>
          <a:lstStyle/>
          <a:p>
            <a:r>
              <a:rPr lang="en-US"/>
              <a:t>23-05-2013</a:t>
            </a:r>
            <a:endParaRPr lang="da-DK"/>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r>
              <a:rPr lang="da-DK"/>
              <a:t>confidential</a:t>
            </a:r>
          </a:p>
        </p:txBody>
      </p:sp>
      <p:sp>
        <p:nvSpPr>
          <p:cNvPr id="5" name="Slide Number Placeholder 4"/>
          <p:cNvSpPr>
            <a:spLocks noGrp="1"/>
          </p:cNvSpPr>
          <p:nvPr>
            <p:ph type="sldNum" sz="quarter" idx="12"/>
          </p:nvPr>
        </p:nvSpPr>
        <p:spPr/>
        <p:txBody>
          <a:bodyPr/>
          <a:lstStyle/>
          <a:p>
            <a:fld id="{86467C11-0BF9-4E2B-AF09-7F72E81944F0}" type="slidenum">
              <a:rPr lang="da-DK" smtClean="0"/>
              <a:t>‹#›</a:t>
            </a:fld>
            <a:endParaRPr lang="da-DK"/>
          </a:p>
        </p:txBody>
      </p:sp>
      <p:sp>
        <p:nvSpPr>
          <p:cNvPr id="7" name="Title 1"/>
          <p:cNvSpPr>
            <a:spLocks noGrp="1"/>
          </p:cNvSpPr>
          <p:nvPr>
            <p:ph type="title"/>
          </p:nvPr>
        </p:nvSpPr>
        <p:spPr>
          <a:xfrm>
            <a:off x="0" y="1"/>
            <a:ext cx="12192000" cy="764704"/>
          </a:xfrm>
          <a:solidFill>
            <a:schemeClr val="bg1"/>
          </a:solidFill>
          <a:ln>
            <a:noFill/>
          </a:ln>
          <a:effectLst/>
        </p:spPr>
        <p:txBody>
          <a:bodyPr>
            <a:normAutofit/>
          </a:bodyPr>
          <a:lstStyle>
            <a:lvl1pPr algn="l">
              <a:defRPr lang="en-US" sz="1800" b="1" kern="1200" dirty="0" smtClean="0">
                <a:solidFill>
                  <a:schemeClr val="accent5">
                    <a:lumMod val="75000"/>
                  </a:schemeClr>
                </a:solidFill>
                <a:latin typeface="Helvetica Neue"/>
                <a:ea typeface="+mn-ea"/>
                <a:cs typeface="HelveticaNeueLT Std Med"/>
              </a:defRPr>
            </a:lvl1pPr>
          </a:lstStyle>
          <a:p>
            <a:r>
              <a:rPr lang="en-US" dirty="0"/>
              <a:t>Click to edit Master title style</a:t>
            </a:r>
            <a:endParaRPr lang="da-DK" dirty="0"/>
          </a:p>
        </p:txBody>
      </p:sp>
    </p:spTree>
    <p:extLst>
      <p:ext uri="{BB962C8B-B14F-4D97-AF65-F5344CB8AC3E}">
        <p14:creationId xmlns:p14="http://schemas.microsoft.com/office/powerpoint/2010/main" val="749805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lvl1pPr>
              <a:defRPr/>
            </a:lvl1pPr>
          </a:lstStyle>
          <a:p>
            <a:pPr lvl="0"/>
            <a:r>
              <a:rPr lang="da-DK"/>
              <a:t>Klik for at redigere i master</a:t>
            </a:r>
          </a:p>
        </p:txBody>
      </p:sp>
      <p:sp>
        <p:nvSpPr>
          <p:cNvPr id="3" name="Pladsholder til indhold 2"/>
          <p:cNvSpPr txBox="1">
            <a:spLocks noGrp="1"/>
          </p:cNvSpPr>
          <p:nvPr>
            <p:ph idx="1"/>
          </p:nvPr>
        </p:nvSpPr>
        <p:spPr/>
        <p:txBody>
          <a:bodyPr/>
          <a:lstStyle>
            <a:lvl1pPr>
              <a:defRPr/>
            </a:lvl1pPr>
            <a:lvl2pPr>
              <a:defRPr/>
            </a:lvl2pPr>
            <a:lvl3pPr>
              <a:defRPr/>
            </a:lvl3pPr>
            <a:lvl4pPr>
              <a:defRPr/>
            </a:lvl4pPr>
            <a:lvl5pPr>
              <a:defRPr/>
            </a:lvl5p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txBox="1">
            <a:spLocks noGrp="1"/>
          </p:cNvSpPr>
          <p:nvPr>
            <p:ph type="dt" sz="half" idx="7"/>
          </p:nvPr>
        </p:nvSpPr>
        <p:spPr/>
        <p:txBody>
          <a:bodyPr/>
          <a:lstStyle>
            <a:lvl1pPr>
              <a:defRPr/>
            </a:lvl1pPr>
          </a:lstStyle>
          <a:p>
            <a:pPr lvl="0"/>
            <a:fld id="{14C798FC-BFEE-4D8C-866E-EF9FE26F47D5}" type="datetime1">
              <a:rPr lang="da-DK"/>
              <a:pPr lvl="0"/>
              <a:t>23-09-2020</a:t>
            </a:fld>
            <a:endParaRPr lang="da-DK"/>
          </a:p>
        </p:txBody>
      </p:sp>
      <p:sp>
        <p:nvSpPr>
          <p:cNvPr id="5" name="Pladsholder til sidefod 4"/>
          <p:cNvSpPr txBox="1">
            <a:spLocks noGrp="1"/>
          </p:cNvSpPr>
          <p:nvPr>
            <p:ph type="ftr" sz="quarter" idx="9"/>
          </p:nvPr>
        </p:nvSpPr>
        <p:spPr/>
        <p:txBody>
          <a:bodyPr/>
          <a:lstStyle>
            <a:lvl1pPr>
              <a:defRPr/>
            </a:lvl1pPr>
          </a:lstStyle>
          <a:p>
            <a:pPr lvl="0"/>
            <a:endParaRPr lang="da-DK"/>
          </a:p>
        </p:txBody>
      </p:sp>
      <p:sp>
        <p:nvSpPr>
          <p:cNvPr id="6" name="Pladsholder til slidenummer 5"/>
          <p:cNvSpPr txBox="1">
            <a:spLocks noGrp="1"/>
          </p:cNvSpPr>
          <p:nvPr>
            <p:ph type="sldNum" sz="quarter" idx="8"/>
          </p:nvPr>
        </p:nvSpPr>
        <p:spPr/>
        <p:txBody>
          <a:bodyPr/>
          <a:lstStyle>
            <a:lvl1pPr>
              <a:defRPr/>
            </a:lvl1pPr>
          </a:lstStyle>
          <a:p>
            <a:pPr lvl="0"/>
            <a:fld id="{EF955FDE-D6EE-4118-AA57-EA822E449515}" type="slidenum">
              <a:t>‹#›</a:t>
            </a:fld>
            <a:endParaRPr lang="da-DK"/>
          </a:p>
        </p:txBody>
      </p:sp>
      <p:pic>
        <p:nvPicPr>
          <p:cNvPr id="8" name="Billede 7">
            <a:extLst>
              <a:ext uri="{FF2B5EF4-FFF2-40B4-BE49-F238E27FC236}">
                <a16:creationId xmlns:a16="http://schemas.microsoft.com/office/drawing/2014/main" id="{0F1DBAD1-23F0-4506-AC14-DC4B0267726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73218" y="6047211"/>
            <a:ext cx="2410973" cy="728473"/>
          </a:xfrm>
          <a:prstGeom prst="rect">
            <a:avLst/>
          </a:prstGeom>
        </p:spPr>
      </p:pic>
    </p:spTree>
    <p:extLst>
      <p:ext uri="{BB962C8B-B14F-4D97-AF65-F5344CB8AC3E}">
        <p14:creationId xmlns:p14="http://schemas.microsoft.com/office/powerpoint/2010/main" val="4076865902"/>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p:cNvSpPr txBox="1">
            <a:spLocks noGrp="1"/>
          </p:cNvSpPr>
          <p:nvPr>
            <p:ph type="title"/>
          </p:nvPr>
        </p:nvSpPr>
        <p:spPr>
          <a:xfrm>
            <a:off x="831847" y="1709735"/>
            <a:ext cx="10515600" cy="2852735"/>
          </a:xfrm>
        </p:spPr>
        <p:txBody>
          <a:bodyPr anchor="b"/>
          <a:lstStyle>
            <a:lvl1pPr>
              <a:defRPr sz="6000"/>
            </a:lvl1pPr>
          </a:lstStyle>
          <a:p>
            <a:pPr lvl="0"/>
            <a:r>
              <a:rPr lang="da-DK"/>
              <a:t>Klik for at redigere i master</a:t>
            </a:r>
          </a:p>
        </p:txBody>
      </p:sp>
      <p:sp>
        <p:nvSpPr>
          <p:cNvPr id="3" name="Pladsholder til tekst 2"/>
          <p:cNvSpPr txBox="1">
            <a:spLocks noGrp="1"/>
          </p:cNvSpPr>
          <p:nvPr>
            <p:ph type="body" idx="1"/>
          </p:nvPr>
        </p:nvSpPr>
        <p:spPr>
          <a:xfrm>
            <a:off x="831847" y="4589465"/>
            <a:ext cx="10515600" cy="1500182"/>
          </a:xfrm>
        </p:spPr>
        <p:txBody>
          <a:bodyPr/>
          <a:lstStyle>
            <a:lvl1pPr marL="0" indent="0">
              <a:buNone/>
              <a:defRPr sz="2400">
                <a:solidFill>
                  <a:srgbClr val="898989"/>
                </a:solidFill>
              </a:defRPr>
            </a:lvl1pPr>
          </a:lstStyle>
          <a:p>
            <a:pPr lvl="0"/>
            <a:r>
              <a:rPr lang="da-DK"/>
              <a:t>Rediger typografien i masterens</a:t>
            </a:r>
          </a:p>
        </p:txBody>
      </p:sp>
      <p:sp>
        <p:nvSpPr>
          <p:cNvPr id="4" name="Pladsholder til dato 3"/>
          <p:cNvSpPr txBox="1">
            <a:spLocks noGrp="1"/>
          </p:cNvSpPr>
          <p:nvPr>
            <p:ph type="dt" sz="half" idx="7"/>
          </p:nvPr>
        </p:nvSpPr>
        <p:spPr/>
        <p:txBody>
          <a:bodyPr/>
          <a:lstStyle>
            <a:lvl1pPr>
              <a:defRPr/>
            </a:lvl1pPr>
          </a:lstStyle>
          <a:p>
            <a:pPr lvl="0"/>
            <a:fld id="{E395D828-AA93-46D2-AA49-481218B24A3F}" type="datetime1">
              <a:rPr lang="da-DK"/>
              <a:pPr lvl="0"/>
              <a:t>23-09-2020</a:t>
            </a:fld>
            <a:endParaRPr lang="da-DK"/>
          </a:p>
        </p:txBody>
      </p:sp>
      <p:sp>
        <p:nvSpPr>
          <p:cNvPr id="5" name="Pladsholder til sidefod 4"/>
          <p:cNvSpPr txBox="1">
            <a:spLocks noGrp="1"/>
          </p:cNvSpPr>
          <p:nvPr>
            <p:ph type="ftr" sz="quarter" idx="9"/>
          </p:nvPr>
        </p:nvSpPr>
        <p:spPr/>
        <p:txBody>
          <a:bodyPr/>
          <a:lstStyle>
            <a:lvl1pPr>
              <a:defRPr/>
            </a:lvl1pPr>
          </a:lstStyle>
          <a:p>
            <a:pPr lvl="0"/>
            <a:endParaRPr lang="da-DK"/>
          </a:p>
        </p:txBody>
      </p:sp>
      <p:sp>
        <p:nvSpPr>
          <p:cNvPr id="6" name="Pladsholder til slidenummer 5"/>
          <p:cNvSpPr txBox="1">
            <a:spLocks noGrp="1"/>
          </p:cNvSpPr>
          <p:nvPr>
            <p:ph type="sldNum" sz="quarter" idx="8"/>
          </p:nvPr>
        </p:nvSpPr>
        <p:spPr/>
        <p:txBody>
          <a:bodyPr/>
          <a:lstStyle>
            <a:lvl1pPr>
              <a:defRPr/>
            </a:lvl1pPr>
          </a:lstStyle>
          <a:p>
            <a:pPr lvl="0"/>
            <a:fld id="{0CB9B3AD-0020-4CDA-BA10-66B68236F2F4}" type="slidenum">
              <a:t>‹#›</a:t>
            </a:fld>
            <a:endParaRPr lang="da-DK"/>
          </a:p>
        </p:txBody>
      </p:sp>
      <p:pic>
        <p:nvPicPr>
          <p:cNvPr id="7" name="Billede 6">
            <a:extLst>
              <a:ext uri="{FF2B5EF4-FFF2-40B4-BE49-F238E27FC236}">
                <a16:creationId xmlns:a16="http://schemas.microsoft.com/office/drawing/2014/main" id="{A7B616CA-304E-4704-8E1A-5902FAB25C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73218" y="6047211"/>
            <a:ext cx="2410973" cy="728473"/>
          </a:xfrm>
          <a:prstGeom prst="rect">
            <a:avLst/>
          </a:prstGeom>
        </p:spPr>
      </p:pic>
    </p:spTree>
    <p:extLst>
      <p:ext uri="{BB962C8B-B14F-4D97-AF65-F5344CB8AC3E}">
        <p14:creationId xmlns:p14="http://schemas.microsoft.com/office/powerpoint/2010/main" val="3788741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lvl1pPr>
              <a:defRPr/>
            </a:lvl1pPr>
          </a:lstStyle>
          <a:p>
            <a:pPr lvl="0"/>
            <a:r>
              <a:rPr lang="da-DK"/>
              <a:t>Klik for at redigere i master</a:t>
            </a:r>
          </a:p>
        </p:txBody>
      </p:sp>
      <p:sp>
        <p:nvSpPr>
          <p:cNvPr id="3" name="Pladsholder til indhold 2"/>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4" name="Pladsholder til indhold 3"/>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5" name="Pladsholder til dato 4"/>
          <p:cNvSpPr txBox="1">
            <a:spLocks noGrp="1"/>
          </p:cNvSpPr>
          <p:nvPr>
            <p:ph type="dt" sz="half" idx="7"/>
          </p:nvPr>
        </p:nvSpPr>
        <p:spPr/>
        <p:txBody>
          <a:bodyPr/>
          <a:lstStyle>
            <a:lvl1pPr>
              <a:defRPr/>
            </a:lvl1pPr>
          </a:lstStyle>
          <a:p>
            <a:pPr lvl="0"/>
            <a:fld id="{51FF65B2-9F5C-447E-81F2-342D2675820F}" type="datetime1">
              <a:rPr lang="da-DK"/>
              <a:pPr lvl="0"/>
              <a:t>23-09-2020</a:t>
            </a:fld>
            <a:endParaRPr lang="da-DK"/>
          </a:p>
        </p:txBody>
      </p:sp>
      <p:sp>
        <p:nvSpPr>
          <p:cNvPr id="6" name="Pladsholder til sidefod 5"/>
          <p:cNvSpPr txBox="1">
            <a:spLocks noGrp="1"/>
          </p:cNvSpPr>
          <p:nvPr>
            <p:ph type="ftr" sz="quarter" idx="9"/>
          </p:nvPr>
        </p:nvSpPr>
        <p:spPr/>
        <p:txBody>
          <a:bodyPr/>
          <a:lstStyle>
            <a:lvl1pPr>
              <a:defRPr/>
            </a:lvl1pPr>
          </a:lstStyle>
          <a:p>
            <a:pPr lvl="0"/>
            <a:endParaRPr lang="da-DK"/>
          </a:p>
        </p:txBody>
      </p:sp>
      <p:sp>
        <p:nvSpPr>
          <p:cNvPr id="7" name="Pladsholder til slidenummer 6"/>
          <p:cNvSpPr txBox="1">
            <a:spLocks noGrp="1"/>
          </p:cNvSpPr>
          <p:nvPr>
            <p:ph type="sldNum" sz="quarter" idx="8"/>
          </p:nvPr>
        </p:nvSpPr>
        <p:spPr/>
        <p:txBody>
          <a:bodyPr/>
          <a:lstStyle>
            <a:lvl1pPr>
              <a:defRPr/>
            </a:lvl1pPr>
          </a:lstStyle>
          <a:p>
            <a:pPr lvl="0"/>
            <a:fld id="{A9EA300B-9A41-470E-92C5-0EDDE942BD93}" type="slidenum">
              <a:t>‹#›</a:t>
            </a:fld>
            <a:endParaRPr lang="da-DK"/>
          </a:p>
        </p:txBody>
      </p:sp>
      <p:pic>
        <p:nvPicPr>
          <p:cNvPr id="8" name="Billede 7">
            <a:extLst>
              <a:ext uri="{FF2B5EF4-FFF2-40B4-BE49-F238E27FC236}">
                <a16:creationId xmlns:a16="http://schemas.microsoft.com/office/drawing/2014/main" id="{EBB059E4-E874-4F09-8EF8-A86BE2219C1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73218" y="6047211"/>
            <a:ext cx="2410973" cy="728473"/>
          </a:xfrm>
          <a:prstGeom prst="rect">
            <a:avLst/>
          </a:prstGeom>
        </p:spPr>
      </p:pic>
    </p:spTree>
    <p:extLst>
      <p:ext uri="{BB962C8B-B14F-4D97-AF65-F5344CB8AC3E}">
        <p14:creationId xmlns:p14="http://schemas.microsoft.com/office/powerpoint/2010/main" val="702596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txBox="1">
            <a:spLocks noGrp="1"/>
          </p:cNvSpPr>
          <p:nvPr>
            <p:ph type="title"/>
          </p:nvPr>
        </p:nvSpPr>
        <p:spPr>
          <a:xfrm>
            <a:off x="839784" y="365129"/>
            <a:ext cx="10515600" cy="1325559"/>
          </a:xfrm>
        </p:spPr>
        <p:txBody>
          <a:bodyPr/>
          <a:lstStyle>
            <a:lvl1pPr>
              <a:defRPr/>
            </a:lvl1pPr>
          </a:lstStyle>
          <a:p>
            <a:pPr lvl="0"/>
            <a:r>
              <a:rPr lang="da-DK"/>
              <a:t>Klik for at redigere i master</a:t>
            </a:r>
          </a:p>
        </p:txBody>
      </p:sp>
      <p:sp>
        <p:nvSpPr>
          <p:cNvPr id="3" name="Pladsholder til tekst 2"/>
          <p:cNvSpPr txBox="1">
            <a:spLocks noGrp="1"/>
          </p:cNvSpPr>
          <p:nvPr>
            <p:ph type="body" idx="1"/>
          </p:nvPr>
        </p:nvSpPr>
        <p:spPr>
          <a:xfrm>
            <a:off x="839784" y="1681160"/>
            <a:ext cx="5157782" cy="823910"/>
          </a:xfrm>
        </p:spPr>
        <p:txBody>
          <a:bodyPr anchor="b"/>
          <a:lstStyle>
            <a:lvl1pPr marL="0" indent="0">
              <a:buNone/>
              <a:defRPr sz="2400" b="1"/>
            </a:lvl1pPr>
          </a:lstStyle>
          <a:p>
            <a:pPr lvl="0"/>
            <a:r>
              <a:rPr lang="da-DK"/>
              <a:t>Rediger typografien i masterens</a:t>
            </a:r>
          </a:p>
        </p:txBody>
      </p:sp>
      <p:sp>
        <p:nvSpPr>
          <p:cNvPr id="4" name="Pladsholder til indhold 3"/>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5" name="Pladsholder til tekst 4"/>
          <p:cNvSpPr txBox="1">
            <a:spLocks noGrp="1"/>
          </p:cNvSpPr>
          <p:nvPr>
            <p:ph type="body" idx="3"/>
          </p:nvPr>
        </p:nvSpPr>
        <p:spPr>
          <a:xfrm>
            <a:off x="6172200" y="1681160"/>
            <a:ext cx="5183184" cy="823910"/>
          </a:xfrm>
        </p:spPr>
        <p:txBody>
          <a:bodyPr anchor="b"/>
          <a:lstStyle>
            <a:lvl1pPr marL="0" indent="0">
              <a:buNone/>
              <a:defRPr sz="2400" b="1"/>
            </a:lvl1pPr>
          </a:lstStyle>
          <a:p>
            <a:pPr lvl="0"/>
            <a:r>
              <a:rPr lang="da-DK"/>
              <a:t>Rediger typografien i masterens</a:t>
            </a:r>
          </a:p>
        </p:txBody>
      </p:sp>
      <p:sp>
        <p:nvSpPr>
          <p:cNvPr id="6" name="Pladsholder til indhold 5"/>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7" name="Pladsholder til dato 6"/>
          <p:cNvSpPr txBox="1">
            <a:spLocks noGrp="1"/>
          </p:cNvSpPr>
          <p:nvPr>
            <p:ph type="dt" sz="half" idx="7"/>
          </p:nvPr>
        </p:nvSpPr>
        <p:spPr/>
        <p:txBody>
          <a:bodyPr/>
          <a:lstStyle>
            <a:lvl1pPr>
              <a:defRPr/>
            </a:lvl1pPr>
          </a:lstStyle>
          <a:p>
            <a:pPr lvl="0"/>
            <a:fld id="{50A9A8AD-F158-49F1-A020-8207250ADC88}" type="datetime1">
              <a:rPr lang="da-DK"/>
              <a:pPr lvl="0"/>
              <a:t>23-09-2020</a:t>
            </a:fld>
            <a:endParaRPr lang="da-DK"/>
          </a:p>
        </p:txBody>
      </p:sp>
      <p:sp>
        <p:nvSpPr>
          <p:cNvPr id="8" name="Pladsholder til sidefod 7"/>
          <p:cNvSpPr txBox="1">
            <a:spLocks noGrp="1"/>
          </p:cNvSpPr>
          <p:nvPr>
            <p:ph type="ftr" sz="quarter" idx="9"/>
          </p:nvPr>
        </p:nvSpPr>
        <p:spPr/>
        <p:txBody>
          <a:bodyPr/>
          <a:lstStyle>
            <a:lvl1pPr>
              <a:defRPr/>
            </a:lvl1pPr>
          </a:lstStyle>
          <a:p>
            <a:pPr lvl="0"/>
            <a:endParaRPr lang="da-DK"/>
          </a:p>
        </p:txBody>
      </p:sp>
      <p:sp>
        <p:nvSpPr>
          <p:cNvPr id="9" name="Pladsholder til slidenummer 8"/>
          <p:cNvSpPr txBox="1">
            <a:spLocks noGrp="1"/>
          </p:cNvSpPr>
          <p:nvPr>
            <p:ph type="sldNum" sz="quarter" idx="8"/>
          </p:nvPr>
        </p:nvSpPr>
        <p:spPr/>
        <p:txBody>
          <a:bodyPr/>
          <a:lstStyle>
            <a:lvl1pPr>
              <a:defRPr/>
            </a:lvl1pPr>
          </a:lstStyle>
          <a:p>
            <a:pPr lvl="0"/>
            <a:fld id="{1B64191B-DD2A-44D9-914A-DD6479E68F9B}" type="slidenum">
              <a:t>‹#›</a:t>
            </a:fld>
            <a:endParaRPr lang="da-DK"/>
          </a:p>
        </p:txBody>
      </p:sp>
      <p:pic>
        <p:nvPicPr>
          <p:cNvPr id="10" name="Billede 9">
            <a:extLst>
              <a:ext uri="{FF2B5EF4-FFF2-40B4-BE49-F238E27FC236}">
                <a16:creationId xmlns:a16="http://schemas.microsoft.com/office/drawing/2014/main" id="{140A56D4-8119-4715-97B3-653A885D30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73218" y="6047211"/>
            <a:ext cx="2410973" cy="728473"/>
          </a:xfrm>
          <a:prstGeom prst="rect">
            <a:avLst/>
          </a:prstGeom>
        </p:spPr>
      </p:pic>
    </p:spTree>
    <p:extLst>
      <p:ext uri="{BB962C8B-B14F-4D97-AF65-F5344CB8AC3E}">
        <p14:creationId xmlns:p14="http://schemas.microsoft.com/office/powerpoint/2010/main" val="318442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lvl1pPr>
              <a:defRPr/>
            </a:lvl1pPr>
          </a:lstStyle>
          <a:p>
            <a:pPr lvl="0"/>
            <a:r>
              <a:rPr lang="da-DK"/>
              <a:t>Klik for at redigere i master</a:t>
            </a:r>
          </a:p>
        </p:txBody>
      </p:sp>
      <p:sp>
        <p:nvSpPr>
          <p:cNvPr id="3" name="Pladsholder til dato 2"/>
          <p:cNvSpPr txBox="1">
            <a:spLocks noGrp="1"/>
          </p:cNvSpPr>
          <p:nvPr>
            <p:ph type="dt" sz="half" idx="7"/>
          </p:nvPr>
        </p:nvSpPr>
        <p:spPr/>
        <p:txBody>
          <a:bodyPr/>
          <a:lstStyle>
            <a:lvl1pPr>
              <a:defRPr/>
            </a:lvl1pPr>
          </a:lstStyle>
          <a:p>
            <a:pPr lvl="0"/>
            <a:fld id="{E86B669D-1F28-4405-94E2-08841A0E8DDB}" type="datetime1">
              <a:rPr lang="da-DK"/>
              <a:pPr lvl="0"/>
              <a:t>23-09-2020</a:t>
            </a:fld>
            <a:endParaRPr lang="da-DK"/>
          </a:p>
        </p:txBody>
      </p:sp>
      <p:sp>
        <p:nvSpPr>
          <p:cNvPr id="4" name="Pladsholder til sidefod 3"/>
          <p:cNvSpPr txBox="1">
            <a:spLocks noGrp="1"/>
          </p:cNvSpPr>
          <p:nvPr>
            <p:ph type="ftr" sz="quarter" idx="9"/>
          </p:nvPr>
        </p:nvSpPr>
        <p:spPr/>
        <p:txBody>
          <a:bodyPr/>
          <a:lstStyle>
            <a:lvl1pPr>
              <a:defRPr/>
            </a:lvl1pPr>
          </a:lstStyle>
          <a:p>
            <a:pPr lvl="0"/>
            <a:endParaRPr lang="da-DK"/>
          </a:p>
        </p:txBody>
      </p:sp>
      <p:sp>
        <p:nvSpPr>
          <p:cNvPr id="5" name="Pladsholder til slidenummer 4"/>
          <p:cNvSpPr txBox="1">
            <a:spLocks noGrp="1"/>
          </p:cNvSpPr>
          <p:nvPr>
            <p:ph type="sldNum" sz="quarter" idx="8"/>
          </p:nvPr>
        </p:nvSpPr>
        <p:spPr/>
        <p:txBody>
          <a:bodyPr/>
          <a:lstStyle>
            <a:lvl1pPr>
              <a:defRPr/>
            </a:lvl1pPr>
          </a:lstStyle>
          <a:p>
            <a:pPr lvl="0"/>
            <a:fld id="{B15ECCBA-C351-4CDE-9315-4AD5B19FAE8E}" type="slidenum">
              <a:t>‹#›</a:t>
            </a:fld>
            <a:endParaRPr lang="da-DK"/>
          </a:p>
        </p:txBody>
      </p:sp>
      <p:pic>
        <p:nvPicPr>
          <p:cNvPr id="6" name="Billede 5">
            <a:extLst>
              <a:ext uri="{FF2B5EF4-FFF2-40B4-BE49-F238E27FC236}">
                <a16:creationId xmlns:a16="http://schemas.microsoft.com/office/drawing/2014/main" id="{9AA3BA47-87D8-48B5-9FFE-80A42198158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73218" y="6047211"/>
            <a:ext cx="2410973" cy="728473"/>
          </a:xfrm>
          <a:prstGeom prst="rect">
            <a:avLst/>
          </a:prstGeom>
        </p:spPr>
      </p:pic>
    </p:spTree>
    <p:extLst>
      <p:ext uri="{BB962C8B-B14F-4D97-AF65-F5344CB8AC3E}">
        <p14:creationId xmlns:p14="http://schemas.microsoft.com/office/powerpoint/2010/main" val="1767517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1"/>
          <p:cNvSpPr txBox="1">
            <a:spLocks noGrp="1"/>
          </p:cNvSpPr>
          <p:nvPr>
            <p:ph type="dt" sz="half" idx="7"/>
          </p:nvPr>
        </p:nvSpPr>
        <p:spPr/>
        <p:txBody>
          <a:bodyPr/>
          <a:lstStyle>
            <a:lvl1pPr>
              <a:defRPr/>
            </a:lvl1pPr>
          </a:lstStyle>
          <a:p>
            <a:pPr lvl="0"/>
            <a:fld id="{A3036AE8-692A-4B10-A5DF-0551C4613138}" type="datetime1">
              <a:rPr lang="da-DK"/>
              <a:pPr lvl="0"/>
              <a:t>23-09-2020</a:t>
            </a:fld>
            <a:endParaRPr lang="da-DK"/>
          </a:p>
        </p:txBody>
      </p:sp>
      <p:sp>
        <p:nvSpPr>
          <p:cNvPr id="3" name="Pladsholder til sidefod 2"/>
          <p:cNvSpPr txBox="1">
            <a:spLocks noGrp="1"/>
          </p:cNvSpPr>
          <p:nvPr>
            <p:ph type="ftr" sz="quarter" idx="9"/>
          </p:nvPr>
        </p:nvSpPr>
        <p:spPr/>
        <p:txBody>
          <a:bodyPr/>
          <a:lstStyle>
            <a:lvl1pPr>
              <a:defRPr/>
            </a:lvl1pPr>
          </a:lstStyle>
          <a:p>
            <a:pPr lvl="0"/>
            <a:endParaRPr lang="da-DK"/>
          </a:p>
        </p:txBody>
      </p:sp>
      <p:sp>
        <p:nvSpPr>
          <p:cNvPr id="4" name="Pladsholder til slidenummer 3"/>
          <p:cNvSpPr txBox="1">
            <a:spLocks noGrp="1"/>
          </p:cNvSpPr>
          <p:nvPr>
            <p:ph type="sldNum" sz="quarter" idx="8"/>
          </p:nvPr>
        </p:nvSpPr>
        <p:spPr/>
        <p:txBody>
          <a:bodyPr/>
          <a:lstStyle>
            <a:lvl1pPr>
              <a:defRPr/>
            </a:lvl1pPr>
          </a:lstStyle>
          <a:p>
            <a:pPr lvl="0"/>
            <a:fld id="{C2F39CEA-5A68-46A5-932F-3DF9238131A9}" type="slidenum">
              <a:t>‹#›</a:t>
            </a:fld>
            <a:endParaRPr lang="da-DK"/>
          </a:p>
        </p:txBody>
      </p:sp>
      <p:pic>
        <p:nvPicPr>
          <p:cNvPr id="5" name="Billede 4">
            <a:extLst>
              <a:ext uri="{FF2B5EF4-FFF2-40B4-BE49-F238E27FC236}">
                <a16:creationId xmlns:a16="http://schemas.microsoft.com/office/drawing/2014/main" id="{03E7CFDA-4DA2-4CB0-A3DD-28F80A6E86B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73218" y="6047211"/>
            <a:ext cx="2410973" cy="728473"/>
          </a:xfrm>
          <a:prstGeom prst="rect">
            <a:avLst/>
          </a:prstGeom>
        </p:spPr>
      </p:pic>
    </p:spTree>
    <p:extLst>
      <p:ext uri="{BB962C8B-B14F-4D97-AF65-F5344CB8AC3E}">
        <p14:creationId xmlns:p14="http://schemas.microsoft.com/office/powerpoint/2010/main" val="2401481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txBox="1">
            <a:spLocks noGrp="1"/>
          </p:cNvSpPr>
          <p:nvPr>
            <p:ph type="title"/>
          </p:nvPr>
        </p:nvSpPr>
        <p:spPr>
          <a:xfrm>
            <a:off x="839784" y="457200"/>
            <a:ext cx="3932240" cy="1600200"/>
          </a:xfrm>
        </p:spPr>
        <p:txBody>
          <a:bodyPr anchor="b"/>
          <a:lstStyle>
            <a:lvl1pPr>
              <a:defRPr sz="3200"/>
            </a:lvl1pPr>
          </a:lstStyle>
          <a:p>
            <a:pPr lvl="0"/>
            <a:r>
              <a:rPr lang="da-DK"/>
              <a:t>Klik for at redigere i master</a:t>
            </a:r>
          </a:p>
        </p:txBody>
      </p:sp>
      <p:sp>
        <p:nvSpPr>
          <p:cNvPr id="3" name="Pladsholder til indhold 2"/>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4" name="Pladsholder til tekst 3"/>
          <p:cNvSpPr txBox="1">
            <a:spLocks noGrp="1"/>
          </p:cNvSpPr>
          <p:nvPr>
            <p:ph type="body" idx="2"/>
          </p:nvPr>
        </p:nvSpPr>
        <p:spPr>
          <a:xfrm>
            <a:off x="839784" y="2057400"/>
            <a:ext cx="3932240" cy="3811584"/>
          </a:xfrm>
        </p:spPr>
        <p:txBody>
          <a:bodyPr/>
          <a:lstStyle>
            <a:lvl1pPr marL="0" indent="0">
              <a:buNone/>
              <a:defRPr sz="1600"/>
            </a:lvl1pPr>
          </a:lstStyle>
          <a:p>
            <a:pPr lvl="0"/>
            <a:r>
              <a:rPr lang="da-DK"/>
              <a:t>Rediger typografien i masterens</a:t>
            </a:r>
          </a:p>
        </p:txBody>
      </p:sp>
      <p:sp>
        <p:nvSpPr>
          <p:cNvPr id="5" name="Pladsholder til dato 4"/>
          <p:cNvSpPr txBox="1">
            <a:spLocks noGrp="1"/>
          </p:cNvSpPr>
          <p:nvPr>
            <p:ph type="dt" sz="half" idx="7"/>
          </p:nvPr>
        </p:nvSpPr>
        <p:spPr/>
        <p:txBody>
          <a:bodyPr/>
          <a:lstStyle>
            <a:lvl1pPr>
              <a:defRPr/>
            </a:lvl1pPr>
          </a:lstStyle>
          <a:p>
            <a:pPr lvl="0"/>
            <a:fld id="{DD331D24-C26C-4029-BB6F-EB70DB84FD5A}" type="datetime1">
              <a:rPr lang="da-DK"/>
              <a:pPr lvl="0"/>
              <a:t>23-09-2020</a:t>
            </a:fld>
            <a:endParaRPr lang="da-DK"/>
          </a:p>
        </p:txBody>
      </p:sp>
      <p:sp>
        <p:nvSpPr>
          <p:cNvPr id="6" name="Pladsholder til sidefod 5"/>
          <p:cNvSpPr txBox="1">
            <a:spLocks noGrp="1"/>
          </p:cNvSpPr>
          <p:nvPr>
            <p:ph type="ftr" sz="quarter" idx="9"/>
          </p:nvPr>
        </p:nvSpPr>
        <p:spPr/>
        <p:txBody>
          <a:bodyPr/>
          <a:lstStyle>
            <a:lvl1pPr>
              <a:defRPr/>
            </a:lvl1pPr>
          </a:lstStyle>
          <a:p>
            <a:pPr lvl="0"/>
            <a:endParaRPr lang="da-DK"/>
          </a:p>
        </p:txBody>
      </p:sp>
      <p:sp>
        <p:nvSpPr>
          <p:cNvPr id="7" name="Pladsholder til slidenummer 6"/>
          <p:cNvSpPr txBox="1">
            <a:spLocks noGrp="1"/>
          </p:cNvSpPr>
          <p:nvPr>
            <p:ph type="sldNum" sz="quarter" idx="8"/>
          </p:nvPr>
        </p:nvSpPr>
        <p:spPr/>
        <p:txBody>
          <a:bodyPr/>
          <a:lstStyle>
            <a:lvl1pPr>
              <a:defRPr/>
            </a:lvl1pPr>
          </a:lstStyle>
          <a:p>
            <a:pPr lvl="0"/>
            <a:fld id="{FEF1D279-B21A-4081-8280-11E9175852EA}" type="slidenum">
              <a:t>‹#›</a:t>
            </a:fld>
            <a:endParaRPr lang="da-DK"/>
          </a:p>
        </p:txBody>
      </p:sp>
      <p:pic>
        <p:nvPicPr>
          <p:cNvPr id="8" name="Billede 7">
            <a:extLst>
              <a:ext uri="{FF2B5EF4-FFF2-40B4-BE49-F238E27FC236}">
                <a16:creationId xmlns:a16="http://schemas.microsoft.com/office/drawing/2014/main" id="{6F9DCCBD-7BE6-4194-A4C2-C5841CC6E92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73218" y="6047211"/>
            <a:ext cx="2410973" cy="728473"/>
          </a:xfrm>
          <a:prstGeom prst="rect">
            <a:avLst/>
          </a:prstGeom>
        </p:spPr>
      </p:pic>
    </p:spTree>
    <p:extLst>
      <p:ext uri="{BB962C8B-B14F-4D97-AF65-F5344CB8AC3E}">
        <p14:creationId xmlns:p14="http://schemas.microsoft.com/office/powerpoint/2010/main" val="268000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txBox="1">
            <a:spLocks noGrp="1"/>
          </p:cNvSpPr>
          <p:nvPr>
            <p:ph type="title"/>
          </p:nvPr>
        </p:nvSpPr>
        <p:spPr>
          <a:xfrm>
            <a:off x="839784" y="457200"/>
            <a:ext cx="3932240" cy="1600200"/>
          </a:xfrm>
        </p:spPr>
        <p:txBody>
          <a:bodyPr anchor="b"/>
          <a:lstStyle>
            <a:lvl1pPr>
              <a:defRPr sz="3200"/>
            </a:lvl1pPr>
          </a:lstStyle>
          <a:p>
            <a:pPr lvl="0"/>
            <a:r>
              <a:rPr lang="da-DK"/>
              <a:t>Klik for at redigere i master</a:t>
            </a:r>
          </a:p>
        </p:txBody>
      </p:sp>
      <p:sp>
        <p:nvSpPr>
          <p:cNvPr id="3" name="Pladsholder til billede 2"/>
          <p:cNvSpPr txBox="1">
            <a:spLocks noGrp="1"/>
          </p:cNvSpPr>
          <p:nvPr>
            <p:ph type="pic" idx="1"/>
          </p:nvPr>
        </p:nvSpPr>
        <p:spPr>
          <a:xfrm>
            <a:off x="5183184" y="987423"/>
            <a:ext cx="6172200" cy="4873623"/>
          </a:xfrm>
        </p:spPr>
        <p:txBody>
          <a:bodyPr/>
          <a:lstStyle>
            <a:lvl1pPr marL="0" indent="0">
              <a:buNone/>
              <a:defRPr sz="3200"/>
            </a:lvl1pPr>
          </a:lstStyle>
          <a:p>
            <a:pPr lvl="0"/>
            <a:endParaRPr lang="da-DK"/>
          </a:p>
        </p:txBody>
      </p:sp>
      <p:sp>
        <p:nvSpPr>
          <p:cNvPr id="4" name="Pladsholder til tekst 3"/>
          <p:cNvSpPr txBox="1">
            <a:spLocks noGrp="1"/>
          </p:cNvSpPr>
          <p:nvPr>
            <p:ph type="body" idx="2"/>
          </p:nvPr>
        </p:nvSpPr>
        <p:spPr>
          <a:xfrm>
            <a:off x="839784" y="2057400"/>
            <a:ext cx="3932240" cy="3811584"/>
          </a:xfrm>
        </p:spPr>
        <p:txBody>
          <a:bodyPr/>
          <a:lstStyle>
            <a:lvl1pPr marL="0" indent="0">
              <a:buNone/>
              <a:defRPr sz="1600"/>
            </a:lvl1pPr>
          </a:lstStyle>
          <a:p>
            <a:pPr lvl="0"/>
            <a:r>
              <a:rPr lang="da-DK"/>
              <a:t>Rediger typografien i masterens</a:t>
            </a:r>
          </a:p>
        </p:txBody>
      </p:sp>
      <p:sp>
        <p:nvSpPr>
          <p:cNvPr id="5" name="Pladsholder til dato 4"/>
          <p:cNvSpPr txBox="1">
            <a:spLocks noGrp="1"/>
          </p:cNvSpPr>
          <p:nvPr>
            <p:ph type="dt" sz="half" idx="7"/>
          </p:nvPr>
        </p:nvSpPr>
        <p:spPr/>
        <p:txBody>
          <a:bodyPr/>
          <a:lstStyle>
            <a:lvl1pPr>
              <a:defRPr/>
            </a:lvl1pPr>
          </a:lstStyle>
          <a:p>
            <a:pPr lvl="0"/>
            <a:fld id="{ACEE8267-4431-4A0D-A387-C6746B77FDBE}" type="datetime1">
              <a:rPr lang="da-DK"/>
              <a:pPr lvl="0"/>
              <a:t>23-09-2020</a:t>
            </a:fld>
            <a:endParaRPr lang="da-DK"/>
          </a:p>
        </p:txBody>
      </p:sp>
      <p:sp>
        <p:nvSpPr>
          <p:cNvPr id="6" name="Pladsholder til sidefod 5"/>
          <p:cNvSpPr txBox="1">
            <a:spLocks noGrp="1"/>
          </p:cNvSpPr>
          <p:nvPr>
            <p:ph type="ftr" sz="quarter" idx="9"/>
          </p:nvPr>
        </p:nvSpPr>
        <p:spPr/>
        <p:txBody>
          <a:bodyPr/>
          <a:lstStyle>
            <a:lvl1pPr>
              <a:defRPr/>
            </a:lvl1pPr>
          </a:lstStyle>
          <a:p>
            <a:pPr lvl="0"/>
            <a:endParaRPr lang="da-DK"/>
          </a:p>
        </p:txBody>
      </p:sp>
      <p:sp>
        <p:nvSpPr>
          <p:cNvPr id="7" name="Pladsholder til slidenummer 6"/>
          <p:cNvSpPr txBox="1">
            <a:spLocks noGrp="1"/>
          </p:cNvSpPr>
          <p:nvPr>
            <p:ph type="sldNum" sz="quarter" idx="8"/>
          </p:nvPr>
        </p:nvSpPr>
        <p:spPr/>
        <p:txBody>
          <a:bodyPr/>
          <a:lstStyle>
            <a:lvl1pPr>
              <a:defRPr/>
            </a:lvl1pPr>
          </a:lstStyle>
          <a:p>
            <a:pPr lvl="0"/>
            <a:fld id="{D83CC6A1-B019-4C95-9CAF-E0EE93DA7370}" type="slidenum">
              <a:t>‹#›</a:t>
            </a:fld>
            <a:endParaRPr lang="da-DK"/>
          </a:p>
        </p:txBody>
      </p:sp>
      <p:pic>
        <p:nvPicPr>
          <p:cNvPr id="8" name="Billede 7">
            <a:extLst>
              <a:ext uri="{FF2B5EF4-FFF2-40B4-BE49-F238E27FC236}">
                <a16:creationId xmlns:a16="http://schemas.microsoft.com/office/drawing/2014/main" id="{6E456645-F4D7-4D45-87DD-818DA1A17C1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73218" y="6047211"/>
            <a:ext cx="2410973" cy="728473"/>
          </a:xfrm>
          <a:prstGeom prst="rect">
            <a:avLst/>
          </a:prstGeom>
        </p:spPr>
      </p:pic>
    </p:spTree>
    <p:extLst>
      <p:ext uri="{BB962C8B-B14F-4D97-AF65-F5344CB8AC3E}">
        <p14:creationId xmlns:p14="http://schemas.microsoft.com/office/powerpoint/2010/main" val="1511736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dsholder til titel 1"/>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da-DK"/>
              <a:t>Klik for at redigere i master</a:t>
            </a:r>
          </a:p>
        </p:txBody>
      </p:sp>
      <p:sp>
        <p:nvSpPr>
          <p:cNvPr id="3" name="Pladsholder til tekst 2"/>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da-DK" sz="1200" b="0" i="0" u="none" strike="noStrike" kern="1200" cap="none" spc="0" baseline="0">
                <a:solidFill>
                  <a:srgbClr val="898989"/>
                </a:solidFill>
                <a:uFillTx/>
                <a:latin typeface="Calibri"/>
              </a:defRPr>
            </a:lvl1pPr>
          </a:lstStyle>
          <a:p>
            <a:pPr lvl="0"/>
            <a:fld id="{AA8C13E0-9D9A-4A1B-BB2C-FC0CA604BF0F}" type="datetime1">
              <a:rPr lang="da-DK"/>
              <a:pPr lvl="0"/>
              <a:t>23-09-2020</a:t>
            </a:fld>
            <a:endParaRPr lang="da-DK"/>
          </a:p>
        </p:txBody>
      </p:sp>
      <p:sp>
        <p:nvSpPr>
          <p:cNvPr id="5" name="Pladsholder til sidefod 4"/>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da-DK" sz="1200" b="0" i="0" u="none" strike="noStrike" kern="1200" cap="none" spc="0" baseline="0">
                <a:solidFill>
                  <a:srgbClr val="898989"/>
                </a:solidFill>
                <a:uFillTx/>
                <a:latin typeface="Calibri"/>
              </a:defRPr>
            </a:lvl1pPr>
          </a:lstStyle>
          <a:p>
            <a:pPr lvl="0"/>
            <a:endParaRPr lang="da-DK"/>
          </a:p>
        </p:txBody>
      </p:sp>
      <p:sp>
        <p:nvSpPr>
          <p:cNvPr id="6" name="Pladsholder til slidenummer 5"/>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da-DK" sz="1200" b="0" i="0" u="none" strike="noStrike" kern="1200" cap="none" spc="0" baseline="0">
                <a:solidFill>
                  <a:srgbClr val="898989"/>
                </a:solidFill>
                <a:uFillTx/>
                <a:latin typeface="Calibri"/>
              </a:defRPr>
            </a:lvl1pPr>
          </a:lstStyle>
          <a:p>
            <a:pPr lvl="0"/>
            <a:fld id="{9F33E8DD-1B18-490D-8122-04AEE1FB32B9}" type="slidenum">
              <a:t>‹#›</a:t>
            </a:fld>
            <a:endParaRPr lang="da-DK"/>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marL="0" marR="0" lvl="0" indent="0" algn="l" defTabSz="914400" rtl="0" fontAlgn="auto" hangingPunct="1">
        <a:lnSpc>
          <a:spcPct val="90000"/>
        </a:lnSpc>
        <a:spcBef>
          <a:spcPts val="0"/>
        </a:spcBef>
        <a:spcAft>
          <a:spcPts val="0"/>
        </a:spcAft>
        <a:buNone/>
        <a:tabLst/>
        <a:defRPr lang="da-DK" sz="4400" b="0" i="0" u="none" strike="noStrike" kern="1200" cap="none" spc="0" baseline="0">
          <a:solidFill>
            <a:srgbClr val="000000"/>
          </a:solidFill>
          <a:uFillTx/>
          <a:latin typeface="Calibri Light"/>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da-DK" sz="2800" b="0" i="0" u="none" strike="noStrike" kern="1200" cap="none" spc="0" baseline="0">
          <a:solidFill>
            <a:srgbClr val="000000"/>
          </a:solidFill>
          <a:uFillTx/>
          <a:latin typeface="Calibri"/>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da-DK"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da-DK"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da-DK"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da-DK"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audio" Target="../media/media10.m4a"/><Relationship Id="rId7" Type="http://schemas.openxmlformats.org/officeDocument/2006/relationships/image" Target="../media/image12.png"/><Relationship Id="rId2" Type="http://schemas.microsoft.com/office/2007/relationships/media" Target="../media/media10.m4a"/><Relationship Id="rId1" Type="http://schemas.openxmlformats.org/officeDocument/2006/relationships/tags" Target="../tags/tag4.xml"/><Relationship Id="rId6" Type="http://schemas.openxmlformats.org/officeDocument/2006/relationships/image" Target="../media/image11.png"/><Relationship Id="rId5" Type="http://schemas.openxmlformats.org/officeDocument/2006/relationships/notesSlide" Target="../notesSlides/notesSlide7.xml"/><Relationship Id="rId4" Type="http://schemas.openxmlformats.org/officeDocument/2006/relationships/slideLayout" Target="../slideLayouts/slideLayout2.xml"/><Relationship Id="rId9"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xml"/><Relationship Id="rId7" Type="http://schemas.openxmlformats.org/officeDocument/2006/relationships/image" Target="../media/image16.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audio" Target="../media/media12.m4a"/><Relationship Id="rId7" Type="http://schemas.openxmlformats.org/officeDocument/2006/relationships/image" Target="../media/image18.jpg"/><Relationship Id="rId2" Type="http://schemas.microsoft.com/office/2007/relationships/media" Target="../media/media12.m4a"/><Relationship Id="rId1" Type="http://schemas.openxmlformats.org/officeDocument/2006/relationships/tags" Target="../tags/tag5.xml"/><Relationship Id="rId6" Type="http://schemas.openxmlformats.org/officeDocument/2006/relationships/image" Target="../media/image17.png"/><Relationship Id="rId5" Type="http://schemas.openxmlformats.org/officeDocument/2006/relationships/notesSlide" Target="../notesSlides/notesSlide9.xml"/><Relationship Id="rId4" Type="http://schemas.openxmlformats.org/officeDocument/2006/relationships/slideLayout" Target="../slideLayouts/slideLayout2.xml"/><Relationship Id="rId9"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audio" Target="../media/media13.m4a"/><Relationship Id="rId7" Type="http://schemas.openxmlformats.org/officeDocument/2006/relationships/image" Target="../media/image21.png"/><Relationship Id="rId2" Type="http://schemas.microsoft.com/office/2007/relationships/media" Target="../media/media13.m4a"/><Relationship Id="rId1" Type="http://schemas.openxmlformats.org/officeDocument/2006/relationships/tags" Target="../tags/tag6.xml"/><Relationship Id="rId6" Type="http://schemas.openxmlformats.org/officeDocument/2006/relationships/image" Target="../media/image20.png"/><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microsoft.com/office/2007/relationships/media" Target="../media/media14.m4a"/><Relationship Id="rId1" Type="http://schemas.openxmlformats.org/officeDocument/2006/relationships/audio" Target="NULL" TargetMode="External"/><Relationship Id="rId6" Type="http://schemas.openxmlformats.org/officeDocument/2006/relationships/image" Target="../media/image22.png"/><Relationship Id="rId5" Type="http://schemas.openxmlformats.org/officeDocument/2006/relationships/image" Target="../media/image11.png"/><Relationship Id="rId4"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xml"/><Relationship Id="rId7" Type="http://schemas.openxmlformats.org/officeDocument/2006/relationships/image" Target="../media/image25.png"/><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chart" Target="../charts/chart1.xml"/><Relationship Id="rId5" Type="http://schemas.openxmlformats.org/officeDocument/2006/relationships/image" Target="../media/image26.png"/><Relationship Id="rId4"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chart" Target="../charts/chart2.xml"/><Relationship Id="rId5" Type="http://schemas.openxmlformats.org/officeDocument/2006/relationships/image" Target="../media/image27.png"/><Relationship Id="rId4"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4.png"/><Relationship Id="rId4"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4.png"/><Relationship Id="rId4"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8" Type="http://schemas.openxmlformats.org/officeDocument/2006/relationships/hyperlink" Target="http://www.resolvent.dk/" TargetMode="External"/><Relationship Id="rId3" Type="http://schemas.openxmlformats.org/officeDocument/2006/relationships/slideLayout" Target="../slideLayouts/slideLayout2.xml"/><Relationship Id="rId7" Type="http://schemas.openxmlformats.org/officeDocument/2006/relationships/hyperlink" Target="mailto:info@resolvent.dk" TargetMode="Externa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audio" Target="../media/media6.m4a"/><Relationship Id="rId7" Type="http://schemas.openxmlformats.org/officeDocument/2006/relationships/image" Target="../media/image4.png"/><Relationship Id="rId2" Type="http://schemas.microsoft.com/office/2007/relationships/media" Target="../media/media6.m4a"/><Relationship Id="rId1" Type="http://schemas.openxmlformats.org/officeDocument/2006/relationships/tags" Target="../tags/tag1.xml"/><Relationship Id="rId6" Type="http://schemas.openxmlformats.org/officeDocument/2006/relationships/image" Target="../media/image8.pn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media7.m4a"/><Relationship Id="rId7" Type="http://schemas.openxmlformats.org/officeDocument/2006/relationships/image" Target="../media/image4.png"/><Relationship Id="rId2" Type="http://schemas.microsoft.com/office/2007/relationships/media" Target="../media/media7.m4a"/><Relationship Id="rId1" Type="http://schemas.openxmlformats.org/officeDocument/2006/relationships/tags" Target="../tags/tag2.xml"/><Relationship Id="rId6" Type="http://schemas.openxmlformats.org/officeDocument/2006/relationships/image" Target="../media/image8.pn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audio" Target="../media/media8.m4a"/><Relationship Id="rId7" Type="http://schemas.openxmlformats.org/officeDocument/2006/relationships/image" Target="../media/image9.png"/><Relationship Id="rId2" Type="http://schemas.microsoft.com/office/2007/relationships/media" Target="../media/media8.m4a"/><Relationship Id="rId1" Type="http://schemas.openxmlformats.org/officeDocument/2006/relationships/tags" Target="../tags/tag3.xml"/><Relationship Id="rId6" Type="http://schemas.openxmlformats.org/officeDocument/2006/relationships/image" Target="../media/image8.png"/><Relationship Id="rId5" Type="http://schemas.openxmlformats.org/officeDocument/2006/relationships/notesSlide" Target="../notesSlides/notesSlide5.xml"/><Relationship Id="rId4" Type="http://schemas.openxmlformats.org/officeDocument/2006/relationships/slideLayout" Target="../slideLayouts/slideLayout2.xml"/><Relationship Id="rId9"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xml"/><Relationship Id="rId7" Type="http://schemas.openxmlformats.org/officeDocument/2006/relationships/image" Target="../media/image8.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0.jpg"/><Relationship Id="rId5" Type="http://schemas.openxmlformats.org/officeDocument/2006/relationships/image" Target="../media/image9.pn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6171302-0D7A-473C-A97A-96969C84F8E3}"/>
              </a:ext>
            </a:extLst>
          </p:cNvPr>
          <p:cNvSpPr txBox="1"/>
          <p:nvPr/>
        </p:nvSpPr>
        <p:spPr>
          <a:xfrm>
            <a:off x="1307803" y="2115879"/>
            <a:ext cx="9718159" cy="1938992"/>
          </a:xfrm>
          <a:prstGeom prst="rect">
            <a:avLst/>
          </a:prstGeom>
          <a:noFill/>
        </p:spPr>
        <p:txBody>
          <a:bodyPr wrap="square" rtlCol="0" anchor="t">
            <a:spAutoFit/>
          </a:bodyPr>
          <a:lstStyle/>
          <a:p>
            <a:r>
              <a:rPr lang="en-US" sz="4000" dirty="0"/>
              <a:t>Modelling of microstructure parameters in a high temperature and pressure alkaline electrolysis cell</a:t>
            </a:r>
          </a:p>
        </p:txBody>
      </p:sp>
      <p:pic>
        <p:nvPicPr>
          <p:cNvPr id="3" name="Picture 2" descr="COMSOL Certified Consultants">
            <a:extLst>
              <a:ext uri="{FF2B5EF4-FFF2-40B4-BE49-F238E27FC236}">
                <a16:creationId xmlns:a16="http://schemas.microsoft.com/office/drawing/2014/main" id="{0BB45934-2C70-4DAC-859A-44CA36AD24E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66660" y="106091"/>
            <a:ext cx="1924050" cy="83820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367C47A-F1B6-49E1-8DCD-7FB27F8EFC76}"/>
              </a:ext>
            </a:extLst>
          </p:cNvPr>
          <p:cNvSpPr txBox="1"/>
          <p:nvPr/>
        </p:nvSpPr>
        <p:spPr>
          <a:xfrm>
            <a:off x="1307803" y="5226458"/>
            <a:ext cx="1869679" cy="646331"/>
          </a:xfrm>
          <a:prstGeom prst="rect">
            <a:avLst/>
          </a:prstGeom>
          <a:noFill/>
        </p:spPr>
        <p:txBody>
          <a:bodyPr wrap="none" rtlCol="0">
            <a:spAutoFit/>
          </a:bodyPr>
          <a:lstStyle/>
          <a:p>
            <a:r>
              <a:rPr lang="en-US" dirty="0"/>
              <a:t>Matteo Lualdi</a:t>
            </a:r>
          </a:p>
          <a:p>
            <a:r>
              <a:rPr lang="en-US" dirty="0"/>
              <a:t>Morten Siwertsen</a:t>
            </a:r>
          </a:p>
        </p:txBody>
      </p:sp>
      <p:pic>
        <p:nvPicPr>
          <p:cNvPr id="11" name="Audio 10">
            <a:hlinkClick r:id="" action="ppaction://media"/>
            <a:extLst>
              <a:ext uri="{FF2B5EF4-FFF2-40B4-BE49-F238E27FC236}">
                <a16:creationId xmlns:a16="http://schemas.microsoft.com/office/drawing/2014/main" id="{B289C24C-D29A-417D-AFA8-0D5879C78E2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41511351"/>
      </p:ext>
    </p:extLst>
  </p:cSld>
  <p:clrMapOvr>
    <a:masterClrMapping/>
  </p:clrMapOvr>
  <mc:AlternateContent xmlns:mc="http://schemas.openxmlformats.org/markup-compatibility/2006">
    <mc:Choice xmlns:p14="http://schemas.microsoft.com/office/powerpoint/2010/main" Requires="p14">
      <p:transition spd="slow" p14:dur="2000" advTm="20453"/>
    </mc:Choice>
    <mc:Fallback>
      <p:transition spd="slow" advTm="204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3">
            <a:extLst>
              <a:ext uri="{FF2B5EF4-FFF2-40B4-BE49-F238E27FC236}">
                <a16:creationId xmlns:a16="http://schemas.microsoft.com/office/drawing/2014/main" id="{38560214-2D54-4A55-84C5-9F4F124F6E36}"/>
              </a:ext>
            </a:extLst>
          </p:cNvPr>
          <p:cNvSpPr txBox="1">
            <a:spLocks noGrp="1"/>
          </p:cNvSpPr>
          <p:nvPr>
            <p:ph type="title"/>
          </p:nvPr>
        </p:nvSpPr>
        <p:spPr>
          <a:xfrm>
            <a:off x="497958" y="224177"/>
            <a:ext cx="11727712" cy="1325559"/>
          </a:xfrm>
        </p:spPr>
        <p:txBody>
          <a:bodyPr/>
          <a:lstStyle/>
          <a:p>
            <a:pPr lvl="0"/>
            <a:r>
              <a:rPr lang="en-US" dirty="0">
                <a:latin typeface="Gill Sans"/>
              </a:rPr>
              <a:t>Modeling approach-porous electrode geometry 2D</a:t>
            </a:r>
            <a:endParaRPr lang="en-US" dirty="0"/>
          </a:p>
        </p:txBody>
      </p:sp>
      <p:cxnSp>
        <p:nvCxnSpPr>
          <p:cNvPr id="8" name="Lige forbindelse 4">
            <a:extLst>
              <a:ext uri="{FF2B5EF4-FFF2-40B4-BE49-F238E27FC236}">
                <a16:creationId xmlns:a16="http://schemas.microsoft.com/office/drawing/2014/main" id="{5E509F2A-4296-4A3A-99C6-7E16C4C71DB3}"/>
              </a:ext>
            </a:extLst>
          </p:cNvPr>
          <p:cNvCxnSpPr>
            <a:cxnSpLocks/>
          </p:cNvCxnSpPr>
          <p:nvPr/>
        </p:nvCxnSpPr>
        <p:spPr>
          <a:xfrm>
            <a:off x="918293" y="1379718"/>
            <a:ext cx="960190" cy="0"/>
          </a:xfrm>
          <a:prstGeom prst="straightConnector1">
            <a:avLst/>
          </a:prstGeom>
          <a:noFill/>
          <a:ln w="76196" cap="flat">
            <a:solidFill>
              <a:srgbClr val="A6A6A6"/>
            </a:solidFill>
            <a:prstDash val="solid"/>
            <a:miter/>
          </a:ln>
        </p:spPr>
      </p:cxnSp>
      <p:sp>
        <p:nvSpPr>
          <p:cNvPr id="9" name="TextBox 8">
            <a:extLst>
              <a:ext uri="{FF2B5EF4-FFF2-40B4-BE49-F238E27FC236}">
                <a16:creationId xmlns:a16="http://schemas.microsoft.com/office/drawing/2014/main" id="{6A98FFD7-CB03-42A0-896C-B1ED3C373466}"/>
              </a:ext>
            </a:extLst>
          </p:cNvPr>
          <p:cNvSpPr txBox="1"/>
          <p:nvPr/>
        </p:nvSpPr>
        <p:spPr>
          <a:xfrm>
            <a:off x="918293" y="1549736"/>
            <a:ext cx="9661101" cy="1200329"/>
          </a:xfrm>
          <a:prstGeom prst="rect">
            <a:avLst/>
          </a:prstGeom>
          <a:noFill/>
        </p:spPr>
        <p:txBody>
          <a:bodyPr wrap="square" rtlCol="0">
            <a:spAutoFit/>
          </a:bodyPr>
          <a:lstStyle/>
          <a:p>
            <a:r>
              <a:rPr lang="en-US" b="1" dirty="0"/>
              <a:t>Random microstructure geometry based on 3 controlling parameters: </a:t>
            </a:r>
          </a:p>
          <a:p>
            <a:pPr marL="742950" lvl="1" indent="-285750">
              <a:buFont typeface="Arial" panose="020B0604020202020204" pitchFamily="34" charset="0"/>
              <a:buChar char="•"/>
            </a:pPr>
            <a:r>
              <a:rPr lang="en-US" dirty="0"/>
              <a:t>Agglomerate size (D)</a:t>
            </a:r>
          </a:p>
          <a:p>
            <a:pPr marL="742950" lvl="1" indent="-285750">
              <a:buFont typeface="Arial" panose="020B0604020202020204" pitchFamily="34" charset="0"/>
              <a:buChar char="•"/>
            </a:pPr>
            <a:r>
              <a:rPr lang="en-US" dirty="0"/>
              <a:t>Electrode thickness</a:t>
            </a:r>
          </a:p>
          <a:p>
            <a:pPr marL="742950" lvl="1" indent="-285750">
              <a:buFont typeface="Arial" panose="020B0604020202020204" pitchFamily="34" charset="0"/>
              <a:buChar char="•"/>
            </a:pPr>
            <a:r>
              <a:rPr lang="en-US" dirty="0"/>
              <a:t>Number of spheres (Aimed porosity) </a:t>
            </a:r>
          </a:p>
        </p:txBody>
      </p:sp>
      <p:grpSp>
        <p:nvGrpSpPr>
          <p:cNvPr id="14" name="Group 13">
            <a:extLst>
              <a:ext uri="{FF2B5EF4-FFF2-40B4-BE49-F238E27FC236}">
                <a16:creationId xmlns:a16="http://schemas.microsoft.com/office/drawing/2014/main" id="{B2BD6F5E-50B3-4D93-86B0-054281A45C0B}"/>
              </a:ext>
            </a:extLst>
          </p:cNvPr>
          <p:cNvGrpSpPr/>
          <p:nvPr/>
        </p:nvGrpSpPr>
        <p:grpSpPr>
          <a:xfrm>
            <a:off x="206829" y="3012344"/>
            <a:ext cx="11560949" cy="4132689"/>
            <a:chOff x="206829" y="3012344"/>
            <a:chExt cx="11560949" cy="4132689"/>
          </a:xfrm>
        </p:grpSpPr>
        <p:pic>
          <p:nvPicPr>
            <p:cNvPr id="5" name="Picture 4">
              <a:extLst>
                <a:ext uri="{FF2B5EF4-FFF2-40B4-BE49-F238E27FC236}">
                  <a16:creationId xmlns:a16="http://schemas.microsoft.com/office/drawing/2014/main" id="{ABFB8048-7D6A-4856-8435-6BA21B6859ED}"/>
                </a:ext>
              </a:extLst>
            </p:cNvPr>
            <p:cNvPicPr>
              <a:picLocks noChangeAspect="1"/>
            </p:cNvPicPr>
            <p:nvPr/>
          </p:nvPicPr>
          <p:blipFill rotWithShape="1">
            <a:blip r:embed="rId6"/>
            <a:srcRect t="5914" r="521" b="5914"/>
            <a:stretch/>
          </p:blipFill>
          <p:spPr>
            <a:xfrm>
              <a:off x="8129228" y="3012344"/>
              <a:ext cx="3638550" cy="2343150"/>
            </a:xfrm>
            <a:prstGeom prst="rect">
              <a:avLst/>
            </a:prstGeom>
          </p:spPr>
        </p:pic>
        <p:pic>
          <p:nvPicPr>
            <p:cNvPr id="6" name="Picture 5">
              <a:extLst>
                <a:ext uri="{FF2B5EF4-FFF2-40B4-BE49-F238E27FC236}">
                  <a16:creationId xmlns:a16="http://schemas.microsoft.com/office/drawing/2014/main" id="{E7B511ED-755D-45E1-BE10-6BD14A00FA2D}"/>
                </a:ext>
              </a:extLst>
            </p:cNvPr>
            <p:cNvPicPr>
              <a:picLocks noChangeAspect="1"/>
            </p:cNvPicPr>
            <p:nvPr/>
          </p:nvPicPr>
          <p:blipFill>
            <a:blip r:embed="rId7"/>
            <a:stretch>
              <a:fillRect/>
            </a:stretch>
          </p:blipFill>
          <p:spPr>
            <a:xfrm>
              <a:off x="4174793" y="3012344"/>
              <a:ext cx="3638550" cy="2343150"/>
            </a:xfrm>
            <a:prstGeom prst="rect">
              <a:avLst/>
            </a:prstGeom>
          </p:spPr>
        </p:pic>
        <p:sp>
          <p:nvSpPr>
            <p:cNvPr id="11" name="TextBox 10">
              <a:extLst>
                <a:ext uri="{FF2B5EF4-FFF2-40B4-BE49-F238E27FC236}">
                  <a16:creationId xmlns:a16="http://schemas.microsoft.com/office/drawing/2014/main" id="{B1AC966A-87D1-426D-8D04-1F7C5C737873}"/>
                </a:ext>
              </a:extLst>
            </p:cNvPr>
            <p:cNvSpPr txBox="1"/>
            <p:nvPr/>
          </p:nvSpPr>
          <p:spPr>
            <a:xfrm>
              <a:off x="8575542" y="5329611"/>
              <a:ext cx="2337137" cy="1477328"/>
            </a:xfrm>
            <a:prstGeom prst="rect">
              <a:avLst/>
            </a:prstGeom>
            <a:noFill/>
          </p:spPr>
          <p:txBody>
            <a:bodyPr wrap="square" rtlCol="0">
              <a:spAutoFit/>
            </a:bodyPr>
            <a:lstStyle/>
            <a:p>
              <a:r>
                <a:rPr lang="en-US" dirty="0"/>
                <a:t>D=10</a:t>
              </a:r>
              <a:r>
                <a:rPr lang="el-GR" dirty="0">
                  <a:latin typeface="Calibri" panose="020F0502020204030204" pitchFamily="34" charset="0"/>
                  <a:cs typeface="Calibri" panose="020F0502020204030204" pitchFamily="34" charset="0"/>
                </a:rPr>
                <a:t> μ</a:t>
              </a:r>
              <a:r>
                <a:rPr lang="en-US" dirty="0"/>
                <a:t>m</a:t>
              </a:r>
            </a:p>
            <a:p>
              <a:r>
                <a:rPr lang="en-US" dirty="0"/>
                <a:t>thickness=100</a:t>
              </a:r>
              <a:r>
                <a:rPr lang="el-GR" dirty="0">
                  <a:latin typeface="Calibri" panose="020F0502020204030204" pitchFamily="34" charset="0"/>
                  <a:cs typeface="Calibri" panose="020F0502020204030204" pitchFamily="34" charset="0"/>
                </a:rPr>
                <a:t> μ</a:t>
              </a:r>
              <a:r>
                <a:rPr lang="en-US" dirty="0"/>
                <a:t>m</a:t>
              </a:r>
            </a:p>
            <a:p>
              <a:r>
                <a:rPr lang="en-US" dirty="0"/>
                <a:t>Aimed porosity 30%</a:t>
              </a:r>
            </a:p>
            <a:p>
              <a:r>
                <a:rPr lang="en-US" dirty="0"/>
                <a:t>Effective por=25%</a:t>
              </a:r>
            </a:p>
            <a:p>
              <a:endParaRPr lang="en-US" dirty="0"/>
            </a:p>
          </p:txBody>
        </p:sp>
        <p:sp>
          <p:nvSpPr>
            <p:cNvPr id="18" name="TextBox 17">
              <a:extLst>
                <a:ext uri="{FF2B5EF4-FFF2-40B4-BE49-F238E27FC236}">
                  <a16:creationId xmlns:a16="http://schemas.microsoft.com/office/drawing/2014/main" id="{90479D59-FCAE-423B-8630-CC8E881C5687}"/>
                </a:ext>
              </a:extLst>
            </p:cNvPr>
            <p:cNvSpPr txBox="1"/>
            <p:nvPr/>
          </p:nvSpPr>
          <p:spPr>
            <a:xfrm>
              <a:off x="5064564" y="5390707"/>
              <a:ext cx="2062872" cy="1754326"/>
            </a:xfrm>
            <a:prstGeom prst="rect">
              <a:avLst/>
            </a:prstGeom>
            <a:noFill/>
          </p:spPr>
          <p:txBody>
            <a:bodyPr wrap="none" rtlCol="0">
              <a:spAutoFit/>
            </a:bodyPr>
            <a:lstStyle/>
            <a:p>
              <a:r>
                <a:rPr lang="en-US" dirty="0"/>
                <a:t>D=5</a:t>
              </a:r>
              <a:r>
                <a:rPr lang="el-GR" dirty="0">
                  <a:latin typeface="Calibri" panose="020F0502020204030204" pitchFamily="34" charset="0"/>
                  <a:cs typeface="Calibri" panose="020F0502020204030204" pitchFamily="34" charset="0"/>
                </a:rPr>
                <a:t> μ</a:t>
              </a:r>
              <a:r>
                <a:rPr lang="en-US" dirty="0"/>
                <a:t>m</a:t>
              </a:r>
            </a:p>
            <a:p>
              <a:r>
                <a:rPr lang="en-US" dirty="0"/>
                <a:t>thickness=50</a:t>
              </a:r>
              <a:r>
                <a:rPr lang="el-GR" dirty="0">
                  <a:latin typeface="Calibri" panose="020F0502020204030204" pitchFamily="34" charset="0"/>
                  <a:cs typeface="Calibri" panose="020F0502020204030204" pitchFamily="34" charset="0"/>
                </a:rPr>
                <a:t> μ</a:t>
              </a:r>
              <a:r>
                <a:rPr lang="en-US" dirty="0"/>
                <a:t>m</a:t>
              </a:r>
            </a:p>
            <a:p>
              <a:r>
                <a:rPr lang="en-US" dirty="0"/>
                <a:t>Aimed porosity 30%</a:t>
              </a:r>
            </a:p>
            <a:p>
              <a:r>
                <a:rPr lang="en-US" dirty="0"/>
                <a:t>Effective por=20%</a:t>
              </a:r>
            </a:p>
            <a:p>
              <a:endParaRPr lang="en-US" dirty="0"/>
            </a:p>
            <a:p>
              <a:endParaRPr lang="en-US" dirty="0"/>
            </a:p>
          </p:txBody>
        </p:sp>
        <p:pic>
          <p:nvPicPr>
            <p:cNvPr id="13" name="Picture 12">
              <a:extLst>
                <a:ext uri="{FF2B5EF4-FFF2-40B4-BE49-F238E27FC236}">
                  <a16:creationId xmlns:a16="http://schemas.microsoft.com/office/drawing/2014/main" id="{775E5CEC-3E71-4F08-939C-B8B63C49F2D3}"/>
                </a:ext>
              </a:extLst>
            </p:cNvPr>
            <p:cNvPicPr>
              <a:picLocks noChangeAspect="1"/>
            </p:cNvPicPr>
            <p:nvPr/>
          </p:nvPicPr>
          <p:blipFill rotWithShape="1">
            <a:blip r:embed="rId8"/>
            <a:srcRect l="16733" r="9106" b="10870"/>
            <a:stretch/>
          </p:blipFill>
          <p:spPr>
            <a:xfrm>
              <a:off x="206829" y="3047557"/>
              <a:ext cx="3652079" cy="2343150"/>
            </a:xfrm>
            <a:prstGeom prst="rect">
              <a:avLst/>
            </a:prstGeom>
          </p:spPr>
        </p:pic>
        <p:sp>
          <p:nvSpPr>
            <p:cNvPr id="20" name="TextBox 19">
              <a:extLst>
                <a:ext uri="{FF2B5EF4-FFF2-40B4-BE49-F238E27FC236}">
                  <a16:creationId xmlns:a16="http://schemas.microsoft.com/office/drawing/2014/main" id="{EFA651A3-E48A-4662-9C7C-13670100E57E}"/>
                </a:ext>
              </a:extLst>
            </p:cNvPr>
            <p:cNvSpPr txBox="1"/>
            <p:nvPr/>
          </p:nvSpPr>
          <p:spPr>
            <a:xfrm>
              <a:off x="1148651" y="5411973"/>
              <a:ext cx="2125390" cy="1200329"/>
            </a:xfrm>
            <a:prstGeom prst="rect">
              <a:avLst/>
            </a:prstGeom>
            <a:noFill/>
          </p:spPr>
          <p:txBody>
            <a:bodyPr wrap="none" rtlCol="0">
              <a:spAutoFit/>
            </a:bodyPr>
            <a:lstStyle/>
            <a:p>
              <a:r>
                <a:rPr lang="en-US" dirty="0"/>
                <a:t>D=2.5</a:t>
              </a:r>
              <a:r>
                <a:rPr lang="el-GR" dirty="0">
                  <a:latin typeface="Calibri" panose="020F0502020204030204" pitchFamily="34" charset="0"/>
                  <a:cs typeface="Calibri" panose="020F0502020204030204" pitchFamily="34" charset="0"/>
                </a:rPr>
                <a:t> μ</a:t>
              </a:r>
              <a:r>
                <a:rPr lang="en-US" dirty="0"/>
                <a:t>m</a:t>
              </a:r>
            </a:p>
            <a:p>
              <a:r>
                <a:rPr lang="en-US" dirty="0"/>
                <a:t>thickness=100</a:t>
              </a:r>
              <a:r>
                <a:rPr lang="el-GR" dirty="0">
                  <a:latin typeface="Calibri" panose="020F0502020204030204" pitchFamily="34" charset="0"/>
                  <a:cs typeface="Calibri" panose="020F0502020204030204" pitchFamily="34" charset="0"/>
                </a:rPr>
                <a:t> μ</a:t>
              </a:r>
              <a:r>
                <a:rPr lang="en-US" dirty="0"/>
                <a:t>m</a:t>
              </a:r>
            </a:p>
            <a:p>
              <a:r>
                <a:rPr lang="en-US" dirty="0"/>
                <a:t>Aimed porosity=30%</a:t>
              </a:r>
            </a:p>
            <a:p>
              <a:r>
                <a:rPr lang="en-US" dirty="0"/>
                <a:t>Effective por=20%</a:t>
              </a:r>
            </a:p>
          </p:txBody>
        </p:sp>
      </p:grpSp>
      <p:pic>
        <p:nvPicPr>
          <p:cNvPr id="15" name="Audio 14">
            <a:hlinkClick r:id="" action="ppaction://media"/>
            <a:extLst>
              <a:ext uri="{FF2B5EF4-FFF2-40B4-BE49-F238E27FC236}">
                <a16:creationId xmlns:a16="http://schemas.microsoft.com/office/drawing/2014/main" id="{B3CD27D0-0AD4-4C3A-A7FF-B6AD378715CD}"/>
              </a:ext>
            </a:extLst>
          </p:cNvPr>
          <p:cNvPicPr>
            <a:picLocks noChangeAspect="1"/>
          </p:cNvPicPr>
          <p:nvPr>
            <a:audioFile r:link="rId3"/>
            <p:extLst>
              <p:ext uri="{DAA4B4D4-6D71-4841-9C94-3DE7FCFB9230}">
                <p14:media xmlns:p14="http://schemas.microsoft.com/office/powerpoint/2010/main" r:embed="rId2"/>
              </p:ext>
            </p:extLst>
          </p:nvPr>
        </p:nvPicPr>
        <p:blipFill>
          <a:blip r:embed="rId9"/>
          <a:stretch>
            <a:fillRect/>
          </a:stretch>
        </p:blipFill>
        <p:spPr>
          <a:xfrm>
            <a:off x="11569700" y="6235700"/>
            <a:ext cx="406400" cy="406400"/>
          </a:xfrm>
          <a:prstGeom prst="rect">
            <a:avLst/>
          </a:prstGeom>
        </p:spPr>
      </p:pic>
    </p:spTree>
    <p:custDataLst>
      <p:tags r:id="rId1"/>
    </p:custDataLst>
    <p:extLst>
      <p:ext uri="{BB962C8B-B14F-4D97-AF65-F5344CB8AC3E}">
        <p14:creationId xmlns:p14="http://schemas.microsoft.com/office/powerpoint/2010/main" val="3287768810"/>
      </p:ext>
    </p:extLst>
  </p:cSld>
  <p:clrMapOvr>
    <a:masterClrMapping/>
  </p:clrMapOvr>
  <mc:AlternateContent xmlns:mc="http://schemas.openxmlformats.org/markup-compatibility/2006">
    <mc:Choice xmlns:p14="http://schemas.microsoft.com/office/powerpoint/2010/main" Requires="p14">
      <p:transition spd="slow" p14:dur="2000" advTm="31161"/>
    </mc:Choice>
    <mc:Fallback>
      <p:transition spd="slow" advTm="311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1" fill="hold" display="0">
                  <p:stCondLst>
                    <p:cond delay="indefinite"/>
                  </p:stCondLst>
                  <p:endCondLst>
                    <p:cond evt="onStopAudio" delay="0">
                      <p:tgtEl>
                        <p:sldTgt/>
                      </p:tgtEl>
                    </p:cond>
                  </p:endCondLst>
                </p:cTn>
                <p:tgtEl>
                  <p:spTgt spid="1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3">
            <a:extLst>
              <a:ext uri="{FF2B5EF4-FFF2-40B4-BE49-F238E27FC236}">
                <a16:creationId xmlns:a16="http://schemas.microsoft.com/office/drawing/2014/main" id="{38560214-2D54-4A55-84C5-9F4F124F6E36}"/>
              </a:ext>
            </a:extLst>
          </p:cNvPr>
          <p:cNvSpPr txBox="1">
            <a:spLocks noGrp="1"/>
          </p:cNvSpPr>
          <p:nvPr>
            <p:ph type="title"/>
          </p:nvPr>
        </p:nvSpPr>
        <p:spPr>
          <a:xfrm>
            <a:off x="609250" y="224177"/>
            <a:ext cx="11352377" cy="1325559"/>
          </a:xfrm>
        </p:spPr>
        <p:txBody>
          <a:bodyPr/>
          <a:lstStyle/>
          <a:p>
            <a:pPr lvl="0"/>
            <a:r>
              <a:rPr lang="en-US" dirty="0">
                <a:latin typeface="Gill Sans"/>
              </a:rPr>
              <a:t>OER – effect of the electrode thickness</a:t>
            </a:r>
            <a:endParaRPr lang="en-US" dirty="0"/>
          </a:p>
        </p:txBody>
      </p:sp>
      <p:cxnSp>
        <p:nvCxnSpPr>
          <p:cNvPr id="8" name="Lige forbindelse 4">
            <a:extLst>
              <a:ext uri="{FF2B5EF4-FFF2-40B4-BE49-F238E27FC236}">
                <a16:creationId xmlns:a16="http://schemas.microsoft.com/office/drawing/2014/main" id="{5E509F2A-4296-4A3A-99C6-7E16C4C71DB3}"/>
              </a:ext>
            </a:extLst>
          </p:cNvPr>
          <p:cNvCxnSpPr>
            <a:cxnSpLocks/>
          </p:cNvCxnSpPr>
          <p:nvPr/>
        </p:nvCxnSpPr>
        <p:spPr>
          <a:xfrm>
            <a:off x="918293" y="1379718"/>
            <a:ext cx="960190" cy="0"/>
          </a:xfrm>
          <a:prstGeom prst="straightConnector1">
            <a:avLst/>
          </a:prstGeom>
          <a:noFill/>
          <a:ln w="76196" cap="flat">
            <a:solidFill>
              <a:srgbClr val="A6A6A6"/>
            </a:solidFill>
            <a:prstDash val="solid"/>
            <a:miter/>
          </a:ln>
        </p:spPr>
      </p:cxnSp>
      <p:sp>
        <p:nvSpPr>
          <p:cNvPr id="3" name="TextBox 2">
            <a:extLst>
              <a:ext uri="{FF2B5EF4-FFF2-40B4-BE49-F238E27FC236}">
                <a16:creationId xmlns:a16="http://schemas.microsoft.com/office/drawing/2014/main" id="{0FF7D46B-3332-4D54-ADF7-ECB5D4442FF6}"/>
              </a:ext>
            </a:extLst>
          </p:cNvPr>
          <p:cNvSpPr txBox="1"/>
          <p:nvPr/>
        </p:nvSpPr>
        <p:spPr>
          <a:xfrm>
            <a:off x="1031358" y="1903228"/>
            <a:ext cx="45719" cy="369332"/>
          </a:xfrm>
          <a:prstGeom prst="rect">
            <a:avLst/>
          </a:prstGeom>
          <a:noFill/>
        </p:spPr>
        <p:txBody>
          <a:bodyPr wrap="square" rtlCol="0">
            <a:spAutoFit/>
          </a:bodyPr>
          <a:lstStyle/>
          <a:p>
            <a:endParaRPr lang="en-US" dirty="0"/>
          </a:p>
        </p:txBody>
      </p:sp>
      <p:sp>
        <p:nvSpPr>
          <p:cNvPr id="4" name="Rectangle 3">
            <a:extLst>
              <a:ext uri="{FF2B5EF4-FFF2-40B4-BE49-F238E27FC236}">
                <a16:creationId xmlns:a16="http://schemas.microsoft.com/office/drawing/2014/main" id="{DCBD1C31-6AEA-4297-9F2F-F3C215A91A23}"/>
              </a:ext>
            </a:extLst>
          </p:cNvPr>
          <p:cNvSpPr/>
          <p:nvPr/>
        </p:nvSpPr>
        <p:spPr>
          <a:xfrm>
            <a:off x="1054217" y="1522319"/>
            <a:ext cx="6096000" cy="2585323"/>
          </a:xfrm>
          <a:prstGeom prst="rect">
            <a:avLst/>
          </a:prstGeom>
        </p:spPr>
        <p:txBody>
          <a:bodyPr>
            <a:spAutoFit/>
          </a:bodyPr>
          <a:lstStyle/>
          <a:p>
            <a:r>
              <a:rPr lang="en-US" b="1" dirty="0"/>
              <a:t>Effect of electrode thickness</a:t>
            </a:r>
          </a:p>
          <a:p>
            <a:pPr marL="285750" indent="-285750">
              <a:buFont typeface="Arial" panose="020B0604020202020204" pitchFamily="34" charset="0"/>
              <a:buChar char="•"/>
            </a:pPr>
            <a:r>
              <a:rPr lang="en-US" dirty="0"/>
              <a:t>D=2.5 μm</a:t>
            </a:r>
          </a:p>
          <a:p>
            <a:pPr marL="285750" indent="-285750">
              <a:buFont typeface="Arial" panose="020B0604020202020204" pitchFamily="34" charset="0"/>
              <a:buChar char="•"/>
            </a:pPr>
            <a:r>
              <a:rPr lang="en-US" dirty="0"/>
              <a:t>T=150 °C, P= 30 bar, 1 A/cm2, p</a:t>
            </a:r>
            <a:r>
              <a:rPr lang="en-US" baseline="-25000" dirty="0"/>
              <a:t>H2O </a:t>
            </a:r>
            <a:r>
              <a:rPr lang="en-US" dirty="0"/>
              <a:t>= 1.7 bar</a:t>
            </a:r>
          </a:p>
          <a:p>
            <a:pPr marL="285750" indent="-285750">
              <a:buFont typeface="Arial" panose="020B0604020202020204" pitchFamily="34" charset="0"/>
              <a:buChar char="•"/>
            </a:pPr>
            <a:r>
              <a:rPr lang="el-GR" dirty="0"/>
              <a:t>σ</a:t>
            </a:r>
            <a:r>
              <a:rPr lang="en-US" dirty="0"/>
              <a:t>=100 S/cm</a:t>
            </a:r>
          </a:p>
          <a:p>
            <a:pPr marL="285750" indent="-285750">
              <a:buFont typeface="Arial" panose="020B0604020202020204" pitchFamily="34" charset="0"/>
              <a:buChar char="•"/>
            </a:pPr>
            <a:endParaRPr lang="en-US" dirty="0"/>
          </a:p>
          <a:p>
            <a:endParaRPr lang="en-US" b="1" dirty="0"/>
          </a:p>
          <a:p>
            <a:r>
              <a:rPr lang="en-US" b="1" dirty="0"/>
              <a:t> </a:t>
            </a:r>
          </a:p>
          <a:p>
            <a:endParaRPr lang="en-US" dirty="0"/>
          </a:p>
          <a:p>
            <a:pPr marL="285750" indent="-285750">
              <a:buFont typeface="Arial" panose="020B0604020202020204" pitchFamily="34" charset="0"/>
              <a:buChar char="•"/>
            </a:pPr>
            <a:endParaRPr lang="en-US" dirty="0"/>
          </a:p>
        </p:txBody>
      </p:sp>
      <p:sp>
        <p:nvSpPr>
          <p:cNvPr id="21" name="Rectangle 20">
            <a:extLst>
              <a:ext uri="{FF2B5EF4-FFF2-40B4-BE49-F238E27FC236}">
                <a16:creationId xmlns:a16="http://schemas.microsoft.com/office/drawing/2014/main" id="{7A25411D-ADB3-4BFE-9B06-5D3B251357A1}"/>
              </a:ext>
            </a:extLst>
          </p:cNvPr>
          <p:cNvSpPr/>
          <p:nvPr/>
        </p:nvSpPr>
        <p:spPr>
          <a:xfrm>
            <a:off x="1529185" y="5984743"/>
            <a:ext cx="8660512" cy="369332"/>
          </a:xfrm>
          <a:prstGeom prst="rect">
            <a:avLst/>
          </a:prstGeom>
        </p:spPr>
        <p:txBody>
          <a:bodyPr wrap="none">
            <a:spAutoFit/>
          </a:bodyPr>
          <a:lstStyle/>
          <a:p>
            <a:r>
              <a:rPr lang="en-US" b="1" dirty="0"/>
              <a:t>Overpotential decreases when increasing electrode thickness from 20 to 100 μm of ~10%</a:t>
            </a:r>
          </a:p>
        </p:txBody>
      </p:sp>
      <p:grpSp>
        <p:nvGrpSpPr>
          <p:cNvPr id="25" name="Group 24">
            <a:extLst>
              <a:ext uri="{FF2B5EF4-FFF2-40B4-BE49-F238E27FC236}">
                <a16:creationId xmlns:a16="http://schemas.microsoft.com/office/drawing/2014/main" id="{2057125C-010B-430E-B79C-DDD196780CB3}"/>
              </a:ext>
            </a:extLst>
          </p:cNvPr>
          <p:cNvGrpSpPr/>
          <p:nvPr/>
        </p:nvGrpSpPr>
        <p:grpSpPr>
          <a:xfrm>
            <a:off x="4128730" y="3157883"/>
            <a:ext cx="7535297" cy="2642194"/>
            <a:chOff x="4128730" y="2814980"/>
            <a:chExt cx="7535297" cy="2642194"/>
          </a:xfrm>
        </p:grpSpPr>
        <p:pic>
          <p:nvPicPr>
            <p:cNvPr id="22" name="Picture 21">
              <a:extLst>
                <a:ext uri="{FF2B5EF4-FFF2-40B4-BE49-F238E27FC236}">
                  <a16:creationId xmlns:a16="http://schemas.microsoft.com/office/drawing/2014/main" id="{D36E2D8A-8967-4124-A8A3-A71F1DD3A7AA}"/>
                </a:ext>
              </a:extLst>
            </p:cNvPr>
            <p:cNvPicPr>
              <a:picLocks noChangeAspect="1"/>
            </p:cNvPicPr>
            <p:nvPr/>
          </p:nvPicPr>
          <p:blipFill>
            <a:blip r:embed="rId5"/>
            <a:stretch>
              <a:fillRect/>
            </a:stretch>
          </p:blipFill>
          <p:spPr>
            <a:xfrm>
              <a:off x="8018468" y="2814980"/>
              <a:ext cx="3645559" cy="2642194"/>
            </a:xfrm>
            <a:prstGeom prst="rect">
              <a:avLst/>
            </a:prstGeom>
          </p:spPr>
        </p:pic>
        <p:pic>
          <p:nvPicPr>
            <p:cNvPr id="23" name="Picture 22">
              <a:extLst>
                <a:ext uri="{FF2B5EF4-FFF2-40B4-BE49-F238E27FC236}">
                  <a16:creationId xmlns:a16="http://schemas.microsoft.com/office/drawing/2014/main" id="{C1423FC8-C2A9-4DA5-8C44-30FCF96EB4D0}"/>
                </a:ext>
              </a:extLst>
            </p:cNvPr>
            <p:cNvPicPr>
              <a:picLocks noChangeAspect="1"/>
            </p:cNvPicPr>
            <p:nvPr/>
          </p:nvPicPr>
          <p:blipFill>
            <a:blip r:embed="rId6"/>
            <a:stretch>
              <a:fillRect/>
            </a:stretch>
          </p:blipFill>
          <p:spPr>
            <a:xfrm>
              <a:off x="4128730" y="2814980"/>
              <a:ext cx="3628170" cy="2642194"/>
            </a:xfrm>
            <a:prstGeom prst="rect">
              <a:avLst/>
            </a:prstGeom>
          </p:spPr>
        </p:pic>
      </p:grpSp>
      <p:sp>
        <p:nvSpPr>
          <p:cNvPr id="26" name="TextBox 25">
            <a:extLst>
              <a:ext uri="{FF2B5EF4-FFF2-40B4-BE49-F238E27FC236}">
                <a16:creationId xmlns:a16="http://schemas.microsoft.com/office/drawing/2014/main" id="{3DD4F44B-529A-409D-B7BC-785D53E7E3E3}"/>
              </a:ext>
            </a:extLst>
          </p:cNvPr>
          <p:cNvSpPr txBox="1"/>
          <p:nvPr/>
        </p:nvSpPr>
        <p:spPr>
          <a:xfrm>
            <a:off x="1092229" y="2788551"/>
            <a:ext cx="1792478" cy="369332"/>
          </a:xfrm>
          <a:prstGeom prst="rect">
            <a:avLst/>
          </a:prstGeom>
          <a:noFill/>
        </p:spPr>
        <p:txBody>
          <a:bodyPr wrap="none" rtlCol="0">
            <a:spAutoFit/>
          </a:bodyPr>
          <a:lstStyle/>
          <a:p>
            <a:r>
              <a:rPr lang="en-US" b="1" dirty="0"/>
              <a:t>thickness=20 μm</a:t>
            </a:r>
          </a:p>
        </p:txBody>
      </p:sp>
      <p:sp>
        <p:nvSpPr>
          <p:cNvPr id="27" name="TextBox 26">
            <a:extLst>
              <a:ext uri="{FF2B5EF4-FFF2-40B4-BE49-F238E27FC236}">
                <a16:creationId xmlns:a16="http://schemas.microsoft.com/office/drawing/2014/main" id="{4DC1EA3B-633B-474B-9B6D-5579606F51FB}"/>
              </a:ext>
            </a:extLst>
          </p:cNvPr>
          <p:cNvSpPr txBox="1"/>
          <p:nvPr/>
        </p:nvSpPr>
        <p:spPr>
          <a:xfrm>
            <a:off x="5020126" y="2803200"/>
            <a:ext cx="1845377" cy="369332"/>
          </a:xfrm>
          <a:prstGeom prst="rect">
            <a:avLst/>
          </a:prstGeom>
          <a:noFill/>
        </p:spPr>
        <p:txBody>
          <a:bodyPr wrap="none" rtlCol="0">
            <a:spAutoFit/>
          </a:bodyPr>
          <a:lstStyle/>
          <a:p>
            <a:r>
              <a:rPr lang="en-US" b="1" dirty="0"/>
              <a:t>thickness =50 μm</a:t>
            </a:r>
          </a:p>
        </p:txBody>
      </p:sp>
      <p:sp>
        <p:nvSpPr>
          <p:cNvPr id="28" name="TextBox 27">
            <a:extLst>
              <a:ext uri="{FF2B5EF4-FFF2-40B4-BE49-F238E27FC236}">
                <a16:creationId xmlns:a16="http://schemas.microsoft.com/office/drawing/2014/main" id="{1D3D7408-7429-4A7E-B811-E9A7AA8E296D}"/>
              </a:ext>
            </a:extLst>
          </p:cNvPr>
          <p:cNvSpPr txBox="1"/>
          <p:nvPr/>
        </p:nvSpPr>
        <p:spPr>
          <a:xfrm>
            <a:off x="8860048" y="2814980"/>
            <a:ext cx="1962397" cy="369332"/>
          </a:xfrm>
          <a:prstGeom prst="rect">
            <a:avLst/>
          </a:prstGeom>
          <a:noFill/>
        </p:spPr>
        <p:txBody>
          <a:bodyPr wrap="none" rtlCol="0">
            <a:spAutoFit/>
          </a:bodyPr>
          <a:lstStyle/>
          <a:p>
            <a:r>
              <a:rPr lang="en-US" b="1" dirty="0"/>
              <a:t>thickness =100 μm</a:t>
            </a:r>
          </a:p>
        </p:txBody>
      </p:sp>
      <p:pic>
        <p:nvPicPr>
          <p:cNvPr id="29" name="Picture 28">
            <a:extLst>
              <a:ext uri="{FF2B5EF4-FFF2-40B4-BE49-F238E27FC236}">
                <a16:creationId xmlns:a16="http://schemas.microsoft.com/office/drawing/2014/main" id="{D5FD1E0D-A983-43D3-A21A-4BB1647E1680}"/>
              </a:ext>
            </a:extLst>
          </p:cNvPr>
          <p:cNvPicPr>
            <a:picLocks noChangeAspect="1"/>
          </p:cNvPicPr>
          <p:nvPr/>
        </p:nvPicPr>
        <p:blipFill>
          <a:blip r:embed="rId7"/>
          <a:stretch>
            <a:fillRect/>
          </a:stretch>
        </p:blipFill>
        <p:spPr>
          <a:xfrm>
            <a:off x="173820" y="3172532"/>
            <a:ext cx="3629296" cy="2627545"/>
          </a:xfrm>
          <a:prstGeom prst="rect">
            <a:avLst/>
          </a:prstGeom>
        </p:spPr>
      </p:pic>
      <p:pic>
        <p:nvPicPr>
          <p:cNvPr id="7" name="Audio 6">
            <a:hlinkClick r:id="" action="ppaction://media"/>
            <a:extLst>
              <a:ext uri="{FF2B5EF4-FFF2-40B4-BE49-F238E27FC236}">
                <a16:creationId xmlns:a16="http://schemas.microsoft.com/office/drawing/2014/main" id="{6897DA55-6B12-4CE7-983F-BAC781D55A3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56991909"/>
      </p:ext>
    </p:extLst>
  </p:cSld>
  <p:clrMapOvr>
    <a:masterClrMapping/>
  </p:clrMapOvr>
  <mc:AlternateContent xmlns:mc="http://schemas.openxmlformats.org/markup-compatibility/2006">
    <mc:Choice xmlns:p14="http://schemas.microsoft.com/office/powerpoint/2010/main" Requires="p14">
      <p:transition spd="slow" p14:dur="2000" advTm="17281"/>
    </mc:Choice>
    <mc:Fallback>
      <p:transition spd="slow" advTm="172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3">
            <a:extLst>
              <a:ext uri="{FF2B5EF4-FFF2-40B4-BE49-F238E27FC236}">
                <a16:creationId xmlns:a16="http://schemas.microsoft.com/office/drawing/2014/main" id="{38560214-2D54-4A55-84C5-9F4F124F6E36}"/>
              </a:ext>
            </a:extLst>
          </p:cNvPr>
          <p:cNvSpPr txBox="1">
            <a:spLocks noGrp="1"/>
          </p:cNvSpPr>
          <p:nvPr>
            <p:ph type="title"/>
          </p:nvPr>
        </p:nvSpPr>
        <p:spPr>
          <a:xfrm>
            <a:off x="609250" y="224177"/>
            <a:ext cx="11352377" cy="1325559"/>
          </a:xfrm>
        </p:spPr>
        <p:txBody>
          <a:bodyPr/>
          <a:lstStyle/>
          <a:p>
            <a:pPr lvl="0"/>
            <a:r>
              <a:rPr lang="en-US" dirty="0">
                <a:latin typeface="Gill Sans"/>
              </a:rPr>
              <a:t>Moving to 3D</a:t>
            </a:r>
            <a:endParaRPr lang="en-US" dirty="0"/>
          </a:p>
        </p:txBody>
      </p:sp>
      <p:cxnSp>
        <p:nvCxnSpPr>
          <p:cNvPr id="8" name="Lige forbindelse 4">
            <a:extLst>
              <a:ext uri="{FF2B5EF4-FFF2-40B4-BE49-F238E27FC236}">
                <a16:creationId xmlns:a16="http://schemas.microsoft.com/office/drawing/2014/main" id="{5E509F2A-4296-4A3A-99C6-7E16C4C71DB3}"/>
              </a:ext>
            </a:extLst>
          </p:cNvPr>
          <p:cNvCxnSpPr>
            <a:cxnSpLocks/>
          </p:cNvCxnSpPr>
          <p:nvPr/>
        </p:nvCxnSpPr>
        <p:spPr>
          <a:xfrm>
            <a:off x="918293" y="1379718"/>
            <a:ext cx="960190" cy="0"/>
          </a:xfrm>
          <a:prstGeom prst="straightConnector1">
            <a:avLst/>
          </a:prstGeom>
          <a:noFill/>
          <a:ln w="76196" cap="flat">
            <a:solidFill>
              <a:srgbClr val="A6A6A6"/>
            </a:solidFill>
            <a:prstDash val="solid"/>
            <a:miter/>
          </a:ln>
        </p:spPr>
      </p:cxnSp>
      <p:sp>
        <p:nvSpPr>
          <p:cNvPr id="3" name="TextBox 2">
            <a:extLst>
              <a:ext uri="{FF2B5EF4-FFF2-40B4-BE49-F238E27FC236}">
                <a16:creationId xmlns:a16="http://schemas.microsoft.com/office/drawing/2014/main" id="{0FF7D46B-3332-4D54-ADF7-ECB5D4442FF6}"/>
              </a:ext>
            </a:extLst>
          </p:cNvPr>
          <p:cNvSpPr txBox="1"/>
          <p:nvPr/>
        </p:nvSpPr>
        <p:spPr>
          <a:xfrm>
            <a:off x="1031358" y="1903228"/>
            <a:ext cx="45719" cy="369332"/>
          </a:xfrm>
          <a:prstGeom prst="rect">
            <a:avLst/>
          </a:prstGeom>
          <a:noFill/>
        </p:spPr>
        <p:txBody>
          <a:bodyPr wrap="square" rtlCol="0">
            <a:spAutoFit/>
          </a:bodyPr>
          <a:lstStyle/>
          <a:p>
            <a:endParaRPr lang="en-US" dirty="0"/>
          </a:p>
        </p:txBody>
      </p:sp>
      <p:pic>
        <p:nvPicPr>
          <p:cNvPr id="4" name="Picture 3">
            <a:extLst>
              <a:ext uri="{FF2B5EF4-FFF2-40B4-BE49-F238E27FC236}">
                <a16:creationId xmlns:a16="http://schemas.microsoft.com/office/drawing/2014/main" id="{C043C051-E6F3-43FF-95D9-FCB396FBEF52}"/>
              </a:ext>
            </a:extLst>
          </p:cNvPr>
          <p:cNvPicPr>
            <a:picLocks noChangeAspect="1"/>
          </p:cNvPicPr>
          <p:nvPr/>
        </p:nvPicPr>
        <p:blipFill rotWithShape="1">
          <a:blip r:embed="rId6"/>
          <a:srcRect t="8788"/>
          <a:stretch/>
        </p:blipFill>
        <p:spPr>
          <a:xfrm>
            <a:off x="1054217" y="2272560"/>
            <a:ext cx="4165034" cy="3099052"/>
          </a:xfrm>
          <a:prstGeom prst="rect">
            <a:avLst/>
          </a:prstGeom>
        </p:spPr>
      </p:pic>
      <p:sp>
        <p:nvSpPr>
          <p:cNvPr id="5" name="Arrow: Right 4">
            <a:extLst>
              <a:ext uri="{FF2B5EF4-FFF2-40B4-BE49-F238E27FC236}">
                <a16:creationId xmlns:a16="http://schemas.microsoft.com/office/drawing/2014/main" id="{5829DA50-16F6-4AE2-B074-D95626CA7AF1}"/>
              </a:ext>
            </a:extLst>
          </p:cNvPr>
          <p:cNvSpPr/>
          <p:nvPr/>
        </p:nvSpPr>
        <p:spPr>
          <a:xfrm>
            <a:off x="6062154" y="3517421"/>
            <a:ext cx="446567" cy="3780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DDCFCA61-D162-4ABC-9B6C-27E51D917E95}"/>
              </a:ext>
            </a:extLst>
          </p:cNvPr>
          <p:cNvSpPr txBox="1"/>
          <p:nvPr/>
        </p:nvSpPr>
        <p:spPr>
          <a:xfrm>
            <a:off x="7155452" y="2009553"/>
            <a:ext cx="4517840" cy="369332"/>
          </a:xfrm>
          <a:prstGeom prst="rect">
            <a:avLst/>
          </a:prstGeom>
          <a:noFill/>
        </p:spPr>
        <p:txBody>
          <a:bodyPr wrap="none" rtlCol="0">
            <a:spAutoFit/>
          </a:bodyPr>
          <a:lstStyle/>
          <a:p>
            <a:r>
              <a:rPr lang="en-US" dirty="0"/>
              <a:t>Random spheres creates a meshing nightmare</a:t>
            </a:r>
          </a:p>
        </p:txBody>
      </p:sp>
      <p:pic>
        <p:nvPicPr>
          <p:cNvPr id="10" name="Picture 9" descr="A picture containing sitting, building, plane, airplane&#10;&#10;Description automatically generated">
            <a:extLst>
              <a:ext uri="{FF2B5EF4-FFF2-40B4-BE49-F238E27FC236}">
                <a16:creationId xmlns:a16="http://schemas.microsoft.com/office/drawing/2014/main" id="{35207502-4955-47AA-9740-CFC5912DEB3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50998" y="2535260"/>
            <a:ext cx="3763925" cy="3763925"/>
          </a:xfrm>
          <a:prstGeom prst="rect">
            <a:avLst/>
          </a:prstGeom>
        </p:spPr>
      </p:pic>
      <p:pic>
        <p:nvPicPr>
          <p:cNvPr id="13" name="Picture 12" descr="A picture containing drawing&#10;&#10;Description automatically generated">
            <a:extLst>
              <a:ext uri="{FF2B5EF4-FFF2-40B4-BE49-F238E27FC236}">
                <a16:creationId xmlns:a16="http://schemas.microsoft.com/office/drawing/2014/main" id="{90F76914-494C-45C3-9298-6BF4F55A301F}"/>
              </a:ext>
            </a:extLst>
          </p:cNvPr>
          <p:cNvPicPr>
            <a:picLocks noChangeAspect="1"/>
          </p:cNvPicPr>
          <p:nvPr/>
        </p:nvPicPr>
        <p:blipFill rotWithShape="1">
          <a:blip r:embed="rId8">
            <a:clrChange>
              <a:clrFrom>
                <a:srgbClr val="FEFEFE"/>
              </a:clrFrom>
              <a:clrTo>
                <a:srgbClr val="FEFEFE">
                  <a:alpha val="0"/>
                </a:srgbClr>
              </a:clrTo>
            </a:clrChange>
            <a:alphaModFix amt="70000"/>
            <a:extLst>
              <a:ext uri="{28A0092B-C50C-407E-A947-70E740481C1C}">
                <a14:useLocalDpi xmlns:a14="http://schemas.microsoft.com/office/drawing/2010/main" val="0"/>
              </a:ext>
            </a:extLst>
          </a:blip>
          <a:srcRect b="11008"/>
          <a:stretch/>
        </p:blipFill>
        <p:spPr>
          <a:xfrm>
            <a:off x="8126318" y="3517421"/>
            <a:ext cx="2787140" cy="2678766"/>
          </a:xfrm>
          <a:prstGeom prst="rect">
            <a:avLst/>
          </a:prstGeom>
        </p:spPr>
      </p:pic>
      <p:pic>
        <p:nvPicPr>
          <p:cNvPr id="9" name="Audio 8">
            <a:hlinkClick r:id="" action="ppaction://media"/>
            <a:extLst>
              <a:ext uri="{FF2B5EF4-FFF2-40B4-BE49-F238E27FC236}">
                <a16:creationId xmlns:a16="http://schemas.microsoft.com/office/drawing/2014/main" id="{EC36E8DD-46CC-4DB2-8AAF-13DB78414D32}"/>
              </a:ext>
            </a:extLst>
          </p:cNvPr>
          <p:cNvPicPr>
            <a:picLocks noChangeAspect="1"/>
          </p:cNvPicPr>
          <p:nvPr>
            <a:audioFile r:link="rId3"/>
            <p:extLst>
              <p:ext uri="{DAA4B4D4-6D71-4841-9C94-3DE7FCFB9230}">
                <p14:media xmlns:p14="http://schemas.microsoft.com/office/powerpoint/2010/main" r:embed="rId2"/>
              </p:ext>
            </p:extLst>
          </p:nvPr>
        </p:nvPicPr>
        <p:blipFill>
          <a:blip r:embed="rId9"/>
          <a:stretch>
            <a:fillRect/>
          </a:stretch>
        </p:blipFill>
        <p:spPr>
          <a:xfrm>
            <a:off x="11569700" y="6235700"/>
            <a:ext cx="406400" cy="406400"/>
          </a:xfrm>
          <a:prstGeom prst="rect">
            <a:avLst/>
          </a:prstGeom>
        </p:spPr>
      </p:pic>
    </p:spTree>
    <p:custDataLst>
      <p:tags r:id="rId1"/>
    </p:custDataLst>
    <p:extLst>
      <p:ext uri="{BB962C8B-B14F-4D97-AF65-F5344CB8AC3E}">
        <p14:creationId xmlns:p14="http://schemas.microsoft.com/office/powerpoint/2010/main" val="975126279"/>
      </p:ext>
    </p:extLst>
  </p:cSld>
  <p:clrMapOvr>
    <a:masterClrMapping/>
  </p:clrMapOvr>
  <mc:AlternateContent xmlns:mc="http://schemas.openxmlformats.org/markup-compatibility/2006">
    <mc:Choice xmlns:p14="http://schemas.microsoft.com/office/powerpoint/2010/main" Requires="p14">
      <p:transition spd="slow" p14:dur="2000" advTm="13888"/>
    </mc:Choice>
    <mc:Fallback>
      <p:transition spd="slow" advTm="138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7" fill="hold" display="0">
                  <p:stCondLst>
                    <p:cond delay="indefinite"/>
                  </p:stCondLst>
                  <p:endCondLst>
                    <p:cond evt="onStopAudio" delay="0">
                      <p:tgtEl>
                        <p:sldTgt/>
                      </p:tgtEl>
                    </p:cond>
                  </p:endCondLst>
                </p:cTn>
                <p:tgtEl>
                  <p:spTgt spid="9"/>
                </p:tgtEl>
              </p:cMediaNode>
            </p:audio>
          </p:childTnLst>
        </p:cTn>
      </p:par>
    </p:tnLst>
    <p:bldLst>
      <p:bldP spid="5" grpId="0" animBg="1"/>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777C0FCD-7C79-402A-951B-C2421D077807}"/>
              </a:ext>
            </a:extLst>
          </p:cNvPr>
          <p:cNvPicPr>
            <a:picLocks noChangeAspect="1"/>
          </p:cNvPicPr>
          <p:nvPr/>
        </p:nvPicPr>
        <p:blipFill>
          <a:blip r:embed="rId6"/>
          <a:stretch>
            <a:fillRect/>
          </a:stretch>
        </p:blipFill>
        <p:spPr>
          <a:xfrm>
            <a:off x="7952776" y="2198376"/>
            <a:ext cx="1955920" cy="2461248"/>
          </a:xfrm>
          <a:prstGeom prst="rect">
            <a:avLst/>
          </a:prstGeom>
        </p:spPr>
      </p:pic>
      <p:sp>
        <p:nvSpPr>
          <p:cNvPr id="23" name="Rectangle 22">
            <a:extLst>
              <a:ext uri="{FF2B5EF4-FFF2-40B4-BE49-F238E27FC236}">
                <a16:creationId xmlns:a16="http://schemas.microsoft.com/office/drawing/2014/main" id="{11B83920-B265-4368-97D2-A8F5DBC4DE25}"/>
              </a:ext>
            </a:extLst>
          </p:cNvPr>
          <p:cNvSpPr/>
          <p:nvPr/>
        </p:nvSpPr>
        <p:spPr>
          <a:xfrm>
            <a:off x="7971826" y="2198376"/>
            <a:ext cx="1822061" cy="24612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a:extLst>
              <a:ext uri="{FF2B5EF4-FFF2-40B4-BE49-F238E27FC236}">
                <a16:creationId xmlns:a16="http://schemas.microsoft.com/office/drawing/2014/main" id="{CEF0AE4D-7C41-408E-8EE7-F78087DE5E9F}"/>
              </a:ext>
            </a:extLst>
          </p:cNvPr>
          <p:cNvPicPr>
            <a:picLocks noChangeAspect="1"/>
          </p:cNvPicPr>
          <p:nvPr/>
        </p:nvPicPr>
        <p:blipFill>
          <a:blip r:embed="rId7"/>
          <a:stretch>
            <a:fillRect/>
          </a:stretch>
        </p:blipFill>
        <p:spPr>
          <a:xfrm>
            <a:off x="7709933" y="2198376"/>
            <a:ext cx="3543300" cy="2461248"/>
          </a:xfrm>
          <a:prstGeom prst="rect">
            <a:avLst/>
          </a:prstGeom>
        </p:spPr>
      </p:pic>
      <p:sp>
        <p:nvSpPr>
          <p:cNvPr id="2" name="Titel 3">
            <a:extLst>
              <a:ext uri="{FF2B5EF4-FFF2-40B4-BE49-F238E27FC236}">
                <a16:creationId xmlns:a16="http://schemas.microsoft.com/office/drawing/2014/main" id="{38560214-2D54-4A55-84C5-9F4F124F6E36}"/>
              </a:ext>
            </a:extLst>
          </p:cNvPr>
          <p:cNvSpPr txBox="1">
            <a:spLocks noGrp="1"/>
          </p:cNvSpPr>
          <p:nvPr>
            <p:ph type="title"/>
          </p:nvPr>
        </p:nvSpPr>
        <p:spPr>
          <a:xfrm>
            <a:off x="758106" y="224177"/>
            <a:ext cx="11352377" cy="1325559"/>
          </a:xfrm>
        </p:spPr>
        <p:txBody>
          <a:bodyPr/>
          <a:lstStyle/>
          <a:p>
            <a:pPr lvl="0"/>
            <a:r>
              <a:rPr lang="en-US" dirty="0">
                <a:latin typeface="Gill Sans"/>
              </a:rPr>
              <a:t>Moving to 3D</a:t>
            </a:r>
            <a:endParaRPr lang="en-US" dirty="0"/>
          </a:p>
        </p:txBody>
      </p:sp>
      <p:cxnSp>
        <p:nvCxnSpPr>
          <p:cNvPr id="8" name="Lige forbindelse 4">
            <a:extLst>
              <a:ext uri="{FF2B5EF4-FFF2-40B4-BE49-F238E27FC236}">
                <a16:creationId xmlns:a16="http://schemas.microsoft.com/office/drawing/2014/main" id="{5E509F2A-4296-4A3A-99C6-7E16C4C71DB3}"/>
              </a:ext>
            </a:extLst>
          </p:cNvPr>
          <p:cNvCxnSpPr>
            <a:cxnSpLocks/>
          </p:cNvCxnSpPr>
          <p:nvPr/>
        </p:nvCxnSpPr>
        <p:spPr>
          <a:xfrm>
            <a:off x="918293" y="1379718"/>
            <a:ext cx="960190" cy="0"/>
          </a:xfrm>
          <a:prstGeom prst="straightConnector1">
            <a:avLst/>
          </a:prstGeom>
          <a:noFill/>
          <a:ln w="76196" cap="flat">
            <a:solidFill>
              <a:srgbClr val="A6A6A6"/>
            </a:solidFill>
            <a:prstDash val="solid"/>
            <a:miter/>
          </a:ln>
        </p:spPr>
      </p:cxnSp>
      <p:sp>
        <p:nvSpPr>
          <p:cNvPr id="13" name="Rectangle 12">
            <a:extLst>
              <a:ext uri="{FF2B5EF4-FFF2-40B4-BE49-F238E27FC236}">
                <a16:creationId xmlns:a16="http://schemas.microsoft.com/office/drawing/2014/main" id="{E30B146C-0074-4987-A896-30E83B464D65}"/>
              </a:ext>
            </a:extLst>
          </p:cNvPr>
          <p:cNvSpPr/>
          <p:nvPr/>
        </p:nvSpPr>
        <p:spPr>
          <a:xfrm>
            <a:off x="758106" y="1828114"/>
            <a:ext cx="6096000" cy="2246769"/>
          </a:xfrm>
          <a:prstGeom prst="rect">
            <a:avLst/>
          </a:prstGeom>
        </p:spPr>
        <p:txBody>
          <a:bodyPr>
            <a:spAutoFit/>
          </a:bodyPr>
          <a:lstStyle/>
          <a:p>
            <a:pPr marL="285750" indent="-285750">
              <a:buFont typeface="Arial" panose="020B0604020202020204" pitchFamily="34" charset="0"/>
              <a:buChar char="•"/>
            </a:pPr>
            <a:r>
              <a:rPr lang="en-US" sz="2800" dirty="0"/>
              <a:t>Presence of electrode structure taken care at “material level”</a:t>
            </a:r>
          </a:p>
          <a:p>
            <a:endParaRPr lang="en-US" sz="2800" dirty="0"/>
          </a:p>
          <a:p>
            <a:pPr marL="285750" indent="-285750">
              <a:buFont typeface="Arial" panose="020B0604020202020204" pitchFamily="34" charset="0"/>
              <a:buChar char="•"/>
            </a:pPr>
            <a:r>
              <a:rPr lang="en-US" sz="2800" dirty="0"/>
              <a:t>“scale” factor (we scale the material properties)</a:t>
            </a:r>
          </a:p>
        </p:txBody>
      </p:sp>
      <p:pic>
        <p:nvPicPr>
          <p:cNvPr id="5" name="Audio 4">
            <a:hlinkClick r:id="" action="ppaction://media"/>
            <a:extLst>
              <a:ext uri="{FF2B5EF4-FFF2-40B4-BE49-F238E27FC236}">
                <a16:creationId xmlns:a16="http://schemas.microsoft.com/office/drawing/2014/main" id="{FBC4EDAF-70BE-4B3F-84B3-E23C928F2B0C}"/>
              </a:ext>
            </a:extLst>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11569700" y="6235700"/>
            <a:ext cx="406400" cy="406400"/>
          </a:xfrm>
          <a:prstGeom prst="rect">
            <a:avLst/>
          </a:prstGeom>
        </p:spPr>
      </p:pic>
    </p:spTree>
    <p:custDataLst>
      <p:tags r:id="rId1"/>
    </p:custDataLst>
    <p:extLst>
      <p:ext uri="{BB962C8B-B14F-4D97-AF65-F5344CB8AC3E}">
        <p14:creationId xmlns:p14="http://schemas.microsoft.com/office/powerpoint/2010/main" val="3230964541"/>
      </p:ext>
    </p:extLst>
  </p:cSld>
  <p:clrMapOvr>
    <a:masterClrMapping/>
  </p:clrMapOvr>
  <mc:AlternateContent xmlns:mc="http://schemas.openxmlformats.org/markup-compatibility/2006">
    <mc:Choice xmlns:p14="http://schemas.microsoft.com/office/powerpoint/2010/main" Requires="p14">
      <p:transition spd="slow" p14:dur="2000" advTm="17691"/>
    </mc:Choice>
    <mc:Fallback>
      <p:transition spd="slow" advTm="176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3">
            <a:extLst>
              <a:ext uri="{FF2B5EF4-FFF2-40B4-BE49-F238E27FC236}">
                <a16:creationId xmlns:a16="http://schemas.microsoft.com/office/drawing/2014/main" id="{38560214-2D54-4A55-84C5-9F4F124F6E36}"/>
              </a:ext>
            </a:extLst>
          </p:cNvPr>
          <p:cNvSpPr txBox="1">
            <a:spLocks noGrp="1"/>
          </p:cNvSpPr>
          <p:nvPr>
            <p:ph type="title"/>
          </p:nvPr>
        </p:nvSpPr>
        <p:spPr>
          <a:xfrm>
            <a:off x="758106" y="224177"/>
            <a:ext cx="11352377" cy="1325559"/>
          </a:xfrm>
        </p:spPr>
        <p:txBody>
          <a:bodyPr/>
          <a:lstStyle/>
          <a:p>
            <a:pPr lvl="0"/>
            <a:r>
              <a:rPr lang="en-US" dirty="0">
                <a:latin typeface="Gill Sans"/>
              </a:rPr>
              <a:t>3D Modelling approach</a:t>
            </a:r>
            <a:endParaRPr lang="en-US" dirty="0"/>
          </a:p>
        </p:txBody>
      </p:sp>
      <p:cxnSp>
        <p:nvCxnSpPr>
          <p:cNvPr id="8" name="Lige forbindelse 4">
            <a:extLst>
              <a:ext uri="{FF2B5EF4-FFF2-40B4-BE49-F238E27FC236}">
                <a16:creationId xmlns:a16="http://schemas.microsoft.com/office/drawing/2014/main" id="{5E509F2A-4296-4A3A-99C6-7E16C4C71DB3}"/>
              </a:ext>
            </a:extLst>
          </p:cNvPr>
          <p:cNvCxnSpPr>
            <a:cxnSpLocks/>
          </p:cNvCxnSpPr>
          <p:nvPr/>
        </p:nvCxnSpPr>
        <p:spPr>
          <a:xfrm>
            <a:off x="918293" y="1379718"/>
            <a:ext cx="960190" cy="0"/>
          </a:xfrm>
          <a:prstGeom prst="straightConnector1">
            <a:avLst/>
          </a:prstGeom>
          <a:noFill/>
          <a:ln w="76196" cap="flat">
            <a:solidFill>
              <a:srgbClr val="A6A6A6"/>
            </a:solidFill>
            <a:prstDash val="solid"/>
            <a:miter/>
          </a:ln>
        </p:spPr>
      </p:cxnSp>
      <p:sp>
        <p:nvSpPr>
          <p:cNvPr id="3" name="TextBox 2">
            <a:extLst>
              <a:ext uri="{FF2B5EF4-FFF2-40B4-BE49-F238E27FC236}">
                <a16:creationId xmlns:a16="http://schemas.microsoft.com/office/drawing/2014/main" id="{3D1222F9-9010-4AEC-8D9C-A020076489AC}"/>
              </a:ext>
            </a:extLst>
          </p:cNvPr>
          <p:cNvSpPr txBox="1"/>
          <p:nvPr/>
        </p:nvSpPr>
        <p:spPr>
          <a:xfrm>
            <a:off x="809377" y="2297360"/>
            <a:ext cx="1783502" cy="369332"/>
          </a:xfrm>
          <a:prstGeom prst="rect">
            <a:avLst/>
          </a:prstGeom>
          <a:noFill/>
        </p:spPr>
        <p:txBody>
          <a:bodyPr wrap="none" rtlCol="0">
            <a:spAutoFit/>
          </a:bodyPr>
          <a:lstStyle/>
          <a:p>
            <a:r>
              <a:rPr lang="en-US" dirty="0"/>
              <a:t>Body fitted mesh</a:t>
            </a:r>
          </a:p>
        </p:txBody>
      </p:sp>
      <p:pic>
        <p:nvPicPr>
          <p:cNvPr id="6" name="Picture 5">
            <a:extLst>
              <a:ext uri="{FF2B5EF4-FFF2-40B4-BE49-F238E27FC236}">
                <a16:creationId xmlns:a16="http://schemas.microsoft.com/office/drawing/2014/main" id="{998B0650-2424-446A-9366-6DB687D57F7F}"/>
              </a:ext>
            </a:extLst>
          </p:cNvPr>
          <p:cNvPicPr>
            <a:picLocks noChangeAspect="1"/>
          </p:cNvPicPr>
          <p:nvPr/>
        </p:nvPicPr>
        <p:blipFill rotWithShape="1">
          <a:blip r:embed="rId5"/>
          <a:srcRect t="5914" r="521" b="5914"/>
          <a:stretch/>
        </p:blipFill>
        <p:spPr>
          <a:xfrm>
            <a:off x="775161" y="2797267"/>
            <a:ext cx="3638550" cy="2343150"/>
          </a:xfrm>
          <a:prstGeom prst="rect">
            <a:avLst/>
          </a:prstGeom>
        </p:spPr>
      </p:pic>
      <p:sp>
        <p:nvSpPr>
          <p:cNvPr id="4" name="TextBox 3">
            <a:extLst>
              <a:ext uri="{FF2B5EF4-FFF2-40B4-BE49-F238E27FC236}">
                <a16:creationId xmlns:a16="http://schemas.microsoft.com/office/drawing/2014/main" id="{4426CBB9-B2CD-4655-A097-B9AF854BAF0D}"/>
              </a:ext>
            </a:extLst>
          </p:cNvPr>
          <p:cNvSpPr txBox="1"/>
          <p:nvPr/>
        </p:nvSpPr>
        <p:spPr>
          <a:xfrm>
            <a:off x="7129235" y="5524736"/>
            <a:ext cx="3970561" cy="369332"/>
          </a:xfrm>
          <a:prstGeom prst="rect">
            <a:avLst/>
          </a:prstGeom>
          <a:noFill/>
        </p:spPr>
        <p:txBody>
          <a:bodyPr wrap="square" rtlCol="0">
            <a:spAutoFit/>
          </a:bodyPr>
          <a:lstStyle/>
          <a:p>
            <a:pPr marL="285750" indent="-285750">
              <a:buFont typeface="Arial" panose="020B0604020202020204" pitchFamily="34" charset="0"/>
              <a:buChar char="•"/>
            </a:pPr>
            <a:r>
              <a:rPr lang="en-US" dirty="0"/>
              <a:t>Easier to mesh</a:t>
            </a:r>
          </a:p>
        </p:txBody>
      </p:sp>
      <p:sp>
        <p:nvSpPr>
          <p:cNvPr id="7" name="Arrow: Right 6">
            <a:extLst>
              <a:ext uri="{FF2B5EF4-FFF2-40B4-BE49-F238E27FC236}">
                <a16:creationId xmlns:a16="http://schemas.microsoft.com/office/drawing/2014/main" id="{227F5AC8-D7F1-4BDC-A6D3-9F8F0895618D}"/>
              </a:ext>
            </a:extLst>
          </p:cNvPr>
          <p:cNvSpPr/>
          <p:nvPr/>
        </p:nvSpPr>
        <p:spPr>
          <a:xfrm>
            <a:off x="4855911" y="3440390"/>
            <a:ext cx="1944727" cy="10569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14B3FA4E-F64C-4144-BB43-DB790517FB0B}"/>
              </a:ext>
            </a:extLst>
          </p:cNvPr>
          <p:cNvSpPr txBox="1"/>
          <p:nvPr/>
        </p:nvSpPr>
        <p:spPr>
          <a:xfrm>
            <a:off x="7930861" y="2291791"/>
            <a:ext cx="2243563" cy="369332"/>
          </a:xfrm>
          <a:prstGeom prst="rect">
            <a:avLst/>
          </a:prstGeom>
          <a:noFill/>
        </p:spPr>
        <p:txBody>
          <a:bodyPr wrap="none" rtlCol="0">
            <a:spAutoFit/>
          </a:bodyPr>
          <a:lstStyle/>
          <a:p>
            <a:r>
              <a:rPr lang="en-US" dirty="0"/>
              <a:t>Non-body fitted mesh</a:t>
            </a:r>
          </a:p>
        </p:txBody>
      </p:sp>
      <p:pic>
        <p:nvPicPr>
          <p:cNvPr id="10" name="Picture 9">
            <a:extLst>
              <a:ext uri="{FF2B5EF4-FFF2-40B4-BE49-F238E27FC236}">
                <a16:creationId xmlns:a16="http://schemas.microsoft.com/office/drawing/2014/main" id="{F33F9E26-2D4C-4C47-8AE6-5616C7F7DF9A}"/>
              </a:ext>
            </a:extLst>
          </p:cNvPr>
          <p:cNvPicPr>
            <a:picLocks noChangeAspect="1"/>
          </p:cNvPicPr>
          <p:nvPr/>
        </p:nvPicPr>
        <p:blipFill rotWithShape="1">
          <a:blip r:embed="rId6"/>
          <a:srcRect l="13882" t="-1186" r="46662" b="-1"/>
          <a:stretch/>
        </p:blipFill>
        <p:spPr>
          <a:xfrm rot="5400000">
            <a:off x="7881066" y="2045435"/>
            <a:ext cx="2343150" cy="3846815"/>
          </a:xfrm>
          <a:prstGeom prst="rect">
            <a:avLst/>
          </a:prstGeom>
        </p:spPr>
      </p:pic>
      <p:sp>
        <p:nvSpPr>
          <p:cNvPr id="11" name="TextBox 10">
            <a:extLst>
              <a:ext uri="{FF2B5EF4-FFF2-40B4-BE49-F238E27FC236}">
                <a16:creationId xmlns:a16="http://schemas.microsoft.com/office/drawing/2014/main" id="{8D538DD4-05CD-4451-8641-D367E02D6338}"/>
              </a:ext>
            </a:extLst>
          </p:cNvPr>
          <p:cNvSpPr txBox="1"/>
          <p:nvPr/>
        </p:nvSpPr>
        <p:spPr>
          <a:xfrm>
            <a:off x="721836" y="5497099"/>
            <a:ext cx="3970561" cy="646331"/>
          </a:xfrm>
          <a:prstGeom prst="rect">
            <a:avLst/>
          </a:prstGeom>
          <a:noFill/>
        </p:spPr>
        <p:txBody>
          <a:bodyPr wrap="square" rtlCol="0">
            <a:spAutoFit/>
          </a:bodyPr>
          <a:lstStyle/>
          <a:p>
            <a:r>
              <a:rPr lang="en-US" dirty="0"/>
              <a:t>Difficult to create a meaningful mesh for spheres with random contact points</a:t>
            </a:r>
          </a:p>
        </p:txBody>
      </p:sp>
      <p:pic>
        <p:nvPicPr>
          <p:cNvPr id="5" name="Audio 4">
            <a:hlinkClick r:id="" action="ppaction://media"/>
            <a:extLst>
              <a:ext uri="{FF2B5EF4-FFF2-40B4-BE49-F238E27FC236}">
                <a16:creationId xmlns:a16="http://schemas.microsoft.com/office/drawing/2014/main" id="{EA9A2F66-8E85-4BA2-A1D0-1D5649A8BD90}"/>
              </a:ext>
            </a:extLst>
          </p:cNvPr>
          <p:cNvPicPr>
            <a:picLocks noChangeAspect="1"/>
          </p:cNvPicPr>
          <p:nvPr>
            <a:audioFile r:link="rId1"/>
            <p:extLst>
              <p:ext uri="{DAA4B4D4-6D71-4841-9C94-3DE7FCFB9230}">
                <p14:media xmlns:p14="http://schemas.microsoft.com/office/powerpoint/2010/main" r:embed="rId2">
                  <p14:trim end="1590.1814"/>
                </p14:media>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02065733"/>
      </p:ext>
    </p:extLst>
  </p:cSld>
  <p:clrMapOvr>
    <a:masterClrMapping/>
  </p:clrMapOvr>
  <mc:AlternateContent xmlns:mc="http://schemas.openxmlformats.org/markup-compatibility/2006">
    <mc:Choice xmlns:p14="http://schemas.microsoft.com/office/powerpoint/2010/main" Requires="p14">
      <p:transition spd="slow" p14:dur="2000" advTm="10446"/>
    </mc:Choice>
    <mc:Fallback>
      <p:transition spd="slow" advTm="104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screenshot of a cell phone&#10;&#10;Description automatically generated">
            <a:extLst>
              <a:ext uri="{FF2B5EF4-FFF2-40B4-BE49-F238E27FC236}">
                <a16:creationId xmlns:a16="http://schemas.microsoft.com/office/drawing/2014/main" id="{63FC7DD4-4938-4D92-A54C-3440F1459B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91458" y="3516434"/>
            <a:ext cx="4319025" cy="3240031"/>
          </a:xfrm>
          <a:prstGeom prst="rect">
            <a:avLst/>
          </a:prstGeom>
        </p:spPr>
      </p:pic>
      <p:pic>
        <p:nvPicPr>
          <p:cNvPr id="24" name="Picture 23" descr="A close up of a logo&#10;&#10;Description automatically generated">
            <a:extLst>
              <a:ext uri="{FF2B5EF4-FFF2-40B4-BE49-F238E27FC236}">
                <a16:creationId xmlns:a16="http://schemas.microsoft.com/office/drawing/2014/main" id="{51F02F07-D8BF-4EFC-9F15-64D950A0C5F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66293" y="3516435"/>
            <a:ext cx="4319025" cy="3240031"/>
          </a:xfrm>
          <a:prstGeom prst="rect">
            <a:avLst/>
          </a:prstGeom>
        </p:spPr>
      </p:pic>
      <p:sp>
        <p:nvSpPr>
          <p:cNvPr id="2" name="Titel 3">
            <a:extLst>
              <a:ext uri="{FF2B5EF4-FFF2-40B4-BE49-F238E27FC236}">
                <a16:creationId xmlns:a16="http://schemas.microsoft.com/office/drawing/2014/main" id="{38560214-2D54-4A55-84C5-9F4F124F6E36}"/>
              </a:ext>
            </a:extLst>
          </p:cNvPr>
          <p:cNvSpPr txBox="1">
            <a:spLocks noGrp="1"/>
          </p:cNvSpPr>
          <p:nvPr>
            <p:ph type="title"/>
          </p:nvPr>
        </p:nvSpPr>
        <p:spPr>
          <a:xfrm>
            <a:off x="758106" y="224177"/>
            <a:ext cx="11352377" cy="1325559"/>
          </a:xfrm>
        </p:spPr>
        <p:txBody>
          <a:bodyPr/>
          <a:lstStyle/>
          <a:p>
            <a:pPr lvl="0"/>
            <a:r>
              <a:rPr lang="en-US" dirty="0">
                <a:latin typeface="Gill Sans"/>
              </a:rPr>
              <a:t>OER –effect of the electrode thickness</a:t>
            </a:r>
            <a:endParaRPr lang="en-US" dirty="0"/>
          </a:p>
        </p:txBody>
      </p:sp>
      <p:cxnSp>
        <p:nvCxnSpPr>
          <p:cNvPr id="8" name="Lige forbindelse 4">
            <a:extLst>
              <a:ext uri="{FF2B5EF4-FFF2-40B4-BE49-F238E27FC236}">
                <a16:creationId xmlns:a16="http://schemas.microsoft.com/office/drawing/2014/main" id="{5E509F2A-4296-4A3A-99C6-7E16C4C71DB3}"/>
              </a:ext>
            </a:extLst>
          </p:cNvPr>
          <p:cNvCxnSpPr>
            <a:cxnSpLocks/>
          </p:cNvCxnSpPr>
          <p:nvPr/>
        </p:nvCxnSpPr>
        <p:spPr>
          <a:xfrm>
            <a:off x="918293" y="1379718"/>
            <a:ext cx="960190" cy="0"/>
          </a:xfrm>
          <a:prstGeom prst="straightConnector1">
            <a:avLst/>
          </a:prstGeom>
          <a:noFill/>
          <a:ln w="76196" cap="flat">
            <a:solidFill>
              <a:srgbClr val="A6A6A6"/>
            </a:solidFill>
            <a:prstDash val="solid"/>
            <a:miter/>
          </a:ln>
        </p:spPr>
      </p:cxnSp>
      <p:sp>
        <p:nvSpPr>
          <p:cNvPr id="3" name="TextBox 2">
            <a:extLst>
              <a:ext uri="{FF2B5EF4-FFF2-40B4-BE49-F238E27FC236}">
                <a16:creationId xmlns:a16="http://schemas.microsoft.com/office/drawing/2014/main" id="{0FF7D46B-3332-4D54-ADF7-ECB5D4442FF6}"/>
              </a:ext>
            </a:extLst>
          </p:cNvPr>
          <p:cNvSpPr txBox="1"/>
          <p:nvPr/>
        </p:nvSpPr>
        <p:spPr>
          <a:xfrm>
            <a:off x="1031358" y="1903228"/>
            <a:ext cx="45719" cy="369332"/>
          </a:xfrm>
          <a:prstGeom prst="rect">
            <a:avLst/>
          </a:prstGeom>
          <a:noFill/>
        </p:spPr>
        <p:txBody>
          <a:bodyPr wrap="square" rtlCol="0">
            <a:spAutoFit/>
          </a:bodyPr>
          <a:lstStyle/>
          <a:p>
            <a:endParaRPr lang="en-US" dirty="0"/>
          </a:p>
        </p:txBody>
      </p:sp>
      <p:sp>
        <p:nvSpPr>
          <p:cNvPr id="4" name="Rectangle 3">
            <a:extLst>
              <a:ext uri="{FF2B5EF4-FFF2-40B4-BE49-F238E27FC236}">
                <a16:creationId xmlns:a16="http://schemas.microsoft.com/office/drawing/2014/main" id="{7E8493CA-E7D7-49EF-86BE-95BA9F3191FA}"/>
              </a:ext>
            </a:extLst>
          </p:cNvPr>
          <p:cNvSpPr/>
          <p:nvPr/>
        </p:nvSpPr>
        <p:spPr>
          <a:xfrm>
            <a:off x="918293" y="1522999"/>
            <a:ext cx="6096000" cy="923330"/>
          </a:xfrm>
          <a:prstGeom prst="rect">
            <a:avLst/>
          </a:prstGeom>
        </p:spPr>
        <p:txBody>
          <a:bodyPr>
            <a:spAutoFit/>
          </a:bodyPr>
          <a:lstStyle/>
          <a:p>
            <a:r>
              <a:rPr lang="en-US" b="1" dirty="0"/>
              <a:t>Effect of electrode thickness</a:t>
            </a:r>
          </a:p>
          <a:p>
            <a:pPr marL="285750" indent="-285750">
              <a:buFont typeface="Arial" panose="020B0604020202020204" pitchFamily="34" charset="0"/>
              <a:buChar char="•"/>
            </a:pPr>
            <a:r>
              <a:rPr lang="en-US" dirty="0"/>
              <a:t>D=2.5 μm</a:t>
            </a:r>
          </a:p>
          <a:p>
            <a:pPr marL="285750" indent="-285750">
              <a:buFont typeface="Arial" panose="020B0604020202020204" pitchFamily="34" charset="0"/>
              <a:buChar char="•"/>
            </a:pPr>
            <a:r>
              <a:rPr lang="el-GR" dirty="0"/>
              <a:t>σ</a:t>
            </a:r>
            <a:r>
              <a:rPr lang="en-US" dirty="0"/>
              <a:t>=100 S/cm</a:t>
            </a:r>
          </a:p>
        </p:txBody>
      </p:sp>
      <p:sp>
        <p:nvSpPr>
          <p:cNvPr id="9" name="TextBox 8">
            <a:extLst>
              <a:ext uri="{FF2B5EF4-FFF2-40B4-BE49-F238E27FC236}">
                <a16:creationId xmlns:a16="http://schemas.microsoft.com/office/drawing/2014/main" id="{5C9E3139-37EF-48FB-B723-45D6FCD08B73}"/>
              </a:ext>
            </a:extLst>
          </p:cNvPr>
          <p:cNvSpPr txBox="1"/>
          <p:nvPr/>
        </p:nvSpPr>
        <p:spPr>
          <a:xfrm>
            <a:off x="758105" y="2588440"/>
            <a:ext cx="7725495" cy="646331"/>
          </a:xfrm>
          <a:prstGeom prst="rect">
            <a:avLst/>
          </a:prstGeom>
          <a:noFill/>
        </p:spPr>
        <p:txBody>
          <a:bodyPr wrap="square" rtlCol="0">
            <a:spAutoFit/>
          </a:bodyPr>
          <a:lstStyle/>
          <a:p>
            <a:r>
              <a:rPr lang="en-US" dirty="0"/>
              <a:t>Operating conditions :T=150 °C, P= 30 bar, 1 A/cm</a:t>
            </a:r>
            <a:r>
              <a:rPr lang="en-US" baseline="30000" dirty="0"/>
              <a:t>2</a:t>
            </a:r>
            <a:r>
              <a:rPr lang="en-US" dirty="0"/>
              <a:t>, C</a:t>
            </a:r>
            <a:r>
              <a:rPr lang="en-US" baseline="-25000" dirty="0"/>
              <a:t>KOH</a:t>
            </a:r>
            <a:r>
              <a:rPr lang="en-US" dirty="0"/>
              <a:t>= 45 wt%, p</a:t>
            </a:r>
            <a:r>
              <a:rPr lang="en-US" baseline="-25000" dirty="0"/>
              <a:t>H2O </a:t>
            </a:r>
            <a:r>
              <a:rPr lang="en-US" dirty="0"/>
              <a:t>= 1.7 bar</a:t>
            </a:r>
          </a:p>
          <a:p>
            <a:endParaRPr lang="en-US" dirty="0"/>
          </a:p>
        </p:txBody>
      </p:sp>
      <p:pic>
        <p:nvPicPr>
          <p:cNvPr id="22" name="Picture 21" descr="A close up of a logo&#10;&#10;Description automatically generated">
            <a:extLst>
              <a:ext uri="{FF2B5EF4-FFF2-40B4-BE49-F238E27FC236}">
                <a16:creationId xmlns:a16="http://schemas.microsoft.com/office/drawing/2014/main" id="{147A68DC-D531-4774-B970-E4F9E5FFE59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3516434"/>
            <a:ext cx="4319025" cy="3240031"/>
          </a:xfrm>
          <a:prstGeom prst="rect">
            <a:avLst/>
          </a:prstGeom>
        </p:spPr>
      </p:pic>
      <p:sp>
        <p:nvSpPr>
          <p:cNvPr id="5" name="TextBox 4">
            <a:extLst>
              <a:ext uri="{FF2B5EF4-FFF2-40B4-BE49-F238E27FC236}">
                <a16:creationId xmlns:a16="http://schemas.microsoft.com/office/drawing/2014/main" id="{1E6097FA-7572-4DC2-B8D4-195C96D705C0}"/>
              </a:ext>
            </a:extLst>
          </p:cNvPr>
          <p:cNvSpPr txBox="1"/>
          <p:nvPr/>
        </p:nvSpPr>
        <p:spPr>
          <a:xfrm>
            <a:off x="1442632" y="3199906"/>
            <a:ext cx="1826141" cy="646331"/>
          </a:xfrm>
          <a:prstGeom prst="rect">
            <a:avLst/>
          </a:prstGeom>
          <a:noFill/>
        </p:spPr>
        <p:txBody>
          <a:bodyPr wrap="none" rtlCol="0">
            <a:spAutoFit/>
          </a:bodyPr>
          <a:lstStyle/>
          <a:p>
            <a:r>
              <a:rPr lang="en-US" b="1" dirty="0"/>
              <a:t>Thickness=10 μm</a:t>
            </a:r>
          </a:p>
          <a:p>
            <a:r>
              <a:rPr lang="en-US" dirty="0"/>
              <a:t> </a:t>
            </a:r>
          </a:p>
        </p:txBody>
      </p:sp>
      <p:sp>
        <p:nvSpPr>
          <p:cNvPr id="11" name="TextBox 10">
            <a:extLst>
              <a:ext uri="{FF2B5EF4-FFF2-40B4-BE49-F238E27FC236}">
                <a16:creationId xmlns:a16="http://schemas.microsoft.com/office/drawing/2014/main" id="{949EA658-F529-4A08-9BE7-F89A6886D85E}"/>
              </a:ext>
            </a:extLst>
          </p:cNvPr>
          <p:cNvSpPr txBox="1"/>
          <p:nvPr/>
        </p:nvSpPr>
        <p:spPr>
          <a:xfrm>
            <a:off x="5223955" y="3199906"/>
            <a:ext cx="1826141" cy="646331"/>
          </a:xfrm>
          <a:prstGeom prst="rect">
            <a:avLst/>
          </a:prstGeom>
          <a:noFill/>
        </p:spPr>
        <p:txBody>
          <a:bodyPr wrap="none" rtlCol="0">
            <a:spAutoFit/>
          </a:bodyPr>
          <a:lstStyle/>
          <a:p>
            <a:r>
              <a:rPr lang="en-US" b="1" dirty="0"/>
              <a:t>Thickness=20 μm</a:t>
            </a:r>
          </a:p>
          <a:p>
            <a:r>
              <a:rPr lang="en-US" dirty="0"/>
              <a:t> </a:t>
            </a:r>
          </a:p>
        </p:txBody>
      </p:sp>
      <p:sp>
        <p:nvSpPr>
          <p:cNvPr id="12" name="TextBox 11">
            <a:extLst>
              <a:ext uri="{FF2B5EF4-FFF2-40B4-BE49-F238E27FC236}">
                <a16:creationId xmlns:a16="http://schemas.microsoft.com/office/drawing/2014/main" id="{C5A4F2BB-F84E-49BF-B43F-B444EA847A9B}"/>
              </a:ext>
            </a:extLst>
          </p:cNvPr>
          <p:cNvSpPr txBox="1"/>
          <p:nvPr/>
        </p:nvSpPr>
        <p:spPr>
          <a:xfrm>
            <a:off x="9024382" y="3193267"/>
            <a:ext cx="1826141" cy="646331"/>
          </a:xfrm>
          <a:prstGeom prst="rect">
            <a:avLst/>
          </a:prstGeom>
          <a:noFill/>
        </p:spPr>
        <p:txBody>
          <a:bodyPr wrap="none" rtlCol="0">
            <a:spAutoFit/>
          </a:bodyPr>
          <a:lstStyle/>
          <a:p>
            <a:r>
              <a:rPr lang="en-US" b="1" dirty="0"/>
              <a:t>Thickness=50 μm</a:t>
            </a:r>
          </a:p>
          <a:p>
            <a:r>
              <a:rPr lang="en-US" dirty="0"/>
              <a:t> </a:t>
            </a:r>
          </a:p>
        </p:txBody>
      </p:sp>
      <p:pic>
        <p:nvPicPr>
          <p:cNvPr id="6" name="Audio 5">
            <a:hlinkClick r:id="" action="ppaction://media"/>
            <a:extLst>
              <a:ext uri="{FF2B5EF4-FFF2-40B4-BE49-F238E27FC236}">
                <a16:creationId xmlns:a16="http://schemas.microsoft.com/office/drawing/2014/main" id="{8A8EE5AB-4518-4C98-A8B0-B9E1F2A1FAA6}"/>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30685210"/>
      </p:ext>
    </p:extLst>
  </p:cSld>
  <p:clrMapOvr>
    <a:masterClrMapping/>
  </p:clrMapOvr>
  <mc:AlternateContent xmlns:mc="http://schemas.openxmlformats.org/markup-compatibility/2006">
    <mc:Choice xmlns:p14="http://schemas.microsoft.com/office/powerpoint/2010/main" Requires="p14">
      <p:transition spd="slow" p14:dur="2000" advTm="8930"/>
    </mc:Choice>
    <mc:Fallback>
      <p:transition spd="slow" advTm="89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3">
            <a:extLst>
              <a:ext uri="{FF2B5EF4-FFF2-40B4-BE49-F238E27FC236}">
                <a16:creationId xmlns:a16="http://schemas.microsoft.com/office/drawing/2014/main" id="{38560214-2D54-4A55-84C5-9F4F124F6E36}"/>
              </a:ext>
            </a:extLst>
          </p:cNvPr>
          <p:cNvSpPr txBox="1">
            <a:spLocks noGrp="1"/>
          </p:cNvSpPr>
          <p:nvPr>
            <p:ph type="title"/>
          </p:nvPr>
        </p:nvSpPr>
        <p:spPr>
          <a:xfrm>
            <a:off x="758106" y="135277"/>
            <a:ext cx="11352377" cy="1325559"/>
          </a:xfrm>
        </p:spPr>
        <p:txBody>
          <a:bodyPr/>
          <a:lstStyle/>
          <a:p>
            <a:pPr lvl="0"/>
            <a:r>
              <a:rPr lang="en-US" dirty="0">
                <a:latin typeface="Gill Sans"/>
              </a:rPr>
              <a:t>OER –effect of the electrode thickness and operating conditions</a:t>
            </a:r>
            <a:endParaRPr lang="en-US" dirty="0"/>
          </a:p>
        </p:txBody>
      </p:sp>
      <p:cxnSp>
        <p:nvCxnSpPr>
          <p:cNvPr id="8" name="Lige forbindelse 4">
            <a:extLst>
              <a:ext uri="{FF2B5EF4-FFF2-40B4-BE49-F238E27FC236}">
                <a16:creationId xmlns:a16="http://schemas.microsoft.com/office/drawing/2014/main" id="{5E509F2A-4296-4A3A-99C6-7E16C4C71DB3}"/>
              </a:ext>
            </a:extLst>
          </p:cNvPr>
          <p:cNvCxnSpPr>
            <a:cxnSpLocks/>
          </p:cNvCxnSpPr>
          <p:nvPr/>
        </p:nvCxnSpPr>
        <p:spPr>
          <a:xfrm>
            <a:off x="918293" y="1379718"/>
            <a:ext cx="960190" cy="0"/>
          </a:xfrm>
          <a:prstGeom prst="straightConnector1">
            <a:avLst/>
          </a:prstGeom>
          <a:noFill/>
          <a:ln w="76196" cap="flat">
            <a:solidFill>
              <a:srgbClr val="A6A6A6"/>
            </a:solidFill>
            <a:prstDash val="solid"/>
            <a:miter/>
          </a:ln>
        </p:spPr>
      </p:cxnSp>
      <p:sp>
        <p:nvSpPr>
          <p:cNvPr id="3" name="TextBox 2">
            <a:extLst>
              <a:ext uri="{FF2B5EF4-FFF2-40B4-BE49-F238E27FC236}">
                <a16:creationId xmlns:a16="http://schemas.microsoft.com/office/drawing/2014/main" id="{0FF7D46B-3332-4D54-ADF7-ECB5D4442FF6}"/>
              </a:ext>
            </a:extLst>
          </p:cNvPr>
          <p:cNvSpPr txBox="1"/>
          <p:nvPr/>
        </p:nvSpPr>
        <p:spPr>
          <a:xfrm>
            <a:off x="1031358" y="1903228"/>
            <a:ext cx="45719" cy="369332"/>
          </a:xfrm>
          <a:prstGeom prst="rect">
            <a:avLst/>
          </a:prstGeom>
          <a:noFill/>
        </p:spPr>
        <p:txBody>
          <a:bodyPr wrap="square" rtlCol="0">
            <a:spAutoFit/>
          </a:bodyPr>
          <a:lstStyle/>
          <a:p>
            <a:endParaRPr lang="en-US" dirty="0"/>
          </a:p>
        </p:txBody>
      </p:sp>
      <p:sp>
        <p:nvSpPr>
          <p:cNvPr id="4" name="Rectangle 3">
            <a:extLst>
              <a:ext uri="{FF2B5EF4-FFF2-40B4-BE49-F238E27FC236}">
                <a16:creationId xmlns:a16="http://schemas.microsoft.com/office/drawing/2014/main" id="{7E8493CA-E7D7-49EF-86BE-95BA9F3191FA}"/>
              </a:ext>
            </a:extLst>
          </p:cNvPr>
          <p:cNvSpPr/>
          <p:nvPr/>
        </p:nvSpPr>
        <p:spPr>
          <a:xfrm>
            <a:off x="918293" y="1672395"/>
            <a:ext cx="6096000" cy="923330"/>
          </a:xfrm>
          <a:prstGeom prst="rect">
            <a:avLst/>
          </a:prstGeom>
        </p:spPr>
        <p:txBody>
          <a:bodyPr>
            <a:spAutoFit/>
          </a:bodyPr>
          <a:lstStyle/>
          <a:p>
            <a:r>
              <a:rPr lang="en-US" b="1" dirty="0"/>
              <a:t>Effect of electrode thickness</a:t>
            </a:r>
          </a:p>
          <a:p>
            <a:pPr marL="285750" indent="-285750">
              <a:buFont typeface="Arial" panose="020B0604020202020204" pitchFamily="34" charset="0"/>
              <a:buChar char="•"/>
            </a:pPr>
            <a:r>
              <a:rPr lang="en-US" dirty="0"/>
              <a:t>D=2.5 μm</a:t>
            </a:r>
          </a:p>
          <a:p>
            <a:pPr marL="285750" indent="-285750">
              <a:buFont typeface="Arial" panose="020B0604020202020204" pitchFamily="34" charset="0"/>
              <a:buChar char="•"/>
            </a:pPr>
            <a:r>
              <a:rPr lang="el-GR" dirty="0"/>
              <a:t>σ</a:t>
            </a:r>
            <a:r>
              <a:rPr lang="en-US" dirty="0"/>
              <a:t>=100 S/cm</a:t>
            </a:r>
          </a:p>
        </p:txBody>
      </p:sp>
      <p:pic>
        <p:nvPicPr>
          <p:cNvPr id="6" name="Picture 5">
            <a:extLst>
              <a:ext uri="{FF2B5EF4-FFF2-40B4-BE49-F238E27FC236}">
                <a16:creationId xmlns:a16="http://schemas.microsoft.com/office/drawing/2014/main" id="{6E801D8B-236E-411E-9A15-4E797B1A94E1}"/>
              </a:ext>
            </a:extLst>
          </p:cNvPr>
          <p:cNvPicPr>
            <a:picLocks noChangeAspect="1"/>
          </p:cNvPicPr>
          <p:nvPr/>
        </p:nvPicPr>
        <p:blipFill>
          <a:blip r:embed="rId5"/>
          <a:stretch>
            <a:fillRect/>
          </a:stretch>
        </p:blipFill>
        <p:spPr>
          <a:xfrm>
            <a:off x="6498128" y="1758864"/>
            <a:ext cx="5324903" cy="3994617"/>
          </a:xfrm>
          <a:prstGeom prst="rect">
            <a:avLst/>
          </a:prstGeom>
        </p:spPr>
      </p:pic>
      <p:cxnSp>
        <p:nvCxnSpPr>
          <p:cNvPr id="11" name="Straight Arrow Connector 10">
            <a:extLst>
              <a:ext uri="{FF2B5EF4-FFF2-40B4-BE49-F238E27FC236}">
                <a16:creationId xmlns:a16="http://schemas.microsoft.com/office/drawing/2014/main" id="{4DF8BD3E-6331-4212-9197-79B4E93220E7}"/>
              </a:ext>
            </a:extLst>
          </p:cNvPr>
          <p:cNvCxnSpPr>
            <a:cxnSpLocks/>
          </p:cNvCxnSpPr>
          <p:nvPr/>
        </p:nvCxnSpPr>
        <p:spPr>
          <a:xfrm flipV="1">
            <a:off x="5866410" y="3609475"/>
            <a:ext cx="2557105" cy="6528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7" name="Chart 16">
            <a:extLst>
              <a:ext uri="{FF2B5EF4-FFF2-40B4-BE49-F238E27FC236}">
                <a16:creationId xmlns:a16="http://schemas.microsoft.com/office/drawing/2014/main" id="{A5588F5C-BB2C-413B-9D1C-BA51F157BECD}"/>
              </a:ext>
            </a:extLst>
          </p:cNvPr>
          <p:cNvGraphicFramePr>
            <a:graphicFrameLocks/>
          </p:cNvGraphicFramePr>
          <p:nvPr>
            <p:extLst>
              <p:ext uri="{D42A27DB-BD31-4B8C-83A1-F6EECF244321}">
                <p14:modId xmlns:p14="http://schemas.microsoft.com/office/powerpoint/2010/main" val="1608867668"/>
              </p:ext>
            </p:extLst>
          </p:nvPr>
        </p:nvGraphicFramePr>
        <p:xfrm>
          <a:off x="1398388" y="2535260"/>
          <a:ext cx="5153025" cy="3679825"/>
        </p:xfrm>
        <a:graphic>
          <a:graphicData uri="http://schemas.openxmlformats.org/drawingml/2006/chart">
            <c:chart xmlns:c="http://schemas.openxmlformats.org/drawingml/2006/chart" xmlns:r="http://schemas.openxmlformats.org/officeDocument/2006/relationships" r:id="rId6"/>
          </a:graphicData>
        </a:graphic>
      </p:graphicFrame>
      <p:sp>
        <p:nvSpPr>
          <p:cNvPr id="5" name="Rectangle 4">
            <a:extLst>
              <a:ext uri="{FF2B5EF4-FFF2-40B4-BE49-F238E27FC236}">
                <a16:creationId xmlns:a16="http://schemas.microsoft.com/office/drawing/2014/main" id="{B1B76EF0-4E36-4214-933D-8CFC71B6F1A2}"/>
              </a:ext>
            </a:extLst>
          </p:cNvPr>
          <p:cNvSpPr/>
          <p:nvPr/>
        </p:nvSpPr>
        <p:spPr>
          <a:xfrm>
            <a:off x="142504" y="5842337"/>
            <a:ext cx="8423516" cy="1015663"/>
          </a:xfrm>
          <a:prstGeom prst="rect">
            <a:avLst/>
          </a:prstGeom>
        </p:spPr>
        <p:txBody>
          <a:bodyPr wrap="square">
            <a:spAutoFit/>
          </a:bodyPr>
          <a:lstStyle/>
          <a:p>
            <a:r>
              <a:rPr lang="en-US" sz="1500" u="sng" dirty="0"/>
              <a:t>Operating conditions</a:t>
            </a:r>
          </a:p>
          <a:p>
            <a:pPr marL="285750" indent="-285750">
              <a:buFont typeface="Arial" panose="020B0604020202020204" pitchFamily="34" charset="0"/>
              <a:buChar char="•"/>
            </a:pPr>
            <a:r>
              <a:rPr lang="en-US" sz="1500" dirty="0"/>
              <a:t>Set1:T=150 °C, P= 30 bar, 1 A/cm</a:t>
            </a:r>
            <a:r>
              <a:rPr lang="en-US" sz="1500" baseline="30000" dirty="0"/>
              <a:t>2</a:t>
            </a:r>
            <a:r>
              <a:rPr lang="en-US" sz="1500" dirty="0"/>
              <a:t>, C</a:t>
            </a:r>
            <a:r>
              <a:rPr lang="en-US" sz="1500" baseline="-25000" dirty="0"/>
              <a:t>KOH</a:t>
            </a:r>
            <a:r>
              <a:rPr lang="en-US" sz="1500" dirty="0"/>
              <a:t>= 45 wt%, p</a:t>
            </a:r>
            <a:r>
              <a:rPr lang="en-US" sz="1500" baseline="-25000" dirty="0"/>
              <a:t>H2O </a:t>
            </a:r>
            <a:r>
              <a:rPr lang="en-US" sz="1500" dirty="0"/>
              <a:t>= 1.7 bar</a:t>
            </a:r>
          </a:p>
          <a:p>
            <a:pPr marL="285750" indent="-285750">
              <a:buFont typeface="Arial" panose="020B0604020202020204" pitchFamily="34" charset="0"/>
              <a:buChar char="•"/>
            </a:pPr>
            <a:r>
              <a:rPr lang="en-US" sz="1500" dirty="0"/>
              <a:t>Set2:T=200 °C, P= 30 bar, 2 A/cm</a:t>
            </a:r>
            <a:r>
              <a:rPr lang="en-US" sz="1500" baseline="30000" dirty="0"/>
              <a:t>2</a:t>
            </a:r>
            <a:r>
              <a:rPr lang="en-US" sz="1500" dirty="0"/>
              <a:t>, C</a:t>
            </a:r>
            <a:r>
              <a:rPr lang="en-US" sz="1500" baseline="-25000" dirty="0"/>
              <a:t>KOH</a:t>
            </a:r>
            <a:r>
              <a:rPr lang="en-US" sz="1500" dirty="0"/>
              <a:t>= 45 wt%, p</a:t>
            </a:r>
            <a:r>
              <a:rPr lang="en-US" sz="1500" baseline="-25000" dirty="0"/>
              <a:t>H2O </a:t>
            </a:r>
            <a:r>
              <a:rPr lang="en-US" sz="1500" dirty="0"/>
              <a:t>= 6 bar</a:t>
            </a:r>
          </a:p>
          <a:p>
            <a:pPr marL="285750" indent="-285750">
              <a:buFont typeface="Arial" panose="020B0604020202020204" pitchFamily="34" charset="0"/>
              <a:buChar char="•"/>
            </a:pPr>
            <a:r>
              <a:rPr lang="en-US" sz="1500" dirty="0"/>
              <a:t>Set3:T=200 °C, P= 30 bar, 0.5 A/cm</a:t>
            </a:r>
            <a:r>
              <a:rPr lang="en-US" sz="1500" baseline="30000" dirty="0"/>
              <a:t>2</a:t>
            </a:r>
            <a:r>
              <a:rPr lang="en-US" sz="1500" dirty="0"/>
              <a:t>, C</a:t>
            </a:r>
            <a:r>
              <a:rPr lang="en-US" sz="1500" baseline="-25000" dirty="0"/>
              <a:t>KOH</a:t>
            </a:r>
            <a:r>
              <a:rPr lang="en-US" sz="1500" dirty="0"/>
              <a:t>= 45 wt%, p</a:t>
            </a:r>
            <a:r>
              <a:rPr lang="en-US" sz="1500" baseline="-25000" dirty="0"/>
              <a:t>H2O </a:t>
            </a:r>
            <a:r>
              <a:rPr lang="en-US" sz="1500" dirty="0"/>
              <a:t>= 6 bar</a:t>
            </a:r>
          </a:p>
        </p:txBody>
      </p:sp>
      <p:pic>
        <p:nvPicPr>
          <p:cNvPr id="9" name="Audio 8">
            <a:hlinkClick r:id="" action="ppaction://media"/>
            <a:extLst>
              <a:ext uri="{FF2B5EF4-FFF2-40B4-BE49-F238E27FC236}">
                <a16:creationId xmlns:a16="http://schemas.microsoft.com/office/drawing/2014/main" id="{BB3E59CB-622F-4D5E-9F0A-3254DF5840A9}"/>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47966385"/>
      </p:ext>
    </p:extLst>
  </p:cSld>
  <p:clrMapOvr>
    <a:masterClrMapping/>
  </p:clrMapOvr>
  <mc:AlternateContent xmlns:mc="http://schemas.openxmlformats.org/markup-compatibility/2006">
    <mc:Choice xmlns:p14="http://schemas.microsoft.com/office/powerpoint/2010/main" Requires="p14">
      <p:transition spd="slow" p14:dur="2000" advTm="8058"/>
    </mc:Choice>
    <mc:Fallback>
      <p:transition spd="slow" advTm="80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3A86B9F-BF54-437C-A6A7-7CA5034E6597}"/>
              </a:ext>
            </a:extLst>
          </p:cNvPr>
          <p:cNvPicPr>
            <a:picLocks noChangeAspect="1"/>
          </p:cNvPicPr>
          <p:nvPr/>
        </p:nvPicPr>
        <p:blipFill>
          <a:blip r:embed="rId5"/>
          <a:stretch>
            <a:fillRect/>
          </a:stretch>
        </p:blipFill>
        <p:spPr>
          <a:xfrm>
            <a:off x="7388094" y="1641827"/>
            <a:ext cx="4764673" cy="3574346"/>
          </a:xfrm>
          <a:prstGeom prst="rect">
            <a:avLst/>
          </a:prstGeom>
        </p:spPr>
      </p:pic>
      <p:sp>
        <p:nvSpPr>
          <p:cNvPr id="2" name="Titel 3">
            <a:extLst>
              <a:ext uri="{FF2B5EF4-FFF2-40B4-BE49-F238E27FC236}">
                <a16:creationId xmlns:a16="http://schemas.microsoft.com/office/drawing/2014/main" id="{38560214-2D54-4A55-84C5-9F4F124F6E36}"/>
              </a:ext>
            </a:extLst>
          </p:cNvPr>
          <p:cNvSpPr txBox="1">
            <a:spLocks noGrp="1"/>
          </p:cNvSpPr>
          <p:nvPr>
            <p:ph type="title"/>
          </p:nvPr>
        </p:nvSpPr>
        <p:spPr>
          <a:xfrm>
            <a:off x="758106" y="224177"/>
            <a:ext cx="11352377" cy="1325559"/>
          </a:xfrm>
        </p:spPr>
        <p:txBody>
          <a:bodyPr/>
          <a:lstStyle/>
          <a:p>
            <a:pPr lvl="0"/>
            <a:r>
              <a:rPr lang="en-US" dirty="0">
                <a:latin typeface="Gill Sans"/>
              </a:rPr>
              <a:t>OER –effect of agglomerate diameter</a:t>
            </a:r>
            <a:endParaRPr lang="en-US" dirty="0"/>
          </a:p>
        </p:txBody>
      </p:sp>
      <p:cxnSp>
        <p:nvCxnSpPr>
          <p:cNvPr id="8" name="Lige forbindelse 4">
            <a:extLst>
              <a:ext uri="{FF2B5EF4-FFF2-40B4-BE49-F238E27FC236}">
                <a16:creationId xmlns:a16="http://schemas.microsoft.com/office/drawing/2014/main" id="{5E509F2A-4296-4A3A-99C6-7E16C4C71DB3}"/>
              </a:ext>
            </a:extLst>
          </p:cNvPr>
          <p:cNvCxnSpPr>
            <a:cxnSpLocks/>
          </p:cNvCxnSpPr>
          <p:nvPr/>
        </p:nvCxnSpPr>
        <p:spPr>
          <a:xfrm>
            <a:off x="918293" y="1379718"/>
            <a:ext cx="960190" cy="0"/>
          </a:xfrm>
          <a:prstGeom prst="straightConnector1">
            <a:avLst/>
          </a:prstGeom>
          <a:noFill/>
          <a:ln w="76196" cap="flat">
            <a:solidFill>
              <a:srgbClr val="A6A6A6"/>
            </a:solidFill>
            <a:prstDash val="solid"/>
            <a:miter/>
          </a:ln>
        </p:spPr>
      </p:cxnSp>
      <p:sp>
        <p:nvSpPr>
          <p:cNvPr id="3" name="TextBox 2">
            <a:extLst>
              <a:ext uri="{FF2B5EF4-FFF2-40B4-BE49-F238E27FC236}">
                <a16:creationId xmlns:a16="http://schemas.microsoft.com/office/drawing/2014/main" id="{0FF7D46B-3332-4D54-ADF7-ECB5D4442FF6}"/>
              </a:ext>
            </a:extLst>
          </p:cNvPr>
          <p:cNvSpPr txBox="1"/>
          <p:nvPr/>
        </p:nvSpPr>
        <p:spPr>
          <a:xfrm>
            <a:off x="1031358" y="1903228"/>
            <a:ext cx="45719" cy="369332"/>
          </a:xfrm>
          <a:prstGeom prst="rect">
            <a:avLst/>
          </a:prstGeom>
          <a:noFill/>
        </p:spPr>
        <p:txBody>
          <a:bodyPr wrap="square" rtlCol="0">
            <a:spAutoFit/>
          </a:bodyPr>
          <a:lstStyle/>
          <a:p>
            <a:endParaRPr lang="en-US" dirty="0"/>
          </a:p>
        </p:txBody>
      </p:sp>
      <p:sp>
        <p:nvSpPr>
          <p:cNvPr id="4" name="Rectangle 3">
            <a:extLst>
              <a:ext uri="{FF2B5EF4-FFF2-40B4-BE49-F238E27FC236}">
                <a16:creationId xmlns:a16="http://schemas.microsoft.com/office/drawing/2014/main" id="{7E8493CA-E7D7-49EF-86BE-95BA9F3191FA}"/>
              </a:ext>
            </a:extLst>
          </p:cNvPr>
          <p:cNvSpPr/>
          <p:nvPr/>
        </p:nvSpPr>
        <p:spPr>
          <a:xfrm>
            <a:off x="918293" y="1522999"/>
            <a:ext cx="6096000" cy="923330"/>
          </a:xfrm>
          <a:prstGeom prst="rect">
            <a:avLst/>
          </a:prstGeom>
        </p:spPr>
        <p:txBody>
          <a:bodyPr>
            <a:spAutoFit/>
          </a:bodyPr>
          <a:lstStyle/>
          <a:p>
            <a:r>
              <a:rPr lang="en-US" b="1" dirty="0"/>
              <a:t>Effect of agglomerate size</a:t>
            </a:r>
          </a:p>
          <a:p>
            <a:pPr marL="285750" indent="-285750">
              <a:buFont typeface="Arial" panose="020B0604020202020204" pitchFamily="34" charset="0"/>
              <a:buChar char="•"/>
            </a:pPr>
            <a:r>
              <a:rPr lang="en-US" dirty="0"/>
              <a:t>Erod_thick=20 μm</a:t>
            </a:r>
          </a:p>
          <a:p>
            <a:pPr marL="285750" indent="-285750">
              <a:buFont typeface="Arial" panose="020B0604020202020204" pitchFamily="34" charset="0"/>
              <a:buChar char="•"/>
            </a:pPr>
            <a:r>
              <a:rPr lang="el-GR" dirty="0"/>
              <a:t>σ</a:t>
            </a:r>
            <a:r>
              <a:rPr lang="en-US" dirty="0"/>
              <a:t>=100 S/cm</a:t>
            </a:r>
          </a:p>
        </p:txBody>
      </p:sp>
      <p:graphicFrame>
        <p:nvGraphicFramePr>
          <p:cNvPr id="13" name="Chart 12">
            <a:extLst>
              <a:ext uri="{FF2B5EF4-FFF2-40B4-BE49-F238E27FC236}">
                <a16:creationId xmlns:a16="http://schemas.microsoft.com/office/drawing/2014/main" id="{27CB9FA8-4DF6-477C-82A1-AABBAD715CAF}"/>
              </a:ext>
            </a:extLst>
          </p:cNvPr>
          <p:cNvGraphicFramePr>
            <a:graphicFrameLocks/>
          </p:cNvGraphicFramePr>
          <p:nvPr>
            <p:extLst>
              <p:ext uri="{D42A27DB-BD31-4B8C-83A1-F6EECF244321}">
                <p14:modId xmlns:p14="http://schemas.microsoft.com/office/powerpoint/2010/main" val="412152068"/>
              </p:ext>
            </p:extLst>
          </p:nvPr>
        </p:nvGraphicFramePr>
        <p:xfrm>
          <a:off x="1398388" y="2589609"/>
          <a:ext cx="5950064" cy="3836173"/>
        </p:xfrm>
        <a:graphic>
          <a:graphicData uri="http://schemas.openxmlformats.org/drawingml/2006/chart">
            <c:chart xmlns:c="http://schemas.openxmlformats.org/drawingml/2006/chart" xmlns:r="http://schemas.openxmlformats.org/officeDocument/2006/relationships" r:id="rId6"/>
          </a:graphicData>
        </a:graphic>
      </p:graphicFrame>
      <p:cxnSp>
        <p:nvCxnSpPr>
          <p:cNvPr id="6" name="Straight Arrow Connector 5">
            <a:extLst>
              <a:ext uri="{FF2B5EF4-FFF2-40B4-BE49-F238E27FC236}">
                <a16:creationId xmlns:a16="http://schemas.microsoft.com/office/drawing/2014/main" id="{16EA191E-3A01-42F1-B1C3-705BE627BF93}"/>
              </a:ext>
            </a:extLst>
          </p:cNvPr>
          <p:cNvCxnSpPr>
            <a:cxnSpLocks/>
          </p:cNvCxnSpPr>
          <p:nvPr/>
        </p:nvCxnSpPr>
        <p:spPr>
          <a:xfrm flipV="1">
            <a:off x="6434294" y="3656239"/>
            <a:ext cx="2597411" cy="4010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2C66B003-F071-4E7C-ADAD-013757BE1822}"/>
              </a:ext>
            </a:extLst>
          </p:cNvPr>
          <p:cNvSpPr txBox="1"/>
          <p:nvPr/>
        </p:nvSpPr>
        <p:spPr>
          <a:xfrm>
            <a:off x="1031358" y="6415138"/>
            <a:ext cx="3692357" cy="369332"/>
          </a:xfrm>
          <a:prstGeom prst="rect">
            <a:avLst/>
          </a:prstGeom>
          <a:noFill/>
        </p:spPr>
        <p:txBody>
          <a:bodyPr wrap="none" rtlCol="0">
            <a:spAutoFit/>
          </a:bodyPr>
          <a:lstStyle/>
          <a:p>
            <a:r>
              <a:rPr lang="en-US" dirty="0"/>
              <a:t>C</a:t>
            </a:r>
            <a:r>
              <a:rPr lang="en-US" baseline="-25000" dirty="0"/>
              <a:t>O2</a:t>
            </a:r>
            <a:r>
              <a:rPr lang="en-US" dirty="0"/>
              <a:t>/C</a:t>
            </a:r>
            <a:r>
              <a:rPr lang="en-US" baseline="-25000" dirty="0"/>
              <a:t>O2sat </a:t>
            </a:r>
            <a:r>
              <a:rPr lang="en-US" dirty="0"/>
              <a:t>~300 for bubble nucleation </a:t>
            </a:r>
          </a:p>
        </p:txBody>
      </p:sp>
      <p:pic>
        <p:nvPicPr>
          <p:cNvPr id="18" name="Audio 17">
            <a:hlinkClick r:id="" action="ppaction://media"/>
            <a:extLst>
              <a:ext uri="{FF2B5EF4-FFF2-40B4-BE49-F238E27FC236}">
                <a16:creationId xmlns:a16="http://schemas.microsoft.com/office/drawing/2014/main" id="{C3F8F593-4673-43C7-BFAD-06174F990073}"/>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63551562"/>
      </p:ext>
    </p:extLst>
  </p:cSld>
  <p:clrMapOvr>
    <a:masterClrMapping/>
  </p:clrMapOvr>
  <mc:AlternateContent xmlns:mc="http://schemas.openxmlformats.org/markup-compatibility/2006">
    <mc:Choice xmlns:p14="http://schemas.microsoft.com/office/powerpoint/2010/main" Requires="p14">
      <p:transition spd="slow" p14:dur="2000" advTm="25039"/>
    </mc:Choice>
    <mc:Fallback>
      <p:transition spd="slow" advTm="250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3">
            <a:extLst>
              <a:ext uri="{FF2B5EF4-FFF2-40B4-BE49-F238E27FC236}">
                <a16:creationId xmlns:a16="http://schemas.microsoft.com/office/drawing/2014/main" id="{38560214-2D54-4A55-84C5-9F4F124F6E36}"/>
              </a:ext>
            </a:extLst>
          </p:cNvPr>
          <p:cNvSpPr txBox="1">
            <a:spLocks noGrp="1"/>
          </p:cNvSpPr>
          <p:nvPr>
            <p:ph type="title"/>
          </p:nvPr>
        </p:nvSpPr>
        <p:spPr/>
        <p:txBody>
          <a:bodyPr/>
          <a:lstStyle/>
          <a:p>
            <a:pPr lvl="0"/>
            <a:r>
              <a:rPr lang="en-US" dirty="0">
                <a:latin typeface="Gill Sans"/>
              </a:rPr>
              <a:t>Conclusion and next steps</a:t>
            </a:r>
            <a:endParaRPr lang="en-US" dirty="0"/>
          </a:p>
        </p:txBody>
      </p:sp>
      <p:sp>
        <p:nvSpPr>
          <p:cNvPr id="7" name="Content Placeholder 6">
            <a:extLst>
              <a:ext uri="{FF2B5EF4-FFF2-40B4-BE49-F238E27FC236}">
                <a16:creationId xmlns:a16="http://schemas.microsoft.com/office/drawing/2014/main" id="{9696EE0A-A05E-4223-85E0-F7A9408375AD}"/>
              </a:ext>
            </a:extLst>
          </p:cNvPr>
          <p:cNvSpPr>
            <a:spLocks noGrp="1"/>
          </p:cNvSpPr>
          <p:nvPr>
            <p:ph idx="1"/>
          </p:nvPr>
        </p:nvSpPr>
        <p:spPr/>
        <p:txBody>
          <a:bodyPr/>
          <a:lstStyle/>
          <a:p>
            <a:r>
              <a:rPr lang="en-US" dirty="0"/>
              <a:t>Thick electrode (&gt;50μm) would be beneficial</a:t>
            </a:r>
          </a:p>
          <a:p>
            <a:endParaRPr lang="en-US" dirty="0"/>
          </a:p>
          <a:p>
            <a:r>
              <a:rPr lang="en-US" dirty="0"/>
              <a:t>Bubble formation not risk for the agglomerate diameters of interest</a:t>
            </a:r>
          </a:p>
          <a:p>
            <a:endParaRPr lang="en-US" dirty="0"/>
          </a:p>
          <a:p>
            <a:r>
              <a:rPr lang="en-US" dirty="0"/>
              <a:t>Quantification of effect of operating conditions</a:t>
            </a:r>
          </a:p>
          <a:p>
            <a:endParaRPr lang="en-US" dirty="0"/>
          </a:p>
          <a:p>
            <a:r>
              <a:rPr lang="en-US" dirty="0"/>
              <a:t>Validate model against experimental results</a:t>
            </a:r>
          </a:p>
          <a:p>
            <a:endParaRPr lang="en-US" dirty="0"/>
          </a:p>
        </p:txBody>
      </p:sp>
      <p:cxnSp>
        <p:nvCxnSpPr>
          <p:cNvPr id="8" name="Lige forbindelse 4">
            <a:extLst>
              <a:ext uri="{FF2B5EF4-FFF2-40B4-BE49-F238E27FC236}">
                <a16:creationId xmlns:a16="http://schemas.microsoft.com/office/drawing/2014/main" id="{5E509F2A-4296-4A3A-99C6-7E16C4C71DB3}"/>
              </a:ext>
            </a:extLst>
          </p:cNvPr>
          <p:cNvCxnSpPr>
            <a:cxnSpLocks/>
          </p:cNvCxnSpPr>
          <p:nvPr/>
        </p:nvCxnSpPr>
        <p:spPr>
          <a:xfrm>
            <a:off x="918293" y="1379718"/>
            <a:ext cx="960190" cy="0"/>
          </a:xfrm>
          <a:prstGeom prst="straightConnector1">
            <a:avLst/>
          </a:prstGeom>
          <a:noFill/>
          <a:ln w="76196" cap="flat">
            <a:solidFill>
              <a:srgbClr val="A6A6A6"/>
            </a:solidFill>
            <a:prstDash val="solid"/>
            <a:miter/>
          </a:ln>
        </p:spPr>
      </p:cxnSp>
      <p:sp>
        <p:nvSpPr>
          <p:cNvPr id="3" name="TextBox 2">
            <a:extLst>
              <a:ext uri="{FF2B5EF4-FFF2-40B4-BE49-F238E27FC236}">
                <a16:creationId xmlns:a16="http://schemas.microsoft.com/office/drawing/2014/main" id="{0FF7D46B-3332-4D54-ADF7-ECB5D4442FF6}"/>
              </a:ext>
            </a:extLst>
          </p:cNvPr>
          <p:cNvSpPr txBox="1"/>
          <p:nvPr/>
        </p:nvSpPr>
        <p:spPr>
          <a:xfrm>
            <a:off x="1031358" y="1903228"/>
            <a:ext cx="45719" cy="369332"/>
          </a:xfrm>
          <a:prstGeom prst="rect">
            <a:avLst/>
          </a:prstGeom>
          <a:noFill/>
        </p:spPr>
        <p:txBody>
          <a:bodyPr wrap="square" rtlCol="0">
            <a:spAutoFit/>
          </a:bodyPr>
          <a:lstStyle/>
          <a:p>
            <a:endParaRPr lang="en-US" dirty="0"/>
          </a:p>
        </p:txBody>
      </p:sp>
      <p:pic>
        <p:nvPicPr>
          <p:cNvPr id="5" name="Audio 4">
            <a:hlinkClick r:id="" action="ppaction://media"/>
            <a:extLst>
              <a:ext uri="{FF2B5EF4-FFF2-40B4-BE49-F238E27FC236}">
                <a16:creationId xmlns:a16="http://schemas.microsoft.com/office/drawing/2014/main" id="{9986D0D0-EF29-4DDC-A66E-69ED654A44B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08500758"/>
      </p:ext>
    </p:extLst>
  </p:cSld>
  <p:clrMapOvr>
    <a:masterClrMapping/>
  </p:clrMapOvr>
  <mc:AlternateContent xmlns:mc="http://schemas.openxmlformats.org/markup-compatibility/2006">
    <mc:Choice xmlns:p14="http://schemas.microsoft.com/office/powerpoint/2010/main" Requires="p14">
      <p:transition spd="slow" p14:dur="2000" advTm="22780"/>
    </mc:Choice>
    <mc:Fallback>
      <p:transition spd="slow" advTm="227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9696EE0A-A05E-4223-85E0-F7A9408375AD}"/>
              </a:ext>
            </a:extLst>
          </p:cNvPr>
          <p:cNvSpPr>
            <a:spLocks noGrp="1"/>
          </p:cNvSpPr>
          <p:nvPr>
            <p:ph idx="1"/>
          </p:nvPr>
        </p:nvSpPr>
        <p:spPr/>
        <p:txBody>
          <a:bodyPr/>
          <a:lstStyle/>
          <a:p>
            <a:pPr marL="0" indent="0" algn="ctr">
              <a:buNone/>
            </a:pPr>
            <a:r>
              <a:rPr lang="en-US" sz="6000" dirty="0"/>
              <a:t>Thank you for your attention</a:t>
            </a:r>
          </a:p>
          <a:p>
            <a:endParaRPr lang="en-US" dirty="0"/>
          </a:p>
        </p:txBody>
      </p:sp>
      <p:sp>
        <p:nvSpPr>
          <p:cNvPr id="3" name="TextBox 2">
            <a:extLst>
              <a:ext uri="{FF2B5EF4-FFF2-40B4-BE49-F238E27FC236}">
                <a16:creationId xmlns:a16="http://schemas.microsoft.com/office/drawing/2014/main" id="{0FF7D46B-3332-4D54-ADF7-ECB5D4442FF6}"/>
              </a:ext>
            </a:extLst>
          </p:cNvPr>
          <p:cNvSpPr txBox="1"/>
          <p:nvPr/>
        </p:nvSpPr>
        <p:spPr>
          <a:xfrm>
            <a:off x="1031358" y="1903228"/>
            <a:ext cx="45719" cy="369332"/>
          </a:xfrm>
          <a:prstGeom prst="rect">
            <a:avLst/>
          </a:prstGeom>
          <a:noFill/>
        </p:spPr>
        <p:txBody>
          <a:bodyPr wrap="square" rtlCol="0">
            <a:spAutoFit/>
          </a:bodyPr>
          <a:lstStyle/>
          <a:p>
            <a:endParaRPr lang="en-US" dirty="0"/>
          </a:p>
        </p:txBody>
      </p:sp>
      <p:pic>
        <p:nvPicPr>
          <p:cNvPr id="2" name="Audio 1">
            <a:hlinkClick r:id="" action="ppaction://media"/>
            <a:extLst>
              <a:ext uri="{FF2B5EF4-FFF2-40B4-BE49-F238E27FC236}">
                <a16:creationId xmlns:a16="http://schemas.microsoft.com/office/drawing/2014/main" id="{36B8D54B-6F40-4A98-9890-CC657D1F6BD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86527061"/>
      </p:ext>
    </p:extLst>
  </p:cSld>
  <p:clrMapOvr>
    <a:masterClrMapping/>
  </p:clrMapOvr>
  <mc:AlternateContent xmlns:mc="http://schemas.openxmlformats.org/markup-compatibility/2006">
    <mc:Choice xmlns:p14="http://schemas.microsoft.com/office/powerpoint/2010/main" Requires="p14">
      <p:transition spd="slow" p14:dur="2000" advTm="2853"/>
    </mc:Choice>
    <mc:Fallback>
      <p:transition spd="slow" advTm="28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Billede 11">
            <a:extLst>
              <a:ext uri="{FF2B5EF4-FFF2-40B4-BE49-F238E27FC236}">
                <a16:creationId xmlns:a16="http://schemas.microsoft.com/office/drawing/2014/main" id="{B9FADED5-E5A3-4564-B833-19845EC3FFAE}"/>
              </a:ext>
            </a:extLst>
          </p:cNvPr>
          <p:cNvPicPr>
            <a:picLocks noChangeAspect="1"/>
          </p:cNvPicPr>
          <p:nvPr/>
        </p:nvPicPr>
        <p:blipFill rotWithShape="1">
          <a:blip r:embed="rId4">
            <a:alphaModFix amt="30000"/>
            <a:extLst>
              <a:ext uri="{28A0092B-C50C-407E-A947-70E740481C1C}">
                <a14:useLocalDpi xmlns:a14="http://schemas.microsoft.com/office/drawing/2010/main" val="0"/>
              </a:ext>
            </a:extLst>
          </a:blip>
          <a:srcRect t="2991" b="12749"/>
          <a:stretch/>
        </p:blipFill>
        <p:spPr>
          <a:xfrm>
            <a:off x="0" y="0"/>
            <a:ext cx="12192000" cy="6858000"/>
          </a:xfrm>
          <a:prstGeom prst="rect">
            <a:avLst/>
          </a:prstGeom>
        </p:spPr>
      </p:pic>
      <p:sp>
        <p:nvSpPr>
          <p:cNvPr id="35" name="Titel 34">
            <a:extLst>
              <a:ext uri="{FF2B5EF4-FFF2-40B4-BE49-F238E27FC236}">
                <a16:creationId xmlns:a16="http://schemas.microsoft.com/office/drawing/2014/main" id="{6C1C0FCD-9E73-49CC-8525-9CE8776E4051}"/>
              </a:ext>
            </a:extLst>
          </p:cNvPr>
          <p:cNvSpPr>
            <a:spLocks noGrp="1"/>
          </p:cNvSpPr>
          <p:nvPr>
            <p:ph type="title"/>
          </p:nvPr>
        </p:nvSpPr>
        <p:spPr/>
        <p:txBody>
          <a:bodyPr/>
          <a:lstStyle/>
          <a:p>
            <a:r>
              <a:rPr lang="en-US" dirty="0">
                <a:latin typeface="Gill Sans"/>
              </a:rPr>
              <a:t>Who we are</a:t>
            </a:r>
          </a:p>
        </p:txBody>
      </p:sp>
      <p:sp>
        <p:nvSpPr>
          <p:cNvPr id="36" name="Pladsholder til indhold 35">
            <a:extLst>
              <a:ext uri="{FF2B5EF4-FFF2-40B4-BE49-F238E27FC236}">
                <a16:creationId xmlns:a16="http://schemas.microsoft.com/office/drawing/2014/main" id="{398592FF-A3EA-448D-889B-00D5E09E16C8}"/>
              </a:ext>
            </a:extLst>
          </p:cNvPr>
          <p:cNvSpPr>
            <a:spLocks noGrp="1"/>
          </p:cNvSpPr>
          <p:nvPr>
            <p:ph idx="1"/>
          </p:nvPr>
        </p:nvSpPr>
        <p:spPr>
          <a:xfrm>
            <a:off x="682083" y="3429000"/>
            <a:ext cx="9840982" cy="2525751"/>
          </a:xfrm>
        </p:spPr>
        <p:txBody>
          <a:bodyPr>
            <a:normAutofit/>
          </a:bodyPr>
          <a:lstStyle/>
          <a:p>
            <a:pPr marL="0" indent="0">
              <a:buNone/>
            </a:pPr>
            <a:r>
              <a:rPr lang="en-US" sz="2200" dirty="0">
                <a:solidFill>
                  <a:schemeClr val="tx1"/>
                </a:solidFill>
                <a:latin typeface="Gill Sans"/>
              </a:rPr>
              <a:t>We are a team of dedicated, experienced and enthusiastic experts within Multiphysical simulation, Data Analysis &amp; Machine Learning. </a:t>
            </a:r>
          </a:p>
          <a:p>
            <a:pPr marL="0" indent="0">
              <a:buNone/>
            </a:pPr>
            <a:endParaRPr lang="en-US" sz="2200" dirty="0">
              <a:solidFill>
                <a:schemeClr val="tx1"/>
              </a:solidFill>
              <a:latin typeface="Gill Sans"/>
            </a:endParaRPr>
          </a:p>
          <a:p>
            <a:pPr marL="0" indent="0">
              <a:buNone/>
            </a:pPr>
            <a:endParaRPr lang="en-US" sz="2200" dirty="0">
              <a:solidFill>
                <a:schemeClr val="tx1"/>
              </a:solidFill>
              <a:latin typeface="Gill Sans"/>
            </a:endParaRPr>
          </a:p>
          <a:p>
            <a:pPr marL="0" indent="0">
              <a:buNone/>
            </a:pPr>
            <a:r>
              <a:rPr lang="en-US" sz="2200" dirty="0">
                <a:solidFill>
                  <a:schemeClr val="tx1"/>
                </a:solidFill>
                <a:latin typeface="Gill Sans"/>
              </a:rPr>
              <a:t>We have strong backgrounds within Chemical &amp; Process Eng., Physics and Mechanical Engineering</a:t>
            </a:r>
          </a:p>
          <a:p>
            <a:pPr marL="0" indent="0">
              <a:buNone/>
            </a:pPr>
            <a:endParaRPr lang="en-US" sz="2400" dirty="0">
              <a:solidFill>
                <a:schemeClr val="tx1"/>
              </a:solidFill>
              <a:latin typeface="Gill Sans"/>
            </a:endParaRPr>
          </a:p>
        </p:txBody>
      </p:sp>
      <p:cxnSp>
        <p:nvCxnSpPr>
          <p:cNvPr id="34" name="Lige forbindelse 5">
            <a:extLst>
              <a:ext uri="{FF2B5EF4-FFF2-40B4-BE49-F238E27FC236}">
                <a16:creationId xmlns:a16="http://schemas.microsoft.com/office/drawing/2014/main" id="{4328D74D-B112-4AB0-B63D-515F3E936C86}"/>
              </a:ext>
            </a:extLst>
          </p:cNvPr>
          <p:cNvCxnSpPr>
            <a:cxnSpLocks/>
          </p:cNvCxnSpPr>
          <p:nvPr/>
        </p:nvCxnSpPr>
        <p:spPr>
          <a:xfrm>
            <a:off x="923333" y="1345000"/>
            <a:ext cx="1206212" cy="0"/>
          </a:xfrm>
          <a:prstGeom prst="straightConnector1">
            <a:avLst/>
          </a:prstGeom>
          <a:noFill/>
          <a:ln w="76196" cap="flat">
            <a:solidFill>
              <a:srgbClr val="A6A6A6"/>
            </a:solidFill>
            <a:prstDash val="solid"/>
            <a:miter/>
          </a:ln>
        </p:spPr>
      </p:cxnSp>
      <p:pic>
        <p:nvPicPr>
          <p:cNvPr id="7" name="Picture 6" descr="COMSOL Certified Consultants">
            <a:extLst>
              <a:ext uri="{FF2B5EF4-FFF2-40B4-BE49-F238E27FC236}">
                <a16:creationId xmlns:a16="http://schemas.microsoft.com/office/drawing/2014/main" id="{98D8EFAA-F98A-4DB0-BF05-C90F46DFFB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66660" y="106091"/>
            <a:ext cx="1924050" cy="838201"/>
          </a:xfrm>
          <a:prstGeom prst="rect">
            <a:avLst/>
          </a:prstGeom>
          <a:noFill/>
          <a:extLst>
            <a:ext uri="{909E8E84-426E-40DD-AFC4-6F175D3DCCD1}">
              <a14:hiddenFill xmlns:a14="http://schemas.microsoft.com/office/drawing/2010/main">
                <a:solidFill>
                  <a:srgbClr val="FFFFFF"/>
                </a:solidFill>
              </a14:hiddenFill>
            </a:ext>
          </a:extLst>
        </p:spPr>
      </p:pic>
      <p:pic>
        <p:nvPicPr>
          <p:cNvPr id="3" name="Audio 2">
            <a:hlinkClick r:id="" action="ppaction://media"/>
            <a:extLst>
              <a:ext uri="{FF2B5EF4-FFF2-40B4-BE49-F238E27FC236}">
                <a16:creationId xmlns:a16="http://schemas.microsoft.com/office/drawing/2014/main" id="{E1CF9F5C-590C-43D6-BBDD-97DDF1B8693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
        <p:nvSpPr>
          <p:cNvPr id="4" name="TextBox 3">
            <a:extLst>
              <a:ext uri="{FF2B5EF4-FFF2-40B4-BE49-F238E27FC236}">
                <a16:creationId xmlns:a16="http://schemas.microsoft.com/office/drawing/2014/main" id="{A85A424F-FBC2-411B-9D4E-F69C03CFB04E}"/>
              </a:ext>
            </a:extLst>
          </p:cNvPr>
          <p:cNvSpPr txBox="1"/>
          <p:nvPr/>
        </p:nvSpPr>
        <p:spPr>
          <a:xfrm>
            <a:off x="9868829" y="2653990"/>
            <a:ext cx="1907125" cy="1200329"/>
          </a:xfrm>
          <a:prstGeom prst="rect">
            <a:avLst/>
          </a:prstGeom>
          <a:noFill/>
        </p:spPr>
        <p:txBody>
          <a:bodyPr wrap="none" rtlCol="0">
            <a:spAutoFit/>
          </a:bodyPr>
          <a:lstStyle/>
          <a:p>
            <a:r>
              <a:rPr lang="en-US" dirty="0"/>
              <a:t>Contacts:</a:t>
            </a:r>
          </a:p>
          <a:p>
            <a:r>
              <a:rPr lang="en-US" dirty="0">
                <a:hlinkClick r:id="rId7"/>
              </a:rPr>
              <a:t>info@resolvent.dk</a:t>
            </a:r>
            <a:endParaRPr lang="en-US" dirty="0"/>
          </a:p>
          <a:p>
            <a:r>
              <a:rPr lang="en-US" dirty="0">
                <a:hlinkClick r:id="rId8"/>
              </a:rPr>
              <a:t>www.resolvent.dk</a:t>
            </a:r>
            <a:endParaRPr lang="en-US" dirty="0"/>
          </a:p>
          <a:p>
            <a:endParaRPr lang="en-US" dirty="0"/>
          </a:p>
        </p:txBody>
      </p:sp>
    </p:spTree>
    <p:extLst>
      <p:ext uri="{BB962C8B-B14F-4D97-AF65-F5344CB8AC3E}">
        <p14:creationId xmlns:p14="http://schemas.microsoft.com/office/powerpoint/2010/main" val="639805829"/>
      </p:ext>
    </p:extLst>
  </p:cSld>
  <p:clrMapOvr>
    <a:masterClrMapping/>
  </p:clrMapOvr>
  <mc:AlternateContent xmlns:mc="http://schemas.openxmlformats.org/markup-compatibility/2006">
    <mc:Choice xmlns:p14="http://schemas.microsoft.com/office/powerpoint/2010/main" Requires="p14">
      <p:transition spd="slow" p14:dur="2000" advTm="13637"/>
    </mc:Choice>
    <mc:Fallback>
      <p:transition spd="slow" advTm="136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3">
            <a:extLst>
              <a:ext uri="{FF2B5EF4-FFF2-40B4-BE49-F238E27FC236}">
                <a16:creationId xmlns:a16="http://schemas.microsoft.com/office/drawing/2014/main" id="{38560214-2D54-4A55-84C5-9F4F124F6E36}"/>
              </a:ext>
            </a:extLst>
          </p:cNvPr>
          <p:cNvSpPr txBox="1">
            <a:spLocks noGrp="1"/>
          </p:cNvSpPr>
          <p:nvPr>
            <p:ph type="title"/>
          </p:nvPr>
        </p:nvSpPr>
        <p:spPr>
          <a:xfrm>
            <a:off x="806674" y="365129"/>
            <a:ext cx="10515600" cy="1325559"/>
          </a:xfrm>
        </p:spPr>
        <p:txBody>
          <a:bodyPr/>
          <a:lstStyle/>
          <a:p>
            <a:pPr lvl="0"/>
            <a:r>
              <a:rPr lang="en-US" dirty="0">
                <a:latin typeface="Gill Sans"/>
              </a:rPr>
              <a:t>Outline</a:t>
            </a:r>
            <a:endParaRPr lang="en-US" dirty="0"/>
          </a:p>
        </p:txBody>
      </p:sp>
      <p:sp>
        <p:nvSpPr>
          <p:cNvPr id="3" name="Pladsholder til indhold 4">
            <a:extLst>
              <a:ext uri="{FF2B5EF4-FFF2-40B4-BE49-F238E27FC236}">
                <a16:creationId xmlns:a16="http://schemas.microsoft.com/office/drawing/2014/main" id="{7798DF7F-127B-4830-B34A-F9A212FDCA30}"/>
              </a:ext>
            </a:extLst>
          </p:cNvPr>
          <p:cNvSpPr txBox="1">
            <a:spLocks noGrp="1"/>
          </p:cNvSpPr>
          <p:nvPr>
            <p:ph idx="1"/>
          </p:nvPr>
        </p:nvSpPr>
        <p:spPr>
          <a:xfrm>
            <a:off x="962158" y="1823801"/>
            <a:ext cx="10204632" cy="4394119"/>
          </a:xfrm>
          <a:noFill/>
        </p:spPr>
        <p:txBody>
          <a:bodyPr>
            <a:normAutofit/>
          </a:bodyPr>
          <a:lstStyle/>
          <a:p>
            <a:r>
              <a:rPr lang="en-US" sz="2600" dirty="0">
                <a:latin typeface="Gill Sans"/>
              </a:rPr>
              <a:t>Introduction </a:t>
            </a:r>
          </a:p>
          <a:p>
            <a:pPr lvl="1"/>
            <a:r>
              <a:rPr lang="en-US" sz="2200" dirty="0" err="1">
                <a:latin typeface="Gill Sans"/>
              </a:rPr>
              <a:t>Eeehy</a:t>
            </a:r>
            <a:r>
              <a:rPr lang="en-US" sz="2200" dirty="0">
                <a:latin typeface="Gill Sans"/>
              </a:rPr>
              <a:t> project</a:t>
            </a:r>
          </a:p>
          <a:p>
            <a:pPr lvl="1"/>
            <a:r>
              <a:rPr lang="en-US" sz="2200" dirty="0">
                <a:latin typeface="Gill Sans"/>
              </a:rPr>
              <a:t>Importance of the study</a:t>
            </a:r>
          </a:p>
          <a:p>
            <a:pPr marL="457200" lvl="1" indent="0">
              <a:buNone/>
            </a:pPr>
            <a:endParaRPr lang="en-US" sz="2600" dirty="0">
              <a:latin typeface="Gill Sans"/>
            </a:endParaRPr>
          </a:p>
          <a:p>
            <a:r>
              <a:rPr lang="en-US" sz="2600" dirty="0">
                <a:latin typeface="Gill Sans"/>
              </a:rPr>
              <a:t>Modeling approach</a:t>
            </a:r>
          </a:p>
          <a:p>
            <a:endParaRPr lang="en-US" sz="2600" dirty="0">
              <a:latin typeface="Gill Sans"/>
            </a:endParaRPr>
          </a:p>
          <a:p>
            <a:r>
              <a:rPr lang="en-US" sz="2600" dirty="0">
                <a:latin typeface="Gill Sans"/>
              </a:rPr>
              <a:t>Results</a:t>
            </a:r>
          </a:p>
          <a:p>
            <a:endParaRPr lang="en-US" sz="2600" dirty="0">
              <a:latin typeface="Gill Sans"/>
            </a:endParaRPr>
          </a:p>
          <a:p>
            <a:r>
              <a:rPr lang="en-US" sz="2600" dirty="0">
                <a:latin typeface="Gill Sans"/>
              </a:rPr>
              <a:t>Conclusion and next steps</a:t>
            </a:r>
          </a:p>
          <a:p>
            <a:endParaRPr lang="en-US" sz="2600" dirty="0">
              <a:latin typeface="Gill Sans"/>
            </a:endParaRPr>
          </a:p>
        </p:txBody>
      </p:sp>
      <p:cxnSp>
        <p:nvCxnSpPr>
          <p:cNvPr id="8" name="Lige forbindelse 4">
            <a:extLst>
              <a:ext uri="{FF2B5EF4-FFF2-40B4-BE49-F238E27FC236}">
                <a16:creationId xmlns:a16="http://schemas.microsoft.com/office/drawing/2014/main" id="{5E509F2A-4296-4A3A-99C6-7E16C4C71DB3}"/>
              </a:ext>
            </a:extLst>
          </p:cNvPr>
          <p:cNvCxnSpPr>
            <a:cxnSpLocks/>
          </p:cNvCxnSpPr>
          <p:nvPr/>
        </p:nvCxnSpPr>
        <p:spPr>
          <a:xfrm>
            <a:off x="918293" y="1379718"/>
            <a:ext cx="960190" cy="0"/>
          </a:xfrm>
          <a:prstGeom prst="straightConnector1">
            <a:avLst/>
          </a:prstGeom>
          <a:noFill/>
          <a:ln w="76196" cap="flat">
            <a:solidFill>
              <a:srgbClr val="A6A6A6"/>
            </a:solidFill>
            <a:prstDash val="solid"/>
            <a:miter/>
          </a:ln>
        </p:spPr>
      </p:cxnSp>
      <p:pic>
        <p:nvPicPr>
          <p:cNvPr id="5" name="Audio 4">
            <a:hlinkClick r:id="" action="ppaction://media"/>
            <a:extLst>
              <a:ext uri="{FF2B5EF4-FFF2-40B4-BE49-F238E27FC236}">
                <a16:creationId xmlns:a16="http://schemas.microsoft.com/office/drawing/2014/main" id="{47541EC3-8504-4B0A-93C4-9879D2E2F3C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09218360"/>
      </p:ext>
    </p:extLst>
  </p:cSld>
  <p:clrMapOvr>
    <a:masterClrMapping/>
  </p:clrMapOvr>
  <mc:AlternateContent xmlns:mc="http://schemas.openxmlformats.org/markup-compatibility/2006">
    <mc:Choice xmlns:p14="http://schemas.microsoft.com/office/powerpoint/2010/main" Requires="p14">
      <p:transition spd="slow" p14:dur="2000" advTm="17352"/>
    </mc:Choice>
    <mc:Fallback>
      <p:transition spd="slow" advTm="173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3">
            <a:extLst>
              <a:ext uri="{FF2B5EF4-FFF2-40B4-BE49-F238E27FC236}">
                <a16:creationId xmlns:a16="http://schemas.microsoft.com/office/drawing/2014/main" id="{38560214-2D54-4A55-84C5-9F4F124F6E36}"/>
              </a:ext>
            </a:extLst>
          </p:cNvPr>
          <p:cNvSpPr txBox="1">
            <a:spLocks noGrp="1"/>
          </p:cNvSpPr>
          <p:nvPr>
            <p:ph type="title"/>
          </p:nvPr>
        </p:nvSpPr>
        <p:spPr>
          <a:xfrm>
            <a:off x="806674" y="365129"/>
            <a:ext cx="10515600" cy="1325559"/>
          </a:xfrm>
        </p:spPr>
        <p:txBody>
          <a:bodyPr/>
          <a:lstStyle/>
          <a:p>
            <a:r>
              <a:rPr lang="en-US" dirty="0">
                <a:latin typeface="Gill Sans"/>
              </a:rPr>
              <a:t>Introduction - EEEHY project</a:t>
            </a:r>
            <a:br>
              <a:rPr lang="en-US" dirty="0">
                <a:latin typeface="Gill Sans"/>
              </a:rPr>
            </a:br>
            <a:endParaRPr lang="en-US" dirty="0"/>
          </a:p>
        </p:txBody>
      </p:sp>
      <p:cxnSp>
        <p:nvCxnSpPr>
          <p:cNvPr id="8" name="Lige forbindelse 4">
            <a:extLst>
              <a:ext uri="{FF2B5EF4-FFF2-40B4-BE49-F238E27FC236}">
                <a16:creationId xmlns:a16="http://schemas.microsoft.com/office/drawing/2014/main" id="{5E509F2A-4296-4A3A-99C6-7E16C4C71DB3}"/>
              </a:ext>
            </a:extLst>
          </p:cNvPr>
          <p:cNvCxnSpPr>
            <a:cxnSpLocks/>
          </p:cNvCxnSpPr>
          <p:nvPr/>
        </p:nvCxnSpPr>
        <p:spPr>
          <a:xfrm>
            <a:off x="918293" y="1379718"/>
            <a:ext cx="960190" cy="0"/>
          </a:xfrm>
          <a:prstGeom prst="straightConnector1">
            <a:avLst/>
          </a:prstGeom>
          <a:noFill/>
          <a:ln w="76196" cap="flat">
            <a:solidFill>
              <a:srgbClr val="A6A6A6"/>
            </a:solidFill>
            <a:prstDash val="solid"/>
            <a:miter/>
          </a:ln>
        </p:spPr>
      </p:cxnSp>
      <p:pic>
        <p:nvPicPr>
          <p:cNvPr id="5" name="Picture 4" descr="A screenshot of a cell phone&#10;&#10;Description automatically generated">
            <a:extLst>
              <a:ext uri="{FF2B5EF4-FFF2-40B4-BE49-F238E27FC236}">
                <a16:creationId xmlns:a16="http://schemas.microsoft.com/office/drawing/2014/main" id="{E262E638-467F-4218-81CE-E8402C3E73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8293" y="1778043"/>
            <a:ext cx="8689799" cy="4344899"/>
          </a:xfrm>
          <a:prstGeom prst="rect">
            <a:avLst/>
          </a:prstGeom>
        </p:spPr>
      </p:pic>
      <p:sp>
        <p:nvSpPr>
          <p:cNvPr id="6" name="Rectangle 5">
            <a:extLst>
              <a:ext uri="{FF2B5EF4-FFF2-40B4-BE49-F238E27FC236}">
                <a16:creationId xmlns:a16="http://schemas.microsoft.com/office/drawing/2014/main" id="{65EA3E0E-A4CF-4AE2-BBD3-03C3708A858F}"/>
              </a:ext>
            </a:extLst>
          </p:cNvPr>
          <p:cNvSpPr/>
          <p:nvPr/>
        </p:nvSpPr>
        <p:spPr>
          <a:xfrm>
            <a:off x="806674" y="6211669"/>
            <a:ext cx="8520206" cy="369332"/>
          </a:xfrm>
          <a:prstGeom prst="rect">
            <a:avLst/>
          </a:prstGeom>
        </p:spPr>
        <p:txBody>
          <a:bodyPr wrap="square">
            <a:spAutoFit/>
          </a:bodyPr>
          <a:lstStyle/>
          <a:p>
            <a:r>
              <a:rPr lang="en-US" b="1" dirty="0" err="1"/>
              <a:t>EEEHy</a:t>
            </a:r>
            <a:r>
              <a:rPr lang="en-US" b="1" dirty="0"/>
              <a:t>: Economic and Efficient Electrolytic Hydrogen production</a:t>
            </a:r>
            <a:endParaRPr lang="en-US" dirty="0"/>
          </a:p>
        </p:txBody>
      </p:sp>
      <p:pic>
        <p:nvPicPr>
          <p:cNvPr id="9" name="Picture 8" descr="A picture containing flower&#10;&#10;Description automatically generated">
            <a:extLst>
              <a:ext uri="{FF2B5EF4-FFF2-40B4-BE49-F238E27FC236}">
                <a16:creationId xmlns:a16="http://schemas.microsoft.com/office/drawing/2014/main" id="{5AEF5CD1-E80D-4676-BA47-BBD48B3AE9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55384" y="2869864"/>
            <a:ext cx="2095792" cy="1905266"/>
          </a:xfrm>
          <a:prstGeom prst="rect">
            <a:avLst/>
          </a:prstGeom>
        </p:spPr>
      </p:pic>
      <p:pic>
        <p:nvPicPr>
          <p:cNvPr id="12" name="Audio 11">
            <a:hlinkClick r:id="" action="ppaction://media"/>
            <a:extLst>
              <a:ext uri="{FF2B5EF4-FFF2-40B4-BE49-F238E27FC236}">
                <a16:creationId xmlns:a16="http://schemas.microsoft.com/office/drawing/2014/main" id="{8F90CA75-3BAA-4506-ADCE-D4383ECE112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278373427"/>
      </p:ext>
    </p:extLst>
  </p:cSld>
  <p:clrMapOvr>
    <a:masterClrMapping/>
  </p:clrMapOvr>
  <mc:AlternateContent xmlns:mc="http://schemas.openxmlformats.org/markup-compatibility/2006">
    <mc:Choice xmlns:p14="http://schemas.microsoft.com/office/powerpoint/2010/main" Requires="p14">
      <p:transition spd="slow" p14:dur="2000" advTm="26428"/>
    </mc:Choice>
    <mc:Fallback>
      <p:transition spd="slow" advTm="264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3">
            <a:extLst>
              <a:ext uri="{FF2B5EF4-FFF2-40B4-BE49-F238E27FC236}">
                <a16:creationId xmlns:a16="http://schemas.microsoft.com/office/drawing/2014/main" id="{38560214-2D54-4A55-84C5-9F4F124F6E36}"/>
              </a:ext>
            </a:extLst>
          </p:cNvPr>
          <p:cNvSpPr txBox="1">
            <a:spLocks noGrp="1"/>
          </p:cNvSpPr>
          <p:nvPr>
            <p:ph type="title"/>
          </p:nvPr>
        </p:nvSpPr>
        <p:spPr/>
        <p:txBody>
          <a:bodyPr/>
          <a:lstStyle/>
          <a:p>
            <a:r>
              <a:rPr lang="en-US" dirty="0">
                <a:latin typeface="Gill Sans"/>
              </a:rPr>
              <a:t>Importance of the study</a:t>
            </a:r>
            <a:br>
              <a:rPr lang="en-US" dirty="0">
                <a:latin typeface="Gill Sans"/>
              </a:rPr>
            </a:br>
            <a:endParaRPr lang="en-US" dirty="0"/>
          </a:p>
        </p:txBody>
      </p:sp>
      <p:sp>
        <p:nvSpPr>
          <p:cNvPr id="4" name="Content Placeholder 3">
            <a:extLst>
              <a:ext uri="{FF2B5EF4-FFF2-40B4-BE49-F238E27FC236}">
                <a16:creationId xmlns:a16="http://schemas.microsoft.com/office/drawing/2014/main" id="{611F1F4A-2917-4BF9-9BCE-91B04254C8A3}"/>
              </a:ext>
            </a:extLst>
          </p:cNvPr>
          <p:cNvSpPr>
            <a:spLocks noGrp="1"/>
          </p:cNvSpPr>
          <p:nvPr>
            <p:ph idx="1"/>
          </p:nvPr>
        </p:nvSpPr>
        <p:spPr/>
        <p:txBody>
          <a:bodyPr/>
          <a:lstStyle/>
          <a:p>
            <a:r>
              <a:rPr lang="en-US" sz="2600" dirty="0">
                <a:latin typeface="Gill Sans"/>
              </a:rPr>
              <a:t>Why is microstructure modeling and optimization important?</a:t>
            </a:r>
          </a:p>
          <a:p>
            <a:endParaRPr lang="en-US" sz="2600" dirty="0">
              <a:latin typeface="Gill Sans"/>
            </a:endParaRPr>
          </a:p>
          <a:p>
            <a:pPr lvl="1"/>
            <a:r>
              <a:rPr lang="en-US" sz="2200" dirty="0">
                <a:latin typeface="Gill Sans"/>
              </a:rPr>
              <a:t>What is the maximum achievable performance</a:t>
            </a:r>
          </a:p>
          <a:p>
            <a:pPr lvl="1"/>
            <a:endParaRPr lang="en-US" sz="2200" dirty="0">
              <a:latin typeface="Gill Sans"/>
            </a:endParaRPr>
          </a:p>
          <a:p>
            <a:pPr lvl="1"/>
            <a:r>
              <a:rPr lang="en-US" sz="2200" dirty="0">
                <a:latin typeface="Gill Sans"/>
              </a:rPr>
              <a:t>What is the effect of a specific parameter on the performance</a:t>
            </a:r>
          </a:p>
          <a:p>
            <a:pPr lvl="1"/>
            <a:endParaRPr lang="en-US" sz="2200" dirty="0">
              <a:latin typeface="Gill Sans"/>
            </a:endParaRPr>
          </a:p>
          <a:p>
            <a:pPr lvl="1"/>
            <a:r>
              <a:rPr lang="en-US" sz="2200" dirty="0">
                <a:latin typeface="Gill Sans"/>
              </a:rPr>
              <a:t>What direction should the development take</a:t>
            </a:r>
          </a:p>
          <a:p>
            <a:endParaRPr lang="en-US" dirty="0"/>
          </a:p>
        </p:txBody>
      </p:sp>
      <p:cxnSp>
        <p:nvCxnSpPr>
          <p:cNvPr id="8" name="Lige forbindelse 4">
            <a:extLst>
              <a:ext uri="{FF2B5EF4-FFF2-40B4-BE49-F238E27FC236}">
                <a16:creationId xmlns:a16="http://schemas.microsoft.com/office/drawing/2014/main" id="{5E509F2A-4296-4A3A-99C6-7E16C4C71DB3}"/>
              </a:ext>
            </a:extLst>
          </p:cNvPr>
          <p:cNvCxnSpPr>
            <a:cxnSpLocks/>
          </p:cNvCxnSpPr>
          <p:nvPr/>
        </p:nvCxnSpPr>
        <p:spPr>
          <a:xfrm>
            <a:off x="918293" y="1379718"/>
            <a:ext cx="960190" cy="0"/>
          </a:xfrm>
          <a:prstGeom prst="straightConnector1">
            <a:avLst/>
          </a:prstGeom>
          <a:noFill/>
          <a:ln w="76196" cap="flat">
            <a:solidFill>
              <a:srgbClr val="A6A6A6"/>
            </a:solidFill>
            <a:prstDash val="solid"/>
            <a:miter/>
          </a:ln>
        </p:spPr>
      </p:cxnSp>
      <p:pic>
        <p:nvPicPr>
          <p:cNvPr id="5" name="Audio 4">
            <a:hlinkClick r:id="" action="ppaction://media"/>
            <a:extLst>
              <a:ext uri="{FF2B5EF4-FFF2-40B4-BE49-F238E27FC236}">
                <a16:creationId xmlns:a16="http://schemas.microsoft.com/office/drawing/2014/main" id="{7090437E-491B-4AE5-AF68-126361191D7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33681974"/>
      </p:ext>
    </p:extLst>
  </p:cSld>
  <p:clrMapOvr>
    <a:masterClrMapping/>
  </p:clrMapOvr>
  <mc:AlternateContent xmlns:mc="http://schemas.openxmlformats.org/markup-compatibility/2006">
    <mc:Choice xmlns:p14="http://schemas.microsoft.com/office/powerpoint/2010/main" Requires="p14">
      <p:transition spd="slow" p14:dur="2000" advTm="32185"/>
    </mc:Choice>
    <mc:Fallback>
      <p:transition spd="slow" advTm="321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3">
            <a:extLst>
              <a:ext uri="{FF2B5EF4-FFF2-40B4-BE49-F238E27FC236}">
                <a16:creationId xmlns:a16="http://schemas.microsoft.com/office/drawing/2014/main" id="{38560214-2D54-4A55-84C5-9F4F124F6E36}"/>
              </a:ext>
            </a:extLst>
          </p:cNvPr>
          <p:cNvSpPr txBox="1">
            <a:spLocks noGrp="1"/>
          </p:cNvSpPr>
          <p:nvPr>
            <p:ph type="title"/>
          </p:nvPr>
        </p:nvSpPr>
        <p:spPr>
          <a:xfrm>
            <a:off x="758106" y="224177"/>
            <a:ext cx="11352377" cy="1325559"/>
          </a:xfrm>
        </p:spPr>
        <p:txBody>
          <a:bodyPr/>
          <a:lstStyle/>
          <a:p>
            <a:pPr lvl="0"/>
            <a:r>
              <a:rPr lang="en-US" dirty="0">
                <a:latin typeface="Gill Sans"/>
              </a:rPr>
              <a:t>Introduction –  physics</a:t>
            </a:r>
            <a:endParaRPr lang="en-US" dirty="0"/>
          </a:p>
        </p:txBody>
      </p:sp>
      <p:cxnSp>
        <p:nvCxnSpPr>
          <p:cNvPr id="8" name="Lige forbindelse 4">
            <a:extLst>
              <a:ext uri="{FF2B5EF4-FFF2-40B4-BE49-F238E27FC236}">
                <a16:creationId xmlns:a16="http://schemas.microsoft.com/office/drawing/2014/main" id="{5E509F2A-4296-4A3A-99C6-7E16C4C71DB3}"/>
              </a:ext>
            </a:extLst>
          </p:cNvPr>
          <p:cNvCxnSpPr>
            <a:cxnSpLocks/>
          </p:cNvCxnSpPr>
          <p:nvPr/>
        </p:nvCxnSpPr>
        <p:spPr>
          <a:xfrm>
            <a:off x="918293" y="1379718"/>
            <a:ext cx="960190" cy="0"/>
          </a:xfrm>
          <a:prstGeom prst="straightConnector1">
            <a:avLst/>
          </a:prstGeom>
          <a:noFill/>
          <a:ln w="76196" cap="flat">
            <a:solidFill>
              <a:srgbClr val="A6A6A6"/>
            </a:solidFill>
            <a:prstDash val="solid"/>
            <a:miter/>
          </a:ln>
        </p:spPr>
      </p:cxnSp>
      <p:sp>
        <p:nvSpPr>
          <p:cNvPr id="10" name="TextBox 9">
            <a:extLst>
              <a:ext uri="{FF2B5EF4-FFF2-40B4-BE49-F238E27FC236}">
                <a16:creationId xmlns:a16="http://schemas.microsoft.com/office/drawing/2014/main" id="{6399C38C-40C1-4636-8456-73169A1D3B55}"/>
              </a:ext>
            </a:extLst>
          </p:cNvPr>
          <p:cNvSpPr txBox="1"/>
          <p:nvPr/>
        </p:nvSpPr>
        <p:spPr>
          <a:xfrm>
            <a:off x="5324513" y="2146952"/>
            <a:ext cx="4788316" cy="3511859"/>
          </a:xfrm>
          <a:prstGeom prst="rect">
            <a:avLst/>
          </a:prstGeom>
          <a:noFill/>
        </p:spPr>
        <p:txBody>
          <a:bodyPr wrap="square" rtlCol="0">
            <a:spAutoFit/>
          </a:bodyPr>
          <a:lstStyle/>
          <a:p>
            <a:r>
              <a:rPr lang="en-US" b="1" dirty="0"/>
              <a:t>Alkaline electrolytic cell</a:t>
            </a:r>
          </a:p>
          <a:p>
            <a:endParaRPr lang="en-US" dirty="0"/>
          </a:p>
          <a:p>
            <a:pPr marL="285750" indent="-285750">
              <a:lnSpc>
                <a:spcPct val="150000"/>
              </a:lnSpc>
              <a:buFont typeface="Arial" panose="020B0604020202020204" pitchFamily="34" charset="0"/>
              <a:buChar char="•"/>
            </a:pPr>
            <a:r>
              <a:rPr lang="en-US" dirty="0"/>
              <a:t>Electronic transport </a:t>
            </a:r>
          </a:p>
          <a:p>
            <a:pPr marL="285750" indent="-285750">
              <a:lnSpc>
                <a:spcPct val="150000"/>
              </a:lnSpc>
              <a:buFont typeface="Arial" panose="020B0604020202020204" pitchFamily="34" charset="0"/>
              <a:buChar char="•"/>
            </a:pPr>
            <a:r>
              <a:rPr lang="en-US" dirty="0"/>
              <a:t>Charge transfer reaction (Butler-Volmer)</a:t>
            </a:r>
          </a:p>
          <a:p>
            <a:pPr marL="285750" indent="-285750">
              <a:lnSpc>
                <a:spcPct val="150000"/>
              </a:lnSpc>
              <a:buFont typeface="Arial" panose="020B0604020202020204" pitchFamily="34" charset="0"/>
              <a:buChar char="•"/>
            </a:pPr>
            <a:r>
              <a:rPr lang="en-US" dirty="0"/>
              <a:t>Ionic transport (migration and diffusion)</a:t>
            </a:r>
          </a:p>
          <a:p>
            <a:pPr marL="285750" indent="-285750">
              <a:lnSpc>
                <a:spcPct val="150000"/>
              </a:lnSpc>
              <a:buFont typeface="Arial" panose="020B0604020202020204" pitchFamily="34" charset="0"/>
              <a:buChar char="•"/>
            </a:pPr>
            <a:r>
              <a:rPr lang="en-US" dirty="0"/>
              <a:t>Diffusion of the dissolved gas</a:t>
            </a:r>
          </a:p>
          <a:p>
            <a:pPr marL="285750" indent="-285750">
              <a:lnSpc>
                <a:spcPct val="150000"/>
              </a:lnSpc>
              <a:buFont typeface="Arial" panose="020B0604020202020204" pitchFamily="34" charset="0"/>
              <a:buChar char="•"/>
            </a:pPr>
            <a:r>
              <a:rPr lang="en-US" dirty="0"/>
              <a:t>Bubble nucleation and growth</a:t>
            </a:r>
          </a:p>
          <a:p>
            <a:pPr marL="285750" indent="-285750">
              <a:lnSpc>
                <a:spcPct val="150000"/>
              </a:lnSpc>
              <a:buFont typeface="Arial" panose="020B0604020202020204" pitchFamily="34" charset="0"/>
              <a:buChar char="•"/>
            </a:pPr>
            <a:r>
              <a:rPr lang="en-US" dirty="0"/>
              <a:t>Bubble release and transport to macropores</a:t>
            </a:r>
          </a:p>
          <a:p>
            <a:pPr marL="285750" indent="-285750">
              <a:lnSpc>
                <a:spcPct val="150000"/>
              </a:lnSpc>
              <a:buFont typeface="Arial" panose="020B0604020202020204" pitchFamily="34" charset="0"/>
              <a:buChar char="•"/>
            </a:pPr>
            <a:r>
              <a:rPr lang="en-US" dirty="0"/>
              <a:t>Gas diffusion in </a:t>
            </a:r>
            <a:r>
              <a:rPr lang="en-US" dirty="0" err="1"/>
              <a:t>macropores</a:t>
            </a:r>
            <a:r>
              <a:rPr lang="en-US" dirty="0"/>
              <a:t> network</a:t>
            </a:r>
          </a:p>
        </p:txBody>
      </p:sp>
      <p:grpSp>
        <p:nvGrpSpPr>
          <p:cNvPr id="50" name="Group 49">
            <a:extLst>
              <a:ext uri="{FF2B5EF4-FFF2-40B4-BE49-F238E27FC236}">
                <a16:creationId xmlns:a16="http://schemas.microsoft.com/office/drawing/2014/main" id="{4AB88905-4541-4C43-A12C-E78B940A3DEB}"/>
              </a:ext>
            </a:extLst>
          </p:cNvPr>
          <p:cNvGrpSpPr/>
          <p:nvPr/>
        </p:nvGrpSpPr>
        <p:grpSpPr>
          <a:xfrm>
            <a:off x="733662" y="2358213"/>
            <a:ext cx="3548262" cy="3121351"/>
            <a:chOff x="3919133" y="1613933"/>
            <a:chExt cx="4035499" cy="3630133"/>
          </a:xfrm>
        </p:grpSpPr>
        <p:grpSp>
          <p:nvGrpSpPr>
            <p:cNvPr id="51" name="Group 50">
              <a:extLst>
                <a:ext uri="{FF2B5EF4-FFF2-40B4-BE49-F238E27FC236}">
                  <a16:creationId xmlns:a16="http://schemas.microsoft.com/office/drawing/2014/main" id="{A2F9B08B-6364-430D-B092-3BBB2D830CEB}"/>
                </a:ext>
              </a:extLst>
            </p:cNvPr>
            <p:cNvGrpSpPr/>
            <p:nvPr/>
          </p:nvGrpSpPr>
          <p:grpSpPr>
            <a:xfrm>
              <a:off x="3919133" y="1613933"/>
              <a:ext cx="4035499" cy="3630133"/>
              <a:chOff x="5619971" y="1842533"/>
              <a:chExt cx="4035499" cy="3630133"/>
            </a:xfrm>
          </p:grpSpPr>
          <p:pic>
            <p:nvPicPr>
              <p:cNvPr id="53" name="Picture 52">
                <a:extLst>
                  <a:ext uri="{FF2B5EF4-FFF2-40B4-BE49-F238E27FC236}">
                    <a16:creationId xmlns:a16="http://schemas.microsoft.com/office/drawing/2014/main" id="{BEA7B9B0-8AE6-41F7-8991-A533604389C6}"/>
                  </a:ext>
                </a:extLst>
              </p:cNvPr>
              <p:cNvPicPr>
                <a:picLocks noChangeAspect="1"/>
              </p:cNvPicPr>
              <p:nvPr/>
            </p:nvPicPr>
            <p:blipFill>
              <a:blip r:embed="rId6"/>
              <a:stretch>
                <a:fillRect/>
              </a:stretch>
            </p:blipFill>
            <p:spPr>
              <a:xfrm>
                <a:off x="7236120" y="1853166"/>
                <a:ext cx="2419350" cy="3619500"/>
              </a:xfrm>
              <a:prstGeom prst="rect">
                <a:avLst/>
              </a:prstGeom>
            </p:spPr>
          </p:pic>
          <p:pic>
            <p:nvPicPr>
              <p:cNvPr id="54" name="Picture 53">
                <a:extLst>
                  <a:ext uri="{FF2B5EF4-FFF2-40B4-BE49-F238E27FC236}">
                    <a16:creationId xmlns:a16="http://schemas.microsoft.com/office/drawing/2014/main" id="{DA668302-C392-46AD-A1A7-C5F82DC66831}"/>
                  </a:ext>
                </a:extLst>
              </p:cNvPr>
              <p:cNvPicPr>
                <a:picLocks noChangeAspect="1"/>
              </p:cNvPicPr>
              <p:nvPr/>
            </p:nvPicPr>
            <p:blipFill>
              <a:blip r:embed="rId6"/>
              <a:stretch>
                <a:fillRect/>
              </a:stretch>
            </p:blipFill>
            <p:spPr>
              <a:xfrm rot="10800000">
                <a:off x="5619971" y="1842533"/>
                <a:ext cx="2419350" cy="3619500"/>
              </a:xfrm>
              <a:prstGeom prst="rect">
                <a:avLst/>
              </a:prstGeom>
            </p:spPr>
          </p:pic>
        </p:grpSp>
        <p:sp>
          <p:nvSpPr>
            <p:cNvPr id="52" name="TextBox 51">
              <a:extLst>
                <a:ext uri="{FF2B5EF4-FFF2-40B4-BE49-F238E27FC236}">
                  <a16:creationId xmlns:a16="http://schemas.microsoft.com/office/drawing/2014/main" id="{DCC0F4EA-C916-435C-9FCB-FE1FF04DA809}"/>
                </a:ext>
              </a:extLst>
            </p:cNvPr>
            <p:cNvSpPr txBox="1"/>
            <p:nvPr/>
          </p:nvSpPr>
          <p:spPr>
            <a:xfrm rot="16200000">
              <a:off x="4543092" y="3125114"/>
              <a:ext cx="2736486" cy="735083"/>
            </a:xfrm>
            <a:prstGeom prst="rect">
              <a:avLst/>
            </a:prstGeom>
            <a:noFill/>
          </p:spPr>
          <p:txBody>
            <a:bodyPr wrap="square" rtlCol="0">
              <a:spAutoFit/>
            </a:bodyPr>
            <a:lstStyle/>
            <a:p>
              <a:r>
                <a:rPr lang="en-US" dirty="0"/>
                <a:t>Mesoporous  matrix with liquid electrolyte</a:t>
              </a:r>
            </a:p>
          </p:txBody>
        </p:sp>
      </p:grpSp>
      <p:sp>
        <p:nvSpPr>
          <p:cNvPr id="56" name="TextBox 55">
            <a:extLst>
              <a:ext uri="{FF2B5EF4-FFF2-40B4-BE49-F238E27FC236}">
                <a16:creationId xmlns:a16="http://schemas.microsoft.com/office/drawing/2014/main" id="{ED9BB3F2-5A3F-4AFC-B0C5-0F96331A2570}"/>
              </a:ext>
            </a:extLst>
          </p:cNvPr>
          <p:cNvSpPr txBox="1"/>
          <p:nvPr/>
        </p:nvSpPr>
        <p:spPr>
          <a:xfrm>
            <a:off x="652888" y="1584642"/>
            <a:ext cx="2165978" cy="646331"/>
          </a:xfrm>
          <a:prstGeom prst="rect">
            <a:avLst/>
          </a:prstGeom>
          <a:noFill/>
        </p:spPr>
        <p:txBody>
          <a:bodyPr wrap="none" rtlCol="0">
            <a:spAutoFit/>
          </a:bodyPr>
          <a:lstStyle/>
          <a:p>
            <a:r>
              <a:rPr lang="en-US" dirty="0"/>
              <a:t>Cathode: HER</a:t>
            </a:r>
          </a:p>
          <a:p>
            <a:r>
              <a:rPr lang="en-US" dirty="0"/>
              <a:t>2H</a:t>
            </a:r>
            <a:r>
              <a:rPr lang="en-US" baseline="-25000" dirty="0"/>
              <a:t>2</a:t>
            </a:r>
            <a:r>
              <a:rPr lang="en-US" dirty="0"/>
              <a:t>O+2e</a:t>
            </a:r>
            <a:r>
              <a:rPr lang="en-US" baseline="30000" dirty="0"/>
              <a:t>-</a:t>
            </a:r>
            <a:r>
              <a:rPr lang="en-US" dirty="0">
                <a:latin typeface="Calibri" panose="020F0502020204030204" pitchFamily="34" charset="0"/>
                <a:cs typeface="Calibri" panose="020F0502020204030204" pitchFamily="34" charset="0"/>
              </a:rPr>
              <a:t>↔</a:t>
            </a:r>
            <a:r>
              <a:rPr lang="en-US" dirty="0">
                <a:solidFill>
                  <a:prstClr val="black"/>
                </a:solidFill>
              </a:rPr>
              <a:t>2OH</a:t>
            </a:r>
            <a:r>
              <a:rPr lang="en-US" baseline="30000" dirty="0">
                <a:solidFill>
                  <a:prstClr val="black"/>
                </a:solidFill>
              </a:rPr>
              <a:t>-</a:t>
            </a:r>
            <a:r>
              <a:rPr lang="en-US" dirty="0">
                <a:solidFill>
                  <a:prstClr val="black"/>
                </a:solidFill>
              </a:rPr>
              <a:t>+H</a:t>
            </a:r>
            <a:r>
              <a:rPr lang="en-US" baseline="-25000" dirty="0">
                <a:solidFill>
                  <a:prstClr val="black"/>
                </a:solidFill>
              </a:rPr>
              <a:t>2</a:t>
            </a:r>
            <a:endParaRPr lang="en-US" baseline="30000" dirty="0"/>
          </a:p>
        </p:txBody>
      </p:sp>
      <p:sp>
        <p:nvSpPr>
          <p:cNvPr id="57" name="TextBox 56">
            <a:extLst>
              <a:ext uri="{FF2B5EF4-FFF2-40B4-BE49-F238E27FC236}">
                <a16:creationId xmlns:a16="http://schemas.microsoft.com/office/drawing/2014/main" id="{74E7DF41-1FC4-438D-BC1E-E2BF338A20FF}"/>
              </a:ext>
            </a:extLst>
          </p:cNvPr>
          <p:cNvSpPr txBox="1"/>
          <p:nvPr/>
        </p:nvSpPr>
        <p:spPr>
          <a:xfrm>
            <a:off x="2918295" y="1589251"/>
            <a:ext cx="2215671" cy="923330"/>
          </a:xfrm>
          <a:prstGeom prst="rect">
            <a:avLst/>
          </a:prstGeom>
          <a:noFill/>
        </p:spPr>
        <p:txBody>
          <a:bodyPr wrap="none" rtlCol="0">
            <a:spAutoFit/>
          </a:bodyPr>
          <a:lstStyle/>
          <a:p>
            <a:r>
              <a:rPr lang="en-US" dirty="0"/>
              <a:t>Anode: OER</a:t>
            </a:r>
          </a:p>
          <a:p>
            <a:r>
              <a:rPr lang="en-US" dirty="0"/>
              <a:t>4</a:t>
            </a:r>
            <a:r>
              <a:rPr lang="en-US" dirty="0">
                <a:solidFill>
                  <a:prstClr val="black"/>
                </a:solidFill>
              </a:rPr>
              <a:t>OH</a:t>
            </a:r>
            <a:r>
              <a:rPr lang="en-US" baseline="30000" dirty="0">
                <a:solidFill>
                  <a:prstClr val="black"/>
                </a:solidFill>
              </a:rPr>
              <a:t>-</a:t>
            </a:r>
            <a:r>
              <a:rPr lang="en-US" dirty="0">
                <a:latin typeface="Calibri" panose="020F0502020204030204" pitchFamily="34" charset="0"/>
                <a:cs typeface="Calibri" panose="020F0502020204030204" pitchFamily="34" charset="0"/>
              </a:rPr>
              <a:t> ↔ </a:t>
            </a:r>
            <a:r>
              <a:rPr lang="en-US" dirty="0">
                <a:solidFill>
                  <a:prstClr val="black"/>
                </a:solidFill>
              </a:rPr>
              <a:t>4</a:t>
            </a:r>
            <a:r>
              <a:rPr lang="en-US" dirty="0"/>
              <a:t>e</a:t>
            </a:r>
            <a:r>
              <a:rPr lang="en-US" baseline="30000" dirty="0"/>
              <a:t>-</a:t>
            </a:r>
            <a:r>
              <a:rPr lang="en-US" dirty="0">
                <a:solidFill>
                  <a:prstClr val="black"/>
                </a:solidFill>
              </a:rPr>
              <a:t>+O</a:t>
            </a:r>
            <a:r>
              <a:rPr lang="en-US" baseline="-25000" dirty="0">
                <a:solidFill>
                  <a:prstClr val="black"/>
                </a:solidFill>
              </a:rPr>
              <a:t>2</a:t>
            </a:r>
            <a:r>
              <a:rPr lang="en-US" dirty="0">
                <a:solidFill>
                  <a:prstClr val="black"/>
                </a:solidFill>
              </a:rPr>
              <a:t> +H</a:t>
            </a:r>
            <a:r>
              <a:rPr lang="en-US" baseline="-25000" dirty="0">
                <a:solidFill>
                  <a:prstClr val="black"/>
                </a:solidFill>
              </a:rPr>
              <a:t>2</a:t>
            </a:r>
            <a:r>
              <a:rPr lang="en-US" dirty="0">
                <a:solidFill>
                  <a:prstClr val="black"/>
                </a:solidFill>
              </a:rPr>
              <a:t>O</a:t>
            </a:r>
            <a:endParaRPr lang="en-US" dirty="0"/>
          </a:p>
          <a:p>
            <a:endParaRPr lang="en-US" dirty="0"/>
          </a:p>
        </p:txBody>
      </p:sp>
      <p:sp>
        <p:nvSpPr>
          <p:cNvPr id="58" name="Arrow: Right 57">
            <a:extLst>
              <a:ext uri="{FF2B5EF4-FFF2-40B4-BE49-F238E27FC236}">
                <a16:creationId xmlns:a16="http://schemas.microsoft.com/office/drawing/2014/main" id="{0FA09C87-8AA8-41F2-987C-C6589E4BC5D1}"/>
              </a:ext>
            </a:extLst>
          </p:cNvPr>
          <p:cNvSpPr/>
          <p:nvPr/>
        </p:nvSpPr>
        <p:spPr>
          <a:xfrm rot="10800000">
            <a:off x="131893" y="3939216"/>
            <a:ext cx="482358" cy="2764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464FEA43-DEAF-4AD1-BE8D-B378B5B3D31D}"/>
              </a:ext>
            </a:extLst>
          </p:cNvPr>
          <p:cNvSpPr txBox="1"/>
          <p:nvPr/>
        </p:nvSpPr>
        <p:spPr>
          <a:xfrm>
            <a:off x="295076" y="3532524"/>
            <a:ext cx="378879" cy="369332"/>
          </a:xfrm>
          <a:prstGeom prst="rect">
            <a:avLst/>
          </a:prstGeom>
          <a:noFill/>
        </p:spPr>
        <p:txBody>
          <a:bodyPr wrap="square" rtlCol="0">
            <a:spAutoFit/>
          </a:bodyPr>
          <a:lstStyle/>
          <a:p>
            <a:r>
              <a:rPr lang="en-US" dirty="0"/>
              <a:t>I</a:t>
            </a:r>
          </a:p>
        </p:txBody>
      </p:sp>
      <p:sp>
        <p:nvSpPr>
          <p:cNvPr id="60" name="Arrow: Right 59">
            <a:extLst>
              <a:ext uri="{FF2B5EF4-FFF2-40B4-BE49-F238E27FC236}">
                <a16:creationId xmlns:a16="http://schemas.microsoft.com/office/drawing/2014/main" id="{371D1CF2-F548-4ABB-9D95-0730E734B3F1}"/>
              </a:ext>
            </a:extLst>
          </p:cNvPr>
          <p:cNvSpPr/>
          <p:nvPr/>
        </p:nvSpPr>
        <p:spPr>
          <a:xfrm rot="10800000">
            <a:off x="4337147" y="3880464"/>
            <a:ext cx="482358" cy="2764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FA8CBF18-0C6B-4DAF-A308-C0FB0B7EB762}"/>
              </a:ext>
            </a:extLst>
          </p:cNvPr>
          <p:cNvSpPr txBox="1"/>
          <p:nvPr/>
        </p:nvSpPr>
        <p:spPr>
          <a:xfrm>
            <a:off x="4495842" y="3532524"/>
            <a:ext cx="378879" cy="369332"/>
          </a:xfrm>
          <a:prstGeom prst="rect">
            <a:avLst/>
          </a:prstGeom>
          <a:noFill/>
        </p:spPr>
        <p:txBody>
          <a:bodyPr wrap="square" rtlCol="0">
            <a:spAutoFit/>
          </a:bodyPr>
          <a:lstStyle/>
          <a:p>
            <a:r>
              <a:rPr lang="en-US" dirty="0"/>
              <a:t>I</a:t>
            </a:r>
          </a:p>
        </p:txBody>
      </p:sp>
      <p:sp>
        <p:nvSpPr>
          <p:cNvPr id="62" name="TextBox 61">
            <a:extLst>
              <a:ext uri="{FF2B5EF4-FFF2-40B4-BE49-F238E27FC236}">
                <a16:creationId xmlns:a16="http://schemas.microsoft.com/office/drawing/2014/main" id="{F23890A0-E070-4A6C-B78F-87259FCDE054}"/>
              </a:ext>
            </a:extLst>
          </p:cNvPr>
          <p:cNvSpPr txBox="1"/>
          <p:nvPr/>
        </p:nvSpPr>
        <p:spPr>
          <a:xfrm>
            <a:off x="2261593" y="2434628"/>
            <a:ext cx="574158" cy="369332"/>
          </a:xfrm>
          <a:prstGeom prst="rect">
            <a:avLst/>
          </a:prstGeom>
          <a:noFill/>
        </p:spPr>
        <p:txBody>
          <a:bodyPr wrap="square" rtlCol="0">
            <a:spAutoFit/>
          </a:bodyPr>
          <a:lstStyle/>
          <a:p>
            <a:r>
              <a:rPr lang="en-US" dirty="0">
                <a:solidFill>
                  <a:srgbClr val="FF0000"/>
                </a:solidFill>
              </a:rPr>
              <a:t>OH</a:t>
            </a:r>
            <a:r>
              <a:rPr lang="en-US" baseline="30000" dirty="0">
                <a:solidFill>
                  <a:srgbClr val="FF0000"/>
                </a:solidFill>
              </a:rPr>
              <a:t>-</a:t>
            </a:r>
          </a:p>
        </p:txBody>
      </p:sp>
      <p:cxnSp>
        <p:nvCxnSpPr>
          <p:cNvPr id="63" name="Straight Arrow Connector 62">
            <a:extLst>
              <a:ext uri="{FF2B5EF4-FFF2-40B4-BE49-F238E27FC236}">
                <a16:creationId xmlns:a16="http://schemas.microsoft.com/office/drawing/2014/main" id="{BE4625B1-CDD7-44BC-802B-CA6B45CA8B65}"/>
              </a:ext>
            </a:extLst>
          </p:cNvPr>
          <p:cNvCxnSpPr/>
          <p:nvPr/>
        </p:nvCxnSpPr>
        <p:spPr>
          <a:xfrm>
            <a:off x="2314472" y="2803960"/>
            <a:ext cx="34171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 name="Audio 3">
            <a:hlinkClick r:id="" action="ppaction://media"/>
            <a:extLst>
              <a:ext uri="{FF2B5EF4-FFF2-40B4-BE49-F238E27FC236}">
                <a16:creationId xmlns:a16="http://schemas.microsoft.com/office/drawing/2014/main" id="{75AD2E7D-E5C0-4739-B47B-6FA30BC5EB15}"/>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569700" y="6235700"/>
            <a:ext cx="406400" cy="406400"/>
          </a:xfrm>
          <a:prstGeom prst="rect">
            <a:avLst/>
          </a:prstGeom>
        </p:spPr>
      </p:pic>
    </p:spTree>
    <p:custDataLst>
      <p:tags r:id="rId1"/>
    </p:custDataLst>
    <p:extLst>
      <p:ext uri="{BB962C8B-B14F-4D97-AF65-F5344CB8AC3E}">
        <p14:creationId xmlns:p14="http://schemas.microsoft.com/office/powerpoint/2010/main" val="1629877716"/>
      </p:ext>
    </p:extLst>
  </p:cSld>
  <p:clrMapOvr>
    <a:masterClrMapping/>
  </p:clrMapOvr>
  <mc:AlternateContent xmlns:mc="http://schemas.openxmlformats.org/markup-compatibility/2006">
    <mc:Choice xmlns:p14="http://schemas.microsoft.com/office/powerpoint/2010/main" Requires="p14">
      <p:transition spd="slow" p14:dur="2000" advTm="84827"/>
    </mc:Choice>
    <mc:Fallback>
      <p:transition spd="slow" advTm="848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1" fill="hold" display="0">
                  <p:stCondLst>
                    <p:cond delay="indefinite"/>
                  </p:stCondLst>
                  <p:endCondLst>
                    <p:cond evt="onStopAudio" delay="0">
                      <p:tgtEl>
                        <p:sldTgt/>
                      </p:tgtEl>
                    </p:cond>
                  </p:endCondLst>
                </p:cTn>
                <p:tgtEl>
                  <p:spTgt spid="4"/>
                </p:tgtEl>
              </p:cMediaNode>
            </p:audio>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3">
            <a:extLst>
              <a:ext uri="{FF2B5EF4-FFF2-40B4-BE49-F238E27FC236}">
                <a16:creationId xmlns:a16="http://schemas.microsoft.com/office/drawing/2014/main" id="{38560214-2D54-4A55-84C5-9F4F124F6E36}"/>
              </a:ext>
            </a:extLst>
          </p:cNvPr>
          <p:cNvSpPr txBox="1">
            <a:spLocks noGrp="1"/>
          </p:cNvSpPr>
          <p:nvPr>
            <p:ph type="title"/>
          </p:nvPr>
        </p:nvSpPr>
        <p:spPr>
          <a:xfrm>
            <a:off x="758106" y="224177"/>
            <a:ext cx="11352377" cy="1325559"/>
          </a:xfrm>
        </p:spPr>
        <p:txBody>
          <a:bodyPr/>
          <a:lstStyle/>
          <a:p>
            <a:pPr lvl="0"/>
            <a:r>
              <a:rPr lang="en-US" dirty="0">
                <a:latin typeface="Gill Sans"/>
              </a:rPr>
              <a:t>Modelling approach-simplifying assumptions</a:t>
            </a:r>
            <a:endParaRPr lang="en-US" dirty="0"/>
          </a:p>
        </p:txBody>
      </p:sp>
      <p:cxnSp>
        <p:nvCxnSpPr>
          <p:cNvPr id="8" name="Lige forbindelse 4">
            <a:extLst>
              <a:ext uri="{FF2B5EF4-FFF2-40B4-BE49-F238E27FC236}">
                <a16:creationId xmlns:a16="http://schemas.microsoft.com/office/drawing/2014/main" id="{5E509F2A-4296-4A3A-99C6-7E16C4C71DB3}"/>
              </a:ext>
            </a:extLst>
          </p:cNvPr>
          <p:cNvCxnSpPr>
            <a:cxnSpLocks/>
          </p:cNvCxnSpPr>
          <p:nvPr/>
        </p:nvCxnSpPr>
        <p:spPr>
          <a:xfrm>
            <a:off x="918293" y="1379718"/>
            <a:ext cx="960190" cy="0"/>
          </a:xfrm>
          <a:prstGeom prst="straightConnector1">
            <a:avLst/>
          </a:prstGeom>
          <a:noFill/>
          <a:ln w="76196" cap="flat">
            <a:solidFill>
              <a:srgbClr val="A6A6A6"/>
            </a:solidFill>
            <a:prstDash val="solid"/>
            <a:miter/>
          </a:ln>
        </p:spPr>
      </p:cxnSp>
      <p:sp>
        <p:nvSpPr>
          <p:cNvPr id="12" name="TextBox 11">
            <a:extLst>
              <a:ext uri="{FF2B5EF4-FFF2-40B4-BE49-F238E27FC236}">
                <a16:creationId xmlns:a16="http://schemas.microsoft.com/office/drawing/2014/main" id="{E812481D-8822-449E-9434-B83FB3E35969}"/>
              </a:ext>
            </a:extLst>
          </p:cNvPr>
          <p:cNvSpPr txBox="1"/>
          <p:nvPr/>
        </p:nvSpPr>
        <p:spPr>
          <a:xfrm>
            <a:off x="1566312" y="2018922"/>
            <a:ext cx="2215671" cy="923330"/>
          </a:xfrm>
          <a:prstGeom prst="rect">
            <a:avLst/>
          </a:prstGeom>
          <a:noFill/>
        </p:spPr>
        <p:txBody>
          <a:bodyPr wrap="none" rtlCol="0">
            <a:spAutoFit/>
          </a:bodyPr>
          <a:lstStyle/>
          <a:p>
            <a:r>
              <a:rPr lang="en-US" dirty="0"/>
              <a:t>Anode: OER</a:t>
            </a:r>
          </a:p>
          <a:p>
            <a:r>
              <a:rPr lang="en-US" dirty="0"/>
              <a:t>4</a:t>
            </a:r>
            <a:r>
              <a:rPr lang="en-US" dirty="0">
                <a:solidFill>
                  <a:prstClr val="black"/>
                </a:solidFill>
              </a:rPr>
              <a:t>OH</a:t>
            </a:r>
            <a:r>
              <a:rPr lang="en-US" baseline="30000" dirty="0">
                <a:solidFill>
                  <a:prstClr val="black"/>
                </a:solidFill>
              </a:rPr>
              <a:t>-</a:t>
            </a:r>
            <a:r>
              <a:rPr lang="en-US" dirty="0">
                <a:latin typeface="Calibri" panose="020F0502020204030204" pitchFamily="34" charset="0"/>
                <a:cs typeface="Calibri" panose="020F0502020204030204" pitchFamily="34" charset="0"/>
              </a:rPr>
              <a:t> ↔ </a:t>
            </a:r>
            <a:r>
              <a:rPr lang="en-US" dirty="0">
                <a:solidFill>
                  <a:prstClr val="black"/>
                </a:solidFill>
              </a:rPr>
              <a:t>4</a:t>
            </a:r>
            <a:r>
              <a:rPr lang="en-US" dirty="0"/>
              <a:t>e</a:t>
            </a:r>
            <a:r>
              <a:rPr lang="en-US" baseline="30000" dirty="0"/>
              <a:t>-</a:t>
            </a:r>
            <a:r>
              <a:rPr lang="en-US" dirty="0">
                <a:solidFill>
                  <a:prstClr val="black"/>
                </a:solidFill>
              </a:rPr>
              <a:t>+O</a:t>
            </a:r>
            <a:r>
              <a:rPr lang="en-US" baseline="-25000" dirty="0">
                <a:solidFill>
                  <a:prstClr val="black"/>
                </a:solidFill>
              </a:rPr>
              <a:t>2</a:t>
            </a:r>
            <a:r>
              <a:rPr lang="en-US" dirty="0">
                <a:solidFill>
                  <a:prstClr val="black"/>
                </a:solidFill>
              </a:rPr>
              <a:t> +H</a:t>
            </a:r>
            <a:r>
              <a:rPr lang="en-US" baseline="-25000" dirty="0">
                <a:solidFill>
                  <a:prstClr val="black"/>
                </a:solidFill>
              </a:rPr>
              <a:t>2</a:t>
            </a:r>
            <a:r>
              <a:rPr lang="en-US" dirty="0">
                <a:solidFill>
                  <a:prstClr val="black"/>
                </a:solidFill>
              </a:rPr>
              <a:t>O</a:t>
            </a:r>
            <a:endParaRPr lang="en-US" dirty="0"/>
          </a:p>
          <a:p>
            <a:endParaRPr lang="en-US" dirty="0"/>
          </a:p>
        </p:txBody>
      </p:sp>
      <p:sp>
        <p:nvSpPr>
          <p:cNvPr id="25" name="Arrow: Right 24">
            <a:extLst>
              <a:ext uri="{FF2B5EF4-FFF2-40B4-BE49-F238E27FC236}">
                <a16:creationId xmlns:a16="http://schemas.microsoft.com/office/drawing/2014/main" id="{369BCADB-5803-4F95-9E3A-F8A83D6E8A5B}"/>
              </a:ext>
            </a:extLst>
          </p:cNvPr>
          <p:cNvSpPr/>
          <p:nvPr/>
        </p:nvSpPr>
        <p:spPr>
          <a:xfrm rot="10800000">
            <a:off x="2958353" y="3901856"/>
            <a:ext cx="482358" cy="2766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D78A8109-91BC-417B-9E36-90C74489193D}"/>
              </a:ext>
            </a:extLst>
          </p:cNvPr>
          <p:cNvSpPr txBox="1"/>
          <p:nvPr/>
        </p:nvSpPr>
        <p:spPr>
          <a:xfrm>
            <a:off x="3117048" y="3553917"/>
            <a:ext cx="378879" cy="369332"/>
          </a:xfrm>
          <a:prstGeom prst="rect">
            <a:avLst/>
          </a:prstGeom>
          <a:noFill/>
        </p:spPr>
        <p:txBody>
          <a:bodyPr wrap="square" rtlCol="0">
            <a:spAutoFit/>
          </a:bodyPr>
          <a:lstStyle/>
          <a:p>
            <a:r>
              <a:rPr lang="en-US" dirty="0"/>
              <a:t>I</a:t>
            </a:r>
          </a:p>
        </p:txBody>
      </p:sp>
      <p:grpSp>
        <p:nvGrpSpPr>
          <p:cNvPr id="3" name="Group 2">
            <a:extLst>
              <a:ext uri="{FF2B5EF4-FFF2-40B4-BE49-F238E27FC236}">
                <a16:creationId xmlns:a16="http://schemas.microsoft.com/office/drawing/2014/main" id="{413D9865-054E-4921-B559-966004A132FA}"/>
              </a:ext>
            </a:extLst>
          </p:cNvPr>
          <p:cNvGrpSpPr/>
          <p:nvPr/>
        </p:nvGrpSpPr>
        <p:grpSpPr>
          <a:xfrm>
            <a:off x="775635" y="2692053"/>
            <a:ext cx="2127243" cy="3112208"/>
            <a:chOff x="1865509" y="2333503"/>
            <a:chExt cx="2127243" cy="3112208"/>
          </a:xfrm>
        </p:grpSpPr>
        <p:pic>
          <p:nvPicPr>
            <p:cNvPr id="4" name="Picture 3">
              <a:extLst>
                <a:ext uri="{FF2B5EF4-FFF2-40B4-BE49-F238E27FC236}">
                  <a16:creationId xmlns:a16="http://schemas.microsoft.com/office/drawing/2014/main" id="{3333745D-076F-4733-9D05-A8FB12AD5BC9}"/>
                </a:ext>
              </a:extLst>
            </p:cNvPr>
            <p:cNvPicPr>
              <a:picLocks noChangeAspect="1"/>
            </p:cNvPicPr>
            <p:nvPr/>
          </p:nvPicPr>
          <p:blipFill>
            <a:blip r:embed="rId6"/>
            <a:stretch>
              <a:fillRect/>
            </a:stretch>
          </p:blipFill>
          <p:spPr>
            <a:xfrm>
              <a:off x="1865509" y="2333503"/>
              <a:ext cx="2127243" cy="3112208"/>
            </a:xfrm>
            <a:prstGeom prst="rect">
              <a:avLst/>
            </a:prstGeom>
          </p:spPr>
        </p:pic>
        <p:sp>
          <p:nvSpPr>
            <p:cNvPr id="7" name="TextBox 6">
              <a:extLst>
                <a:ext uri="{FF2B5EF4-FFF2-40B4-BE49-F238E27FC236}">
                  <a16:creationId xmlns:a16="http://schemas.microsoft.com/office/drawing/2014/main" id="{F2113FA3-3E13-4217-B901-8A0B2D787528}"/>
                </a:ext>
              </a:extLst>
            </p:cNvPr>
            <p:cNvSpPr txBox="1"/>
            <p:nvPr/>
          </p:nvSpPr>
          <p:spPr>
            <a:xfrm rot="16200000">
              <a:off x="1308853" y="3650457"/>
              <a:ext cx="2352953" cy="646331"/>
            </a:xfrm>
            <a:prstGeom prst="rect">
              <a:avLst/>
            </a:prstGeom>
            <a:noFill/>
          </p:spPr>
          <p:txBody>
            <a:bodyPr wrap="square" rtlCol="0">
              <a:spAutoFit/>
            </a:bodyPr>
            <a:lstStyle/>
            <a:p>
              <a:r>
                <a:rPr lang="en-US" dirty="0"/>
                <a:t>Mesoporous  matrix with liquid electrolyte</a:t>
              </a:r>
            </a:p>
          </p:txBody>
        </p:sp>
        <p:sp>
          <p:nvSpPr>
            <p:cNvPr id="27" name="TextBox 26">
              <a:extLst>
                <a:ext uri="{FF2B5EF4-FFF2-40B4-BE49-F238E27FC236}">
                  <a16:creationId xmlns:a16="http://schemas.microsoft.com/office/drawing/2014/main" id="{AA1CF9DE-C52B-422C-8F0D-5158BACC3747}"/>
                </a:ext>
              </a:extLst>
            </p:cNvPr>
            <p:cNvSpPr txBox="1"/>
            <p:nvPr/>
          </p:nvSpPr>
          <p:spPr>
            <a:xfrm>
              <a:off x="2261593" y="2434628"/>
              <a:ext cx="574158" cy="369332"/>
            </a:xfrm>
            <a:prstGeom prst="rect">
              <a:avLst/>
            </a:prstGeom>
            <a:noFill/>
          </p:spPr>
          <p:txBody>
            <a:bodyPr wrap="square" rtlCol="0">
              <a:spAutoFit/>
            </a:bodyPr>
            <a:lstStyle/>
            <a:p>
              <a:r>
                <a:rPr lang="en-US" dirty="0">
                  <a:solidFill>
                    <a:srgbClr val="FF0000"/>
                  </a:solidFill>
                </a:rPr>
                <a:t>OH</a:t>
              </a:r>
              <a:r>
                <a:rPr lang="en-US" baseline="30000" dirty="0">
                  <a:solidFill>
                    <a:srgbClr val="FF0000"/>
                  </a:solidFill>
                </a:rPr>
                <a:t>-</a:t>
              </a:r>
            </a:p>
          </p:txBody>
        </p:sp>
        <p:cxnSp>
          <p:nvCxnSpPr>
            <p:cNvPr id="29" name="Straight Arrow Connector 28">
              <a:extLst>
                <a:ext uri="{FF2B5EF4-FFF2-40B4-BE49-F238E27FC236}">
                  <a16:creationId xmlns:a16="http://schemas.microsoft.com/office/drawing/2014/main" id="{3BD4A1FB-2265-44AC-BC07-31E2159DA53D}"/>
                </a:ext>
              </a:extLst>
            </p:cNvPr>
            <p:cNvCxnSpPr/>
            <p:nvPr/>
          </p:nvCxnSpPr>
          <p:spPr>
            <a:xfrm>
              <a:off x="2314472" y="2803960"/>
              <a:ext cx="34171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E5CD68C6-5D82-4DD0-A7CB-5E4DAF62DC50}"/>
              </a:ext>
            </a:extLst>
          </p:cNvPr>
          <p:cNvSpPr txBox="1"/>
          <p:nvPr/>
        </p:nvSpPr>
        <p:spPr>
          <a:xfrm>
            <a:off x="796826" y="1650383"/>
            <a:ext cx="3397981" cy="369332"/>
          </a:xfrm>
          <a:prstGeom prst="rect">
            <a:avLst/>
          </a:prstGeom>
          <a:noFill/>
        </p:spPr>
        <p:txBody>
          <a:bodyPr wrap="none" rtlCol="0">
            <a:spAutoFit/>
          </a:bodyPr>
          <a:lstStyle/>
          <a:p>
            <a:r>
              <a:rPr lang="en-US" b="1" dirty="0"/>
              <a:t>Half-cell steady-state model in 2D</a:t>
            </a:r>
          </a:p>
        </p:txBody>
      </p:sp>
      <p:sp>
        <p:nvSpPr>
          <p:cNvPr id="14" name="TextBox 13">
            <a:extLst>
              <a:ext uri="{FF2B5EF4-FFF2-40B4-BE49-F238E27FC236}">
                <a16:creationId xmlns:a16="http://schemas.microsoft.com/office/drawing/2014/main" id="{C97791E6-FB94-4C10-9936-69090495E6A9}"/>
              </a:ext>
            </a:extLst>
          </p:cNvPr>
          <p:cNvSpPr txBox="1"/>
          <p:nvPr/>
        </p:nvSpPr>
        <p:spPr>
          <a:xfrm>
            <a:off x="5321808" y="2148840"/>
            <a:ext cx="4788316" cy="3650358"/>
          </a:xfrm>
          <a:prstGeom prst="rect">
            <a:avLst/>
          </a:prstGeom>
          <a:noFill/>
        </p:spPr>
        <p:txBody>
          <a:bodyPr wrap="square" rtlCol="0">
            <a:spAutoFit/>
          </a:bodyPr>
          <a:lstStyle/>
          <a:p>
            <a:endParaRPr lang="en-US" dirty="0"/>
          </a:p>
          <a:p>
            <a:pPr marL="285750" indent="-285750">
              <a:lnSpc>
                <a:spcPct val="150000"/>
              </a:lnSpc>
              <a:buFont typeface="Arial" panose="020B0604020202020204" pitchFamily="34" charset="0"/>
              <a:buChar char="•"/>
            </a:pPr>
            <a:r>
              <a:rPr lang="en-US" dirty="0">
                <a:solidFill>
                  <a:srgbClr val="92D050"/>
                </a:solidFill>
              </a:rPr>
              <a:t>Electronic transport </a:t>
            </a:r>
          </a:p>
          <a:p>
            <a:pPr marL="285750" indent="-285750">
              <a:lnSpc>
                <a:spcPct val="150000"/>
              </a:lnSpc>
              <a:buFont typeface="Arial" panose="020B0604020202020204" pitchFamily="34" charset="0"/>
              <a:buChar char="•"/>
            </a:pPr>
            <a:r>
              <a:rPr lang="en-US" dirty="0">
                <a:solidFill>
                  <a:srgbClr val="92D050"/>
                </a:solidFill>
              </a:rPr>
              <a:t>Charge transfer reaction (Butler-Volmer)</a:t>
            </a:r>
          </a:p>
          <a:p>
            <a:pPr marL="285750" indent="-285750">
              <a:lnSpc>
                <a:spcPct val="150000"/>
              </a:lnSpc>
              <a:buFont typeface="Arial" panose="020B0604020202020204" pitchFamily="34" charset="0"/>
              <a:buChar char="•"/>
            </a:pPr>
            <a:r>
              <a:rPr lang="en-US" dirty="0">
                <a:solidFill>
                  <a:srgbClr val="92D050"/>
                </a:solidFill>
              </a:rPr>
              <a:t>Ionic transport (migration and diffusion)</a:t>
            </a:r>
          </a:p>
          <a:p>
            <a:pPr marL="285750" indent="-285750">
              <a:lnSpc>
                <a:spcPct val="150000"/>
              </a:lnSpc>
              <a:buFont typeface="Arial" panose="020B0604020202020204" pitchFamily="34" charset="0"/>
              <a:buChar char="•"/>
            </a:pPr>
            <a:r>
              <a:rPr lang="en-US" dirty="0">
                <a:solidFill>
                  <a:srgbClr val="92D050"/>
                </a:solidFill>
              </a:rPr>
              <a:t>Diffusion of the dissolved gas</a:t>
            </a:r>
          </a:p>
          <a:p>
            <a:pPr marL="285750" indent="-285750">
              <a:lnSpc>
                <a:spcPct val="150000"/>
              </a:lnSpc>
              <a:buFont typeface="Arial" panose="020B0604020202020204" pitchFamily="34" charset="0"/>
              <a:buChar char="•"/>
            </a:pPr>
            <a:r>
              <a:rPr lang="en-US" dirty="0">
                <a:solidFill>
                  <a:schemeClr val="tx1">
                    <a:lumMod val="95000"/>
                    <a:lumOff val="5000"/>
                  </a:schemeClr>
                </a:solidFill>
              </a:rPr>
              <a:t>Bubble nucleation and growth -&gt; nucleation potential </a:t>
            </a:r>
          </a:p>
          <a:p>
            <a:pPr marL="285750" indent="-285750">
              <a:lnSpc>
                <a:spcPct val="150000"/>
              </a:lnSpc>
              <a:buFont typeface="Arial" panose="020B0604020202020204" pitchFamily="34" charset="0"/>
              <a:buChar char="•"/>
            </a:pPr>
            <a:r>
              <a:rPr lang="en-US" dirty="0">
                <a:solidFill>
                  <a:schemeClr val="bg1">
                    <a:lumMod val="50000"/>
                  </a:schemeClr>
                </a:solidFill>
              </a:rPr>
              <a:t>Bubble release and transport to macropores</a:t>
            </a:r>
          </a:p>
          <a:p>
            <a:pPr marL="285750" indent="-285750">
              <a:lnSpc>
                <a:spcPct val="150000"/>
              </a:lnSpc>
              <a:buFont typeface="Arial" panose="020B0604020202020204" pitchFamily="34" charset="0"/>
              <a:buChar char="•"/>
            </a:pPr>
            <a:r>
              <a:rPr lang="en-US" dirty="0">
                <a:solidFill>
                  <a:schemeClr val="bg1">
                    <a:lumMod val="50000"/>
                  </a:schemeClr>
                </a:solidFill>
              </a:rPr>
              <a:t>Gas diffusion in macropores network</a:t>
            </a:r>
          </a:p>
        </p:txBody>
      </p:sp>
      <p:sp>
        <p:nvSpPr>
          <p:cNvPr id="5" name="TextBox 4">
            <a:extLst>
              <a:ext uri="{FF2B5EF4-FFF2-40B4-BE49-F238E27FC236}">
                <a16:creationId xmlns:a16="http://schemas.microsoft.com/office/drawing/2014/main" id="{8C66A5FF-3361-4D36-A3EF-DE47DDEA8F47}"/>
              </a:ext>
            </a:extLst>
          </p:cNvPr>
          <p:cNvSpPr txBox="1"/>
          <p:nvPr/>
        </p:nvSpPr>
        <p:spPr>
          <a:xfrm>
            <a:off x="4371749" y="1610761"/>
            <a:ext cx="5852906" cy="507831"/>
          </a:xfrm>
          <a:prstGeom prst="rect">
            <a:avLst/>
          </a:prstGeom>
          <a:noFill/>
        </p:spPr>
        <p:txBody>
          <a:bodyPr wrap="square" rtlCol="0">
            <a:spAutoFit/>
          </a:bodyPr>
          <a:lstStyle/>
          <a:p>
            <a:r>
              <a:rPr lang="en-US" sz="2700" b="1" dirty="0"/>
              <a:t>Start as simple as possible</a:t>
            </a:r>
          </a:p>
        </p:txBody>
      </p:sp>
      <p:pic>
        <p:nvPicPr>
          <p:cNvPr id="6" name="Audio 5">
            <a:hlinkClick r:id="" action="ppaction://media"/>
            <a:extLst>
              <a:ext uri="{FF2B5EF4-FFF2-40B4-BE49-F238E27FC236}">
                <a16:creationId xmlns:a16="http://schemas.microsoft.com/office/drawing/2014/main" id="{B40D7A0A-F1EA-45B5-987E-6C8AD1CA5DF6}"/>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569700" y="6235700"/>
            <a:ext cx="406400" cy="406400"/>
          </a:xfrm>
          <a:prstGeom prst="rect">
            <a:avLst/>
          </a:prstGeom>
        </p:spPr>
      </p:pic>
    </p:spTree>
    <p:custDataLst>
      <p:tags r:id="rId1"/>
    </p:custDataLst>
    <p:extLst>
      <p:ext uri="{BB962C8B-B14F-4D97-AF65-F5344CB8AC3E}">
        <p14:creationId xmlns:p14="http://schemas.microsoft.com/office/powerpoint/2010/main" val="2453677873"/>
      </p:ext>
    </p:extLst>
  </p:cSld>
  <p:clrMapOvr>
    <a:masterClrMapping/>
  </p:clrMapOvr>
  <mc:AlternateContent xmlns:mc="http://schemas.openxmlformats.org/markup-compatibility/2006">
    <mc:Choice xmlns:p14="http://schemas.microsoft.com/office/powerpoint/2010/main" Requires="p14">
      <p:transition spd="slow" p14:dur="2000" advTm="54151"/>
    </mc:Choice>
    <mc:Fallback>
      <p:transition spd="slow" advTm="541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4">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4">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7" fill="hold" display="0">
                  <p:stCondLst>
                    <p:cond delay="indefinite"/>
                  </p:stCondLst>
                  <p:endCondLst>
                    <p:cond evt="onStopAudio" delay="0">
                      <p:tgtEl>
                        <p:sldTgt/>
                      </p:tgtEl>
                    </p:cond>
                  </p:endCondLst>
                </p:cTn>
                <p:tgtEl>
                  <p:spTgt spid="6"/>
                </p:tgtEl>
              </p:cMediaNode>
            </p:audio>
          </p:childTnLst>
        </p:cTn>
      </p:par>
    </p:tnLst>
    <p:bldLst>
      <p:bldP spid="12" grpId="0"/>
      <p:bldP spid="25" grpId="0" animBg="1"/>
      <p:bldP spid="26"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3">
            <a:extLst>
              <a:ext uri="{FF2B5EF4-FFF2-40B4-BE49-F238E27FC236}">
                <a16:creationId xmlns:a16="http://schemas.microsoft.com/office/drawing/2014/main" id="{38560214-2D54-4A55-84C5-9F4F124F6E36}"/>
              </a:ext>
            </a:extLst>
          </p:cNvPr>
          <p:cNvSpPr txBox="1">
            <a:spLocks noGrp="1"/>
          </p:cNvSpPr>
          <p:nvPr>
            <p:ph type="title"/>
          </p:nvPr>
        </p:nvSpPr>
        <p:spPr>
          <a:xfrm>
            <a:off x="758106" y="224177"/>
            <a:ext cx="11352377" cy="1325559"/>
          </a:xfrm>
        </p:spPr>
        <p:txBody>
          <a:bodyPr/>
          <a:lstStyle/>
          <a:p>
            <a:pPr lvl="0"/>
            <a:r>
              <a:rPr lang="en-US" dirty="0">
                <a:latin typeface="Gill Sans"/>
              </a:rPr>
              <a:t>Introduction –  physics and length scales</a:t>
            </a:r>
            <a:endParaRPr lang="en-US" dirty="0"/>
          </a:p>
        </p:txBody>
      </p:sp>
      <p:cxnSp>
        <p:nvCxnSpPr>
          <p:cNvPr id="8" name="Lige forbindelse 4">
            <a:extLst>
              <a:ext uri="{FF2B5EF4-FFF2-40B4-BE49-F238E27FC236}">
                <a16:creationId xmlns:a16="http://schemas.microsoft.com/office/drawing/2014/main" id="{5E509F2A-4296-4A3A-99C6-7E16C4C71DB3}"/>
              </a:ext>
            </a:extLst>
          </p:cNvPr>
          <p:cNvCxnSpPr>
            <a:cxnSpLocks/>
          </p:cNvCxnSpPr>
          <p:nvPr/>
        </p:nvCxnSpPr>
        <p:spPr>
          <a:xfrm>
            <a:off x="918293" y="1379718"/>
            <a:ext cx="960190" cy="0"/>
          </a:xfrm>
          <a:prstGeom prst="straightConnector1">
            <a:avLst/>
          </a:prstGeom>
          <a:noFill/>
          <a:ln w="76196" cap="flat">
            <a:solidFill>
              <a:srgbClr val="A6A6A6"/>
            </a:solidFill>
            <a:prstDash val="solid"/>
            <a:miter/>
          </a:ln>
        </p:spPr>
      </p:cxnSp>
      <p:grpSp>
        <p:nvGrpSpPr>
          <p:cNvPr id="9" name="Group 8">
            <a:extLst>
              <a:ext uri="{FF2B5EF4-FFF2-40B4-BE49-F238E27FC236}">
                <a16:creationId xmlns:a16="http://schemas.microsoft.com/office/drawing/2014/main" id="{E3F7E0CF-8AD9-4D6B-A362-5248CB8E1E37}"/>
              </a:ext>
            </a:extLst>
          </p:cNvPr>
          <p:cNvGrpSpPr/>
          <p:nvPr/>
        </p:nvGrpSpPr>
        <p:grpSpPr>
          <a:xfrm>
            <a:off x="733662" y="2358213"/>
            <a:ext cx="3548262" cy="3121351"/>
            <a:chOff x="3919133" y="1613933"/>
            <a:chExt cx="4035499" cy="3630133"/>
          </a:xfrm>
        </p:grpSpPr>
        <p:grpSp>
          <p:nvGrpSpPr>
            <p:cNvPr id="6" name="Group 5">
              <a:extLst>
                <a:ext uri="{FF2B5EF4-FFF2-40B4-BE49-F238E27FC236}">
                  <a16:creationId xmlns:a16="http://schemas.microsoft.com/office/drawing/2014/main" id="{10AC9E12-E308-4053-B89A-2F3318E597BF}"/>
                </a:ext>
              </a:extLst>
            </p:cNvPr>
            <p:cNvGrpSpPr/>
            <p:nvPr/>
          </p:nvGrpSpPr>
          <p:grpSpPr>
            <a:xfrm>
              <a:off x="3919133" y="1613933"/>
              <a:ext cx="4035499" cy="3630133"/>
              <a:chOff x="5619971" y="1842533"/>
              <a:chExt cx="4035499" cy="3630133"/>
            </a:xfrm>
          </p:grpSpPr>
          <p:pic>
            <p:nvPicPr>
              <p:cNvPr id="4" name="Picture 3">
                <a:extLst>
                  <a:ext uri="{FF2B5EF4-FFF2-40B4-BE49-F238E27FC236}">
                    <a16:creationId xmlns:a16="http://schemas.microsoft.com/office/drawing/2014/main" id="{3333745D-076F-4733-9D05-A8FB12AD5BC9}"/>
                  </a:ext>
                </a:extLst>
              </p:cNvPr>
              <p:cNvPicPr>
                <a:picLocks noChangeAspect="1"/>
              </p:cNvPicPr>
              <p:nvPr/>
            </p:nvPicPr>
            <p:blipFill>
              <a:blip r:embed="rId6"/>
              <a:stretch>
                <a:fillRect/>
              </a:stretch>
            </p:blipFill>
            <p:spPr>
              <a:xfrm>
                <a:off x="7236120" y="1853166"/>
                <a:ext cx="2419350" cy="3619500"/>
              </a:xfrm>
              <a:prstGeom prst="rect">
                <a:avLst/>
              </a:prstGeom>
            </p:spPr>
          </p:pic>
          <p:pic>
            <p:nvPicPr>
              <p:cNvPr id="5" name="Picture 4">
                <a:extLst>
                  <a:ext uri="{FF2B5EF4-FFF2-40B4-BE49-F238E27FC236}">
                    <a16:creationId xmlns:a16="http://schemas.microsoft.com/office/drawing/2014/main" id="{879A831C-72FE-439C-A9F3-7EEF0A8DE39A}"/>
                  </a:ext>
                </a:extLst>
              </p:cNvPr>
              <p:cNvPicPr>
                <a:picLocks noChangeAspect="1"/>
              </p:cNvPicPr>
              <p:nvPr/>
            </p:nvPicPr>
            <p:blipFill>
              <a:blip r:embed="rId6"/>
              <a:stretch>
                <a:fillRect/>
              </a:stretch>
            </p:blipFill>
            <p:spPr>
              <a:xfrm rot="10800000">
                <a:off x="5619971" y="1842533"/>
                <a:ext cx="2419350" cy="3619500"/>
              </a:xfrm>
              <a:prstGeom prst="rect">
                <a:avLst/>
              </a:prstGeom>
            </p:spPr>
          </p:pic>
        </p:grpSp>
        <p:sp>
          <p:nvSpPr>
            <p:cNvPr id="7" name="TextBox 6">
              <a:extLst>
                <a:ext uri="{FF2B5EF4-FFF2-40B4-BE49-F238E27FC236}">
                  <a16:creationId xmlns:a16="http://schemas.microsoft.com/office/drawing/2014/main" id="{F2113FA3-3E13-4217-B901-8A0B2D787528}"/>
                </a:ext>
              </a:extLst>
            </p:cNvPr>
            <p:cNvSpPr txBox="1"/>
            <p:nvPr/>
          </p:nvSpPr>
          <p:spPr>
            <a:xfrm rot="16200000">
              <a:off x="4543092" y="3125114"/>
              <a:ext cx="2736486" cy="735083"/>
            </a:xfrm>
            <a:prstGeom prst="rect">
              <a:avLst/>
            </a:prstGeom>
            <a:noFill/>
          </p:spPr>
          <p:txBody>
            <a:bodyPr wrap="square" rtlCol="0">
              <a:spAutoFit/>
            </a:bodyPr>
            <a:lstStyle/>
            <a:p>
              <a:r>
                <a:rPr lang="en-US" dirty="0"/>
                <a:t>Mesoporous  matrix with liquid electrolyte</a:t>
              </a:r>
            </a:p>
          </p:txBody>
        </p:sp>
      </p:grpSp>
      <p:sp>
        <p:nvSpPr>
          <p:cNvPr id="11" name="TextBox 10">
            <a:extLst>
              <a:ext uri="{FF2B5EF4-FFF2-40B4-BE49-F238E27FC236}">
                <a16:creationId xmlns:a16="http://schemas.microsoft.com/office/drawing/2014/main" id="{F5798108-1F20-4830-ABE6-4391DE56BFDE}"/>
              </a:ext>
            </a:extLst>
          </p:cNvPr>
          <p:cNvSpPr txBox="1"/>
          <p:nvPr/>
        </p:nvSpPr>
        <p:spPr>
          <a:xfrm>
            <a:off x="652888" y="1584642"/>
            <a:ext cx="2165978" cy="646331"/>
          </a:xfrm>
          <a:prstGeom prst="rect">
            <a:avLst/>
          </a:prstGeom>
          <a:noFill/>
        </p:spPr>
        <p:txBody>
          <a:bodyPr wrap="none" rtlCol="0">
            <a:spAutoFit/>
          </a:bodyPr>
          <a:lstStyle/>
          <a:p>
            <a:r>
              <a:rPr lang="en-US" dirty="0"/>
              <a:t>Cathode: HER</a:t>
            </a:r>
          </a:p>
          <a:p>
            <a:r>
              <a:rPr lang="en-US" dirty="0"/>
              <a:t>2H</a:t>
            </a:r>
            <a:r>
              <a:rPr lang="en-US" baseline="-25000" dirty="0"/>
              <a:t>2</a:t>
            </a:r>
            <a:r>
              <a:rPr lang="en-US" dirty="0"/>
              <a:t>O+2e</a:t>
            </a:r>
            <a:r>
              <a:rPr lang="en-US" baseline="30000" dirty="0"/>
              <a:t>-</a:t>
            </a:r>
            <a:r>
              <a:rPr lang="en-US" dirty="0">
                <a:latin typeface="Calibri" panose="020F0502020204030204" pitchFamily="34" charset="0"/>
                <a:cs typeface="Calibri" panose="020F0502020204030204" pitchFamily="34" charset="0"/>
              </a:rPr>
              <a:t>↔</a:t>
            </a:r>
            <a:r>
              <a:rPr lang="en-US" dirty="0">
                <a:solidFill>
                  <a:prstClr val="black"/>
                </a:solidFill>
              </a:rPr>
              <a:t>2OH</a:t>
            </a:r>
            <a:r>
              <a:rPr lang="en-US" baseline="30000" dirty="0">
                <a:solidFill>
                  <a:prstClr val="black"/>
                </a:solidFill>
              </a:rPr>
              <a:t>-</a:t>
            </a:r>
            <a:r>
              <a:rPr lang="en-US" dirty="0">
                <a:solidFill>
                  <a:prstClr val="black"/>
                </a:solidFill>
              </a:rPr>
              <a:t>+H</a:t>
            </a:r>
            <a:r>
              <a:rPr lang="en-US" baseline="-25000" dirty="0">
                <a:solidFill>
                  <a:prstClr val="black"/>
                </a:solidFill>
              </a:rPr>
              <a:t>2</a:t>
            </a:r>
            <a:endParaRPr lang="en-US" baseline="30000" dirty="0"/>
          </a:p>
        </p:txBody>
      </p:sp>
      <p:sp>
        <p:nvSpPr>
          <p:cNvPr id="12" name="TextBox 11">
            <a:extLst>
              <a:ext uri="{FF2B5EF4-FFF2-40B4-BE49-F238E27FC236}">
                <a16:creationId xmlns:a16="http://schemas.microsoft.com/office/drawing/2014/main" id="{E812481D-8822-449E-9434-B83FB3E35969}"/>
              </a:ext>
            </a:extLst>
          </p:cNvPr>
          <p:cNvSpPr txBox="1"/>
          <p:nvPr/>
        </p:nvSpPr>
        <p:spPr>
          <a:xfrm>
            <a:off x="2918295" y="1589251"/>
            <a:ext cx="2215671" cy="923330"/>
          </a:xfrm>
          <a:prstGeom prst="rect">
            <a:avLst/>
          </a:prstGeom>
          <a:noFill/>
        </p:spPr>
        <p:txBody>
          <a:bodyPr wrap="none" rtlCol="0">
            <a:spAutoFit/>
          </a:bodyPr>
          <a:lstStyle/>
          <a:p>
            <a:r>
              <a:rPr lang="en-US" dirty="0"/>
              <a:t>Anode: OER</a:t>
            </a:r>
          </a:p>
          <a:p>
            <a:r>
              <a:rPr lang="en-US" dirty="0"/>
              <a:t>4</a:t>
            </a:r>
            <a:r>
              <a:rPr lang="en-US" dirty="0">
                <a:solidFill>
                  <a:prstClr val="black"/>
                </a:solidFill>
              </a:rPr>
              <a:t>OH</a:t>
            </a:r>
            <a:r>
              <a:rPr lang="en-US" baseline="30000" dirty="0">
                <a:solidFill>
                  <a:prstClr val="black"/>
                </a:solidFill>
              </a:rPr>
              <a:t>-</a:t>
            </a:r>
            <a:r>
              <a:rPr lang="en-US" dirty="0">
                <a:latin typeface="Calibri" panose="020F0502020204030204" pitchFamily="34" charset="0"/>
                <a:cs typeface="Calibri" panose="020F0502020204030204" pitchFamily="34" charset="0"/>
              </a:rPr>
              <a:t> ↔ </a:t>
            </a:r>
            <a:r>
              <a:rPr lang="en-US" dirty="0">
                <a:solidFill>
                  <a:prstClr val="black"/>
                </a:solidFill>
              </a:rPr>
              <a:t>4</a:t>
            </a:r>
            <a:r>
              <a:rPr lang="en-US" dirty="0"/>
              <a:t>e</a:t>
            </a:r>
            <a:r>
              <a:rPr lang="en-US" baseline="30000" dirty="0"/>
              <a:t>-</a:t>
            </a:r>
            <a:r>
              <a:rPr lang="en-US" dirty="0">
                <a:solidFill>
                  <a:prstClr val="black"/>
                </a:solidFill>
              </a:rPr>
              <a:t>+O</a:t>
            </a:r>
            <a:r>
              <a:rPr lang="en-US" baseline="-25000" dirty="0">
                <a:solidFill>
                  <a:prstClr val="black"/>
                </a:solidFill>
              </a:rPr>
              <a:t>2</a:t>
            </a:r>
            <a:r>
              <a:rPr lang="en-US" dirty="0">
                <a:solidFill>
                  <a:prstClr val="black"/>
                </a:solidFill>
              </a:rPr>
              <a:t> +H</a:t>
            </a:r>
            <a:r>
              <a:rPr lang="en-US" baseline="-25000" dirty="0">
                <a:solidFill>
                  <a:prstClr val="black"/>
                </a:solidFill>
              </a:rPr>
              <a:t>2</a:t>
            </a:r>
            <a:r>
              <a:rPr lang="en-US" dirty="0">
                <a:solidFill>
                  <a:prstClr val="black"/>
                </a:solidFill>
              </a:rPr>
              <a:t>O</a:t>
            </a:r>
            <a:endParaRPr lang="en-US" dirty="0"/>
          </a:p>
          <a:p>
            <a:endParaRPr lang="en-US" dirty="0"/>
          </a:p>
        </p:txBody>
      </p:sp>
      <p:sp>
        <p:nvSpPr>
          <p:cNvPr id="23" name="Arrow: Right 22">
            <a:extLst>
              <a:ext uri="{FF2B5EF4-FFF2-40B4-BE49-F238E27FC236}">
                <a16:creationId xmlns:a16="http://schemas.microsoft.com/office/drawing/2014/main" id="{68FA9564-4002-4362-87D1-973F2D9D1D33}"/>
              </a:ext>
            </a:extLst>
          </p:cNvPr>
          <p:cNvSpPr/>
          <p:nvPr/>
        </p:nvSpPr>
        <p:spPr>
          <a:xfrm rot="10800000">
            <a:off x="131893" y="3939216"/>
            <a:ext cx="482358" cy="2764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6045F1FC-B4EF-4612-B3B3-C586B5B91476}"/>
              </a:ext>
            </a:extLst>
          </p:cNvPr>
          <p:cNvSpPr txBox="1"/>
          <p:nvPr/>
        </p:nvSpPr>
        <p:spPr>
          <a:xfrm>
            <a:off x="295076" y="3532524"/>
            <a:ext cx="378879" cy="369332"/>
          </a:xfrm>
          <a:prstGeom prst="rect">
            <a:avLst/>
          </a:prstGeom>
          <a:noFill/>
        </p:spPr>
        <p:txBody>
          <a:bodyPr wrap="square" rtlCol="0">
            <a:spAutoFit/>
          </a:bodyPr>
          <a:lstStyle/>
          <a:p>
            <a:r>
              <a:rPr lang="en-US" dirty="0"/>
              <a:t>I</a:t>
            </a:r>
          </a:p>
        </p:txBody>
      </p:sp>
      <p:sp>
        <p:nvSpPr>
          <p:cNvPr id="25" name="Arrow: Right 24">
            <a:extLst>
              <a:ext uri="{FF2B5EF4-FFF2-40B4-BE49-F238E27FC236}">
                <a16:creationId xmlns:a16="http://schemas.microsoft.com/office/drawing/2014/main" id="{369BCADB-5803-4F95-9E3A-F8A83D6E8A5B}"/>
              </a:ext>
            </a:extLst>
          </p:cNvPr>
          <p:cNvSpPr/>
          <p:nvPr/>
        </p:nvSpPr>
        <p:spPr>
          <a:xfrm rot="10800000">
            <a:off x="4337147" y="3880464"/>
            <a:ext cx="482358" cy="2764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D78A8109-91BC-417B-9E36-90C74489193D}"/>
              </a:ext>
            </a:extLst>
          </p:cNvPr>
          <p:cNvSpPr txBox="1"/>
          <p:nvPr/>
        </p:nvSpPr>
        <p:spPr>
          <a:xfrm>
            <a:off x="4495842" y="3532524"/>
            <a:ext cx="378879" cy="369332"/>
          </a:xfrm>
          <a:prstGeom prst="rect">
            <a:avLst/>
          </a:prstGeom>
          <a:noFill/>
        </p:spPr>
        <p:txBody>
          <a:bodyPr wrap="square" rtlCol="0">
            <a:spAutoFit/>
          </a:bodyPr>
          <a:lstStyle/>
          <a:p>
            <a:r>
              <a:rPr lang="en-US" dirty="0"/>
              <a:t>I</a:t>
            </a:r>
          </a:p>
        </p:txBody>
      </p:sp>
      <p:sp>
        <p:nvSpPr>
          <p:cNvPr id="27" name="TextBox 26">
            <a:extLst>
              <a:ext uri="{FF2B5EF4-FFF2-40B4-BE49-F238E27FC236}">
                <a16:creationId xmlns:a16="http://schemas.microsoft.com/office/drawing/2014/main" id="{AA1CF9DE-C52B-422C-8F0D-5158BACC3747}"/>
              </a:ext>
            </a:extLst>
          </p:cNvPr>
          <p:cNvSpPr txBox="1"/>
          <p:nvPr/>
        </p:nvSpPr>
        <p:spPr>
          <a:xfrm>
            <a:off x="2261593" y="2434628"/>
            <a:ext cx="574158" cy="369332"/>
          </a:xfrm>
          <a:prstGeom prst="rect">
            <a:avLst/>
          </a:prstGeom>
          <a:noFill/>
        </p:spPr>
        <p:txBody>
          <a:bodyPr wrap="square" rtlCol="0">
            <a:spAutoFit/>
          </a:bodyPr>
          <a:lstStyle/>
          <a:p>
            <a:r>
              <a:rPr lang="en-US" dirty="0">
                <a:solidFill>
                  <a:srgbClr val="FF0000"/>
                </a:solidFill>
              </a:rPr>
              <a:t>OH</a:t>
            </a:r>
            <a:r>
              <a:rPr lang="en-US" baseline="30000" dirty="0">
                <a:solidFill>
                  <a:srgbClr val="FF0000"/>
                </a:solidFill>
              </a:rPr>
              <a:t>-</a:t>
            </a:r>
          </a:p>
        </p:txBody>
      </p:sp>
      <p:cxnSp>
        <p:nvCxnSpPr>
          <p:cNvPr id="29" name="Straight Arrow Connector 28">
            <a:extLst>
              <a:ext uri="{FF2B5EF4-FFF2-40B4-BE49-F238E27FC236}">
                <a16:creationId xmlns:a16="http://schemas.microsoft.com/office/drawing/2014/main" id="{3BD4A1FB-2265-44AC-BC07-31E2159DA53D}"/>
              </a:ext>
            </a:extLst>
          </p:cNvPr>
          <p:cNvCxnSpPr/>
          <p:nvPr/>
        </p:nvCxnSpPr>
        <p:spPr>
          <a:xfrm>
            <a:off x="2314472" y="2803960"/>
            <a:ext cx="34171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5" name="Picture 34">
            <a:extLst>
              <a:ext uri="{FF2B5EF4-FFF2-40B4-BE49-F238E27FC236}">
                <a16:creationId xmlns:a16="http://schemas.microsoft.com/office/drawing/2014/main" id="{12675F08-8377-4CB9-82FC-2CD51F348763}"/>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6218852" y="2114673"/>
            <a:ext cx="2933819" cy="2676361"/>
          </a:xfrm>
          <a:prstGeom prst="rect">
            <a:avLst/>
          </a:prstGeom>
        </p:spPr>
      </p:pic>
      <p:pic>
        <p:nvPicPr>
          <p:cNvPr id="34" name="Picture 33">
            <a:extLst>
              <a:ext uri="{FF2B5EF4-FFF2-40B4-BE49-F238E27FC236}">
                <a16:creationId xmlns:a16="http://schemas.microsoft.com/office/drawing/2014/main" id="{590D871B-7D82-4813-805B-081AE6069B28}"/>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178498" y="2700919"/>
            <a:ext cx="2294065" cy="1456162"/>
          </a:xfrm>
          <a:prstGeom prst="rect">
            <a:avLst/>
          </a:prstGeom>
        </p:spPr>
      </p:pic>
      <p:pic>
        <p:nvPicPr>
          <p:cNvPr id="36" name="Picture 35">
            <a:extLst>
              <a:ext uri="{FF2B5EF4-FFF2-40B4-BE49-F238E27FC236}">
                <a16:creationId xmlns:a16="http://schemas.microsoft.com/office/drawing/2014/main" id="{F067D95A-7C51-4E0B-A143-49C12FBBB17D}"/>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795782" y="2475106"/>
            <a:ext cx="3487141" cy="2213469"/>
          </a:xfrm>
          <a:prstGeom prst="rect">
            <a:avLst/>
          </a:prstGeom>
        </p:spPr>
      </p:pic>
      <p:cxnSp>
        <p:nvCxnSpPr>
          <p:cNvPr id="38" name="Straight Connector 37">
            <a:extLst>
              <a:ext uri="{FF2B5EF4-FFF2-40B4-BE49-F238E27FC236}">
                <a16:creationId xmlns:a16="http://schemas.microsoft.com/office/drawing/2014/main" id="{5D93C012-16BF-4437-8147-B3035B911A17}"/>
              </a:ext>
            </a:extLst>
          </p:cNvPr>
          <p:cNvCxnSpPr>
            <a:cxnSpLocks/>
          </p:cNvCxnSpPr>
          <p:nvPr/>
        </p:nvCxnSpPr>
        <p:spPr>
          <a:xfrm>
            <a:off x="3721395" y="3269854"/>
            <a:ext cx="237460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976E806-949E-4516-930E-52787D40548C}"/>
              </a:ext>
            </a:extLst>
          </p:cNvPr>
          <p:cNvCxnSpPr>
            <a:cxnSpLocks/>
          </p:cNvCxnSpPr>
          <p:nvPr/>
        </p:nvCxnSpPr>
        <p:spPr>
          <a:xfrm>
            <a:off x="7797748" y="3248910"/>
            <a:ext cx="2481530" cy="0"/>
          </a:xfrm>
          <a:prstGeom prst="line">
            <a:avLst/>
          </a:prstGeom>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6D33CD54-0497-432F-AEC3-6A84B9B71D50}"/>
              </a:ext>
            </a:extLst>
          </p:cNvPr>
          <p:cNvSpPr/>
          <p:nvPr/>
        </p:nvSpPr>
        <p:spPr>
          <a:xfrm>
            <a:off x="10415826" y="2847053"/>
            <a:ext cx="749078" cy="775389"/>
          </a:xfrm>
          <a:prstGeom prst="ellipse">
            <a:avLst/>
          </a:prstGeom>
          <a:pattFill prst="lgCheck">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5" name="Straight Arrow Connector 64">
            <a:extLst>
              <a:ext uri="{FF2B5EF4-FFF2-40B4-BE49-F238E27FC236}">
                <a16:creationId xmlns:a16="http://schemas.microsoft.com/office/drawing/2014/main" id="{098B833F-5ECF-407D-A55E-DD5951BBFA7A}"/>
              </a:ext>
            </a:extLst>
          </p:cNvPr>
          <p:cNvCxnSpPr>
            <a:cxnSpLocks/>
          </p:cNvCxnSpPr>
          <p:nvPr/>
        </p:nvCxnSpPr>
        <p:spPr>
          <a:xfrm flipH="1">
            <a:off x="6511511" y="5001882"/>
            <a:ext cx="240574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18DC772F-D7A0-43D7-9C87-705D4F2013F4}"/>
              </a:ext>
            </a:extLst>
          </p:cNvPr>
          <p:cNvSpPr txBox="1"/>
          <p:nvPr/>
        </p:nvSpPr>
        <p:spPr>
          <a:xfrm>
            <a:off x="6837260" y="5169237"/>
            <a:ext cx="1920975" cy="1200329"/>
          </a:xfrm>
          <a:prstGeom prst="rect">
            <a:avLst/>
          </a:prstGeom>
          <a:noFill/>
        </p:spPr>
        <p:txBody>
          <a:bodyPr wrap="none" rtlCol="0">
            <a:spAutoFit/>
          </a:bodyPr>
          <a:lstStyle/>
          <a:p>
            <a:pPr algn="ctr"/>
            <a:r>
              <a:rPr lang="en-US" dirty="0"/>
              <a:t>10-100 </a:t>
            </a:r>
            <a:r>
              <a:rPr lang="el-GR" dirty="0">
                <a:latin typeface="Calibri" panose="020F0502020204030204" pitchFamily="34" charset="0"/>
                <a:cs typeface="Calibri" panose="020F0502020204030204" pitchFamily="34" charset="0"/>
              </a:rPr>
              <a:t>μ</a:t>
            </a:r>
            <a:r>
              <a:rPr lang="en-US" dirty="0"/>
              <a:t>m</a:t>
            </a:r>
          </a:p>
          <a:p>
            <a:pPr algn="ctr"/>
            <a:r>
              <a:rPr lang="en-US" dirty="0"/>
              <a:t>D</a:t>
            </a:r>
            <a:r>
              <a:rPr lang="en-US" baseline="-25000" dirty="0"/>
              <a:t>macropores</a:t>
            </a:r>
            <a:r>
              <a:rPr lang="en-US" dirty="0"/>
              <a:t>:1-10</a:t>
            </a:r>
            <a:r>
              <a:rPr lang="el-GR" dirty="0">
                <a:latin typeface="Calibri" panose="020F0502020204030204" pitchFamily="34" charset="0"/>
                <a:cs typeface="Calibri" panose="020F0502020204030204" pitchFamily="34" charset="0"/>
              </a:rPr>
              <a:t> μ</a:t>
            </a:r>
            <a:r>
              <a:rPr lang="en-US" dirty="0"/>
              <a:t>m</a:t>
            </a:r>
          </a:p>
          <a:p>
            <a:pPr algn="ctr"/>
            <a:endParaRPr lang="en-US" dirty="0"/>
          </a:p>
          <a:p>
            <a:pPr algn="ctr"/>
            <a:endParaRPr lang="en-US" dirty="0"/>
          </a:p>
        </p:txBody>
      </p:sp>
      <p:cxnSp>
        <p:nvCxnSpPr>
          <p:cNvPr id="69" name="Straight Arrow Connector 68">
            <a:extLst>
              <a:ext uri="{FF2B5EF4-FFF2-40B4-BE49-F238E27FC236}">
                <a16:creationId xmlns:a16="http://schemas.microsoft.com/office/drawing/2014/main" id="{B2ECC84B-7F70-441F-8074-F1813EA0894D}"/>
              </a:ext>
            </a:extLst>
          </p:cNvPr>
          <p:cNvCxnSpPr>
            <a:cxnSpLocks/>
          </p:cNvCxnSpPr>
          <p:nvPr/>
        </p:nvCxnSpPr>
        <p:spPr>
          <a:xfrm flipH="1">
            <a:off x="758108" y="5593078"/>
            <a:ext cx="352381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3173B6C5-DFEC-44E9-977A-76A27778FF77}"/>
              </a:ext>
            </a:extLst>
          </p:cNvPr>
          <p:cNvSpPr txBox="1"/>
          <p:nvPr/>
        </p:nvSpPr>
        <p:spPr>
          <a:xfrm>
            <a:off x="1744997" y="5600523"/>
            <a:ext cx="1480662" cy="646331"/>
          </a:xfrm>
          <a:prstGeom prst="rect">
            <a:avLst/>
          </a:prstGeom>
          <a:noFill/>
        </p:spPr>
        <p:txBody>
          <a:bodyPr wrap="none" rtlCol="0">
            <a:spAutoFit/>
          </a:bodyPr>
          <a:lstStyle/>
          <a:p>
            <a:pPr algn="ctr"/>
            <a:r>
              <a:rPr lang="en-US" dirty="0"/>
              <a:t>~500</a:t>
            </a:r>
            <a:r>
              <a:rPr lang="el-GR" dirty="0">
                <a:latin typeface="Calibri" panose="020F0502020204030204" pitchFamily="34" charset="0"/>
                <a:cs typeface="Calibri" panose="020F0502020204030204" pitchFamily="34" charset="0"/>
              </a:rPr>
              <a:t>μ</a:t>
            </a:r>
            <a:r>
              <a:rPr lang="en-US" dirty="0"/>
              <a:t>m</a:t>
            </a:r>
          </a:p>
          <a:p>
            <a:endParaRPr lang="en-US" dirty="0"/>
          </a:p>
        </p:txBody>
      </p:sp>
      <p:cxnSp>
        <p:nvCxnSpPr>
          <p:cNvPr id="73" name="Straight Arrow Connector 72">
            <a:extLst>
              <a:ext uri="{FF2B5EF4-FFF2-40B4-BE49-F238E27FC236}">
                <a16:creationId xmlns:a16="http://schemas.microsoft.com/office/drawing/2014/main" id="{A52FE884-8F7D-435E-BE57-F2F4E8F7FC6E}"/>
              </a:ext>
            </a:extLst>
          </p:cNvPr>
          <p:cNvCxnSpPr>
            <a:cxnSpLocks/>
          </p:cNvCxnSpPr>
          <p:nvPr/>
        </p:nvCxnSpPr>
        <p:spPr>
          <a:xfrm flipH="1">
            <a:off x="10415826" y="3800993"/>
            <a:ext cx="74907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84C455AD-002C-40C1-BA48-AB0E41F5E14D}"/>
              </a:ext>
            </a:extLst>
          </p:cNvPr>
          <p:cNvSpPr txBox="1"/>
          <p:nvPr/>
        </p:nvSpPr>
        <p:spPr>
          <a:xfrm>
            <a:off x="9842190" y="3901856"/>
            <a:ext cx="2085028" cy="923330"/>
          </a:xfrm>
          <a:prstGeom prst="rect">
            <a:avLst/>
          </a:prstGeom>
          <a:noFill/>
        </p:spPr>
        <p:txBody>
          <a:bodyPr wrap="square" rtlCol="0">
            <a:spAutoFit/>
          </a:bodyPr>
          <a:lstStyle/>
          <a:p>
            <a:pPr algn="ctr"/>
            <a:r>
              <a:rPr lang="en-US" dirty="0"/>
              <a:t>1-10 </a:t>
            </a:r>
            <a:r>
              <a:rPr lang="el-GR" dirty="0">
                <a:latin typeface="Calibri" panose="020F0502020204030204" pitchFamily="34" charset="0"/>
                <a:cs typeface="Calibri" panose="020F0502020204030204" pitchFamily="34" charset="0"/>
              </a:rPr>
              <a:t>μ</a:t>
            </a:r>
            <a:r>
              <a:rPr lang="en-US" dirty="0"/>
              <a:t>m</a:t>
            </a:r>
          </a:p>
          <a:p>
            <a:pPr algn="ctr"/>
            <a:r>
              <a:rPr lang="en-US" dirty="0"/>
              <a:t>D</a:t>
            </a:r>
            <a:r>
              <a:rPr lang="en-US" baseline="-25000" dirty="0"/>
              <a:t>mesopores</a:t>
            </a:r>
            <a:r>
              <a:rPr lang="en-US" dirty="0"/>
              <a:t>:25-50</a:t>
            </a:r>
            <a:r>
              <a:rPr lang="el-GR"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n</a:t>
            </a:r>
            <a:r>
              <a:rPr lang="en-US" dirty="0"/>
              <a:t>m</a:t>
            </a:r>
          </a:p>
          <a:p>
            <a:endParaRPr lang="en-US" dirty="0"/>
          </a:p>
        </p:txBody>
      </p:sp>
      <p:pic>
        <p:nvPicPr>
          <p:cNvPr id="10" name="Audio 9">
            <a:hlinkClick r:id="" action="ppaction://media"/>
            <a:extLst>
              <a:ext uri="{FF2B5EF4-FFF2-40B4-BE49-F238E27FC236}">
                <a16:creationId xmlns:a16="http://schemas.microsoft.com/office/drawing/2014/main" id="{0BE795BE-8C64-47B4-BBEF-8E102F49F5B2}"/>
              </a:ext>
            </a:extLst>
          </p:cNvPr>
          <p:cNvPicPr>
            <a:picLocks noChangeAspect="1"/>
          </p:cNvPicPr>
          <p:nvPr>
            <a:audioFile r:link="rId3"/>
            <p:extLst>
              <p:ext uri="{DAA4B4D4-6D71-4841-9C94-3DE7FCFB9230}">
                <p14:media xmlns:p14="http://schemas.microsoft.com/office/powerpoint/2010/main" r:embed="rId2"/>
              </p:ext>
            </p:extLst>
          </p:nvPr>
        </p:nvPicPr>
        <p:blipFill>
          <a:blip r:embed="rId9"/>
          <a:stretch>
            <a:fillRect/>
          </a:stretch>
        </p:blipFill>
        <p:spPr>
          <a:xfrm>
            <a:off x="11569700" y="6235700"/>
            <a:ext cx="406400" cy="406400"/>
          </a:xfrm>
          <a:prstGeom prst="rect">
            <a:avLst/>
          </a:prstGeom>
        </p:spPr>
      </p:pic>
    </p:spTree>
    <p:custDataLst>
      <p:tags r:id="rId1"/>
    </p:custDataLst>
    <p:extLst>
      <p:ext uri="{BB962C8B-B14F-4D97-AF65-F5344CB8AC3E}">
        <p14:creationId xmlns:p14="http://schemas.microsoft.com/office/powerpoint/2010/main" val="1127489945"/>
      </p:ext>
    </p:extLst>
  </p:cSld>
  <p:clrMapOvr>
    <a:masterClrMapping/>
  </p:clrMapOvr>
  <mc:AlternateContent xmlns:mc="http://schemas.openxmlformats.org/markup-compatibility/2006">
    <mc:Choice xmlns:p14="http://schemas.microsoft.com/office/powerpoint/2010/main" Requires="p14">
      <p:transition spd="slow" p14:dur="2000" advTm="33745"/>
    </mc:Choice>
    <mc:Fallback>
      <p:transition spd="slow" advTm="337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5" fill="hold" display="0">
                  <p:stCondLst>
                    <p:cond delay="indefinite"/>
                  </p:stCondLst>
                  <p:endCondLst>
                    <p:cond evt="onStopAudio" delay="0">
                      <p:tgtEl>
                        <p:sldTgt/>
                      </p:tgtEl>
                    </p:cond>
                  </p:endCondLst>
                </p:cTn>
                <p:tgtEl>
                  <p:spTgt spid="10"/>
                </p:tgtEl>
              </p:cMediaNode>
            </p:audio>
          </p:childTnLst>
        </p:cTn>
      </p:par>
    </p:tnLst>
    <p:bldLst>
      <p:bldP spid="55" grpId="0" animBg="1"/>
      <p:bldP spid="68" grpId="0"/>
      <p:bldP spid="7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3">
            <a:extLst>
              <a:ext uri="{FF2B5EF4-FFF2-40B4-BE49-F238E27FC236}">
                <a16:creationId xmlns:a16="http://schemas.microsoft.com/office/drawing/2014/main" id="{38560214-2D54-4A55-84C5-9F4F124F6E36}"/>
              </a:ext>
            </a:extLst>
          </p:cNvPr>
          <p:cNvSpPr txBox="1">
            <a:spLocks noGrp="1"/>
          </p:cNvSpPr>
          <p:nvPr>
            <p:ph type="title"/>
          </p:nvPr>
        </p:nvSpPr>
        <p:spPr>
          <a:xfrm>
            <a:off x="758106" y="224177"/>
            <a:ext cx="11352377" cy="1325559"/>
          </a:xfrm>
        </p:spPr>
        <p:txBody>
          <a:bodyPr/>
          <a:lstStyle/>
          <a:p>
            <a:pPr lvl="0"/>
            <a:r>
              <a:rPr lang="en-US" dirty="0">
                <a:latin typeface="Gill Sans"/>
              </a:rPr>
              <a:t>Modeling approach-simplifying assumptions</a:t>
            </a:r>
            <a:endParaRPr lang="en-US" dirty="0"/>
          </a:p>
        </p:txBody>
      </p:sp>
      <p:cxnSp>
        <p:nvCxnSpPr>
          <p:cNvPr id="8" name="Lige forbindelse 4">
            <a:extLst>
              <a:ext uri="{FF2B5EF4-FFF2-40B4-BE49-F238E27FC236}">
                <a16:creationId xmlns:a16="http://schemas.microsoft.com/office/drawing/2014/main" id="{5E509F2A-4296-4A3A-99C6-7E16C4C71DB3}"/>
              </a:ext>
            </a:extLst>
          </p:cNvPr>
          <p:cNvCxnSpPr>
            <a:cxnSpLocks/>
          </p:cNvCxnSpPr>
          <p:nvPr/>
        </p:nvCxnSpPr>
        <p:spPr>
          <a:xfrm>
            <a:off x="918293" y="1379718"/>
            <a:ext cx="960190" cy="0"/>
          </a:xfrm>
          <a:prstGeom prst="straightConnector1">
            <a:avLst/>
          </a:prstGeom>
          <a:noFill/>
          <a:ln w="76196" cap="flat">
            <a:solidFill>
              <a:srgbClr val="A6A6A6"/>
            </a:solidFill>
            <a:prstDash val="solid"/>
            <a:miter/>
          </a:ln>
        </p:spPr>
      </p:cxnSp>
      <p:sp>
        <p:nvSpPr>
          <p:cNvPr id="24" name="TextBox 23">
            <a:extLst>
              <a:ext uri="{FF2B5EF4-FFF2-40B4-BE49-F238E27FC236}">
                <a16:creationId xmlns:a16="http://schemas.microsoft.com/office/drawing/2014/main" id="{6045F1FC-B4EF-4612-B3B3-C586B5B91476}"/>
              </a:ext>
            </a:extLst>
          </p:cNvPr>
          <p:cNvSpPr txBox="1"/>
          <p:nvPr/>
        </p:nvSpPr>
        <p:spPr>
          <a:xfrm>
            <a:off x="295076" y="3532524"/>
            <a:ext cx="378879" cy="369332"/>
          </a:xfrm>
          <a:prstGeom prst="rect">
            <a:avLst/>
          </a:prstGeom>
          <a:noFill/>
        </p:spPr>
        <p:txBody>
          <a:bodyPr wrap="square" rtlCol="0">
            <a:spAutoFit/>
          </a:bodyPr>
          <a:lstStyle/>
          <a:p>
            <a:r>
              <a:rPr lang="en-US" dirty="0"/>
              <a:t>I</a:t>
            </a:r>
          </a:p>
        </p:txBody>
      </p:sp>
      <p:sp>
        <p:nvSpPr>
          <p:cNvPr id="26" name="TextBox 25">
            <a:extLst>
              <a:ext uri="{FF2B5EF4-FFF2-40B4-BE49-F238E27FC236}">
                <a16:creationId xmlns:a16="http://schemas.microsoft.com/office/drawing/2014/main" id="{D78A8109-91BC-417B-9E36-90C74489193D}"/>
              </a:ext>
            </a:extLst>
          </p:cNvPr>
          <p:cNvSpPr txBox="1"/>
          <p:nvPr/>
        </p:nvSpPr>
        <p:spPr>
          <a:xfrm>
            <a:off x="4495842" y="3532524"/>
            <a:ext cx="378879" cy="369332"/>
          </a:xfrm>
          <a:prstGeom prst="rect">
            <a:avLst/>
          </a:prstGeom>
          <a:noFill/>
        </p:spPr>
        <p:txBody>
          <a:bodyPr wrap="square" rtlCol="0">
            <a:spAutoFit/>
          </a:bodyPr>
          <a:lstStyle/>
          <a:p>
            <a:r>
              <a:rPr lang="en-US" dirty="0"/>
              <a:t>I</a:t>
            </a:r>
          </a:p>
        </p:txBody>
      </p:sp>
      <p:pic>
        <p:nvPicPr>
          <p:cNvPr id="35" name="Picture 34">
            <a:extLst>
              <a:ext uri="{FF2B5EF4-FFF2-40B4-BE49-F238E27FC236}">
                <a16:creationId xmlns:a16="http://schemas.microsoft.com/office/drawing/2014/main" id="{12675F08-8377-4CB9-82FC-2CD51F348763}"/>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218852" y="2114673"/>
            <a:ext cx="2933819" cy="2676361"/>
          </a:xfrm>
          <a:prstGeom prst="rect">
            <a:avLst/>
          </a:prstGeom>
        </p:spPr>
      </p:pic>
      <p:cxnSp>
        <p:nvCxnSpPr>
          <p:cNvPr id="38" name="Straight Connector 37">
            <a:extLst>
              <a:ext uri="{FF2B5EF4-FFF2-40B4-BE49-F238E27FC236}">
                <a16:creationId xmlns:a16="http://schemas.microsoft.com/office/drawing/2014/main" id="{5D93C012-16BF-4437-8147-B3035B911A17}"/>
              </a:ext>
            </a:extLst>
          </p:cNvPr>
          <p:cNvCxnSpPr>
            <a:cxnSpLocks/>
          </p:cNvCxnSpPr>
          <p:nvPr/>
        </p:nvCxnSpPr>
        <p:spPr>
          <a:xfrm>
            <a:off x="3721395" y="3269854"/>
            <a:ext cx="237460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976E806-949E-4516-930E-52787D40548C}"/>
              </a:ext>
            </a:extLst>
          </p:cNvPr>
          <p:cNvCxnSpPr>
            <a:cxnSpLocks/>
          </p:cNvCxnSpPr>
          <p:nvPr/>
        </p:nvCxnSpPr>
        <p:spPr>
          <a:xfrm flipV="1">
            <a:off x="7903029" y="3248910"/>
            <a:ext cx="2376249" cy="20944"/>
          </a:xfrm>
          <a:prstGeom prst="line">
            <a:avLst/>
          </a:prstGeom>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6D33CD54-0497-432F-AEC3-6A84B9B71D50}"/>
              </a:ext>
            </a:extLst>
          </p:cNvPr>
          <p:cNvSpPr/>
          <p:nvPr/>
        </p:nvSpPr>
        <p:spPr>
          <a:xfrm>
            <a:off x="10415826" y="2847053"/>
            <a:ext cx="749078" cy="775389"/>
          </a:xfrm>
          <a:prstGeom prst="ellipse">
            <a:avLst/>
          </a:prstGeom>
          <a:pattFill prst="lgCheck">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5" name="Straight Arrow Connector 64">
            <a:extLst>
              <a:ext uri="{FF2B5EF4-FFF2-40B4-BE49-F238E27FC236}">
                <a16:creationId xmlns:a16="http://schemas.microsoft.com/office/drawing/2014/main" id="{098B833F-5ECF-407D-A55E-DD5951BBFA7A}"/>
              </a:ext>
            </a:extLst>
          </p:cNvPr>
          <p:cNvCxnSpPr>
            <a:cxnSpLocks/>
          </p:cNvCxnSpPr>
          <p:nvPr/>
        </p:nvCxnSpPr>
        <p:spPr>
          <a:xfrm flipH="1">
            <a:off x="6511511" y="5001882"/>
            <a:ext cx="240574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18DC772F-D7A0-43D7-9C87-705D4F2013F4}"/>
              </a:ext>
            </a:extLst>
          </p:cNvPr>
          <p:cNvSpPr txBox="1"/>
          <p:nvPr/>
        </p:nvSpPr>
        <p:spPr>
          <a:xfrm>
            <a:off x="6837260" y="5169237"/>
            <a:ext cx="1920975" cy="1200329"/>
          </a:xfrm>
          <a:prstGeom prst="rect">
            <a:avLst/>
          </a:prstGeom>
          <a:noFill/>
        </p:spPr>
        <p:txBody>
          <a:bodyPr wrap="none" rtlCol="0">
            <a:spAutoFit/>
          </a:bodyPr>
          <a:lstStyle/>
          <a:p>
            <a:pPr algn="ctr"/>
            <a:r>
              <a:rPr lang="en-US" dirty="0"/>
              <a:t>10-100 </a:t>
            </a:r>
            <a:r>
              <a:rPr lang="el-GR" dirty="0">
                <a:latin typeface="Calibri" panose="020F0502020204030204" pitchFamily="34" charset="0"/>
                <a:cs typeface="Calibri" panose="020F0502020204030204" pitchFamily="34" charset="0"/>
              </a:rPr>
              <a:t>μ</a:t>
            </a:r>
            <a:r>
              <a:rPr lang="en-US" dirty="0"/>
              <a:t>m</a:t>
            </a:r>
          </a:p>
          <a:p>
            <a:pPr algn="ctr"/>
            <a:r>
              <a:rPr lang="en-US" dirty="0"/>
              <a:t>D</a:t>
            </a:r>
            <a:r>
              <a:rPr lang="en-US" baseline="-25000" dirty="0"/>
              <a:t>macropores</a:t>
            </a:r>
            <a:r>
              <a:rPr lang="en-US" dirty="0"/>
              <a:t>:1-10</a:t>
            </a:r>
            <a:r>
              <a:rPr lang="el-GR" dirty="0">
                <a:latin typeface="Calibri" panose="020F0502020204030204" pitchFamily="34" charset="0"/>
                <a:cs typeface="Calibri" panose="020F0502020204030204" pitchFamily="34" charset="0"/>
              </a:rPr>
              <a:t> μ</a:t>
            </a:r>
            <a:r>
              <a:rPr lang="en-US" dirty="0"/>
              <a:t>m</a:t>
            </a:r>
          </a:p>
          <a:p>
            <a:pPr algn="ctr"/>
            <a:endParaRPr lang="en-US" dirty="0"/>
          </a:p>
          <a:p>
            <a:pPr algn="ctr"/>
            <a:endParaRPr lang="en-US" dirty="0"/>
          </a:p>
        </p:txBody>
      </p:sp>
      <p:cxnSp>
        <p:nvCxnSpPr>
          <p:cNvPr id="73" name="Straight Arrow Connector 72">
            <a:extLst>
              <a:ext uri="{FF2B5EF4-FFF2-40B4-BE49-F238E27FC236}">
                <a16:creationId xmlns:a16="http://schemas.microsoft.com/office/drawing/2014/main" id="{A52FE884-8F7D-435E-BE57-F2F4E8F7FC6E}"/>
              </a:ext>
            </a:extLst>
          </p:cNvPr>
          <p:cNvCxnSpPr>
            <a:cxnSpLocks/>
          </p:cNvCxnSpPr>
          <p:nvPr/>
        </p:nvCxnSpPr>
        <p:spPr>
          <a:xfrm flipH="1">
            <a:off x="10415826" y="3800993"/>
            <a:ext cx="74907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84C455AD-002C-40C1-BA48-AB0E41F5E14D}"/>
              </a:ext>
            </a:extLst>
          </p:cNvPr>
          <p:cNvSpPr txBox="1"/>
          <p:nvPr/>
        </p:nvSpPr>
        <p:spPr>
          <a:xfrm>
            <a:off x="9842190" y="3901856"/>
            <a:ext cx="2085028" cy="1477328"/>
          </a:xfrm>
          <a:prstGeom prst="rect">
            <a:avLst/>
          </a:prstGeom>
          <a:noFill/>
        </p:spPr>
        <p:txBody>
          <a:bodyPr wrap="square" rtlCol="0">
            <a:spAutoFit/>
          </a:bodyPr>
          <a:lstStyle/>
          <a:p>
            <a:pPr algn="ctr"/>
            <a:r>
              <a:rPr lang="en-US" dirty="0"/>
              <a:t>1-10 </a:t>
            </a:r>
            <a:r>
              <a:rPr lang="el-GR" dirty="0">
                <a:latin typeface="Calibri" panose="020F0502020204030204" pitchFamily="34" charset="0"/>
                <a:cs typeface="Calibri" panose="020F0502020204030204" pitchFamily="34" charset="0"/>
              </a:rPr>
              <a:t>μ</a:t>
            </a:r>
            <a:r>
              <a:rPr lang="en-US" dirty="0"/>
              <a:t>m</a:t>
            </a:r>
          </a:p>
          <a:p>
            <a:pPr algn="ctr"/>
            <a:r>
              <a:rPr lang="en-US" dirty="0"/>
              <a:t>D</a:t>
            </a:r>
            <a:r>
              <a:rPr lang="en-US" baseline="-25000" dirty="0"/>
              <a:t>mesopores</a:t>
            </a:r>
            <a:r>
              <a:rPr lang="en-US" dirty="0"/>
              <a:t>:25-50</a:t>
            </a:r>
            <a:r>
              <a:rPr lang="el-GR"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n</a:t>
            </a:r>
            <a:r>
              <a:rPr lang="en-US" dirty="0"/>
              <a:t>m</a:t>
            </a:r>
          </a:p>
          <a:p>
            <a:pPr algn="ctr"/>
            <a:endParaRPr lang="en-US" dirty="0"/>
          </a:p>
          <a:p>
            <a:pPr algn="ctr"/>
            <a:endParaRPr lang="en-US" dirty="0"/>
          </a:p>
          <a:p>
            <a:endParaRPr lang="en-US" dirty="0"/>
          </a:p>
        </p:txBody>
      </p:sp>
      <p:sp>
        <p:nvSpPr>
          <p:cNvPr id="3" name="Rectangle 2">
            <a:extLst>
              <a:ext uri="{FF2B5EF4-FFF2-40B4-BE49-F238E27FC236}">
                <a16:creationId xmlns:a16="http://schemas.microsoft.com/office/drawing/2014/main" id="{6EDC2116-9B34-4574-A803-B9236D5190D0}"/>
              </a:ext>
            </a:extLst>
          </p:cNvPr>
          <p:cNvSpPr/>
          <p:nvPr/>
        </p:nvSpPr>
        <p:spPr>
          <a:xfrm>
            <a:off x="9821082" y="1916465"/>
            <a:ext cx="2127243" cy="356309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1C14C617-1392-46DB-AB50-3F022C5D110D}"/>
              </a:ext>
            </a:extLst>
          </p:cNvPr>
          <p:cNvSpPr txBox="1"/>
          <p:nvPr/>
        </p:nvSpPr>
        <p:spPr>
          <a:xfrm>
            <a:off x="9706723" y="1275494"/>
            <a:ext cx="2222340" cy="646331"/>
          </a:xfrm>
          <a:prstGeom prst="rect">
            <a:avLst/>
          </a:prstGeom>
          <a:noFill/>
        </p:spPr>
        <p:txBody>
          <a:bodyPr wrap="none" rtlCol="0">
            <a:spAutoFit/>
          </a:bodyPr>
          <a:lstStyle/>
          <a:p>
            <a:r>
              <a:rPr lang="en-US" dirty="0">
                <a:solidFill>
                  <a:schemeClr val="accent1"/>
                </a:solidFill>
              </a:rPr>
              <a:t>Mesoporosity is</a:t>
            </a:r>
          </a:p>
          <a:p>
            <a:r>
              <a:rPr lang="en-US" dirty="0">
                <a:solidFill>
                  <a:schemeClr val="accent1"/>
                </a:solidFill>
              </a:rPr>
              <a:t>homogenized (</a:t>
            </a:r>
            <a:r>
              <a:rPr lang="el-GR" dirty="0">
                <a:solidFill>
                  <a:schemeClr val="accent1"/>
                </a:solidFill>
                <a:latin typeface="Calibri" panose="020F0502020204030204" pitchFamily="34" charset="0"/>
                <a:cs typeface="Calibri" panose="020F0502020204030204" pitchFamily="34" charset="0"/>
              </a:rPr>
              <a:t>ξ</a:t>
            </a:r>
            <a:r>
              <a:rPr lang="en-US" dirty="0">
                <a:solidFill>
                  <a:schemeClr val="accent1"/>
                </a:solidFill>
                <a:latin typeface="Calibri" panose="020F0502020204030204" pitchFamily="34" charset="0"/>
                <a:cs typeface="Calibri" panose="020F0502020204030204" pitchFamily="34" charset="0"/>
              </a:rPr>
              <a:t>,</a:t>
            </a:r>
            <a:r>
              <a:rPr lang="el-GR" dirty="0">
                <a:solidFill>
                  <a:schemeClr val="accent1"/>
                </a:solidFill>
                <a:latin typeface="Calibri" panose="020F0502020204030204" pitchFamily="34" charset="0"/>
                <a:cs typeface="Calibri" panose="020F0502020204030204" pitchFamily="34" charset="0"/>
              </a:rPr>
              <a:t> τ</a:t>
            </a:r>
            <a:r>
              <a:rPr lang="en-US" dirty="0">
                <a:solidFill>
                  <a:schemeClr val="accent1"/>
                </a:solidFill>
                <a:latin typeface="Calibri" panose="020F0502020204030204" pitchFamily="34" charset="0"/>
                <a:cs typeface="Calibri" panose="020F0502020204030204" pitchFamily="34" charset="0"/>
              </a:rPr>
              <a:t>, a</a:t>
            </a:r>
            <a:r>
              <a:rPr lang="en-US" baseline="-25000" dirty="0">
                <a:solidFill>
                  <a:schemeClr val="accent1"/>
                </a:solidFill>
                <a:latin typeface="Calibri" panose="020F0502020204030204" pitchFamily="34" charset="0"/>
                <a:cs typeface="Calibri" panose="020F0502020204030204" pitchFamily="34" charset="0"/>
              </a:rPr>
              <a:t>v</a:t>
            </a:r>
            <a:r>
              <a:rPr lang="en-US" dirty="0">
                <a:solidFill>
                  <a:schemeClr val="accent1"/>
                </a:solidFill>
                <a:latin typeface="Calibri" panose="020F0502020204030204" pitchFamily="34" charset="0"/>
                <a:cs typeface="Calibri" panose="020F0502020204030204" pitchFamily="34" charset="0"/>
              </a:rPr>
              <a:t>)</a:t>
            </a:r>
            <a:endParaRPr lang="en-US" dirty="0">
              <a:solidFill>
                <a:schemeClr val="accent1"/>
              </a:solidFill>
            </a:endParaRPr>
          </a:p>
        </p:txBody>
      </p:sp>
      <p:sp>
        <p:nvSpPr>
          <p:cNvPr id="31" name="Oval 30">
            <a:extLst>
              <a:ext uri="{FF2B5EF4-FFF2-40B4-BE49-F238E27FC236}">
                <a16:creationId xmlns:a16="http://schemas.microsoft.com/office/drawing/2014/main" id="{AD86E5A8-D408-4383-9E50-21D20EEE5F10}"/>
              </a:ext>
            </a:extLst>
          </p:cNvPr>
          <p:cNvSpPr/>
          <p:nvPr/>
        </p:nvSpPr>
        <p:spPr>
          <a:xfrm>
            <a:off x="10415019" y="2847053"/>
            <a:ext cx="749078" cy="775389"/>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AEB6E2F3-8F07-4778-BF29-38C8777276F1}"/>
              </a:ext>
            </a:extLst>
          </p:cNvPr>
          <p:cNvCxnSpPr/>
          <p:nvPr/>
        </p:nvCxnSpPr>
        <p:spPr>
          <a:xfrm>
            <a:off x="9951159" y="4382320"/>
            <a:ext cx="18670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4" name="Picture 43">
            <a:extLst>
              <a:ext uri="{FF2B5EF4-FFF2-40B4-BE49-F238E27FC236}">
                <a16:creationId xmlns:a16="http://schemas.microsoft.com/office/drawing/2014/main" id="{3EAE182C-DF51-497C-B9D1-F931FF3E237A}"/>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178498" y="2700919"/>
            <a:ext cx="2294065" cy="1456162"/>
          </a:xfrm>
          <a:prstGeom prst="rect">
            <a:avLst/>
          </a:prstGeom>
        </p:spPr>
      </p:pic>
      <p:grpSp>
        <p:nvGrpSpPr>
          <p:cNvPr id="74" name="Group 73">
            <a:extLst>
              <a:ext uri="{FF2B5EF4-FFF2-40B4-BE49-F238E27FC236}">
                <a16:creationId xmlns:a16="http://schemas.microsoft.com/office/drawing/2014/main" id="{01086953-501C-4D55-818B-4058D29B6EA9}"/>
              </a:ext>
            </a:extLst>
          </p:cNvPr>
          <p:cNvGrpSpPr/>
          <p:nvPr/>
        </p:nvGrpSpPr>
        <p:grpSpPr>
          <a:xfrm>
            <a:off x="733662" y="2358213"/>
            <a:ext cx="3548262" cy="3121351"/>
            <a:chOff x="3919133" y="1613933"/>
            <a:chExt cx="4035499" cy="3630133"/>
          </a:xfrm>
        </p:grpSpPr>
        <p:grpSp>
          <p:nvGrpSpPr>
            <p:cNvPr id="75" name="Group 74">
              <a:extLst>
                <a:ext uri="{FF2B5EF4-FFF2-40B4-BE49-F238E27FC236}">
                  <a16:creationId xmlns:a16="http://schemas.microsoft.com/office/drawing/2014/main" id="{110BD2F7-9B81-4802-9841-4EDBE7D31B05}"/>
                </a:ext>
              </a:extLst>
            </p:cNvPr>
            <p:cNvGrpSpPr/>
            <p:nvPr/>
          </p:nvGrpSpPr>
          <p:grpSpPr>
            <a:xfrm>
              <a:off x="3919133" y="1613933"/>
              <a:ext cx="4035499" cy="3630133"/>
              <a:chOff x="5619971" y="1842533"/>
              <a:chExt cx="4035499" cy="3630133"/>
            </a:xfrm>
          </p:grpSpPr>
          <p:pic>
            <p:nvPicPr>
              <p:cNvPr id="78" name="Picture 77">
                <a:extLst>
                  <a:ext uri="{FF2B5EF4-FFF2-40B4-BE49-F238E27FC236}">
                    <a16:creationId xmlns:a16="http://schemas.microsoft.com/office/drawing/2014/main" id="{8168E833-9947-4F98-ADE2-658DD361A05C}"/>
                  </a:ext>
                </a:extLst>
              </p:cNvPr>
              <p:cNvPicPr>
                <a:picLocks noChangeAspect="1"/>
              </p:cNvPicPr>
              <p:nvPr/>
            </p:nvPicPr>
            <p:blipFill>
              <a:blip r:embed="rId7"/>
              <a:stretch>
                <a:fillRect/>
              </a:stretch>
            </p:blipFill>
            <p:spPr>
              <a:xfrm>
                <a:off x="7236120" y="1853166"/>
                <a:ext cx="2419350" cy="3619500"/>
              </a:xfrm>
              <a:prstGeom prst="rect">
                <a:avLst/>
              </a:prstGeom>
            </p:spPr>
          </p:pic>
          <p:pic>
            <p:nvPicPr>
              <p:cNvPr id="79" name="Picture 78">
                <a:extLst>
                  <a:ext uri="{FF2B5EF4-FFF2-40B4-BE49-F238E27FC236}">
                    <a16:creationId xmlns:a16="http://schemas.microsoft.com/office/drawing/2014/main" id="{622E6D32-9B36-435C-8957-6D862A47C346}"/>
                  </a:ext>
                </a:extLst>
              </p:cNvPr>
              <p:cNvPicPr>
                <a:picLocks noChangeAspect="1"/>
              </p:cNvPicPr>
              <p:nvPr/>
            </p:nvPicPr>
            <p:blipFill>
              <a:blip r:embed="rId7"/>
              <a:stretch>
                <a:fillRect/>
              </a:stretch>
            </p:blipFill>
            <p:spPr>
              <a:xfrm rot="10800000">
                <a:off x="5619971" y="1842533"/>
                <a:ext cx="2419350" cy="3619500"/>
              </a:xfrm>
              <a:prstGeom prst="rect">
                <a:avLst/>
              </a:prstGeom>
            </p:spPr>
          </p:pic>
        </p:grpSp>
        <p:sp>
          <p:nvSpPr>
            <p:cNvPr id="77" name="TextBox 76">
              <a:extLst>
                <a:ext uri="{FF2B5EF4-FFF2-40B4-BE49-F238E27FC236}">
                  <a16:creationId xmlns:a16="http://schemas.microsoft.com/office/drawing/2014/main" id="{AE795A32-DB1A-4BE9-BC60-00FDDB285659}"/>
                </a:ext>
              </a:extLst>
            </p:cNvPr>
            <p:cNvSpPr txBox="1"/>
            <p:nvPr/>
          </p:nvSpPr>
          <p:spPr>
            <a:xfrm rot="16200000">
              <a:off x="4543092" y="3125114"/>
              <a:ext cx="2736486" cy="735083"/>
            </a:xfrm>
            <a:prstGeom prst="rect">
              <a:avLst/>
            </a:prstGeom>
            <a:noFill/>
          </p:spPr>
          <p:txBody>
            <a:bodyPr wrap="square" rtlCol="0">
              <a:spAutoFit/>
            </a:bodyPr>
            <a:lstStyle/>
            <a:p>
              <a:r>
                <a:rPr lang="en-US" dirty="0"/>
                <a:t>Mesoporous  matrix with liquid electrolyte</a:t>
              </a:r>
            </a:p>
          </p:txBody>
        </p:sp>
      </p:grpSp>
      <p:sp>
        <p:nvSpPr>
          <p:cNvPr id="80" name="TextBox 79">
            <a:extLst>
              <a:ext uri="{FF2B5EF4-FFF2-40B4-BE49-F238E27FC236}">
                <a16:creationId xmlns:a16="http://schemas.microsoft.com/office/drawing/2014/main" id="{F19353AC-EE25-43B4-9FBB-528651495A89}"/>
              </a:ext>
            </a:extLst>
          </p:cNvPr>
          <p:cNvSpPr txBox="1"/>
          <p:nvPr/>
        </p:nvSpPr>
        <p:spPr>
          <a:xfrm>
            <a:off x="652888" y="1584642"/>
            <a:ext cx="2165978" cy="646331"/>
          </a:xfrm>
          <a:prstGeom prst="rect">
            <a:avLst/>
          </a:prstGeom>
          <a:noFill/>
        </p:spPr>
        <p:txBody>
          <a:bodyPr wrap="none" rtlCol="0">
            <a:spAutoFit/>
          </a:bodyPr>
          <a:lstStyle/>
          <a:p>
            <a:r>
              <a:rPr lang="en-US" dirty="0"/>
              <a:t>Cathode: HER</a:t>
            </a:r>
          </a:p>
          <a:p>
            <a:r>
              <a:rPr lang="en-US" dirty="0"/>
              <a:t>2H</a:t>
            </a:r>
            <a:r>
              <a:rPr lang="en-US" baseline="-25000" dirty="0"/>
              <a:t>2</a:t>
            </a:r>
            <a:r>
              <a:rPr lang="en-US" dirty="0"/>
              <a:t>O+2e</a:t>
            </a:r>
            <a:r>
              <a:rPr lang="en-US" baseline="30000" dirty="0"/>
              <a:t>-</a:t>
            </a:r>
            <a:r>
              <a:rPr lang="en-US" dirty="0">
                <a:latin typeface="Calibri" panose="020F0502020204030204" pitchFamily="34" charset="0"/>
                <a:cs typeface="Calibri" panose="020F0502020204030204" pitchFamily="34" charset="0"/>
              </a:rPr>
              <a:t>↔</a:t>
            </a:r>
            <a:r>
              <a:rPr lang="en-US" dirty="0">
                <a:solidFill>
                  <a:prstClr val="black"/>
                </a:solidFill>
              </a:rPr>
              <a:t>2OH</a:t>
            </a:r>
            <a:r>
              <a:rPr lang="en-US" baseline="30000" dirty="0">
                <a:solidFill>
                  <a:prstClr val="black"/>
                </a:solidFill>
              </a:rPr>
              <a:t>-</a:t>
            </a:r>
            <a:r>
              <a:rPr lang="en-US" dirty="0">
                <a:solidFill>
                  <a:prstClr val="black"/>
                </a:solidFill>
              </a:rPr>
              <a:t>+H</a:t>
            </a:r>
            <a:r>
              <a:rPr lang="en-US" baseline="-25000" dirty="0">
                <a:solidFill>
                  <a:prstClr val="black"/>
                </a:solidFill>
              </a:rPr>
              <a:t>2</a:t>
            </a:r>
            <a:endParaRPr lang="en-US" baseline="30000" dirty="0"/>
          </a:p>
        </p:txBody>
      </p:sp>
      <p:sp>
        <p:nvSpPr>
          <p:cNvPr id="81" name="TextBox 80">
            <a:extLst>
              <a:ext uri="{FF2B5EF4-FFF2-40B4-BE49-F238E27FC236}">
                <a16:creationId xmlns:a16="http://schemas.microsoft.com/office/drawing/2014/main" id="{B2BE4F1D-FAE6-4959-A8BC-A9F6C9D57DD9}"/>
              </a:ext>
            </a:extLst>
          </p:cNvPr>
          <p:cNvSpPr txBox="1"/>
          <p:nvPr/>
        </p:nvSpPr>
        <p:spPr>
          <a:xfrm>
            <a:off x="2918295" y="1589251"/>
            <a:ext cx="2215671" cy="923330"/>
          </a:xfrm>
          <a:prstGeom prst="rect">
            <a:avLst/>
          </a:prstGeom>
          <a:noFill/>
        </p:spPr>
        <p:txBody>
          <a:bodyPr wrap="none" rtlCol="0">
            <a:spAutoFit/>
          </a:bodyPr>
          <a:lstStyle/>
          <a:p>
            <a:r>
              <a:rPr lang="en-US" dirty="0"/>
              <a:t>Anode: OER</a:t>
            </a:r>
          </a:p>
          <a:p>
            <a:r>
              <a:rPr lang="en-US" dirty="0"/>
              <a:t>4</a:t>
            </a:r>
            <a:r>
              <a:rPr lang="en-US" dirty="0">
                <a:solidFill>
                  <a:prstClr val="black"/>
                </a:solidFill>
              </a:rPr>
              <a:t>OH</a:t>
            </a:r>
            <a:r>
              <a:rPr lang="en-US" baseline="30000" dirty="0">
                <a:solidFill>
                  <a:prstClr val="black"/>
                </a:solidFill>
              </a:rPr>
              <a:t>-</a:t>
            </a:r>
            <a:r>
              <a:rPr lang="en-US" dirty="0">
                <a:latin typeface="Calibri" panose="020F0502020204030204" pitchFamily="34" charset="0"/>
                <a:cs typeface="Calibri" panose="020F0502020204030204" pitchFamily="34" charset="0"/>
              </a:rPr>
              <a:t> ↔ </a:t>
            </a:r>
            <a:r>
              <a:rPr lang="en-US" dirty="0">
                <a:solidFill>
                  <a:prstClr val="black"/>
                </a:solidFill>
              </a:rPr>
              <a:t>4</a:t>
            </a:r>
            <a:r>
              <a:rPr lang="en-US" dirty="0"/>
              <a:t>e</a:t>
            </a:r>
            <a:r>
              <a:rPr lang="en-US" baseline="30000" dirty="0"/>
              <a:t>-</a:t>
            </a:r>
            <a:r>
              <a:rPr lang="en-US" dirty="0">
                <a:solidFill>
                  <a:prstClr val="black"/>
                </a:solidFill>
              </a:rPr>
              <a:t>+O</a:t>
            </a:r>
            <a:r>
              <a:rPr lang="en-US" baseline="-25000" dirty="0">
                <a:solidFill>
                  <a:prstClr val="black"/>
                </a:solidFill>
              </a:rPr>
              <a:t>2</a:t>
            </a:r>
            <a:r>
              <a:rPr lang="en-US" dirty="0">
                <a:solidFill>
                  <a:prstClr val="black"/>
                </a:solidFill>
              </a:rPr>
              <a:t> +H</a:t>
            </a:r>
            <a:r>
              <a:rPr lang="en-US" baseline="-25000" dirty="0">
                <a:solidFill>
                  <a:prstClr val="black"/>
                </a:solidFill>
              </a:rPr>
              <a:t>2</a:t>
            </a:r>
            <a:r>
              <a:rPr lang="en-US" dirty="0">
                <a:solidFill>
                  <a:prstClr val="black"/>
                </a:solidFill>
              </a:rPr>
              <a:t>O</a:t>
            </a:r>
            <a:endParaRPr lang="en-US" dirty="0"/>
          </a:p>
          <a:p>
            <a:endParaRPr lang="en-US" dirty="0"/>
          </a:p>
        </p:txBody>
      </p:sp>
      <p:sp>
        <p:nvSpPr>
          <p:cNvPr id="82" name="Arrow: Right 81">
            <a:extLst>
              <a:ext uri="{FF2B5EF4-FFF2-40B4-BE49-F238E27FC236}">
                <a16:creationId xmlns:a16="http://schemas.microsoft.com/office/drawing/2014/main" id="{A0EC3EEE-50B6-4349-AA8E-1E3BCF58DE41}"/>
              </a:ext>
            </a:extLst>
          </p:cNvPr>
          <p:cNvSpPr/>
          <p:nvPr/>
        </p:nvSpPr>
        <p:spPr>
          <a:xfrm rot="10800000">
            <a:off x="131893" y="3939216"/>
            <a:ext cx="482358" cy="2764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TextBox 82">
            <a:extLst>
              <a:ext uri="{FF2B5EF4-FFF2-40B4-BE49-F238E27FC236}">
                <a16:creationId xmlns:a16="http://schemas.microsoft.com/office/drawing/2014/main" id="{20D09E43-0B04-4D9F-B422-7E2F6090B866}"/>
              </a:ext>
            </a:extLst>
          </p:cNvPr>
          <p:cNvSpPr txBox="1"/>
          <p:nvPr/>
        </p:nvSpPr>
        <p:spPr>
          <a:xfrm>
            <a:off x="295076" y="3532524"/>
            <a:ext cx="378879" cy="369332"/>
          </a:xfrm>
          <a:prstGeom prst="rect">
            <a:avLst/>
          </a:prstGeom>
          <a:noFill/>
        </p:spPr>
        <p:txBody>
          <a:bodyPr wrap="square" rtlCol="0">
            <a:spAutoFit/>
          </a:bodyPr>
          <a:lstStyle/>
          <a:p>
            <a:r>
              <a:rPr lang="en-US" dirty="0"/>
              <a:t>I</a:t>
            </a:r>
          </a:p>
        </p:txBody>
      </p:sp>
      <p:sp>
        <p:nvSpPr>
          <p:cNvPr id="84" name="Arrow: Right 83">
            <a:extLst>
              <a:ext uri="{FF2B5EF4-FFF2-40B4-BE49-F238E27FC236}">
                <a16:creationId xmlns:a16="http://schemas.microsoft.com/office/drawing/2014/main" id="{36817123-2550-419E-936C-64C92856435C}"/>
              </a:ext>
            </a:extLst>
          </p:cNvPr>
          <p:cNvSpPr/>
          <p:nvPr/>
        </p:nvSpPr>
        <p:spPr>
          <a:xfrm rot="10800000">
            <a:off x="4337147" y="3880464"/>
            <a:ext cx="482358" cy="2764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TextBox 84">
            <a:extLst>
              <a:ext uri="{FF2B5EF4-FFF2-40B4-BE49-F238E27FC236}">
                <a16:creationId xmlns:a16="http://schemas.microsoft.com/office/drawing/2014/main" id="{7B2ADE98-3073-4473-9EF3-8EF6F28492C3}"/>
              </a:ext>
            </a:extLst>
          </p:cNvPr>
          <p:cNvSpPr txBox="1"/>
          <p:nvPr/>
        </p:nvSpPr>
        <p:spPr>
          <a:xfrm>
            <a:off x="4495842" y="3532524"/>
            <a:ext cx="378879" cy="369332"/>
          </a:xfrm>
          <a:prstGeom prst="rect">
            <a:avLst/>
          </a:prstGeom>
          <a:noFill/>
        </p:spPr>
        <p:txBody>
          <a:bodyPr wrap="square" rtlCol="0">
            <a:spAutoFit/>
          </a:bodyPr>
          <a:lstStyle/>
          <a:p>
            <a:r>
              <a:rPr lang="en-US" dirty="0"/>
              <a:t>I</a:t>
            </a:r>
          </a:p>
        </p:txBody>
      </p:sp>
      <p:sp>
        <p:nvSpPr>
          <p:cNvPr id="86" name="TextBox 85">
            <a:extLst>
              <a:ext uri="{FF2B5EF4-FFF2-40B4-BE49-F238E27FC236}">
                <a16:creationId xmlns:a16="http://schemas.microsoft.com/office/drawing/2014/main" id="{38360939-0813-4632-9B65-7B3F90986EB5}"/>
              </a:ext>
            </a:extLst>
          </p:cNvPr>
          <p:cNvSpPr txBox="1"/>
          <p:nvPr/>
        </p:nvSpPr>
        <p:spPr>
          <a:xfrm>
            <a:off x="2261593" y="2434628"/>
            <a:ext cx="574158" cy="369332"/>
          </a:xfrm>
          <a:prstGeom prst="rect">
            <a:avLst/>
          </a:prstGeom>
          <a:noFill/>
        </p:spPr>
        <p:txBody>
          <a:bodyPr wrap="square" rtlCol="0">
            <a:spAutoFit/>
          </a:bodyPr>
          <a:lstStyle/>
          <a:p>
            <a:r>
              <a:rPr lang="en-US" dirty="0">
                <a:solidFill>
                  <a:srgbClr val="FF0000"/>
                </a:solidFill>
              </a:rPr>
              <a:t>OH</a:t>
            </a:r>
            <a:r>
              <a:rPr lang="en-US" baseline="30000" dirty="0">
                <a:solidFill>
                  <a:srgbClr val="FF0000"/>
                </a:solidFill>
              </a:rPr>
              <a:t>-</a:t>
            </a:r>
          </a:p>
        </p:txBody>
      </p:sp>
      <p:cxnSp>
        <p:nvCxnSpPr>
          <p:cNvPr id="87" name="Straight Arrow Connector 86">
            <a:extLst>
              <a:ext uri="{FF2B5EF4-FFF2-40B4-BE49-F238E27FC236}">
                <a16:creationId xmlns:a16="http://schemas.microsoft.com/office/drawing/2014/main" id="{8A118124-E11E-4928-BAF6-94C62A21DDDC}"/>
              </a:ext>
            </a:extLst>
          </p:cNvPr>
          <p:cNvCxnSpPr/>
          <p:nvPr/>
        </p:nvCxnSpPr>
        <p:spPr>
          <a:xfrm>
            <a:off x="2314472" y="2803960"/>
            <a:ext cx="34171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C9311C65-942D-48C0-8022-6EBA285F5E1A}"/>
              </a:ext>
            </a:extLst>
          </p:cNvPr>
          <p:cNvCxnSpPr>
            <a:cxnSpLocks/>
          </p:cNvCxnSpPr>
          <p:nvPr/>
        </p:nvCxnSpPr>
        <p:spPr>
          <a:xfrm flipH="1">
            <a:off x="758108" y="5593078"/>
            <a:ext cx="352381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9CE4AB94-AD46-4D57-B454-CD534E74F24E}"/>
              </a:ext>
            </a:extLst>
          </p:cNvPr>
          <p:cNvSpPr txBox="1"/>
          <p:nvPr/>
        </p:nvSpPr>
        <p:spPr>
          <a:xfrm>
            <a:off x="1744997" y="5600523"/>
            <a:ext cx="1480662" cy="646331"/>
          </a:xfrm>
          <a:prstGeom prst="rect">
            <a:avLst/>
          </a:prstGeom>
          <a:noFill/>
        </p:spPr>
        <p:txBody>
          <a:bodyPr wrap="none" rtlCol="0">
            <a:spAutoFit/>
          </a:bodyPr>
          <a:lstStyle/>
          <a:p>
            <a:pPr algn="ctr"/>
            <a:r>
              <a:rPr lang="en-US" dirty="0"/>
              <a:t>~500</a:t>
            </a:r>
            <a:r>
              <a:rPr lang="el-GR" dirty="0">
                <a:latin typeface="Calibri" panose="020F0502020204030204" pitchFamily="34" charset="0"/>
                <a:cs typeface="Calibri" panose="020F0502020204030204" pitchFamily="34" charset="0"/>
              </a:rPr>
              <a:t>μ</a:t>
            </a:r>
            <a:r>
              <a:rPr lang="en-US" dirty="0"/>
              <a:t>m</a:t>
            </a:r>
          </a:p>
          <a:p>
            <a:endParaRPr lang="en-US" dirty="0"/>
          </a:p>
        </p:txBody>
      </p:sp>
      <p:pic>
        <p:nvPicPr>
          <p:cNvPr id="45" name="Picture 44">
            <a:extLst>
              <a:ext uri="{FF2B5EF4-FFF2-40B4-BE49-F238E27FC236}">
                <a16:creationId xmlns:a16="http://schemas.microsoft.com/office/drawing/2014/main" id="{F76F94B0-D063-4652-9B4C-5C462D0B7C69}"/>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795782" y="2475106"/>
            <a:ext cx="3487141" cy="2213469"/>
          </a:xfrm>
          <a:prstGeom prst="rect">
            <a:avLst/>
          </a:prstGeom>
        </p:spPr>
      </p:pic>
      <p:pic>
        <p:nvPicPr>
          <p:cNvPr id="18" name="Audio 17">
            <a:hlinkClick r:id="" action="ppaction://media"/>
            <a:extLst>
              <a:ext uri="{FF2B5EF4-FFF2-40B4-BE49-F238E27FC236}">
                <a16:creationId xmlns:a16="http://schemas.microsoft.com/office/drawing/2014/main" id="{AF408D47-64DB-40C0-A41B-5BC9BD78058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98466575"/>
      </p:ext>
    </p:extLst>
  </p:cSld>
  <p:clrMapOvr>
    <a:masterClrMapping/>
  </p:clrMapOvr>
  <mc:AlternateContent xmlns:mc="http://schemas.openxmlformats.org/markup-compatibility/2006">
    <mc:Choice xmlns:p14="http://schemas.microsoft.com/office/powerpoint/2010/main" Requires="p14">
      <p:transition spd="slow" p14:dur="2000" advTm="36980"/>
    </mc:Choice>
    <mc:Fallback>
      <p:transition spd="slow" advTm="369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0.2"/>
</p:tagLst>
</file>

<file path=ppt/tags/tag2.xml><?xml version="1.0" encoding="utf-8"?>
<p:tagLst xmlns:a="http://schemas.openxmlformats.org/drawingml/2006/main" xmlns:r="http://schemas.openxmlformats.org/officeDocument/2006/relationships" xmlns:p="http://schemas.openxmlformats.org/presentationml/2006/main">
  <p:tag name="TIMING" val="|2.9|2.2|12.4|15.6"/>
</p:tagLst>
</file>

<file path=ppt/tags/tag3.xml><?xml version="1.0" encoding="utf-8"?>
<p:tagLst xmlns:a="http://schemas.openxmlformats.org/drawingml/2006/main" xmlns:r="http://schemas.openxmlformats.org/officeDocument/2006/relationships" xmlns:p="http://schemas.openxmlformats.org/presentationml/2006/main">
  <p:tag name="TIMING" val="|20.6|0.4|0.6|0.4"/>
</p:tagLst>
</file>

<file path=ppt/tags/tag4.xml><?xml version="1.0" encoding="utf-8"?>
<p:tagLst xmlns:a="http://schemas.openxmlformats.org/drawingml/2006/main" xmlns:r="http://schemas.openxmlformats.org/officeDocument/2006/relationships" xmlns:p="http://schemas.openxmlformats.org/presentationml/2006/main">
  <p:tag name="TIMING" val="|14.6"/>
</p:tagLst>
</file>

<file path=ppt/tags/tag5.xml><?xml version="1.0" encoding="utf-8"?>
<p:tagLst xmlns:a="http://schemas.openxmlformats.org/drawingml/2006/main" xmlns:r="http://schemas.openxmlformats.org/officeDocument/2006/relationships" xmlns:p="http://schemas.openxmlformats.org/presentationml/2006/main">
  <p:tag name="TIMING" val="|11.1"/>
</p:tagLst>
</file>

<file path=ppt/tags/tag6.xml><?xml version="1.0" encoding="utf-8"?>
<p:tagLst xmlns:a="http://schemas.openxmlformats.org/drawingml/2006/main" xmlns:r="http://schemas.openxmlformats.org/officeDocument/2006/relationships" xmlns:p="http://schemas.openxmlformats.org/presentationml/2006/main">
  <p:tag name="TIMING" val="|10.7|0.7"/>
</p:tagLst>
</file>

<file path=ppt/theme/theme1.xml><?xml version="1.0" encoding="utf-8"?>
<a:theme xmlns:a="http://schemas.openxmlformats.org/drawingml/2006/main" name="Office tema">
  <a:themeElements>
    <a:clrScheme name="Kont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ont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Kont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ont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E8A2795A559E74B990421AB6FF8F9ED" ma:contentTypeVersion="10" ma:contentTypeDescription="Create a new document." ma:contentTypeScope="" ma:versionID="4c2f8e4acb427af80283d004c7084e2b">
  <xsd:schema xmlns:xsd="http://www.w3.org/2001/XMLSchema" xmlns:xs="http://www.w3.org/2001/XMLSchema" xmlns:p="http://schemas.microsoft.com/office/2006/metadata/properties" xmlns:ns2="29182f8d-f256-4af2-a6eb-83dfde000731" targetNamespace="http://schemas.microsoft.com/office/2006/metadata/properties" ma:root="true" ma:fieldsID="57808fa7c512db604352d89170189bbf" ns2:_="">
    <xsd:import namespace="29182f8d-f256-4af2-a6eb-83dfde00073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9182f8d-f256-4af2-a6eb-83dfde0007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AAE0BD0-015B-46A0-82FA-1E06495901FB}">
  <ds:schemaRefs>
    <ds:schemaRef ds:uri="http://schemas.microsoft.com/sharepoint/v3/contenttype/forms"/>
  </ds:schemaRefs>
</ds:datastoreItem>
</file>

<file path=customXml/itemProps2.xml><?xml version="1.0" encoding="utf-8"?>
<ds:datastoreItem xmlns:ds="http://schemas.openxmlformats.org/officeDocument/2006/customXml" ds:itemID="{29718E10-CDEB-4FC4-992B-48BC3F41AB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9182f8d-f256-4af2-a6eb-83dfde0007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6A2F0F4-A964-4E15-B3BC-757F1ABE799F}">
  <ds:schemaRef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29182f8d-f256-4af2-a6eb-83dfde00073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14285</TotalTime>
  <Words>1022</Words>
  <Application>Microsoft Office PowerPoint</Application>
  <PresentationFormat>Widescreen</PresentationFormat>
  <Paragraphs>198</Paragraphs>
  <Slides>19</Slides>
  <Notes>16</Notes>
  <HiddenSlides>0</HiddenSlides>
  <MMClips>19</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Gill Sans</vt:lpstr>
      <vt:lpstr>Helvetica Neue</vt:lpstr>
      <vt:lpstr>Office tema</vt:lpstr>
      <vt:lpstr>PowerPoint Presentation</vt:lpstr>
      <vt:lpstr>Who we are</vt:lpstr>
      <vt:lpstr>Outline</vt:lpstr>
      <vt:lpstr>Introduction - EEEHY project </vt:lpstr>
      <vt:lpstr>Importance of the study </vt:lpstr>
      <vt:lpstr>Introduction –  physics</vt:lpstr>
      <vt:lpstr>Modelling approach-simplifying assumptions</vt:lpstr>
      <vt:lpstr>Introduction –  physics and length scales</vt:lpstr>
      <vt:lpstr>Modeling approach-simplifying assumptions</vt:lpstr>
      <vt:lpstr>Modeling approach-porous electrode geometry 2D</vt:lpstr>
      <vt:lpstr>OER – effect of the electrode thickness</vt:lpstr>
      <vt:lpstr>Moving to 3D</vt:lpstr>
      <vt:lpstr>Moving to 3D</vt:lpstr>
      <vt:lpstr>3D Modelling approach</vt:lpstr>
      <vt:lpstr>OER –effect of the electrode thickness</vt:lpstr>
      <vt:lpstr>OER –effect of the electrode thickness and operating conditions</vt:lpstr>
      <vt:lpstr>OER –effect of agglomerate diameter</vt:lpstr>
      <vt:lpstr>Conclusion and next steps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OSI Actuator, kick off meeting</dc:title>
  <dc:creator>Lene Gottrup Barfod</dc:creator>
  <cp:lastModifiedBy>Matteo Lualdi</cp:lastModifiedBy>
  <cp:revision>436</cp:revision>
  <dcterms:created xsi:type="dcterms:W3CDTF">2017-03-13T10:21:12Z</dcterms:created>
  <dcterms:modified xsi:type="dcterms:W3CDTF">2020-09-23T12:11:40Z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0x010100DE8A2795A559E74B990421AB6FF8F9ED</vt:lpwstr>
  </property>
</Properties>
</file>