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6858000" cy="9906000" type="A4"/>
  <p:notesSz cx="6858000" cy="9144000"/>
  <p:defaultTextStyle>
    <a:defPPr>
      <a:defRPr lang="en-US"/>
    </a:defPPr>
    <a:lvl1pPr algn="l" defTabSz="956543" rtl="0" eaLnBrk="0" fontAlgn="base" hangingPunct="0">
      <a:spcBef>
        <a:spcPct val="0"/>
      </a:spcBef>
      <a:spcAft>
        <a:spcPct val="0"/>
      </a:spcAft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77925" indent="-378184" algn="l" defTabSz="956543" rtl="0" eaLnBrk="0" fontAlgn="base" hangingPunct="0">
      <a:spcBef>
        <a:spcPct val="0"/>
      </a:spcBef>
      <a:spcAft>
        <a:spcPct val="0"/>
      </a:spcAft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56543" indent="-757061" algn="l" defTabSz="956543" rtl="0" eaLnBrk="0" fontAlgn="base" hangingPunct="0">
      <a:spcBef>
        <a:spcPct val="0"/>
      </a:spcBef>
      <a:spcAft>
        <a:spcPct val="0"/>
      </a:spcAft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435508" indent="-1136285" algn="l" defTabSz="956543" rtl="0" eaLnBrk="0" fontAlgn="base" hangingPunct="0">
      <a:spcBef>
        <a:spcPct val="0"/>
      </a:spcBef>
      <a:spcAft>
        <a:spcPct val="0"/>
      </a:spcAft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914126" indent="-1515162" algn="l" defTabSz="956543" rtl="0" eaLnBrk="0" fontAlgn="base" hangingPunct="0">
      <a:spcBef>
        <a:spcPct val="0"/>
      </a:spcBef>
      <a:spcAft>
        <a:spcPct val="0"/>
      </a:spcAft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498705" algn="l" defTabSz="199482" rtl="0" eaLnBrk="1" latinLnBrk="0" hangingPunct="1"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598445" algn="l" defTabSz="199482" rtl="0" eaLnBrk="1" latinLnBrk="0" hangingPunct="1"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698187" algn="l" defTabSz="199482" rtl="0" eaLnBrk="1" latinLnBrk="0" hangingPunct="1"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797928" algn="l" defTabSz="199482" rtl="0" eaLnBrk="1" latinLnBrk="0" hangingPunct="1"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33"/>
    <a:srgbClr val="0079C1"/>
    <a:srgbClr val="DEEBF8"/>
    <a:srgbClr val="CADDF8"/>
    <a:srgbClr val="D9F8F4"/>
    <a:srgbClr val="D0F8F7"/>
    <a:srgbClr val="AEE6F8"/>
    <a:srgbClr val="2B9AF5"/>
    <a:srgbClr val="5BB0F7"/>
    <a:srgbClr val="78BE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03" autoAdjust="0"/>
    <p:restoredTop sz="94711" autoAdjust="0"/>
  </p:normalViewPr>
  <p:slideViewPr>
    <p:cSldViewPr>
      <p:cViewPr>
        <p:scale>
          <a:sx n="107" d="100"/>
          <a:sy n="107" d="100"/>
        </p:scale>
        <p:origin x="1632" y="62"/>
      </p:cViewPr>
      <p:guideLst>
        <p:guide orient="horz" pos="312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914400" cy="9144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7A49201A-7505-4B7D-9D84-C2AF0BC8D17F}" type="datetimeFigureOut">
              <a:rPr lang="en-US"/>
              <a:pPr>
                <a:defRPr/>
              </a:pPr>
              <a:t>9/22/2020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2EAD9E59-F8D1-4D21-8803-D28193E70F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5323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4173538" eaLnBrk="1" hangingPunct="1">
              <a:defRPr sz="1200">
                <a:latin typeface="Arial" charset="0"/>
                <a:ea typeface="ＭＳ Ｐゴシック" panose="020B0600070205080204" pitchFamily="34" charset="-128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3B1E44C4-76E0-4510-BF89-2236422CE1B1}" type="datetimeFigureOut">
              <a:rPr lang="en-US" altLang="en-US"/>
              <a:pPr>
                <a:defRPr/>
              </a:pPr>
              <a:t>9/22/2020</a:t>
            </a:fld>
            <a:endParaRPr lang="en-US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defTabSz="4173538" eaLnBrk="1" hangingPunct="1">
              <a:defRPr sz="1200">
                <a:latin typeface="Arial" charset="0"/>
                <a:ea typeface="ＭＳ Ｐゴシック" panose="020B0600070205080204" pitchFamily="34" charset="-128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C7275B16-A72A-4DD8-A2FF-9D3665BC87D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147362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199136" rtl="0" eaLnBrk="0" fontAlgn="base" hangingPunct="0">
      <a:spcBef>
        <a:spcPct val="30000"/>
      </a:spcBef>
      <a:spcAft>
        <a:spcPct val="0"/>
      </a:spcAft>
      <a:defRPr sz="262" kern="1200">
        <a:solidFill>
          <a:schemeClr val="tx1"/>
        </a:solidFill>
        <a:latin typeface="+mn-lt"/>
        <a:ea typeface="ＭＳ Ｐゴシック" charset="0"/>
        <a:cs typeface="+mn-cs"/>
      </a:defRPr>
    </a:lvl1pPr>
    <a:lvl2pPr marL="99395" algn="l" defTabSz="199136" rtl="0" eaLnBrk="0" fontAlgn="base" hangingPunct="0">
      <a:spcBef>
        <a:spcPct val="30000"/>
      </a:spcBef>
      <a:spcAft>
        <a:spcPct val="0"/>
      </a:spcAft>
      <a:defRPr sz="262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199136" algn="l" defTabSz="199136" rtl="0" eaLnBrk="0" fontAlgn="base" hangingPunct="0">
      <a:spcBef>
        <a:spcPct val="30000"/>
      </a:spcBef>
      <a:spcAft>
        <a:spcPct val="0"/>
      </a:spcAft>
      <a:defRPr sz="262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298876" algn="l" defTabSz="199136" rtl="0" eaLnBrk="0" fontAlgn="base" hangingPunct="0">
      <a:spcBef>
        <a:spcPct val="30000"/>
      </a:spcBef>
      <a:spcAft>
        <a:spcPct val="0"/>
      </a:spcAft>
      <a:defRPr sz="262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398617" algn="l" defTabSz="199136" rtl="0" eaLnBrk="0" fontAlgn="base" hangingPunct="0">
      <a:spcBef>
        <a:spcPct val="30000"/>
      </a:spcBef>
      <a:spcAft>
        <a:spcPct val="0"/>
      </a:spcAft>
      <a:defRPr sz="262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498636" algn="l" defTabSz="199455" rtl="0" eaLnBrk="1" latinLnBrk="0" hangingPunct="1">
      <a:defRPr sz="262" kern="1200">
        <a:solidFill>
          <a:schemeClr val="tx1"/>
        </a:solidFill>
        <a:latin typeface="+mn-lt"/>
        <a:ea typeface="+mn-ea"/>
        <a:cs typeface="+mn-cs"/>
      </a:defRPr>
    </a:lvl6pPr>
    <a:lvl7pPr marL="598364" algn="l" defTabSz="199455" rtl="0" eaLnBrk="1" latinLnBrk="0" hangingPunct="1">
      <a:defRPr sz="262" kern="1200">
        <a:solidFill>
          <a:schemeClr val="tx1"/>
        </a:solidFill>
        <a:latin typeface="+mn-lt"/>
        <a:ea typeface="+mn-ea"/>
        <a:cs typeface="+mn-cs"/>
      </a:defRPr>
    </a:lvl7pPr>
    <a:lvl8pPr marL="698091" algn="l" defTabSz="199455" rtl="0" eaLnBrk="1" latinLnBrk="0" hangingPunct="1">
      <a:defRPr sz="262" kern="1200">
        <a:solidFill>
          <a:schemeClr val="tx1"/>
        </a:solidFill>
        <a:latin typeface="+mn-lt"/>
        <a:ea typeface="+mn-ea"/>
        <a:cs typeface="+mn-cs"/>
      </a:defRPr>
    </a:lvl8pPr>
    <a:lvl9pPr marL="797818" algn="l" defTabSz="199455" rtl="0" eaLnBrk="1" latinLnBrk="0" hangingPunct="1">
      <a:defRPr sz="26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241550" y="685800"/>
            <a:ext cx="23749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altLang="en-US">
              <a:ea typeface="ＭＳ Ｐゴシック" panose="020B0600070205080204" pitchFamily="34" charset="-128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800E2F5-9325-49D0-9CA7-003E887F6141}" type="slidenum">
              <a:rPr lang="en-US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573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1" y="3077282"/>
            <a:ext cx="5829300" cy="212336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6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270584-CE83-4C86-A8A6-90D479AF1694}" type="datetimeFigureOut">
              <a:rPr lang="en-US" altLang="en-US"/>
              <a:pPr>
                <a:defRPr/>
              </a:pPr>
              <a:t>9/22/2020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217850-2264-4BB2-BF85-8562A114291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02643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09B170-3FD2-4166-8F99-7C5ACB6DEC97}" type="datetimeFigureOut">
              <a:rPr lang="en-US" altLang="en-US"/>
              <a:pPr>
                <a:defRPr/>
              </a:pPr>
              <a:t>9/22/2020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48C773-9DA3-4359-9C28-7DD1554617A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6692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899857" y="2538414"/>
            <a:ext cx="5554266" cy="5409547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34679" y="2538414"/>
            <a:ext cx="16550878" cy="5409547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BDFF8-C9F9-45D4-9049-FD5E4E486AB6}" type="datetimeFigureOut">
              <a:rPr lang="en-US" altLang="en-US"/>
              <a:pPr>
                <a:defRPr/>
              </a:pPr>
              <a:t>9/22/2020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D5E088-61DA-430C-9D99-F1B9976A374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26433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D41B9A-0EE9-4713-ABF5-56D3A419B13D}" type="datetimeFigureOut">
              <a:rPr lang="en-US" altLang="en-US"/>
              <a:pPr>
                <a:defRPr/>
              </a:pPr>
              <a:t>9/22/2020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B739F-F50A-42E8-BF2A-DEC102E7C0C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8066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091" indent="0">
              <a:buNone/>
              <a:defRPr sz="1791">
                <a:solidFill>
                  <a:schemeClr val="tx1">
                    <a:tint val="75000"/>
                  </a:schemeClr>
                </a:solidFill>
              </a:defRPr>
            </a:lvl2pPr>
            <a:lvl3pPr marL="914181" indent="0">
              <a:buNone/>
              <a:defRPr sz="1604">
                <a:solidFill>
                  <a:schemeClr val="tx1">
                    <a:tint val="75000"/>
                  </a:schemeClr>
                </a:solidFill>
              </a:defRPr>
            </a:lvl3pPr>
            <a:lvl4pPr marL="1371272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4pPr>
            <a:lvl5pPr marL="1828362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5pPr>
            <a:lvl6pPr marL="2285453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6pPr>
            <a:lvl7pPr marL="2742543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7pPr>
            <a:lvl8pPr marL="3199634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8pPr>
            <a:lvl9pPr marL="3656724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52635E-513B-410C-9E11-543414069F4B}" type="datetimeFigureOut">
              <a:rPr lang="en-US" altLang="en-US"/>
              <a:pPr>
                <a:defRPr/>
              </a:pPr>
              <a:t>9/22/2020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A611B7-A08A-453F-ADAC-FA7D979D7AC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11177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4679" y="14792502"/>
            <a:ext cx="11052572" cy="41841384"/>
          </a:xfrm>
        </p:spPr>
        <p:txBody>
          <a:bodyPr/>
          <a:lstStyle>
            <a:lvl1pPr>
              <a:defRPr sz="2812"/>
            </a:lvl1pPr>
            <a:lvl2pPr>
              <a:defRPr sz="2396"/>
            </a:lvl2pPr>
            <a:lvl3pPr>
              <a:defRPr sz="2000"/>
            </a:lvl3pPr>
            <a:lvl4pPr>
              <a:defRPr sz="1791"/>
            </a:lvl4pPr>
            <a:lvl5pPr>
              <a:defRPr sz="1791"/>
            </a:lvl5pPr>
            <a:lvl6pPr>
              <a:defRPr sz="1791"/>
            </a:lvl6pPr>
            <a:lvl7pPr>
              <a:defRPr sz="1791"/>
            </a:lvl7pPr>
            <a:lvl8pPr>
              <a:defRPr sz="1791"/>
            </a:lvl8pPr>
            <a:lvl9pPr>
              <a:defRPr sz="179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401551" y="14792502"/>
            <a:ext cx="11052572" cy="41841384"/>
          </a:xfrm>
        </p:spPr>
        <p:txBody>
          <a:bodyPr/>
          <a:lstStyle>
            <a:lvl1pPr>
              <a:defRPr sz="2812"/>
            </a:lvl1pPr>
            <a:lvl2pPr>
              <a:defRPr sz="2396"/>
            </a:lvl2pPr>
            <a:lvl3pPr>
              <a:defRPr sz="2000"/>
            </a:lvl3pPr>
            <a:lvl4pPr>
              <a:defRPr sz="1791"/>
            </a:lvl4pPr>
            <a:lvl5pPr>
              <a:defRPr sz="1791"/>
            </a:lvl5pPr>
            <a:lvl6pPr>
              <a:defRPr sz="1791"/>
            </a:lvl6pPr>
            <a:lvl7pPr>
              <a:defRPr sz="1791"/>
            </a:lvl7pPr>
            <a:lvl8pPr>
              <a:defRPr sz="1791"/>
            </a:lvl8pPr>
            <a:lvl9pPr>
              <a:defRPr sz="179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BBF237-0882-4343-A6E2-E8DF0B642C23}" type="datetimeFigureOut">
              <a:rPr lang="en-US" altLang="en-US"/>
              <a:pPr>
                <a:defRPr/>
              </a:pPr>
              <a:t>9/22/2020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A5CF2-18D3-4565-8442-C13E320DDFA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4084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6"/>
            <a:ext cx="3030141" cy="924101"/>
          </a:xfrm>
        </p:spPr>
        <p:txBody>
          <a:bodyPr anchor="b"/>
          <a:lstStyle>
            <a:lvl1pPr marL="0" indent="0">
              <a:buNone/>
              <a:defRPr sz="2396" b="1"/>
            </a:lvl1pPr>
            <a:lvl2pPr marL="457091" indent="0">
              <a:buNone/>
              <a:defRPr sz="2000" b="1"/>
            </a:lvl2pPr>
            <a:lvl3pPr marL="914181" indent="0">
              <a:buNone/>
              <a:defRPr sz="1791" b="1"/>
            </a:lvl3pPr>
            <a:lvl4pPr marL="1371272" indent="0">
              <a:buNone/>
              <a:defRPr sz="1604" b="1"/>
            </a:lvl4pPr>
            <a:lvl5pPr marL="1828362" indent="0">
              <a:buNone/>
              <a:defRPr sz="1604" b="1"/>
            </a:lvl5pPr>
            <a:lvl6pPr marL="2285453" indent="0">
              <a:buNone/>
              <a:defRPr sz="1604" b="1"/>
            </a:lvl6pPr>
            <a:lvl7pPr marL="2742543" indent="0">
              <a:buNone/>
              <a:defRPr sz="1604" b="1"/>
            </a:lvl7pPr>
            <a:lvl8pPr marL="3199634" indent="0">
              <a:buNone/>
              <a:defRPr sz="1604" b="1"/>
            </a:lvl8pPr>
            <a:lvl9pPr marL="3656724" indent="0">
              <a:buNone/>
              <a:defRPr sz="160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396"/>
            </a:lvl1pPr>
            <a:lvl2pPr>
              <a:defRPr sz="2000"/>
            </a:lvl2pPr>
            <a:lvl3pPr>
              <a:defRPr sz="1791"/>
            </a:lvl3pPr>
            <a:lvl4pPr>
              <a:defRPr sz="1604"/>
            </a:lvl4pPr>
            <a:lvl5pPr>
              <a:defRPr sz="1604"/>
            </a:lvl5pPr>
            <a:lvl6pPr>
              <a:defRPr sz="1604"/>
            </a:lvl6pPr>
            <a:lvl7pPr>
              <a:defRPr sz="1604"/>
            </a:lvl7pPr>
            <a:lvl8pPr>
              <a:defRPr sz="1604"/>
            </a:lvl8pPr>
            <a:lvl9pPr>
              <a:defRPr sz="160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6"/>
            <a:ext cx="3031332" cy="924101"/>
          </a:xfrm>
        </p:spPr>
        <p:txBody>
          <a:bodyPr anchor="b"/>
          <a:lstStyle>
            <a:lvl1pPr marL="0" indent="0">
              <a:buNone/>
              <a:defRPr sz="2396" b="1"/>
            </a:lvl1pPr>
            <a:lvl2pPr marL="457091" indent="0">
              <a:buNone/>
              <a:defRPr sz="2000" b="1"/>
            </a:lvl2pPr>
            <a:lvl3pPr marL="914181" indent="0">
              <a:buNone/>
              <a:defRPr sz="1791" b="1"/>
            </a:lvl3pPr>
            <a:lvl4pPr marL="1371272" indent="0">
              <a:buNone/>
              <a:defRPr sz="1604" b="1"/>
            </a:lvl4pPr>
            <a:lvl5pPr marL="1828362" indent="0">
              <a:buNone/>
              <a:defRPr sz="1604" b="1"/>
            </a:lvl5pPr>
            <a:lvl6pPr marL="2285453" indent="0">
              <a:buNone/>
              <a:defRPr sz="1604" b="1"/>
            </a:lvl6pPr>
            <a:lvl7pPr marL="2742543" indent="0">
              <a:buNone/>
              <a:defRPr sz="1604" b="1"/>
            </a:lvl7pPr>
            <a:lvl8pPr marL="3199634" indent="0">
              <a:buNone/>
              <a:defRPr sz="1604" b="1"/>
            </a:lvl8pPr>
            <a:lvl9pPr marL="3656724" indent="0">
              <a:buNone/>
              <a:defRPr sz="160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2" cy="5707416"/>
          </a:xfrm>
        </p:spPr>
        <p:txBody>
          <a:bodyPr/>
          <a:lstStyle>
            <a:lvl1pPr>
              <a:defRPr sz="2396"/>
            </a:lvl1pPr>
            <a:lvl2pPr>
              <a:defRPr sz="2000"/>
            </a:lvl2pPr>
            <a:lvl3pPr>
              <a:defRPr sz="1791"/>
            </a:lvl3pPr>
            <a:lvl4pPr>
              <a:defRPr sz="1604"/>
            </a:lvl4pPr>
            <a:lvl5pPr>
              <a:defRPr sz="1604"/>
            </a:lvl5pPr>
            <a:lvl6pPr>
              <a:defRPr sz="1604"/>
            </a:lvl6pPr>
            <a:lvl7pPr>
              <a:defRPr sz="1604"/>
            </a:lvl7pPr>
            <a:lvl8pPr>
              <a:defRPr sz="1604"/>
            </a:lvl8pPr>
            <a:lvl9pPr>
              <a:defRPr sz="160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30EBE0-87FE-4EB3-BED7-C65F8246E07D}" type="datetimeFigureOut">
              <a:rPr lang="en-US" altLang="en-US"/>
              <a:pPr>
                <a:defRPr/>
              </a:pPr>
              <a:t>9/22/2020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F21328-5078-47A0-B579-5C84232C278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66862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88AC96-B8EA-494A-AAF5-FFE9C69C5B9A}" type="datetimeFigureOut">
              <a:rPr lang="en-US" altLang="en-US"/>
              <a:pPr>
                <a:defRPr/>
              </a:pPr>
              <a:t>9/22/2020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4D85E0-A158-4BAA-80D5-356E7FD89A6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8965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C3B864-8E65-44B0-AAAC-856EC5B5702A}" type="datetimeFigureOut">
              <a:rPr lang="en-US" altLang="en-US"/>
              <a:pPr>
                <a:defRPr/>
              </a:pPr>
              <a:t>9/22/2020</a:t>
            </a:fld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C1E8A8-87F2-4885-95EF-4A36E81D6CD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38512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94407"/>
            <a:ext cx="3833812" cy="8454497"/>
          </a:xfrm>
        </p:spPr>
        <p:txBody>
          <a:bodyPr/>
          <a:lstStyle>
            <a:lvl1pPr>
              <a:defRPr sz="3208"/>
            </a:lvl1pPr>
            <a:lvl2pPr>
              <a:defRPr sz="2812"/>
            </a:lvl2pPr>
            <a:lvl3pPr>
              <a:defRPr sz="2396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396"/>
            </a:lvl1pPr>
            <a:lvl2pPr marL="457091" indent="0">
              <a:buNone/>
              <a:defRPr sz="1208"/>
            </a:lvl2pPr>
            <a:lvl3pPr marL="914181" indent="0">
              <a:buNone/>
              <a:defRPr sz="1000"/>
            </a:lvl3pPr>
            <a:lvl4pPr marL="1371272" indent="0">
              <a:buNone/>
              <a:defRPr sz="896"/>
            </a:lvl4pPr>
            <a:lvl5pPr marL="1828362" indent="0">
              <a:buNone/>
              <a:defRPr sz="896"/>
            </a:lvl5pPr>
            <a:lvl6pPr marL="2285453" indent="0">
              <a:buNone/>
              <a:defRPr sz="896"/>
            </a:lvl6pPr>
            <a:lvl7pPr marL="2742543" indent="0">
              <a:buNone/>
              <a:defRPr sz="896"/>
            </a:lvl7pPr>
            <a:lvl8pPr marL="3199634" indent="0">
              <a:buNone/>
              <a:defRPr sz="896"/>
            </a:lvl8pPr>
            <a:lvl9pPr marL="3656724" indent="0">
              <a:buNone/>
              <a:defRPr sz="89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126E59-54E6-4E03-9E07-D40B85935CA5}" type="datetimeFigureOut">
              <a:rPr lang="en-US" altLang="en-US"/>
              <a:pPr>
                <a:defRPr/>
              </a:pPr>
              <a:t>9/22/2020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36EF51-CF3D-453A-8691-04CB516D310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85547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20"/>
            <a:ext cx="4114800" cy="5943600"/>
          </a:xfrm>
        </p:spPr>
        <p:txBody>
          <a:bodyPr rtlCol="0">
            <a:normAutofit/>
          </a:bodyPr>
          <a:lstStyle>
            <a:lvl1pPr marL="0" indent="0">
              <a:buNone/>
              <a:defRPr sz="3208"/>
            </a:lvl1pPr>
            <a:lvl2pPr marL="457091" indent="0">
              <a:buNone/>
              <a:defRPr sz="2812"/>
            </a:lvl2pPr>
            <a:lvl3pPr marL="914181" indent="0">
              <a:buNone/>
              <a:defRPr sz="2396"/>
            </a:lvl3pPr>
            <a:lvl4pPr marL="1371272" indent="0">
              <a:buNone/>
              <a:defRPr sz="2000"/>
            </a:lvl4pPr>
            <a:lvl5pPr marL="1828362" indent="0">
              <a:buNone/>
              <a:defRPr sz="2000"/>
            </a:lvl5pPr>
            <a:lvl6pPr marL="2285453" indent="0">
              <a:buNone/>
              <a:defRPr sz="2000"/>
            </a:lvl6pPr>
            <a:lvl7pPr marL="2742543" indent="0">
              <a:buNone/>
              <a:defRPr sz="2000"/>
            </a:lvl7pPr>
            <a:lvl8pPr marL="3199634" indent="0">
              <a:buNone/>
              <a:defRPr sz="2000"/>
            </a:lvl8pPr>
            <a:lvl9pPr marL="3656724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396"/>
            </a:lvl1pPr>
            <a:lvl2pPr marL="457091" indent="0">
              <a:buNone/>
              <a:defRPr sz="1208"/>
            </a:lvl2pPr>
            <a:lvl3pPr marL="914181" indent="0">
              <a:buNone/>
              <a:defRPr sz="1000"/>
            </a:lvl3pPr>
            <a:lvl4pPr marL="1371272" indent="0">
              <a:buNone/>
              <a:defRPr sz="896"/>
            </a:lvl4pPr>
            <a:lvl5pPr marL="1828362" indent="0">
              <a:buNone/>
              <a:defRPr sz="896"/>
            </a:lvl5pPr>
            <a:lvl6pPr marL="2285453" indent="0">
              <a:buNone/>
              <a:defRPr sz="896"/>
            </a:lvl6pPr>
            <a:lvl7pPr marL="2742543" indent="0">
              <a:buNone/>
              <a:defRPr sz="896"/>
            </a:lvl7pPr>
            <a:lvl8pPr marL="3199634" indent="0">
              <a:buNone/>
              <a:defRPr sz="896"/>
            </a:lvl8pPr>
            <a:lvl9pPr marL="3656724" indent="0">
              <a:buNone/>
              <a:defRPr sz="89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8CA4E6-9543-4DFD-A949-1A245BABB9B8}" type="datetimeFigureOut">
              <a:rPr lang="en-US" altLang="en-US"/>
              <a:pPr>
                <a:defRPr/>
              </a:pPr>
              <a:t>9/22/2020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55EDFF-D8FA-4C07-B392-D32C37DB617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12572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42966" y="396627"/>
            <a:ext cx="6172068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42966" y="2311329"/>
            <a:ext cx="6172068" cy="6537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38852" tIns="219426" rIns="438852" bIns="2194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66" y="9181538"/>
            <a:ext cx="1600068" cy="527403"/>
          </a:xfrm>
          <a:prstGeom prst="rect">
            <a:avLst/>
          </a:prstGeom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8">
                <a:solidFill>
                  <a:srgbClr val="898989"/>
                </a:solidFill>
                <a:latin typeface="Calibri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B72D218E-FCE8-4527-8743-B5A6254E7791}" type="datetimeFigureOut">
              <a:rPr lang="en-US" altLang="en-US"/>
              <a:pPr>
                <a:defRPr/>
              </a:pPr>
              <a:t>9/22/2020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216" y="9181538"/>
            <a:ext cx="2171568" cy="527403"/>
          </a:xfrm>
          <a:prstGeom prst="rect">
            <a:avLst/>
          </a:prstGeom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8">
                <a:solidFill>
                  <a:srgbClr val="898989"/>
                </a:solidFill>
                <a:latin typeface="Calibri" pitchFamily="34" charset="0"/>
                <a:ea typeface="ＭＳ Ｐゴシック" panose="020B0600070205080204" pitchFamily="34" charset="-128"/>
                <a:cs typeface="Arial" charset="0"/>
              </a:defRPr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66" y="9181538"/>
            <a:ext cx="1600068" cy="527403"/>
          </a:xfrm>
          <a:prstGeom prst="rect">
            <a:avLst/>
          </a:prstGeom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8">
                <a:solidFill>
                  <a:srgbClr val="898989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0B562D54-643E-44AB-ACA5-972A5DA0175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3381" rtl="0" eaLnBrk="0" fontAlgn="base" hangingPunct="0">
        <a:spcBef>
          <a:spcPct val="0"/>
        </a:spcBef>
        <a:spcAft>
          <a:spcPct val="0"/>
        </a:spcAft>
        <a:defRPr sz="4395" kern="1200">
          <a:solidFill>
            <a:schemeClr val="tx1"/>
          </a:solidFill>
          <a:latin typeface="+mj-lt"/>
          <a:ea typeface="ＭＳ Ｐゴシック" charset="0"/>
          <a:cs typeface="+mj-cs"/>
        </a:defRPr>
      </a:lvl1pPr>
      <a:lvl2pPr algn="ctr" defTabSz="913381" rtl="0" eaLnBrk="0" fontAlgn="base" hangingPunct="0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  <a:ea typeface="ＭＳ Ｐゴシック" charset="0"/>
        </a:defRPr>
      </a:lvl2pPr>
      <a:lvl3pPr algn="ctr" defTabSz="913381" rtl="0" eaLnBrk="0" fontAlgn="base" hangingPunct="0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  <a:ea typeface="ＭＳ Ｐゴシック" charset="0"/>
        </a:defRPr>
      </a:lvl3pPr>
      <a:lvl4pPr algn="ctr" defTabSz="913381" rtl="0" eaLnBrk="0" fontAlgn="base" hangingPunct="0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  <a:ea typeface="ＭＳ Ｐゴシック" charset="0"/>
        </a:defRPr>
      </a:lvl4pPr>
      <a:lvl5pPr algn="ctr" defTabSz="913381" rtl="0" eaLnBrk="0" fontAlgn="base" hangingPunct="0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  <a:ea typeface="ＭＳ Ｐゴシック" charset="0"/>
        </a:defRPr>
      </a:lvl5pPr>
      <a:lvl6pPr marL="95227" algn="ctr" defTabSz="913916" rtl="0" fontAlgn="base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</a:defRPr>
      </a:lvl6pPr>
      <a:lvl7pPr marL="190455" algn="ctr" defTabSz="913916" rtl="0" fontAlgn="base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</a:defRPr>
      </a:lvl7pPr>
      <a:lvl8pPr marL="285682" algn="ctr" defTabSz="913916" rtl="0" fontAlgn="base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</a:defRPr>
      </a:lvl8pPr>
      <a:lvl9pPr marL="380909" algn="ctr" defTabSz="913916" rtl="0" fontAlgn="base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</a:defRPr>
      </a:lvl9pPr>
    </p:titleStyle>
    <p:bodyStyle>
      <a:lvl1pPr marL="342270" indent="-342270" algn="l" defTabSz="913381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8" kern="1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080" indent="-285390" algn="l" defTabSz="913381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12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2553" indent="-228180" algn="l" defTabSz="913381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396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599574" indent="-228180" algn="l" defTabSz="913381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6264" indent="-228180" algn="l" defTabSz="913381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3998" indent="-228545" algn="l" defTabSz="91418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088" indent="-228545" algn="l" defTabSz="91418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179" indent="-228545" algn="l" defTabSz="91418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270" indent="-228545" algn="l" defTabSz="91418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1pPr>
      <a:lvl2pPr marL="457091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2pPr>
      <a:lvl3pPr marL="914181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3pPr>
      <a:lvl4pPr marL="1371272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4pPr>
      <a:lvl5pPr marL="1828362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5pPr>
      <a:lvl6pPr marL="2285453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6pPr>
      <a:lvl7pPr marL="2742543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7pPr>
      <a:lvl8pPr marL="3199634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8pPr>
      <a:lvl9pPr marL="3656724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12" Type="http://schemas.openxmlformats.org/officeDocument/2006/relationships/image" Target="../media/image10.jpeg"/><Relationship Id="rId17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11" Type="http://schemas.openxmlformats.org/officeDocument/2006/relationships/image" Target="../media/image9.jpeg"/><Relationship Id="rId5" Type="http://schemas.openxmlformats.org/officeDocument/2006/relationships/image" Target="../media/image3.png"/><Relationship Id="rId15" Type="http://schemas.openxmlformats.org/officeDocument/2006/relationships/image" Target="../media/image12.jpeg"/><Relationship Id="rId10" Type="http://schemas.openxmlformats.org/officeDocument/2006/relationships/image" Target="../media/image8.jpeg"/><Relationship Id="rId4" Type="http://schemas.openxmlformats.org/officeDocument/2006/relationships/image" Target="../media/image2.jpeg"/><Relationship Id="rId9" Type="http://schemas.openxmlformats.org/officeDocument/2006/relationships/image" Target="../media/image7.jpeg"/><Relationship Id="rId14" Type="http://schemas.openxmlformats.org/officeDocument/2006/relationships/hyperlink" Target="mailto:onaa@mailserver.tu-freiberg.d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Box 6"/>
          <p:cNvSpPr txBox="1">
            <a:spLocks noChangeArrowheads="1"/>
          </p:cNvSpPr>
          <p:nvPr/>
        </p:nvSpPr>
        <p:spPr bwMode="auto">
          <a:xfrm>
            <a:off x="320863" y="1524000"/>
            <a:ext cx="2944886" cy="78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000" b="1" dirty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INTRODUCTION</a:t>
            </a:r>
            <a:r>
              <a:rPr lang="en-US" altLang="en-US" sz="1000" dirty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: An </a:t>
            </a:r>
            <a:r>
              <a:rPr lang="en-US" sz="1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experiment was set-up to reconstruct the migration of hydrocarbon-leaks, occurring on the earth´s surface and subsurface. Examples includes buried pipelines and underground storage tanks, from where leakages discharge.</a:t>
            </a:r>
            <a:endParaRPr lang="en-US" altLang="en-US" sz="1000" dirty="0">
              <a:latin typeface="Calibri" panose="020F0502020204030204" pitchFamily="34" charset="0"/>
              <a:ea typeface="Cambria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076" name="TextBox 7"/>
              <p:cNvSpPr txBox="1">
                <a:spLocks noChangeArrowheads="1"/>
              </p:cNvSpPr>
              <p:nvPr/>
            </p:nvSpPr>
            <p:spPr bwMode="auto">
              <a:xfrm>
                <a:off x="293821" y="4941566"/>
                <a:ext cx="2972107" cy="49644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19047" tIns="9524" rIns="19047" bIns="9524">
                <a:spAutoFit/>
              </a:bodyPr>
              <a:lstStyle>
                <a:lvl1pPr>
                  <a:spcBef>
                    <a:spcPct val="20000"/>
                  </a:spcBef>
                  <a:buFont typeface="Arial" charset="0"/>
                  <a:buChar char="•"/>
                  <a:defRPr sz="154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charset="0"/>
                  <a:buChar char="–"/>
                  <a:defRPr sz="135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charset="0"/>
                  <a:buChar char="•"/>
                  <a:defRPr sz="115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charset="0"/>
                  <a:buChar char="–"/>
                  <a:defRPr sz="96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charset="0"/>
                  <a:buChar char="»"/>
                  <a:defRPr sz="96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5pPr>
                <a:lvl6pPr marL="2514600" indent="-228600" defTabSz="4384675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96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6pPr>
                <a:lvl7pPr marL="2971800" indent="-228600" defTabSz="4384675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96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7pPr>
                <a:lvl8pPr marL="3429000" indent="-228600" defTabSz="4384675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96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8pPr>
                <a:lvl9pPr marL="3886200" indent="-228600" defTabSz="4384675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96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9pPr>
              </a:lstStyle>
              <a:p>
                <a:pPr algn="just" eaLnBrk="1" hangingPunct="1">
                  <a:spcBef>
                    <a:spcPct val="0"/>
                  </a:spcBef>
                  <a:buFontTx/>
                  <a:buNone/>
                  <a:defRPr/>
                </a:pPr>
                <a:r>
                  <a:rPr lang="en-US" altLang="en-US" sz="1000" b="1" dirty="0">
                    <a:latin typeface="Calibri" panose="020F0502020204030204" pitchFamily="34" charset="0"/>
                    <a:cs typeface="Arial" panose="020B0604020202020204" pitchFamily="34" charset="0"/>
                  </a:rPr>
                  <a:t>COMPUTATIONAL METHODS</a:t>
                </a:r>
                <a:r>
                  <a:rPr lang="en-US" altLang="en-US" sz="1000" dirty="0">
                    <a:latin typeface="Calibri" panose="020F0502020204030204" pitchFamily="34" charset="0"/>
                    <a:cs typeface="Arial" panose="020B0604020202020204" pitchFamily="34" charset="0"/>
                  </a:rPr>
                  <a:t>: </a:t>
                </a:r>
                <a:r>
                  <a:rPr lang="en-GB" altLang="en-US" sz="1000" dirty="0">
                    <a:latin typeface="Times New Roman" panose="02020603050405020304" pitchFamily="18" charset="0"/>
                    <a:cs typeface="Arial" panose="020B0604020202020204" pitchFamily="34" charset="0"/>
                  </a:rPr>
                  <a:t>A</a:t>
                </a:r>
                <a:r>
                  <a:rPr lang="en-GB" sz="1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 time and space-dependent saturation equation is proposed, to clearly track the LNAPL saturation front. For the crude-oil and diesel fluids comprised in the porous system, a combination of continuity equation and Darcy law were solved simultaneously for both system-phases wherein either saturation or pressure, were considered as primary variable.</a:t>
                </a:r>
                <a:endParaRPr lang="en-US" altLang="en-US" sz="1000" dirty="0">
                  <a:latin typeface="Calibri" panose="020F0502020204030204" pitchFamily="34" charset="0"/>
                  <a:cs typeface="Arial" panose="020B0604020202020204" pitchFamily="34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8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800" i="1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𝜑</m:t>
                      </m:r>
                      <m:sSub>
                        <m:sSubPr>
                          <m:ctrlPr>
                            <a:rPr lang="de-DE" sz="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GB" sz="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GB" sz="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𝑤</m:t>
                          </m:r>
                        </m:sub>
                      </m:sSub>
                      <m:f>
                        <m:fPr>
                          <m:ctrlPr>
                            <a:rPr lang="de-DE" sz="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GB" sz="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de-DE" sz="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GB" sz="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𝑤</m:t>
                              </m:r>
                            </m:sub>
                          </m:sSub>
                        </m:num>
                        <m:den>
                          <m:r>
                            <a:rPr lang="en-GB" sz="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𝜕</m:t>
                          </m:r>
                          <m:r>
                            <a:rPr lang="en-GB" sz="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𝑡</m:t>
                          </m:r>
                        </m:den>
                      </m:f>
                      <m:r>
                        <a:rPr lang="en-GB" sz="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GB" sz="8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∇</m:t>
                      </m:r>
                      <m:d>
                        <m:dPr>
                          <m:begChr m:val="["/>
                          <m:endChr m:val="]"/>
                          <m:ctrlPr>
                            <a:rPr lang="de-DE" sz="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GB" sz="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de-DE" sz="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𝑘</m:t>
                              </m:r>
                              <m:sSub>
                                <m:sSubPr>
                                  <m:ctrlPr>
                                    <a:rPr lang="de-DE" sz="8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8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8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𝑟𝑤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de-DE" sz="8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8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en-GB" sz="8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𝑤</m:t>
                                  </m:r>
                                </m:sub>
                              </m:sSub>
                            </m:den>
                          </m:f>
                          <m:r>
                            <a:rPr lang="en-GB" sz="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en-GB" sz="8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∇</m:t>
                          </m:r>
                          <m:sSub>
                            <m:sSubPr>
                              <m:ctrlPr>
                                <a:rPr lang="de-DE" sz="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GB" sz="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𝑤</m:t>
                              </m:r>
                            </m:sub>
                          </m:sSub>
                          <m:r>
                            <a:rPr lang="en-GB" sz="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de-DE" sz="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GB" sz="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𝑤</m:t>
                              </m:r>
                            </m:sub>
                          </m:sSub>
                          <m:r>
                            <a:rPr lang="en-GB" sz="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𝑔</m:t>
                          </m:r>
                          <m:r>
                            <m:rPr>
                              <m:sty m:val="p"/>
                            </m:rPr>
                            <a:rPr lang="en-GB" sz="8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∇</m:t>
                          </m:r>
                          <m:r>
                            <a:rPr lang="en-GB" sz="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𝑧</m:t>
                          </m:r>
                          <m:r>
                            <a:rPr lang="en-GB" sz="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)</m:t>
                          </m:r>
                        </m:e>
                      </m:d>
                      <m:r>
                        <a:rPr lang="en-GB" sz="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=0           </m:t>
                      </m:r>
                      <m:r>
                        <a:rPr lang="de-DE" sz="800" b="0" i="1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      </m:t>
                      </m:r>
                      <m:r>
                        <a:rPr lang="en-GB" sz="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(</m:t>
                      </m:r>
                      <m:r>
                        <a:rPr lang="de-DE" sz="800" b="0" i="1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1</m:t>
                      </m:r>
                      <m:r>
                        <a:rPr lang="en-GB" sz="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𝑎</m:t>
                      </m:r>
                      <m:r>
                        <a:rPr lang="en-GB" sz="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)</m:t>
                      </m:r>
                    </m:oMath>
                  </m:oMathPara>
                </a14:m>
                <a:endParaRPr lang="de-DE" sz="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8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𝜑</m:t>
                      </m:r>
                      <m:sSub>
                        <m:sSubPr>
                          <m:ctrlPr>
                            <a:rPr lang="de-DE" sz="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GB" sz="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GB" sz="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𝑛𝑤</m:t>
                          </m:r>
                        </m:sub>
                      </m:sSub>
                      <m:f>
                        <m:fPr>
                          <m:ctrlPr>
                            <a:rPr lang="de-DE" sz="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GB" sz="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de-DE" sz="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GB" sz="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𝑛𝑤</m:t>
                              </m:r>
                            </m:sub>
                          </m:sSub>
                        </m:num>
                        <m:den>
                          <m:r>
                            <a:rPr lang="en-GB" sz="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𝜕</m:t>
                          </m:r>
                          <m:r>
                            <a:rPr lang="en-GB" sz="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𝑡</m:t>
                          </m:r>
                        </m:den>
                      </m:f>
                      <m:r>
                        <a:rPr lang="en-GB" sz="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GB" sz="8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∇</m:t>
                      </m:r>
                      <m:d>
                        <m:dPr>
                          <m:begChr m:val="["/>
                          <m:endChr m:val="]"/>
                          <m:ctrlPr>
                            <a:rPr lang="de-DE" sz="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GB" sz="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de-DE" sz="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𝑘</m:t>
                              </m:r>
                              <m:sSub>
                                <m:sSubPr>
                                  <m:ctrlPr>
                                    <a:rPr lang="de-DE" sz="8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8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8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𝑟𝑛𝑤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de-DE" sz="8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8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𝜇</m:t>
                                  </m:r>
                                  <m:r>
                                    <a:rPr lang="en-GB" sz="8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GB" sz="8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𝑤</m:t>
                                  </m:r>
                                </m:sub>
                              </m:sSub>
                            </m:den>
                          </m:f>
                          <m:r>
                            <a:rPr lang="en-GB" sz="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en-GB" sz="8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∇</m:t>
                          </m:r>
                          <m:sSub>
                            <m:sSubPr>
                              <m:ctrlPr>
                                <a:rPr lang="de-DE" sz="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GB" sz="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𝑛𝑤</m:t>
                              </m:r>
                            </m:sub>
                          </m:sSub>
                          <m:r>
                            <a:rPr lang="en-GB" sz="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de-DE" sz="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GB" sz="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𝑛𝑤</m:t>
                              </m:r>
                            </m:sub>
                          </m:sSub>
                          <m:r>
                            <a:rPr lang="en-GB" sz="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𝑔</m:t>
                          </m:r>
                          <m:r>
                            <m:rPr>
                              <m:sty m:val="p"/>
                            </m:rPr>
                            <a:rPr lang="en-GB" sz="8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∇</m:t>
                          </m:r>
                          <m:r>
                            <a:rPr lang="en-GB" sz="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𝑧</m:t>
                          </m:r>
                          <m:r>
                            <a:rPr lang="en-GB" sz="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)</m:t>
                          </m:r>
                        </m:e>
                      </m:d>
                      <m:r>
                        <a:rPr lang="en-GB" sz="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=0  </m:t>
                      </m:r>
                      <m:r>
                        <a:rPr lang="de-DE" sz="800" b="0" i="1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     </m:t>
                      </m:r>
                      <m:r>
                        <a:rPr lang="en-GB" sz="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(</m:t>
                      </m:r>
                      <m:r>
                        <a:rPr lang="de-DE" sz="800" b="0" i="1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1</m:t>
                      </m:r>
                      <m:r>
                        <a:rPr lang="en-GB" sz="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𝑏</m:t>
                      </m:r>
                      <m:r>
                        <a:rPr lang="en-GB" sz="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)</m:t>
                      </m:r>
                    </m:oMath>
                  </m:oMathPara>
                </a14:m>
                <a:endParaRPr lang="de-DE" sz="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eaLnBrk="1" hangingPunct="1">
                  <a:spcBef>
                    <a:spcPct val="0"/>
                  </a:spcBef>
                  <a:buFontTx/>
                  <a:buNone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de-DE" sz="800" i="1" smtClean="0"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sz="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𝑆</m:t>
                        </m:r>
                      </m:e>
                      <m:sub>
                        <m:r>
                          <a:rPr lang="en-GB" sz="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𝑛𝑤</m:t>
                        </m:r>
                      </m:sub>
                    </m:sSub>
                    <m:r>
                      <a:rPr lang="en-GB" sz="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+</m:t>
                    </m:r>
                    <m:sSub>
                      <m:sSubPr>
                        <m:ctrlPr>
                          <a:rPr lang="de-DE" sz="800" i="1"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sz="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𝑆</m:t>
                        </m:r>
                      </m:e>
                      <m:sub>
                        <m:r>
                          <a:rPr lang="en-GB" sz="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𝑤</m:t>
                        </m:r>
                      </m:sub>
                    </m:sSub>
                    <m:r>
                      <a:rPr lang="en-GB" sz="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=1 </m:t>
                    </m:r>
                  </m:oMath>
                </a14:m>
                <a:r>
                  <a:rPr lang="en-US" altLang="en-US" sz="800" dirty="0">
                    <a:latin typeface="Calibri" panose="020F0502020204030204" pitchFamily="34" charset="0"/>
                    <a:cs typeface="Arial" panose="020B0604020202020204" pitchFamily="34" charset="0"/>
                  </a:rPr>
                  <a:t>                                                                            </a:t>
                </a:r>
                <a:r>
                  <a:rPr lang="en-US" altLang="en-US" sz="800" dirty="0">
                    <a:latin typeface="Cambria Math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(2)</a:t>
                </a:r>
              </a:p>
              <a:p>
                <a:pPr algn="just">
                  <a:lnSpc>
                    <a:spcPct val="107000"/>
                  </a:lnSpc>
                  <a:spcAft>
                    <a:spcPts val="8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de-DE" sz="800" i="1" smtClean="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GB" sz="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de-DE" sz="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GB" sz="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𝑤</m:t>
                              </m:r>
                            </m:sub>
                          </m:sSub>
                        </m:num>
                        <m:den>
                          <m:r>
                            <a:rPr lang="en-GB" sz="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𝜕</m:t>
                          </m:r>
                          <m:r>
                            <a:rPr lang="en-GB" sz="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𝑡</m:t>
                          </m:r>
                        </m:den>
                      </m:f>
                      <m:r>
                        <a:rPr lang="en-GB" sz="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GB" sz="8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∇</m:t>
                      </m:r>
                      <m:d>
                        <m:dPr>
                          <m:ctrlPr>
                            <a:rPr lang="de-DE" sz="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GB" sz="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𝐷</m:t>
                          </m:r>
                          <m:r>
                            <a:rPr lang="en-GB" sz="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de-DE" sz="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GB" sz="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𝑤</m:t>
                              </m:r>
                            </m:sub>
                          </m:sSub>
                          <m:r>
                            <a:rPr lang="en-GB" sz="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)</m:t>
                          </m:r>
                          <m:r>
                            <m:rPr>
                              <m:sty m:val="p"/>
                            </m:rPr>
                            <a:rPr lang="en-GB" sz="8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∇</m:t>
                          </m:r>
                          <m:sSub>
                            <m:sSubPr>
                              <m:ctrlPr>
                                <a:rPr lang="de-DE" sz="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GB" sz="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𝑤</m:t>
                              </m:r>
                            </m:sub>
                          </m:sSub>
                        </m:e>
                      </m:d>
                      <m:r>
                        <a:rPr lang="en-GB" sz="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+</m:t>
                      </m:r>
                      <m:f>
                        <m:fPr>
                          <m:ctrlPr>
                            <a:rPr lang="de-DE" sz="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GB" sz="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𝜕</m:t>
                          </m:r>
                          <m:r>
                            <a:rPr lang="en-GB" sz="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𝐾</m:t>
                          </m:r>
                          <m:d>
                            <m:dPr>
                              <m:ctrlPr>
                                <a:rPr lang="de-DE" sz="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de-DE" sz="8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8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GB" sz="8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𝑤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>
                            <a:rPr lang="en-GB" sz="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𝜕</m:t>
                          </m:r>
                          <m:r>
                            <a:rPr lang="en-GB" sz="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𝑧</m:t>
                          </m:r>
                        </m:den>
                      </m:f>
                      <m:r>
                        <a:rPr lang="en-GB" sz="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                         </m:t>
                      </m:r>
                      <m:r>
                        <a:rPr lang="de-DE" sz="800" b="0" i="1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               </m:t>
                      </m:r>
                      <m:r>
                        <a:rPr lang="en-GB" sz="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(</m:t>
                      </m:r>
                      <m:r>
                        <a:rPr lang="de-DE" sz="800" b="0" i="1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3</m:t>
                      </m:r>
                      <m:r>
                        <a:rPr lang="en-GB" sz="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)</m:t>
                      </m:r>
                    </m:oMath>
                  </m:oMathPara>
                </a14:m>
                <a:endParaRPr lang="de-DE" sz="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8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800" i="1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𝐷</m:t>
                      </m:r>
                      <m:d>
                        <m:dPr>
                          <m:ctrlPr>
                            <a:rPr lang="de-DE" sz="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de-DE" sz="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GB" sz="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𝑤</m:t>
                              </m:r>
                            </m:sub>
                          </m:sSub>
                        </m:e>
                      </m:d>
                      <m:r>
                        <a:rPr lang="en-GB" sz="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de-DE" sz="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GB" sz="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𝑘</m:t>
                          </m:r>
                          <m:sSub>
                            <m:sSubPr>
                              <m:ctrlPr>
                                <a:rPr lang="de-DE" sz="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GB" sz="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𝑤</m:t>
                              </m:r>
                            </m:sub>
                          </m:sSub>
                        </m:num>
                        <m:den>
                          <m:r>
                            <a:rPr lang="en-GB" sz="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𝜑</m:t>
                          </m:r>
                        </m:den>
                      </m:f>
                      <m:r>
                        <a:rPr lang="en-GB" sz="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f>
                        <m:fPr>
                          <m:ctrlPr>
                            <a:rPr lang="de-DE" sz="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sz="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𝑑𝑝</m:t>
                              </m:r>
                            </m:e>
                            <m:sub>
                              <m:r>
                                <a:rPr lang="en-GB" sz="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𝑐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de-DE" sz="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𝑑𝑆</m:t>
                              </m:r>
                            </m:e>
                            <m:sub>
                              <m:r>
                                <a:rPr lang="en-GB" sz="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𝑤</m:t>
                              </m:r>
                            </m:sub>
                          </m:sSub>
                        </m:den>
                      </m:f>
                      <m:r>
                        <a:rPr lang="en-GB" sz="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                                              </m:t>
                      </m:r>
                      <m:r>
                        <a:rPr lang="de-DE" sz="800" b="0" i="1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                   </m:t>
                      </m:r>
                      <m:r>
                        <a:rPr lang="en-GB" sz="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(</m:t>
                      </m:r>
                      <m:r>
                        <a:rPr lang="de-DE" sz="800" b="0" i="1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4</m:t>
                      </m:r>
                      <m:r>
                        <a:rPr lang="en-GB" sz="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)</m:t>
                      </m:r>
                    </m:oMath>
                  </m:oMathPara>
                </a14:m>
                <a:endParaRPr lang="de-DE" sz="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8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de-DE" sz="800" i="1" smtClean="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GB" sz="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de-DE" sz="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GB" sz="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𝑤</m:t>
                              </m:r>
                            </m:sub>
                          </m:sSub>
                        </m:num>
                        <m:den>
                          <m:r>
                            <a:rPr lang="en-GB" sz="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𝜕</m:t>
                          </m:r>
                          <m:r>
                            <a:rPr lang="en-GB" sz="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𝑡</m:t>
                          </m:r>
                        </m:den>
                      </m:f>
                      <m:r>
                        <a:rPr lang="en-GB" sz="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GB" sz="8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∇</m:t>
                      </m:r>
                      <m:d>
                        <m:dPr>
                          <m:ctrlPr>
                            <a:rPr lang="de-DE" sz="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GB" sz="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𝐷</m:t>
                          </m:r>
                          <m:r>
                            <a:rPr lang="en-GB" sz="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de-DE" sz="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GB" sz="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𝑤</m:t>
                              </m:r>
                            </m:sub>
                          </m:sSub>
                          <m:r>
                            <a:rPr lang="en-GB" sz="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)</m:t>
                          </m:r>
                          <m:r>
                            <m:rPr>
                              <m:sty m:val="p"/>
                            </m:rPr>
                            <a:rPr lang="en-GB" sz="8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∇</m:t>
                          </m:r>
                          <m:sSub>
                            <m:sSubPr>
                              <m:ctrlPr>
                                <a:rPr lang="de-DE" sz="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GB" sz="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𝑤</m:t>
                              </m:r>
                            </m:sub>
                          </m:sSub>
                        </m:e>
                      </m:d>
                      <m:r>
                        <a:rPr lang="en-GB" sz="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+</m:t>
                      </m:r>
                      <m:f>
                        <m:fPr>
                          <m:ctrlPr>
                            <a:rPr lang="de-DE" sz="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GB" sz="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𝜕</m:t>
                          </m:r>
                          <m:r>
                            <a:rPr lang="en-GB" sz="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𝐾</m:t>
                          </m:r>
                          <m:d>
                            <m:dPr>
                              <m:ctrlPr>
                                <a:rPr lang="de-DE" sz="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de-DE" sz="8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8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GB" sz="8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𝑤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>
                            <a:rPr lang="en-GB" sz="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de-DE" sz="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GB" sz="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𝑤</m:t>
                              </m:r>
                            </m:sub>
                          </m:sSub>
                        </m:den>
                      </m:f>
                      <m:r>
                        <a:rPr lang="en-GB" sz="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f>
                        <m:fPr>
                          <m:ctrlPr>
                            <a:rPr lang="de-DE" sz="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GB" sz="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de-DE" sz="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GB" sz="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𝑤</m:t>
                              </m:r>
                            </m:sub>
                          </m:sSub>
                        </m:num>
                        <m:den>
                          <m:r>
                            <a:rPr lang="en-GB" sz="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𝜕</m:t>
                          </m:r>
                          <m:r>
                            <a:rPr lang="en-GB" sz="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𝑧</m:t>
                          </m:r>
                        </m:den>
                      </m:f>
                      <m:r>
                        <a:rPr lang="en-GB" sz="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            </m:t>
                      </m:r>
                      <m:r>
                        <a:rPr lang="de-DE" sz="800" b="0" i="1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                  </m:t>
                      </m:r>
                      <m:r>
                        <a:rPr lang="en-GB" sz="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(</m:t>
                      </m:r>
                      <m:r>
                        <a:rPr lang="de-DE" sz="800" b="0" i="1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5</m:t>
                      </m:r>
                      <m:r>
                        <a:rPr lang="en-GB" sz="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)</m:t>
                      </m:r>
                    </m:oMath>
                  </m:oMathPara>
                </a14:m>
                <a:endParaRPr lang="de-DE" sz="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eaLnBrk="1" hangingPunct="1">
                  <a:spcBef>
                    <a:spcPct val="0"/>
                  </a:spcBef>
                  <a:buFontTx/>
                  <a:buNone/>
                  <a:defRPr/>
                </a:pPr>
                <a:r>
                  <a:rPr lang="en-GB" sz="1000" dirty="0">
                    <a:latin typeface="Times New Roman" panose="02020603050405020304" pitchFamily="18" charset="0"/>
                    <a:ea typeface="Calibri" panose="020F0502020204030204" pitchFamily="34" charset="0"/>
                  </a:rPr>
                  <a:t>M</a:t>
                </a:r>
                <a:r>
                  <a:rPr lang="en-GB" sz="1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apped mesh </a:t>
                </a:r>
                <a:r>
                  <a:rPr lang="en-GB" sz="1000" dirty="0">
                    <a:latin typeface="Times New Roman" panose="02020603050405020304" pitchFamily="18" charset="0"/>
                    <a:ea typeface="Calibri" panose="020F0502020204030204" pitchFamily="34" charset="0"/>
                  </a:rPr>
                  <a:t>was</a:t>
                </a:r>
                <a:r>
                  <a:rPr lang="en-GB" sz="1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 used instead of triangular mesh. Five elements are used in r-direction while 2000 element were used in z-direction.</a:t>
                </a:r>
                <a:endParaRPr lang="en-US" altLang="en-US" sz="1000" dirty="0">
                  <a:latin typeface="Calibri" panose="020F0502020204030204" pitchFamily="34" charset="0"/>
                  <a:cs typeface="Arial" panose="020B0604020202020204" pitchFamily="34" charset="0"/>
                </a:endParaRPr>
              </a:p>
              <a:p>
                <a:pPr algn="just" eaLnBrk="1" hangingPunct="1">
                  <a:spcBef>
                    <a:spcPct val="0"/>
                  </a:spcBef>
                  <a:buFontTx/>
                  <a:buNone/>
                  <a:defRPr/>
                </a:pPr>
                <a:endParaRPr lang="en-US" altLang="en-US" sz="1000" dirty="0">
                  <a:latin typeface="Calibri" panose="020F0502020204030204" pitchFamily="34" charset="0"/>
                  <a:cs typeface="Arial" panose="020B0604020202020204" pitchFamily="34" charset="0"/>
                </a:endParaRPr>
              </a:p>
              <a:p>
                <a:pPr algn="just" eaLnBrk="1" hangingPunct="1">
                  <a:spcBef>
                    <a:spcPct val="0"/>
                  </a:spcBef>
                  <a:buFontTx/>
                  <a:buNone/>
                  <a:defRPr/>
                </a:pPr>
                <a:endParaRPr lang="en-US" altLang="en-US" sz="1000" dirty="0">
                  <a:latin typeface="Calibri" panose="020F0502020204030204" pitchFamily="34" charset="0"/>
                  <a:cs typeface="Arial" panose="020B0604020202020204" pitchFamily="34" charset="0"/>
                </a:endParaRPr>
              </a:p>
              <a:p>
                <a:pPr algn="just" eaLnBrk="1" hangingPunct="1">
                  <a:spcBef>
                    <a:spcPct val="0"/>
                  </a:spcBef>
                  <a:buFontTx/>
                  <a:buNone/>
                  <a:defRPr/>
                </a:pPr>
                <a:endParaRPr lang="en-US" altLang="en-US" sz="1000" dirty="0">
                  <a:latin typeface="Calibri" panose="020F0502020204030204" pitchFamily="34" charset="0"/>
                  <a:cs typeface="Arial" panose="020B0604020202020204" pitchFamily="34" charset="0"/>
                </a:endParaRPr>
              </a:p>
              <a:p>
                <a:pPr algn="just" eaLnBrk="1" hangingPunct="1">
                  <a:spcBef>
                    <a:spcPct val="0"/>
                  </a:spcBef>
                  <a:buFontTx/>
                  <a:buNone/>
                  <a:defRPr/>
                </a:pPr>
                <a:endParaRPr lang="en-US" altLang="en-US" sz="1000" dirty="0">
                  <a:latin typeface="Calibri" panose="020F0502020204030204" pitchFamily="34" charset="0"/>
                  <a:cs typeface="Arial" panose="020B0604020202020204" pitchFamily="34" charset="0"/>
                </a:endParaRPr>
              </a:p>
              <a:p>
                <a:pPr algn="just" eaLnBrk="1" hangingPunct="1">
                  <a:spcBef>
                    <a:spcPct val="0"/>
                  </a:spcBef>
                  <a:buFontTx/>
                  <a:buNone/>
                  <a:defRPr/>
                </a:pPr>
                <a:endParaRPr lang="en-US" altLang="en-US" sz="1000" dirty="0">
                  <a:latin typeface="Calibri" panose="020F0502020204030204" pitchFamily="34" charset="0"/>
                  <a:cs typeface="Arial" panose="020B0604020202020204" pitchFamily="34" charset="0"/>
                </a:endParaRPr>
              </a:p>
              <a:p>
                <a:pPr algn="just" eaLnBrk="1" hangingPunct="1">
                  <a:spcBef>
                    <a:spcPct val="0"/>
                  </a:spcBef>
                  <a:buFontTx/>
                  <a:buNone/>
                  <a:defRPr/>
                </a:pPr>
                <a:endParaRPr lang="en-US" altLang="en-US" sz="1000" dirty="0">
                  <a:latin typeface="Calibri" panose="020F0502020204030204" pitchFamily="34" charset="0"/>
                  <a:cs typeface="Arial" panose="020B0604020202020204" pitchFamily="34" charset="0"/>
                </a:endParaRPr>
              </a:p>
              <a:p>
                <a:pPr algn="just" eaLnBrk="1" hangingPunct="1">
                  <a:spcBef>
                    <a:spcPct val="0"/>
                  </a:spcBef>
                  <a:buFontTx/>
                  <a:buNone/>
                  <a:defRPr/>
                </a:pPr>
                <a:endParaRPr lang="en-US" altLang="en-US" sz="1000" dirty="0">
                  <a:latin typeface="Calibri" panose="020F0502020204030204" pitchFamily="34" charset="0"/>
                  <a:cs typeface="Arial" panose="020B0604020202020204" pitchFamily="34" charset="0"/>
                </a:endParaRPr>
              </a:p>
              <a:p>
                <a:pPr algn="just" eaLnBrk="1" hangingPunct="1">
                  <a:spcBef>
                    <a:spcPct val="0"/>
                  </a:spcBef>
                  <a:buFontTx/>
                  <a:buNone/>
                  <a:defRPr/>
                </a:pPr>
                <a:endParaRPr lang="en-US" altLang="en-US" sz="1000" dirty="0">
                  <a:latin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076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93821" y="4941566"/>
                <a:ext cx="2972107" cy="4964434"/>
              </a:xfrm>
              <a:prstGeom prst="rect">
                <a:avLst/>
              </a:prstGeom>
              <a:blipFill>
                <a:blip r:embed="rId3"/>
                <a:stretch>
                  <a:fillRect l="-2049" t="-737" r="-2664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82" name="TextBox 15"/>
          <p:cNvSpPr txBox="1">
            <a:spLocks noChangeArrowheads="1"/>
          </p:cNvSpPr>
          <p:nvPr/>
        </p:nvSpPr>
        <p:spPr bwMode="auto">
          <a:xfrm>
            <a:off x="3629768" y="1524000"/>
            <a:ext cx="2888946" cy="78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000" b="1" dirty="0">
                <a:latin typeface="Calibri" panose="020F0502020204030204" pitchFamily="34" charset="0"/>
                <a:cs typeface="Arial" panose="020B0604020202020204" pitchFamily="34" charset="0"/>
              </a:rPr>
              <a:t>RESULTS</a:t>
            </a:r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: </a:t>
            </a:r>
            <a:r>
              <a:rPr lang="en-GB" sz="1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Experiments in 2D axisymmetric, 3D, and the saturation propagation of LNAPL, at different time steps, are presented in Figs. 3 and 5. Fluid flow behavior</a:t>
            </a:r>
            <a:r>
              <a:rPr lang="en-GB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 due to soil subsurface characteristics is shown in Fig.6 as fingering.</a:t>
            </a: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110" name="TextBox 22"/>
          <p:cNvSpPr txBox="1">
            <a:spLocks noChangeArrowheads="1"/>
          </p:cNvSpPr>
          <p:nvPr/>
        </p:nvSpPr>
        <p:spPr bwMode="auto">
          <a:xfrm>
            <a:off x="3651768" y="7529493"/>
            <a:ext cx="2912411" cy="634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000" b="1" dirty="0">
                <a:latin typeface="Calibri" panose="020F0502020204030204" pitchFamily="34" charset="0"/>
                <a:cs typeface="Arial" panose="020B0604020202020204" pitchFamily="34" charset="0"/>
              </a:rPr>
              <a:t>CONCLUSIONS</a:t>
            </a:r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: </a:t>
            </a:r>
            <a:r>
              <a:rPr lang="en-GB" altLang="en-US" sz="1000" dirty="0">
                <a:latin typeface="Times New Roman" panose="02020603050405020304" pitchFamily="18" charset="0"/>
                <a:cs typeface="Arial" panose="020B0604020202020204" pitchFamily="34" charset="0"/>
              </a:rPr>
              <a:t>T</a:t>
            </a:r>
            <a:r>
              <a:rPr lang="en-GB" sz="1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he numerical model successfully tracked the LNAPL capillary imbibition and saturation fronts, its robust matching with the laboratory results was a good validation for our experimental model</a:t>
            </a:r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651768" y="8210616"/>
            <a:ext cx="3057547" cy="1446997"/>
          </a:xfrm>
          <a:prstGeom prst="rect">
            <a:avLst/>
          </a:prstGeom>
          <a:noFill/>
        </p:spPr>
        <p:txBody>
          <a:bodyPr wrap="square" lIns="19047" tIns="9524" rIns="19047" bIns="9524">
            <a:spAutoFit/>
          </a:bodyPr>
          <a:lstStyle/>
          <a:p>
            <a:pPr algn="just" defTabSz="91418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REFERENCES</a:t>
            </a:r>
            <a:r>
              <a:rPr lang="en-US" sz="10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:</a:t>
            </a:r>
          </a:p>
          <a:p>
            <a:pPr marL="107145" indent="-107145" defTabSz="914181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583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Onaa, C., Nassan, T. H., &amp; Amro, M.,  Experimental and numerical evaluation of diffusivity influence on hydrocarbon fluids capillary imbibition – Environmental study. European Oil and Gas Journal. 6. https://doi.org/10.19225/200603 (2020)</a:t>
            </a:r>
          </a:p>
          <a:p>
            <a:pPr marL="107145" indent="-107145" algn="just" defTabSz="914181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en-US" sz="200" dirty="0"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marL="107145" indent="-107145" defTabSz="914181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583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Hopmans, J. W., Grismer, M. E., &amp; Chen, J. (n.d.). Parameter Estimation of Two-Fluid Capillary Pressure- Saturation and Permeability Functions (1998)</a:t>
            </a:r>
          </a:p>
          <a:p>
            <a:pPr marL="107145" indent="-107145" algn="just" defTabSz="914181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en-US" sz="200" dirty="0"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marL="107145" indent="-107145" defTabSz="914181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583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Nassan, T. H., &amp; Amro, M,  Finite Element Simulation of Multiphase Flow in Oil Reservoirs -COMSOL Multiphysics as Fast Prototyping Tool in Reservoir Simulation. Mining Science and Technology. https://doi.org/10.17073/2500-0632-2019-3-220-226 (2020)</a:t>
            </a:r>
          </a:p>
          <a:p>
            <a:pPr marL="107145" indent="-107145" algn="just" defTabSz="914181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en-US" sz="300" dirty="0"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marL="107145" indent="-107145" defTabSz="914181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583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Onaa, C., &amp; Amro, M. M, Comparative investigation of vapor expulsion technique (VET: Via N2-treatment) and carbonate-clay based adsorbents as sustainable approaches for oil-leak remediation. Environmental Technology &amp; Innovation. https://doi.org/10.1016/j.eti.2020.101062 (2020)</a:t>
            </a:r>
          </a:p>
          <a:p>
            <a:pPr marL="107145" indent="-107145" algn="just" defTabSz="914181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en-US" sz="583" dirty="0"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135" name="TextBox 24"/>
          <p:cNvSpPr txBox="1">
            <a:spLocks noChangeArrowheads="1"/>
          </p:cNvSpPr>
          <p:nvPr/>
        </p:nvSpPr>
        <p:spPr bwMode="auto">
          <a:xfrm>
            <a:off x="298521" y="9494560"/>
            <a:ext cx="2146415" cy="142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750" b="1" dirty="0">
                <a:latin typeface="+mj-lt"/>
                <a:cs typeface="Arial" panose="020B0604020202020204" pitchFamily="34" charset="0"/>
              </a:rPr>
              <a:t>Figure 2</a:t>
            </a:r>
            <a:r>
              <a:rPr lang="en-US" altLang="en-US" sz="750" dirty="0">
                <a:latin typeface="+mj-lt"/>
                <a:cs typeface="Arial" panose="020B0604020202020204" pitchFamily="34" charset="0"/>
              </a:rPr>
              <a:t>. </a:t>
            </a:r>
            <a:r>
              <a:rPr lang="en-GB" sz="800" dirty="0">
                <a:effectLst/>
                <a:latin typeface="+mj-lt"/>
                <a:ea typeface="Calibri" panose="020F0502020204030204" pitchFamily="34" charset="0"/>
              </a:rPr>
              <a:t>The axisymmetric domain with fine mesh.</a:t>
            </a:r>
            <a:endParaRPr lang="en-US" altLang="en-US" sz="75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4136" name="TextBox 25"/>
          <p:cNvSpPr txBox="1">
            <a:spLocks noChangeArrowheads="1"/>
          </p:cNvSpPr>
          <p:nvPr/>
        </p:nvSpPr>
        <p:spPr bwMode="auto">
          <a:xfrm>
            <a:off x="3730822" y="3835480"/>
            <a:ext cx="1578373" cy="265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en-US" sz="750" b="1" dirty="0">
                <a:latin typeface="+mj-lt"/>
                <a:cs typeface="Arial" panose="020B0604020202020204" pitchFamily="34" charset="0"/>
              </a:rPr>
              <a:t>Figure 3</a:t>
            </a:r>
            <a:r>
              <a:rPr lang="en-US" altLang="en-US" sz="750" dirty="0">
                <a:latin typeface="+mj-lt"/>
                <a:cs typeface="Arial" panose="020B0604020202020204" pitchFamily="34" charset="0"/>
              </a:rPr>
              <a:t>. </a:t>
            </a:r>
            <a:r>
              <a:rPr lang="en-US" altLang="en-US" sz="800" dirty="0">
                <a:latin typeface="+mj-lt"/>
                <a:cs typeface="Arial" panose="020B0604020202020204" pitchFamily="34" charset="0"/>
              </a:rPr>
              <a:t>D</a:t>
            </a:r>
            <a:r>
              <a:rPr lang="en-US" sz="800" dirty="0">
                <a:effectLst/>
                <a:latin typeface="+mj-lt"/>
                <a:ea typeface="Calibri" panose="020F0502020204030204" pitchFamily="34" charset="0"/>
              </a:rPr>
              <a:t>iesel saturation front in 20-hours of imbibition</a:t>
            </a:r>
            <a:endParaRPr lang="en-US" altLang="en-US" sz="75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4137" name="TextBox 26"/>
          <p:cNvSpPr txBox="1">
            <a:spLocks noChangeArrowheads="1"/>
          </p:cNvSpPr>
          <p:nvPr/>
        </p:nvSpPr>
        <p:spPr bwMode="auto">
          <a:xfrm>
            <a:off x="5495832" y="3773924"/>
            <a:ext cx="926598" cy="265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en-US" sz="750" b="1" dirty="0">
                <a:latin typeface="+mj-lt"/>
                <a:cs typeface="Arial" panose="020B0604020202020204" pitchFamily="34" charset="0"/>
              </a:rPr>
              <a:t>Figure 4</a:t>
            </a:r>
            <a:r>
              <a:rPr lang="en-US" altLang="en-US" sz="750" dirty="0">
                <a:latin typeface="+mj-lt"/>
                <a:cs typeface="Arial" panose="020B0604020202020204" pitchFamily="34" charset="0"/>
              </a:rPr>
              <a:t>. </a:t>
            </a:r>
            <a:r>
              <a:rPr lang="en-US" sz="800" dirty="0">
                <a:effectLst/>
                <a:latin typeface="+mj-lt"/>
                <a:ea typeface="Calibri" panose="020F0502020204030204" pitchFamily="34" charset="0"/>
              </a:rPr>
              <a:t>Laboratory model of imbibition</a:t>
            </a:r>
            <a:endParaRPr lang="en-US" altLang="en-US" sz="75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4139" name="TextBox 28"/>
          <p:cNvSpPr txBox="1">
            <a:spLocks noChangeArrowheads="1"/>
          </p:cNvSpPr>
          <p:nvPr/>
        </p:nvSpPr>
        <p:spPr bwMode="auto">
          <a:xfrm>
            <a:off x="3730822" y="5534511"/>
            <a:ext cx="2833357" cy="265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en-US" sz="750" b="1" dirty="0">
                <a:latin typeface="+mj-lt"/>
                <a:cs typeface="Arial" panose="020B0604020202020204" pitchFamily="34" charset="0"/>
              </a:rPr>
              <a:t>Figure 5</a:t>
            </a:r>
            <a:r>
              <a:rPr lang="en-US" altLang="en-US" sz="750" dirty="0">
                <a:latin typeface="+mj-lt"/>
                <a:cs typeface="Arial" panose="020B0604020202020204" pitchFamily="34" charset="0"/>
              </a:rPr>
              <a:t>. </a:t>
            </a:r>
            <a:r>
              <a:rPr lang="en-US" sz="800" dirty="0">
                <a:effectLst/>
                <a:latin typeface="+mj-lt"/>
                <a:ea typeface="Calibri" panose="020F0502020204030204" pitchFamily="34" charset="0"/>
              </a:rPr>
              <a:t>Plot of saturation model showing (a) upwards diffusion and (b) downward diffusion of diesel after 20 hours of imbibition.</a:t>
            </a:r>
            <a:endParaRPr lang="en-US" altLang="en-US" sz="75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4143" name="TextBox 33"/>
          <p:cNvSpPr txBox="1">
            <a:spLocks noChangeArrowheads="1"/>
          </p:cNvSpPr>
          <p:nvPr/>
        </p:nvSpPr>
        <p:spPr bwMode="auto">
          <a:xfrm>
            <a:off x="320863" y="4652907"/>
            <a:ext cx="2124073" cy="265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en-US" sz="750" b="1" dirty="0">
                <a:latin typeface="+mj-lt"/>
                <a:cs typeface="Arial" panose="020B0604020202020204" pitchFamily="34" charset="0"/>
              </a:rPr>
              <a:t>Figure 1b</a:t>
            </a:r>
            <a:r>
              <a:rPr lang="en-US" altLang="en-US" sz="750" dirty="0">
                <a:latin typeface="+mj-lt"/>
                <a:cs typeface="Arial" panose="020B0604020202020204" pitchFamily="34" charset="0"/>
              </a:rPr>
              <a:t>. </a:t>
            </a:r>
            <a:r>
              <a:rPr lang="en-US" sz="800" dirty="0">
                <a:effectLst/>
                <a:latin typeface="+mj-lt"/>
                <a:ea typeface="Calibri" panose="020F0502020204030204" pitchFamily="34" charset="0"/>
              </a:rPr>
              <a:t>Schematic </a:t>
            </a:r>
            <a:r>
              <a:rPr lang="en-US" sz="800" dirty="0">
                <a:latin typeface="+mj-lt"/>
                <a:ea typeface="Calibri" panose="020F0502020204030204" pitchFamily="34" charset="0"/>
              </a:rPr>
              <a:t>illustra</a:t>
            </a:r>
            <a:r>
              <a:rPr lang="en-US" sz="800" dirty="0">
                <a:effectLst/>
                <a:latin typeface="+mj-lt"/>
                <a:ea typeface="Calibri" panose="020F0502020204030204" pitchFamily="34" charset="0"/>
              </a:rPr>
              <a:t>strating the saturation of model-sand, from the Centre of the profile.</a:t>
            </a:r>
            <a:endParaRPr lang="en-US" altLang="en-US" sz="75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5" name="TextBox 3"/>
          <p:cNvSpPr txBox="1">
            <a:spLocks noChangeArrowheads="1"/>
          </p:cNvSpPr>
          <p:nvPr/>
        </p:nvSpPr>
        <p:spPr bwMode="auto">
          <a:xfrm>
            <a:off x="255786" y="947500"/>
            <a:ext cx="6179992" cy="275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9047" tIns="9524" rIns="19047" bIns="9524" anchor="ctr" anchorCtr="0">
            <a:spAutoFit/>
          </a:bodyPr>
          <a:lstStyle/>
          <a:p>
            <a:pPr algn="ctr" defTabSz="913916" eaLnBrk="1" hangingPunct="1">
              <a:defRPr/>
            </a:pPr>
            <a:r>
              <a:rPr lang="fi-FI" sz="833" b="1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C. Onaa, T.H. Nassan, M.M. Amro</a:t>
            </a:r>
          </a:p>
          <a:p>
            <a:pPr algn="ctr" defTabSz="913916" eaLnBrk="1" hangingPunct="1">
              <a:defRPr/>
            </a:pPr>
            <a:endParaRPr lang="fi-FI" sz="833" b="1" dirty="0"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>
            <a:spLocks/>
          </p:cNvSpPr>
          <p:nvPr/>
        </p:nvSpPr>
        <p:spPr>
          <a:xfrm>
            <a:off x="163096" y="268100"/>
            <a:ext cx="6531987" cy="93698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704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90500" y="1333500"/>
            <a:ext cx="6477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066049" y="9636905"/>
            <a:ext cx="4458451" cy="220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33" dirty="0">
                <a:solidFill>
                  <a:srgbClr val="0079C1"/>
                </a:solidFill>
                <a:latin typeface="Calibri" panose="020F0502020204030204" pitchFamily="34" charset="0"/>
              </a:rPr>
              <a:t>Excerpt from the Proceedings of the 2020 COMSOL Conference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6CB77940-B734-4AE0-A6AB-DA41E6AF8DAC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410" y="8617146"/>
            <a:ext cx="1800000" cy="900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ABD91D2-EBCB-4921-B99F-BBFFC8A4B8D3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728" y="3230681"/>
            <a:ext cx="2160000" cy="144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AF59E4DB-88D2-4CA1-8DE1-A25F74807CA3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2353" y="2361778"/>
            <a:ext cx="1800000" cy="144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3E5E4547-0154-44A6-BE8E-672CCBBC7B44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4500" y="2351993"/>
            <a:ext cx="720000" cy="144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32FF4B85-351A-4587-836D-801596E0D3D9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8446" y="4074316"/>
            <a:ext cx="1440000" cy="144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04056C3E-6AF7-4572-89E8-5801BC5A0CD1}"/>
              </a:ext>
            </a:extLst>
          </p:cNvPr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8446" y="4084146"/>
            <a:ext cx="1440000" cy="144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1BC40B02-7056-4E08-9141-54ABCEB145DD}"/>
              </a:ext>
            </a:extLst>
          </p:cNvPr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0903" y="5808492"/>
            <a:ext cx="1440000" cy="144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A close up of a map&#10;&#10;Description automatically generated">
            <a:extLst>
              <a:ext uri="{FF2B5EF4-FFF2-40B4-BE49-F238E27FC236}">
                <a16:creationId xmlns:a16="http://schemas.microsoft.com/office/drawing/2014/main" id="{569CC8AF-D4BD-41AD-B60F-7A50D2A5F5CE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5747" y="6526066"/>
            <a:ext cx="1319378" cy="720000"/>
          </a:xfrm>
          <a:prstGeom prst="rect">
            <a:avLst/>
          </a:prstGeom>
        </p:spPr>
      </p:pic>
      <p:sp>
        <p:nvSpPr>
          <p:cNvPr id="10" name="TextBox 28">
            <a:extLst>
              <a:ext uri="{FF2B5EF4-FFF2-40B4-BE49-F238E27FC236}">
                <a16:creationId xmlns:a16="http://schemas.microsoft.com/office/drawing/2014/main" id="{C33FCB90-9D86-4E2E-AE44-DA00C60A60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84810" y="7229867"/>
            <a:ext cx="2767272" cy="265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en-US" sz="750" b="1" dirty="0">
                <a:latin typeface="+mj-lt"/>
                <a:cs typeface="Arial" panose="020B0604020202020204" pitchFamily="34" charset="0"/>
              </a:rPr>
              <a:t>Figure 6</a:t>
            </a:r>
            <a:r>
              <a:rPr lang="en-US" altLang="en-US" sz="750" dirty="0">
                <a:latin typeface="+mj-lt"/>
                <a:cs typeface="Arial" panose="020B0604020202020204" pitchFamily="34" charset="0"/>
              </a:rPr>
              <a:t>. </a:t>
            </a:r>
            <a:r>
              <a:rPr lang="en-GB" sz="8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</a:rPr>
              <a:t>Simulation model illustrating crude-oil Fingering and vaporization behaviour.</a:t>
            </a:r>
            <a:endParaRPr lang="en-US" altLang="en-US" sz="750" dirty="0">
              <a:latin typeface="+mj-lt"/>
              <a:cs typeface="Arial" panose="020B0604020202020204" pitchFamily="34" charset="0"/>
            </a:endParaRPr>
          </a:p>
        </p:txBody>
      </p:sp>
      <p:pic>
        <p:nvPicPr>
          <p:cNvPr id="13" name="Picture 12" descr="A close up of a map&#10;&#10;Description automatically generated">
            <a:extLst>
              <a:ext uri="{FF2B5EF4-FFF2-40B4-BE49-F238E27FC236}">
                <a16:creationId xmlns:a16="http://schemas.microsoft.com/office/drawing/2014/main" id="{2A5BE67A-33D0-449F-81FD-7EEDF9CEE441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5747" y="5804874"/>
            <a:ext cx="1319378" cy="720000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8B90E6E0-8A60-4873-B1E4-B979E6509CCB}"/>
              </a:ext>
            </a:extLst>
          </p:cNvPr>
          <p:cNvPicPr/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786" y="2318938"/>
            <a:ext cx="2160000" cy="719455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7F67BF25-7A82-4C3C-BC2D-EC72EC80267F}"/>
              </a:ext>
            </a:extLst>
          </p:cNvPr>
          <p:cNvSpPr txBox="1"/>
          <p:nvPr/>
        </p:nvSpPr>
        <p:spPr>
          <a:xfrm>
            <a:off x="77856" y="2981459"/>
            <a:ext cx="1804494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800" b="1" dirty="0">
                <a:latin typeface="+mj-lt"/>
                <a:cs typeface="Arial" panose="020B0604020202020204" pitchFamily="34" charset="0"/>
              </a:rPr>
              <a:t>Figure 1a</a:t>
            </a:r>
            <a:r>
              <a:rPr lang="en-US" altLang="en-US" sz="800" dirty="0">
                <a:latin typeface="+mj-lt"/>
                <a:cs typeface="Arial" panose="020B0604020202020204" pitchFamily="34" charset="0"/>
              </a:rPr>
              <a:t>. Conceptual model 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A92FA7E-BA9D-46A2-A079-F891B136E0EE}"/>
              </a:ext>
            </a:extLst>
          </p:cNvPr>
          <p:cNvSpPr/>
          <p:nvPr/>
        </p:nvSpPr>
        <p:spPr>
          <a:xfrm>
            <a:off x="3756797" y="4119548"/>
            <a:ext cx="450834" cy="1684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>
                <a:solidFill>
                  <a:srgbClr val="333333"/>
                </a:solidFill>
              </a:rPr>
              <a:t>(a)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6C9D197-8763-4156-9069-5A9E7D9CBE87}"/>
              </a:ext>
            </a:extLst>
          </p:cNvPr>
          <p:cNvSpPr/>
          <p:nvPr/>
        </p:nvSpPr>
        <p:spPr>
          <a:xfrm>
            <a:off x="5884500" y="4104610"/>
            <a:ext cx="450834" cy="1684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>
                <a:solidFill>
                  <a:srgbClr val="333333"/>
                </a:solidFill>
              </a:rPr>
              <a:t>(b)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1BBE7CC-79A2-4F5B-A0E8-BCECA941A2EF}"/>
              </a:ext>
            </a:extLst>
          </p:cNvPr>
          <p:cNvSpPr txBox="1"/>
          <p:nvPr/>
        </p:nvSpPr>
        <p:spPr>
          <a:xfrm>
            <a:off x="1479550" y="1026427"/>
            <a:ext cx="5028896" cy="3486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3916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3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Institute of Drilling and Fluid Mining Engineering, Freiberg University of Technology and Mining – Germany</a:t>
            </a:r>
          </a:p>
          <a:p>
            <a:pPr marL="0" marR="0" lvl="0" indent="0" algn="just" defTabSz="913916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3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Corresponding author contact: </a:t>
            </a:r>
            <a:r>
              <a:rPr kumimoji="0" lang="en-US" sz="83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  <a:hlinkClick r:id="rId14"/>
              </a:rPr>
              <a:t>onaa@mailserver.tu-freiberg.de</a:t>
            </a:r>
            <a:r>
              <a:rPr kumimoji="0" lang="en-US" sz="83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 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20F84DD-7BA7-429E-8D2A-5F0499880EAF}"/>
              </a:ext>
            </a:extLst>
          </p:cNvPr>
          <p:cNvSpPr txBox="1"/>
          <p:nvPr/>
        </p:nvSpPr>
        <p:spPr>
          <a:xfrm>
            <a:off x="1479550" y="539895"/>
            <a:ext cx="40162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5654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 panose="020F0502020204030204" pitchFamily="34" charset="0"/>
                <a:cs typeface="Arial" panose="020B0604020202020204" pitchFamily="34" charset="0"/>
              </a:rPr>
              <a:t>Experimental and Numerical Simulation of Light Non-aqueous Phase Liquids Imbibition in Unconsolidated Porous Media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Picture 18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10006DB6-62AF-4100-BE31-FDE01AFF3B80}"/>
              </a:ext>
            </a:extLst>
          </p:cNvPr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767" b="21893"/>
          <a:stretch/>
        </p:blipFill>
        <p:spPr>
          <a:xfrm>
            <a:off x="642955" y="309888"/>
            <a:ext cx="900000" cy="290097"/>
          </a:xfrm>
          <a:prstGeom prst="rect">
            <a:avLst/>
          </a:prstGeom>
        </p:spPr>
      </p:pic>
      <p:pic>
        <p:nvPicPr>
          <p:cNvPr id="20" name="Picture 19" descr="A close up of a logo&#10;&#10;Description automatically generated">
            <a:extLst>
              <a:ext uri="{FF2B5EF4-FFF2-40B4-BE49-F238E27FC236}">
                <a16:creationId xmlns:a16="http://schemas.microsoft.com/office/drawing/2014/main" id="{280EAC12-DBF0-459A-A5E7-E0524B9530CB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6355" y="306199"/>
            <a:ext cx="540000" cy="276781"/>
          </a:xfrm>
          <a:prstGeom prst="rect">
            <a:avLst/>
          </a:prstGeom>
        </p:spPr>
      </p:pic>
      <p:pic>
        <p:nvPicPr>
          <p:cNvPr id="23" name="Picture 22" descr="A picture containing clock, people&#10;&#10;Description automatically generated">
            <a:extLst>
              <a:ext uri="{FF2B5EF4-FFF2-40B4-BE49-F238E27FC236}">
                <a16:creationId xmlns:a16="http://schemas.microsoft.com/office/drawing/2014/main" id="{562D5201-725F-4080-98A7-A2AAEF94A28B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259" y="298766"/>
            <a:ext cx="363243" cy="360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602</Words>
  <Application>Microsoft Office PowerPoint</Application>
  <PresentationFormat>A4 Paper (210x297 mm)</PresentationFormat>
  <Paragraphs>40</Paragraphs>
  <Slides>1</Slides>
  <Notes>1</Notes>
  <HiddenSlides>1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Cambria Math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2012-02-06T09:32:21Z</dcterms:created>
  <dcterms:modified xsi:type="dcterms:W3CDTF">2020-09-24T16:48:48Z</dcterms:modified>
</cp:coreProperties>
</file>