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igs" ContentType="application/vnd.openxmlformats-package.digital-signature-origin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_xmlsignatures/sig1.xml" ContentType="application/vnd.openxmlformats-package.digital-signature-xmlsignatur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package/2006/relationships/digital-signature/origin" Target="_xmlsignatures/origin.sig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66" r:id="rId3"/>
    <p:sldId id="267" r:id="rId4"/>
    <p:sldId id="268" r:id="rId5"/>
    <p:sldId id="269" r:id="rId6"/>
    <p:sldId id="270" r:id="rId7"/>
    <p:sldId id="271" r:id="rId8"/>
    <p:sldId id="278" r:id="rId9"/>
    <p:sldId id="272" r:id="rId10"/>
    <p:sldId id="273" r:id="rId11"/>
    <p:sldId id="274" r:id="rId12"/>
  </p:sldIdLst>
  <p:sldSz cx="9144000" cy="5143500" type="screen16x9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0EA4B2D-CE36-490A-AA31-12A0599420FF}">
          <p14:sldIdLst>
            <p14:sldId id="256"/>
          </p14:sldIdLst>
        </p14:section>
        <p14:section name="Untitled Section" id="{0EB8F625-E39E-4CE8-A3E9-690F3AC04776}">
          <p14:sldIdLst>
            <p14:sldId id="266"/>
            <p14:sldId id="267"/>
            <p14:sldId id="268"/>
            <p14:sldId id="269"/>
            <p14:sldId id="270"/>
            <p14:sldId id="271"/>
            <p14:sldId id="278"/>
            <p14:sldId id="272"/>
            <p14:sldId id="273"/>
            <p14:sldId id="27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57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ux Onaa" initials="CO" lastIdx="0" clrIdx="0">
    <p:extLst>
      <p:ext uri="{19B8F6BF-5375-455C-9EA6-DF929625EA0E}">
        <p15:presenceInfo xmlns:p15="http://schemas.microsoft.com/office/powerpoint/2012/main" userId="Chux Onaa" providerId="None"/>
      </p:ext>
    </p:extLst>
  </p:cmAuthor>
  <p:cmAuthor id="2" name="ms372757" initials="m" lastIdx="1" clrIdx="1">
    <p:extLst>
      <p:ext uri="{19B8F6BF-5375-455C-9EA6-DF929625EA0E}">
        <p15:presenceInfo xmlns:p15="http://schemas.microsoft.com/office/powerpoint/2012/main" userId="S::ms372757@campussachsen.onmicrosoft.com::9710d3ce-e1fb-447f-911d-bf10c07d073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33"/>
    <a:srgbClr val="B3B3B3"/>
    <a:srgbClr val="0064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>
      <p:cViewPr varScale="1">
        <p:scale>
          <a:sx n="109" d="100"/>
          <a:sy n="109" d="100"/>
        </p:scale>
        <p:origin x="662" y="82"/>
      </p:cViewPr>
      <p:guideLst>
        <p:guide orient="horz" pos="1575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8B9778-65E2-9646-9FDA-35E89C574B58}" type="datetimeFigureOut">
              <a:rPr lang="de-DE" smtClean="0"/>
              <a:t>20.09.2020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5AD0F-67F8-D34E-9915-6E43B21F2C7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750105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B929B3-EDC4-4292-BA5A-2119A16C91BC}" type="datetimeFigureOut">
              <a:rPr lang="de-DE" smtClean="0"/>
              <a:t>20.09.2020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0E0915-CD52-4968-84CC-DCADF0878D9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156646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"/>
          <p:cNvSpPr>
            <a:spLocks noGrp="1"/>
          </p:cNvSpPr>
          <p:nvPr>
            <p:ph type="ctrTitle" hasCustomPrompt="1"/>
          </p:nvPr>
        </p:nvSpPr>
        <p:spPr>
          <a:xfrm>
            <a:off x="918000" y="1059582"/>
            <a:ext cx="7326000" cy="1296144"/>
          </a:xfrm>
        </p:spPr>
        <p:txBody>
          <a:bodyPr>
            <a:normAutofit/>
          </a:bodyPr>
          <a:lstStyle>
            <a:lvl1pPr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11" name="Rechteck 10"/>
          <p:cNvSpPr/>
          <p:nvPr userDrawn="1"/>
        </p:nvSpPr>
        <p:spPr>
          <a:xfrm>
            <a:off x="0" y="98720"/>
            <a:ext cx="2555776" cy="810000"/>
          </a:xfrm>
          <a:prstGeom prst="rect">
            <a:avLst/>
          </a:prstGeom>
          <a:solidFill>
            <a:srgbClr val="0064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Untertitel 2"/>
          <p:cNvSpPr>
            <a:spLocks noGrp="1"/>
          </p:cNvSpPr>
          <p:nvPr>
            <p:ph type="subTitle" idx="1"/>
          </p:nvPr>
        </p:nvSpPr>
        <p:spPr>
          <a:xfrm>
            <a:off x="918000" y="4179600"/>
            <a:ext cx="7326000" cy="841648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180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</a:p>
        </p:txBody>
      </p:sp>
      <p:pic>
        <p:nvPicPr>
          <p:cNvPr id="6" name="Grafik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180000"/>
            <a:ext cx="2237910" cy="6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3084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36000" y="915566"/>
            <a:ext cx="7308408" cy="352839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44408" y="4659982"/>
            <a:ext cx="729192" cy="365125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rgbClr val="B3B3B3"/>
                </a:solidFill>
              </a:defRPr>
            </a:lvl1pPr>
          </a:lstStyle>
          <a:p>
            <a:fld id="{F9CA7F02-FF28-4D8F-AF3B-6C950C783A54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0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936000" y="180000"/>
            <a:ext cx="7308000" cy="63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>
              <a:defRPr sz="2400" b="1"/>
            </a:lvl1pPr>
          </a:lstStyle>
          <a:p>
            <a:r>
              <a:rPr lang="de-DE" dirty="0"/>
              <a:t>TITELMASTERFORMAT BEARBEITEN</a:t>
            </a:r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936000" y="4659982"/>
            <a:ext cx="7308000" cy="36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rgbClr val="B3B3B3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/>
              <a:t>TU Bergakademie Freiberg | Institut für ... | Professur für ... | Institutsadresse | Telefonnummer: 03731 / 39-1234 | www.tu-freiberg.de | Vortragender: Max Mustermann | Veranstaltungstitel | 06.03.2017</a:t>
            </a:r>
          </a:p>
        </p:txBody>
      </p:sp>
    </p:spTree>
    <p:extLst>
      <p:ext uri="{BB962C8B-B14F-4D97-AF65-F5344CB8AC3E}">
        <p14:creationId xmlns:p14="http://schemas.microsoft.com/office/powerpoint/2010/main" val="12335957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36000" y="915566"/>
            <a:ext cx="7308408" cy="352839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44408" y="4659982"/>
            <a:ext cx="729192" cy="365125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rgbClr val="B3B3B3"/>
                </a:solidFill>
              </a:defRPr>
            </a:lvl1pPr>
          </a:lstStyle>
          <a:p>
            <a:fld id="{F9CA7F02-FF28-4D8F-AF3B-6C950C783A54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0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936000" y="180000"/>
            <a:ext cx="7308000" cy="630000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>
            <a:lvl1pPr>
              <a:defRPr sz="1800" b="1"/>
            </a:lvl1pPr>
          </a:lstStyle>
          <a:p>
            <a:pPr lvl="0"/>
            <a:r>
              <a:rPr lang="de-DE" dirty="0"/>
              <a:t>TITELMASTERFORMAT </a:t>
            </a:r>
            <a:br>
              <a:rPr lang="de-DE" dirty="0"/>
            </a:br>
            <a:r>
              <a:rPr lang="de-DE" dirty="0"/>
              <a:t>ZWEIZEILIG BEARBEITEN</a:t>
            </a:r>
          </a:p>
        </p:txBody>
      </p:sp>
      <p:sp>
        <p:nvSpPr>
          <p:cNvPr id="11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936000" y="4659982"/>
            <a:ext cx="7308000" cy="36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rgbClr val="B3B3B3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/>
              <a:t>TU Bergakademie Freiberg | Institut für ... | Professur für ... | Institutsadresse | Telefonnummer: 03731 / 39-1234 | www.tu-freiberg.de | Vortragender: Max Mustermann | Veranstaltungstitel | 06.03.2017</a:t>
            </a:r>
          </a:p>
        </p:txBody>
      </p:sp>
    </p:spTree>
    <p:extLst>
      <p:ext uri="{BB962C8B-B14F-4D97-AF65-F5344CB8AC3E}">
        <p14:creationId xmlns:p14="http://schemas.microsoft.com/office/powerpoint/2010/main" val="2079044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liennummernplatzhalter 5"/>
          <p:cNvSpPr>
            <a:spLocks noGrp="1"/>
          </p:cNvSpPr>
          <p:nvPr>
            <p:ph type="sldNum" sz="quarter" idx="11"/>
          </p:nvPr>
        </p:nvSpPr>
        <p:spPr>
          <a:xfrm>
            <a:off x="8244408" y="4659982"/>
            <a:ext cx="729192" cy="365125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rgbClr val="B3B3B3"/>
                </a:solidFill>
              </a:defRPr>
            </a:lvl1pPr>
          </a:lstStyle>
          <a:p>
            <a:fld id="{F9CA7F02-FF28-4D8F-AF3B-6C950C783A54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936000" y="180000"/>
            <a:ext cx="7308000" cy="63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>
              <a:defRPr sz="2400" b="1"/>
            </a:lvl1pPr>
          </a:lstStyle>
          <a:p>
            <a:r>
              <a:rPr lang="de-DE" dirty="0"/>
              <a:t>TITELMASTERFORMAT BEARBEITEN</a:t>
            </a:r>
          </a:p>
        </p:txBody>
      </p:sp>
      <p:sp>
        <p:nvSpPr>
          <p:cNvPr id="13" name="Inhaltsplatzhalter 2"/>
          <p:cNvSpPr>
            <a:spLocks noGrp="1"/>
          </p:cNvSpPr>
          <p:nvPr>
            <p:ph sz="half" idx="1"/>
          </p:nvPr>
        </p:nvSpPr>
        <p:spPr>
          <a:xfrm>
            <a:off x="936000" y="915566"/>
            <a:ext cx="3596208" cy="3435967"/>
          </a:xfrm>
        </p:spPr>
        <p:txBody>
          <a:bodyPr lIns="0" tIns="0" rIns="0" bIns="0"/>
          <a:lstStyle>
            <a:lvl1pPr>
              <a:defRPr sz="1800"/>
            </a:lvl1pPr>
            <a:lvl2pPr marL="742950" indent="-285750">
              <a:buFont typeface="Wingdings" pitchFamily="2" charset="2"/>
              <a:buChar char="§"/>
              <a:defRPr sz="1800"/>
            </a:lvl2pPr>
            <a:lvl3pPr marL="1143000" indent="-228600">
              <a:buFont typeface="Courier New" pitchFamily="49" charset="0"/>
              <a:buChar char="o"/>
              <a:defRPr sz="1400"/>
            </a:lvl3pPr>
            <a:lvl4pPr>
              <a:defRPr sz="1400"/>
            </a:lvl4pPr>
            <a:lvl5pPr marL="2057400" indent="-228600">
              <a:buFont typeface="Arial" pitchFamily="34" charset="0"/>
              <a:buChar char="•"/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915567"/>
            <a:ext cx="3596208" cy="3435966"/>
          </a:xfrm>
        </p:spPr>
        <p:txBody>
          <a:bodyPr/>
          <a:lstStyle>
            <a:lvl1pPr>
              <a:defRPr sz="1800"/>
            </a:lvl1pPr>
            <a:lvl2pPr marL="742950" indent="-285750">
              <a:buFont typeface="Wingdings" pitchFamily="2" charset="2"/>
              <a:buChar char="§"/>
              <a:defRPr sz="1800"/>
            </a:lvl2pPr>
            <a:lvl3pPr marL="1143000" indent="-228600">
              <a:buFont typeface="Courier New" pitchFamily="49" charset="0"/>
              <a:buChar char="o"/>
              <a:defRPr sz="1400"/>
            </a:lvl3pPr>
            <a:lvl4pPr>
              <a:defRPr sz="1400"/>
            </a:lvl4pPr>
            <a:lvl5pPr marL="2057400" indent="-228600">
              <a:buFont typeface="Arial" pitchFamily="34" charset="0"/>
              <a:buChar char="•"/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936000" y="4659982"/>
            <a:ext cx="7308000" cy="36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rgbClr val="B3B3B3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/>
              <a:t>TU Bergakademie Freiberg | Institut für ... | Professur für ... | Institutsadresse | Telefonnummer: 03731 / 39-1234 | www.tu-freiberg.de | Vortragender: Max Mustermann | Veranstaltungstitel | 06.03.2017</a:t>
            </a:r>
          </a:p>
        </p:txBody>
      </p:sp>
    </p:spTree>
    <p:extLst>
      <p:ext uri="{BB962C8B-B14F-4D97-AF65-F5344CB8AC3E}">
        <p14:creationId xmlns:p14="http://schemas.microsoft.com/office/powerpoint/2010/main" val="476744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44408" y="4659982"/>
            <a:ext cx="729192" cy="365125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rgbClr val="B3B3B3"/>
                </a:solidFill>
              </a:defRPr>
            </a:lvl1pPr>
          </a:lstStyle>
          <a:p>
            <a:fld id="{F9CA7F02-FF28-4D8F-AF3B-6C950C783A54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8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936000" y="180000"/>
            <a:ext cx="7308000" cy="630000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>
            <a:lvl1pPr>
              <a:defRPr sz="2400"/>
            </a:lvl1pPr>
          </a:lstStyle>
          <a:p>
            <a:r>
              <a:rPr lang="de-DE" dirty="0"/>
              <a:t>TITELMASTERFORMAT BEARBEITEN</a:t>
            </a:r>
          </a:p>
        </p:txBody>
      </p:sp>
      <p:sp>
        <p:nvSpPr>
          <p:cNvPr id="9" name="Titel 1"/>
          <p:cNvSpPr txBox="1">
            <a:spLocks/>
          </p:cNvSpPr>
          <p:nvPr userDrawn="1"/>
        </p:nvSpPr>
        <p:spPr>
          <a:xfrm>
            <a:off x="936000" y="3432397"/>
            <a:ext cx="7308000" cy="56673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1800" b="1" kern="1200">
                <a:solidFill>
                  <a:srgbClr val="0064A8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/>
              <a:t>Titelmasterformat bearbeiten</a:t>
            </a:r>
          </a:p>
        </p:txBody>
      </p:sp>
      <p:sp>
        <p:nvSpPr>
          <p:cNvPr id="10" name="Bildplatzhalter 2"/>
          <p:cNvSpPr>
            <a:spLocks noGrp="1"/>
          </p:cNvSpPr>
          <p:nvPr>
            <p:ph type="pic" idx="1"/>
          </p:nvPr>
        </p:nvSpPr>
        <p:spPr>
          <a:xfrm>
            <a:off x="936000" y="915566"/>
            <a:ext cx="7308000" cy="237626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auf Platzhalter ziehen oder durch Klicken auf Symbol hinzufügen</a:t>
            </a:r>
          </a:p>
        </p:txBody>
      </p:sp>
      <p:sp>
        <p:nvSpPr>
          <p:cNvPr id="12" name="Textplatzhalter 3"/>
          <p:cNvSpPr>
            <a:spLocks noGrp="1"/>
          </p:cNvSpPr>
          <p:nvPr>
            <p:ph type="body" sz="half" idx="2"/>
          </p:nvPr>
        </p:nvSpPr>
        <p:spPr>
          <a:xfrm>
            <a:off x="936000" y="3867894"/>
            <a:ext cx="7308000" cy="504056"/>
          </a:xfrm>
        </p:spPr>
        <p:txBody>
          <a:bodyPr lIns="0" tIns="0" rIns="0" bIns="0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1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936000" y="4659982"/>
            <a:ext cx="7308000" cy="36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rgbClr val="B3B3B3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/>
              <a:t>TU Bergakademie Freiberg | Institut für ... | Professur für ... | Institutsadresse | Telefonnummer: 03731 / 39-1234 | www.tu-freiberg.de | Vortragender: Max Mustermann | Veranstaltungstitel | 06.03.2017</a:t>
            </a:r>
          </a:p>
        </p:txBody>
      </p:sp>
    </p:spTree>
    <p:extLst>
      <p:ext uri="{BB962C8B-B14F-4D97-AF65-F5344CB8AC3E}">
        <p14:creationId xmlns:p14="http://schemas.microsoft.com/office/powerpoint/2010/main" val="2712980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936000" y="4659982"/>
            <a:ext cx="7308000" cy="36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rgbClr val="B3B3B3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TU Bergakademie Freiberg | Institut für ... | Professur für ... | Institutsadresse | Telefonnummer: 03731 / 39-1234 | </a:t>
            </a:r>
            <a:r>
              <a:rPr lang="de-DE" dirty="0" err="1"/>
              <a:t>www.tu-freiberg.de</a:t>
            </a:r>
            <a:r>
              <a:rPr lang="de-DE" dirty="0"/>
              <a:t> | Vortragender: Max Mustermann | Veranstaltungstitel | 06.03.2017</a:t>
            </a: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44408" y="4659982"/>
            <a:ext cx="729192" cy="365125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rgbClr val="B3B3B3"/>
                </a:solidFill>
              </a:defRPr>
            </a:lvl1pPr>
          </a:lstStyle>
          <a:p>
            <a:fld id="{F9CA7F02-FF28-4D8F-AF3B-6C950C783A54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0" name="Titelplatzhalter 1"/>
          <p:cNvSpPr>
            <a:spLocks noGrp="1"/>
          </p:cNvSpPr>
          <p:nvPr>
            <p:ph type="title"/>
          </p:nvPr>
        </p:nvSpPr>
        <p:spPr>
          <a:xfrm>
            <a:off x="936000" y="180000"/>
            <a:ext cx="7308000" cy="630000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11" name="Textplatzhalter 2"/>
          <p:cNvSpPr>
            <a:spLocks noGrp="1"/>
          </p:cNvSpPr>
          <p:nvPr>
            <p:ph type="body" idx="1"/>
          </p:nvPr>
        </p:nvSpPr>
        <p:spPr>
          <a:xfrm>
            <a:off x="936000" y="915566"/>
            <a:ext cx="7308000" cy="343596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180000"/>
            <a:ext cx="630000" cy="6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9166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8" r:id="rId3"/>
    <p:sldLayoutId id="2147483653" r:id="rId4"/>
    <p:sldLayoutId id="2147483654" r:id="rId5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1400" kern="1200">
          <a:solidFill>
            <a:srgbClr val="0064A8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Tx/>
        <a:buNone/>
        <a:defRPr sz="18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4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4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AD9EF0B-A954-42D4-9B46-5C5844BFD8AA}"/>
              </a:ext>
            </a:extLst>
          </p:cNvPr>
          <p:cNvSpPr/>
          <p:nvPr/>
        </p:nvSpPr>
        <p:spPr>
          <a:xfrm>
            <a:off x="1750765" y="1552833"/>
            <a:ext cx="4824536" cy="5040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4000" b="1" dirty="0">
                <a:latin typeface="Arial" panose="020B0604020202020204" pitchFamily="34" charset="0"/>
                <a:cs typeface="Arial" panose="020B0604020202020204" pitchFamily="34" charset="0"/>
              </a:rPr>
              <a:t>COMSOL CONFERENCE</a:t>
            </a:r>
          </a:p>
          <a:p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2020 EUROPE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B77CC02-706E-47DC-B71A-72F3F240E99E}"/>
              </a:ext>
            </a:extLst>
          </p:cNvPr>
          <p:cNvSpPr/>
          <p:nvPr/>
        </p:nvSpPr>
        <p:spPr>
          <a:xfrm>
            <a:off x="1750765" y="3003798"/>
            <a:ext cx="6336703" cy="940917"/>
          </a:xfrm>
          <a:prstGeom prst="rect">
            <a:avLst/>
          </a:prstGeom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Experimental and Numerical Simulation of Light Non-aqueous Phase Liquids Imbibition in Unconsolidated Porous Media</a:t>
            </a:r>
            <a:endParaRPr lang="de-DE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EC8FB4E1-C230-4E5F-BEC7-458357924AB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767" b="21893"/>
          <a:stretch/>
        </p:blipFill>
        <p:spPr>
          <a:xfrm>
            <a:off x="2784811" y="195486"/>
            <a:ext cx="1787189" cy="576064"/>
          </a:xfrm>
          <a:prstGeom prst="rect">
            <a:avLst/>
          </a:prstGeom>
        </p:spPr>
      </p:pic>
      <p:pic>
        <p:nvPicPr>
          <p:cNvPr id="5" name="Picture 4" descr="A close up of a logo&#10;&#10;Description automatically generated">
            <a:extLst>
              <a:ext uri="{FF2B5EF4-FFF2-40B4-BE49-F238E27FC236}">
                <a16:creationId xmlns:a16="http://schemas.microsoft.com/office/drawing/2014/main" id="{136F019B-3C55-40DC-92A4-4377D70B47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195486"/>
            <a:ext cx="1123902" cy="57606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A84457F-D89A-405A-B53C-19F777177399}"/>
              </a:ext>
            </a:extLst>
          </p:cNvPr>
          <p:cNvSpPr txBox="1"/>
          <p:nvPr/>
        </p:nvSpPr>
        <p:spPr>
          <a:xfrm>
            <a:off x="1750765" y="4443958"/>
            <a:ext cx="4738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Chux Onaa │ Taofik Nassan │ Mohd Amro</a:t>
            </a:r>
          </a:p>
        </p:txBody>
      </p:sp>
    </p:spTree>
    <p:extLst>
      <p:ext uri="{BB962C8B-B14F-4D97-AF65-F5344CB8AC3E}">
        <p14:creationId xmlns:p14="http://schemas.microsoft.com/office/powerpoint/2010/main" val="36777294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9731"/>
    </mc:Choice>
    <mc:Fallback>
      <p:transition spd="slow" advTm="2973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9CA7F02-FF28-4D8F-AF3B-6C950C783A54}" type="slidenum">
              <a:rPr lang="de-DE" smtClean="0"/>
              <a:pPr/>
              <a:t>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39552" y="4659982"/>
            <a:ext cx="8008100" cy="360000"/>
          </a:xfrm>
        </p:spPr>
        <p:txBody>
          <a:bodyPr/>
          <a:lstStyle/>
          <a:p>
            <a:r>
              <a:rPr lang="de-DE" dirty="0"/>
              <a:t>TU Bergakademie Freiberg | Institut für Bohrtechnik und Fluidbergbau | Chux Onaa | Taofik Nassan | Mohd Amro │COMSOL EUROPE 2020</a:t>
            </a:r>
          </a:p>
        </p:txBody>
      </p:sp>
      <p:pic>
        <p:nvPicPr>
          <p:cNvPr id="2" name="Picture 1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4BF85516-23AA-40B8-8321-C1BF93DB368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767" b="21893"/>
          <a:stretch/>
        </p:blipFill>
        <p:spPr>
          <a:xfrm>
            <a:off x="1043608" y="262369"/>
            <a:ext cx="1787189" cy="576064"/>
          </a:xfrm>
          <a:prstGeom prst="rect">
            <a:avLst/>
          </a:prstGeom>
        </p:spPr>
      </p:pic>
      <p:pic>
        <p:nvPicPr>
          <p:cNvPr id="10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2529F590-4E49-41F1-9DB8-5D58523958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262369"/>
            <a:ext cx="1123902" cy="576064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29639B09-0E8E-4DBD-981B-4819FF63D1AB}"/>
              </a:ext>
            </a:extLst>
          </p:cNvPr>
          <p:cNvSpPr/>
          <p:nvPr/>
        </p:nvSpPr>
        <p:spPr>
          <a:xfrm>
            <a:off x="7755564" y="113267"/>
            <a:ext cx="792088" cy="29311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50" b="1" dirty="0">
                <a:latin typeface="Arial" panose="020B0604020202020204" pitchFamily="34" charset="0"/>
                <a:cs typeface="Arial" panose="020B0604020202020204" pitchFamily="34" charset="0"/>
              </a:rPr>
              <a:t>COMSOL EUROPE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23B0890-4731-492E-8BFA-3A7FEA63FD77}"/>
              </a:ext>
            </a:extLst>
          </p:cNvPr>
          <p:cNvSpPr/>
          <p:nvPr/>
        </p:nvSpPr>
        <p:spPr>
          <a:xfrm>
            <a:off x="7752211" y="410133"/>
            <a:ext cx="792088" cy="29311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5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October </a:t>
            </a:r>
          </a:p>
          <a:p>
            <a:pPr algn="ctr"/>
            <a:r>
              <a:rPr lang="de-DE" sz="105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 &amp;15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5CBFBECF-CB9D-43CB-A0C2-02CCD9BFBCC2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457" y="1713785"/>
            <a:ext cx="2755669" cy="216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A9DD432-ABA2-41A4-90BA-9DF25C8044C5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3324" y="1705078"/>
            <a:ext cx="2638425" cy="216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F3D5A0B-5940-4418-BAB7-7CA03D2652B2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705078"/>
            <a:ext cx="2879725" cy="2159635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AA9CFE3-9E9F-45A8-ACE4-64C9EA964C2D}"/>
              </a:ext>
            </a:extLst>
          </p:cNvPr>
          <p:cNvSpPr txBox="1"/>
          <p:nvPr/>
        </p:nvSpPr>
        <p:spPr>
          <a:xfrm>
            <a:off x="5925646" y="3861475"/>
            <a:ext cx="304795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b="1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Fig.8</a:t>
            </a:r>
            <a:r>
              <a:rPr lang="en-US" sz="1000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Plot of saturation model depicting upwards diffusions of diesel, after 20 hours of imbibition</a:t>
            </a:r>
            <a:endParaRPr lang="de-DE" sz="1000" dirty="0">
              <a:solidFill>
                <a:srgbClr val="33333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AFDD4F8-DA68-49EF-A752-FCCB07B97260}"/>
              </a:ext>
            </a:extLst>
          </p:cNvPr>
          <p:cNvSpPr txBox="1"/>
          <p:nvPr/>
        </p:nvSpPr>
        <p:spPr>
          <a:xfrm>
            <a:off x="3035950" y="3853172"/>
            <a:ext cx="2793284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800"/>
              </a:spcAft>
            </a:pPr>
            <a:r>
              <a:rPr lang="en-US" sz="1000" b="1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Fig.7</a:t>
            </a:r>
            <a:r>
              <a:rPr lang="en-US" sz="1000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Plot of saturation model showing downward diffusion of diesel after 20 hours of imbibition</a:t>
            </a:r>
            <a:endParaRPr lang="de-DE" sz="2800" dirty="0">
              <a:solidFill>
                <a:srgbClr val="333333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18890DB-80CA-46FE-B69F-5EFF57190486}"/>
              </a:ext>
            </a:extLst>
          </p:cNvPr>
          <p:cNvSpPr txBox="1"/>
          <p:nvPr/>
        </p:nvSpPr>
        <p:spPr>
          <a:xfrm>
            <a:off x="90680" y="3882491"/>
            <a:ext cx="252571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b="1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Fig.6</a:t>
            </a:r>
            <a:r>
              <a:rPr lang="en-US" sz="1000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Plot of diesel saturation in 56 days of imbibition</a:t>
            </a:r>
            <a:endParaRPr lang="de-DE" sz="1000" dirty="0">
              <a:solidFill>
                <a:srgbClr val="33333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4AD011B-7A12-4E13-AC96-C72E8C7BF442}"/>
              </a:ext>
            </a:extLst>
          </p:cNvPr>
          <p:cNvSpPr txBox="1"/>
          <p:nvPr/>
        </p:nvSpPr>
        <p:spPr>
          <a:xfrm>
            <a:off x="149457" y="1120302"/>
            <a:ext cx="29656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/>
            <a:r>
              <a:rPr lang="en-US" sz="1800" b="1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Results and Discussion (2/2)</a:t>
            </a:r>
            <a:endParaRPr lang="de-DE" sz="1800" dirty="0">
              <a:effectLst/>
              <a:ea typeface="Times New Roman" panose="02020603050405020304" pitchFamily="18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9F76DF3-9618-4DB5-B150-3A5B56EF242F}"/>
              </a:ext>
            </a:extLst>
          </p:cNvPr>
          <p:cNvSpPr/>
          <p:nvPr/>
        </p:nvSpPr>
        <p:spPr>
          <a:xfrm>
            <a:off x="133004" y="1648812"/>
            <a:ext cx="2880320" cy="224915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9E52B64-8DD0-4770-BD92-DEFA142A6AA0}"/>
              </a:ext>
            </a:extLst>
          </p:cNvPr>
          <p:cNvSpPr/>
          <p:nvPr/>
        </p:nvSpPr>
        <p:spPr>
          <a:xfrm>
            <a:off x="3074860" y="1633337"/>
            <a:ext cx="2750960" cy="224915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5C7F146-EFFD-4156-AA2E-BCB0943C99B1}"/>
              </a:ext>
            </a:extLst>
          </p:cNvPr>
          <p:cNvSpPr/>
          <p:nvPr/>
        </p:nvSpPr>
        <p:spPr>
          <a:xfrm>
            <a:off x="5947037" y="1633336"/>
            <a:ext cx="2880320" cy="224915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7854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1" grpId="1" animBg="1"/>
      <p:bldP spid="23" grpId="0" animBg="1"/>
      <p:bldP spid="23" grpId="1" animBg="1"/>
      <p:bldP spid="2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8B09A2B-B5E1-4AD1-B5A9-6959BC710A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1388" y="1419622"/>
            <a:ext cx="6278924" cy="2808312"/>
          </a:xfrm>
        </p:spPr>
        <p:txBody>
          <a:bodyPr>
            <a:normAutofit fontScale="77500" lnSpcReduction="20000"/>
          </a:bodyPr>
          <a:lstStyle/>
          <a:p>
            <a:r>
              <a:rPr lang="de-DE" sz="2100" b="1" dirty="0"/>
              <a:t>Conclusions</a:t>
            </a:r>
          </a:p>
          <a:p>
            <a:endParaRPr lang="de-DE" b="1" dirty="0"/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à"/>
            </a:pPr>
            <a:r>
              <a:rPr lang="en-GB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Effective characterization of soil and fluids physical properties are essential in the assessment of LNAPL subsurface Migration dynamics. 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à"/>
            </a:pPr>
            <a:r>
              <a:rPr lang="en-GB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Accurate physics were described and mathematical model for the numerical simulation developed, based on the sediment and fluid data. 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à"/>
            </a:pPr>
            <a:r>
              <a:rPr lang="en-GB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Whereas the numerical model successfully tracked the LNAPL capillary imbibition and saturation fronts, its robust matching with the laboratory results was a good validation for our experimental model. 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à"/>
            </a:pPr>
            <a:r>
              <a:rPr lang="en-GB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Thus, the model sufficiently predicted the flow-rate and location of leaking hydrocarbon fluids in the subsurface.</a:t>
            </a:r>
            <a:endParaRPr lang="de-D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de-DE" b="1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9CA7F02-FF28-4D8F-AF3B-6C950C783A54}" type="slidenum">
              <a:rPr lang="de-DE" smtClean="0"/>
              <a:pPr/>
              <a:t>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39552" y="4659982"/>
            <a:ext cx="8008100" cy="360000"/>
          </a:xfrm>
        </p:spPr>
        <p:txBody>
          <a:bodyPr/>
          <a:lstStyle/>
          <a:p>
            <a:r>
              <a:rPr lang="de-DE" dirty="0"/>
              <a:t>TU Bergakademie Freiberg | Institut für Bohrtechnik und Fluidbergbau | Chux Onaa | Taofik Nassan | Mohd Amro │COMSOL EUROPE 2020</a:t>
            </a:r>
          </a:p>
        </p:txBody>
      </p:sp>
      <p:pic>
        <p:nvPicPr>
          <p:cNvPr id="2" name="Picture 1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4BF85516-23AA-40B8-8321-C1BF93DB368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767" b="21893"/>
          <a:stretch/>
        </p:blipFill>
        <p:spPr>
          <a:xfrm>
            <a:off x="1043608" y="262369"/>
            <a:ext cx="1787189" cy="576064"/>
          </a:xfrm>
          <a:prstGeom prst="rect">
            <a:avLst/>
          </a:prstGeom>
        </p:spPr>
      </p:pic>
      <p:pic>
        <p:nvPicPr>
          <p:cNvPr id="10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2529F590-4E49-41F1-9DB8-5D58523958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262369"/>
            <a:ext cx="1123902" cy="576064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29639B09-0E8E-4DBD-981B-4819FF63D1AB}"/>
              </a:ext>
            </a:extLst>
          </p:cNvPr>
          <p:cNvSpPr/>
          <p:nvPr/>
        </p:nvSpPr>
        <p:spPr>
          <a:xfrm>
            <a:off x="7755564" y="113267"/>
            <a:ext cx="792088" cy="29311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50" b="1" dirty="0">
                <a:latin typeface="Arial" panose="020B0604020202020204" pitchFamily="34" charset="0"/>
                <a:cs typeface="Arial" panose="020B0604020202020204" pitchFamily="34" charset="0"/>
              </a:rPr>
              <a:t>COMSOL EUROPE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23B0890-4731-492E-8BFA-3A7FEA63FD77}"/>
              </a:ext>
            </a:extLst>
          </p:cNvPr>
          <p:cNvSpPr/>
          <p:nvPr/>
        </p:nvSpPr>
        <p:spPr>
          <a:xfrm>
            <a:off x="7752211" y="410133"/>
            <a:ext cx="792088" cy="29311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5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October </a:t>
            </a:r>
          </a:p>
          <a:p>
            <a:pPr algn="ctr"/>
            <a:r>
              <a:rPr lang="de-DE" sz="105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 &amp;15</a:t>
            </a:r>
          </a:p>
        </p:txBody>
      </p:sp>
    </p:spTree>
    <p:extLst>
      <p:ext uri="{BB962C8B-B14F-4D97-AF65-F5344CB8AC3E}">
        <p14:creationId xmlns:p14="http://schemas.microsoft.com/office/powerpoint/2010/main" val="3959343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8B09A2B-B5E1-4AD1-B5A9-6959BC710A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1388" y="1419622"/>
            <a:ext cx="5503244" cy="2016224"/>
          </a:xfrm>
        </p:spPr>
        <p:txBody>
          <a:bodyPr>
            <a:normAutofit/>
          </a:bodyPr>
          <a:lstStyle/>
          <a:p>
            <a:r>
              <a:rPr lang="de-DE" b="1" dirty="0"/>
              <a:t>Presentation plan</a:t>
            </a:r>
          </a:p>
          <a:p>
            <a:endParaRPr lang="de-DE" sz="900" b="1" dirty="0"/>
          </a:p>
          <a:p>
            <a:pPr lvl="1"/>
            <a:r>
              <a:rPr lang="de-DE" dirty="0"/>
              <a:t>Introduction</a:t>
            </a:r>
          </a:p>
          <a:p>
            <a:pPr lvl="1"/>
            <a:r>
              <a:rPr lang="de-DE" dirty="0"/>
              <a:t>Experimental model</a:t>
            </a:r>
          </a:p>
          <a:p>
            <a:pPr lvl="1"/>
            <a:r>
              <a:rPr lang="de-DE" dirty="0"/>
              <a:t>Mathematical model</a:t>
            </a:r>
          </a:p>
          <a:p>
            <a:pPr lvl="1"/>
            <a:r>
              <a:rPr lang="de-DE" dirty="0"/>
              <a:t>Results and Discussion</a:t>
            </a:r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9CA7F02-FF28-4D8F-AF3B-6C950C783A54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39552" y="4659982"/>
            <a:ext cx="8008100" cy="360000"/>
          </a:xfrm>
        </p:spPr>
        <p:txBody>
          <a:bodyPr/>
          <a:lstStyle/>
          <a:p>
            <a:r>
              <a:rPr lang="de-DE" dirty="0"/>
              <a:t>TU Bergakademie Freiberg | Institut für Bohrtechnik und Fluidbergbau | Chux Onaa | Taofik Nassan | Mohd Amro │COMSOL EUROPE 2020</a:t>
            </a:r>
          </a:p>
        </p:txBody>
      </p:sp>
      <p:pic>
        <p:nvPicPr>
          <p:cNvPr id="2" name="Picture 1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4BF85516-23AA-40B8-8321-C1BF93DB368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767" b="21893"/>
          <a:stretch/>
        </p:blipFill>
        <p:spPr>
          <a:xfrm>
            <a:off x="1043608" y="262369"/>
            <a:ext cx="1787189" cy="576064"/>
          </a:xfrm>
          <a:prstGeom prst="rect">
            <a:avLst/>
          </a:prstGeom>
        </p:spPr>
      </p:pic>
      <p:pic>
        <p:nvPicPr>
          <p:cNvPr id="10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2529F590-4E49-41F1-9DB8-5D58523958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262369"/>
            <a:ext cx="1123902" cy="576064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29639B09-0E8E-4DBD-981B-4819FF63D1AB}"/>
              </a:ext>
            </a:extLst>
          </p:cNvPr>
          <p:cNvSpPr/>
          <p:nvPr/>
        </p:nvSpPr>
        <p:spPr>
          <a:xfrm>
            <a:off x="7755564" y="113267"/>
            <a:ext cx="792088" cy="29311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50" b="1" dirty="0">
                <a:latin typeface="Arial" panose="020B0604020202020204" pitchFamily="34" charset="0"/>
                <a:cs typeface="Arial" panose="020B0604020202020204" pitchFamily="34" charset="0"/>
              </a:rPr>
              <a:t>COMSOL EUROPE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23B0890-4731-492E-8BFA-3A7FEA63FD77}"/>
              </a:ext>
            </a:extLst>
          </p:cNvPr>
          <p:cNvSpPr/>
          <p:nvPr/>
        </p:nvSpPr>
        <p:spPr>
          <a:xfrm>
            <a:off x="7752211" y="410133"/>
            <a:ext cx="792088" cy="29311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5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October </a:t>
            </a:r>
          </a:p>
          <a:p>
            <a:pPr algn="ctr"/>
            <a:r>
              <a:rPr lang="de-DE" sz="105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 &amp;15</a:t>
            </a:r>
          </a:p>
        </p:txBody>
      </p:sp>
    </p:spTree>
    <p:extLst>
      <p:ext uri="{BB962C8B-B14F-4D97-AF65-F5344CB8AC3E}">
        <p14:creationId xmlns:p14="http://schemas.microsoft.com/office/powerpoint/2010/main" val="38457262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99"/>
    </mc:Choice>
    <mc:Fallback>
      <p:transition spd="slow" advTm="499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8B09A2B-B5E1-4AD1-B5A9-6959BC710A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0276" y="1277460"/>
            <a:ext cx="6588068" cy="2950474"/>
          </a:xfrm>
        </p:spPr>
        <p:txBody>
          <a:bodyPr>
            <a:normAutofit fontScale="70000" lnSpcReduction="20000"/>
          </a:bodyPr>
          <a:lstStyle/>
          <a:p>
            <a:r>
              <a:rPr lang="de-DE" sz="2600" b="1" dirty="0"/>
              <a:t>Introduction</a:t>
            </a:r>
          </a:p>
          <a:p>
            <a:pPr algn="just"/>
            <a:endParaRPr lang="en-US" dirty="0">
              <a:ea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The aim of the current study is to show that LNAPL-subsurface migration  significantly reflects its behavior, nature, and distribution as contaminants.</a:t>
            </a:r>
          </a:p>
          <a:p>
            <a:pPr algn="just"/>
            <a:endParaRPr lang="en-US" sz="18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To achieve intended outcome, we reconstruct a field scenario as a laboratory model backed by numerical simulation with COMSOL Multiphysics. </a:t>
            </a:r>
          </a:p>
          <a:p>
            <a:pPr algn="just"/>
            <a:endParaRPr lang="en-US" sz="18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The numerical model enabled the validation of flow characteristics represented in the experimental results: such as the chromatographic behavior, diffusion pattern as well as the interaction of host sediment materials with the invading fluids. </a:t>
            </a:r>
          </a:p>
          <a:p>
            <a:pPr algn="just"/>
            <a:endParaRPr lang="en-US" sz="18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This way, a sustainable a technique was developed for the remediation of contaminated sediment</a:t>
            </a:r>
            <a:endParaRPr lang="de-DE" b="1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9CA7F02-FF28-4D8F-AF3B-6C950C783A54}" type="slidenum">
              <a:rPr lang="de-DE" smtClean="0"/>
              <a:pPr/>
              <a:t>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39552" y="4659982"/>
            <a:ext cx="8008100" cy="360000"/>
          </a:xfrm>
        </p:spPr>
        <p:txBody>
          <a:bodyPr/>
          <a:lstStyle/>
          <a:p>
            <a:r>
              <a:rPr lang="de-DE" dirty="0"/>
              <a:t>TU Bergakademie Freiberg | Institut für Bohrtechnik und Fluidbergbau | Chux Onaa | Taofik Nassan | Mohd Amro │COMSOL EUROPE 2020</a:t>
            </a:r>
          </a:p>
        </p:txBody>
      </p:sp>
      <p:pic>
        <p:nvPicPr>
          <p:cNvPr id="2" name="Picture 1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4BF85516-23AA-40B8-8321-C1BF93DB368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767" b="21893"/>
          <a:stretch/>
        </p:blipFill>
        <p:spPr>
          <a:xfrm>
            <a:off x="1043608" y="262369"/>
            <a:ext cx="1787189" cy="576064"/>
          </a:xfrm>
          <a:prstGeom prst="rect">
            <a:avLst/>
          </a:prstGeom>
        </p:spPr>
      </p:pic>
      <p:pic>
        <p:nvPicPr>
          <p:cNvPr id="10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2529F590-4E49-41F1-9DB8-5D58523958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262369"/>
            <a:ext cx="1123902" cy="576064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29639B09-0E8E-4DBD-981B-4819FF63D1AB}"/>
              </a:ext>
            </a:extLst>
          </p:cNvPr>
          <p:cNvSpPr/>
          <p:nvPr/>
        </p:nvSpPr>
        <p:spPr>
          <a:xfrm>
            <a:off x="7755564" y="113267"/>
            <a:ext cx="792088" cy="29311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50" b="1" dirty="0">
                <a:latin typeface="Arial" panose="020B0604020202020204" pitchFamily="34" charset="0"/>
                <a:cs typeface="Arial" panose="020B0604020202020204" pitchFamily="34" charset="0"/>
              </a:rPr>
              <a:t>COMSOL EUROPE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23B0890-4731-492E-8BFA-3A7FEA63FD77}"/>
              </a:ext>
            </a:extLst>
          </p:cNvPr>
          <p:cNvSpPr/>
          <p:nvPr/>
        </p:nvSpPr>
        <p:spPr>
          <a:xfrm>
            <a:off x="7752211" y="410133"/>
            <a:ext cx="792088" cy="29311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5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October </a:t>
            </a:r>
          </a:p>
          <a:p>
            <a:pPr algn="ctr"/>
            <a:r>
              <a:rPr lang="de-DE" sz="105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 &amp;15</a:t>
            </a:r>
          </a:p>
        </p:txBody>
      </p:sp>
    </p:spTree>
    <p:extLst>
      <p:ext uri="{BB962C8B-B14F-4D97-AF65-F5344CB8AC3E}">
        <p14:creationId xmlns:p14="http://schemas.microsoft.com/office/powerpoint/2010/main" val="33212389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8B09A2B-B5E1-4AD1-B5A9-6959BC710A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7297" y="1223172"/>
            <a:ext cx="5503244" cy="2808312"/>
          </a:xfrm>
        </p:spPr>
        <p:txBody>
          <a:bodyPr>
            <a:normAutofit/>
          </a:bodyPr>
          <a:lstStyle/>
          <a:p>
            <a:r>
              <a:rPr lang="de-DE" b="1" dirty="0"/>
              <a:t>Experimental set-up (1/2)</a:t>
            </a:r>
          </a:p>
          <a:p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9CA7F02-FF28-4D8F-AF3B-6C950C783A54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39552" y="4659982"/>
            <a:ext cx="8008100" cy="360000"/>
          </a:xfrm>
        </p:spPr>
        <p:txBody>
          <a:bodyPr/>
          <a:lstStyle/>
          <a:p>
            <a:r>
              <a:rPr lang="de-DE" dirty="0"/>
              <a:t>TU Bergakademie Freiberg | Institut für Bohrtechnik und Fluidbergbau | Chux Onaa | Taofik Nassan | Mohd Amro │COMSOL EUROPE 2020</a:t>
            </a:r>
          </a:p>
        </p:txBody>
      </p:sp>
      <p:pic>
        <p:nvPicPr>
          <p:cNvPr id="2" name="Picture 1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4BF85516-23AA-40B8-8321-C1BF93DB368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767" b="21893"/>
          <a:stretch/>
        </p:blipFill>
        <p:spPr>
          <a:xfrm>
            <a:off x="1043608" y="262369"/>
            <a:ext cx="1787189" cy="576064"/>
          </a:xfrm>
          <a:prstGeom prst="rect">
            <a:avLst/>
          </a:prstGeom>
        </p:spPr>
      </p:pic>
      <p:pic>
        <p:nvPicPr>
          <p:cNvPr id="10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2529F590-4E49-41F1-9DB8-5D58523958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262369"/>
            <a:ext cx="1123902" cy="576064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29639B09-0E8E-4DBD-981B-4819FF63D1AB}"/>
              </a:ext>
            </a:extLst>
          </p:cNvPr>
          <p:cNvSpPr/>
          <p:nvPr/>
        </p:nvSpPr>
        <p:spPr>
          <a:xfrm>
            <a:off x="7755564" y="113267"/>
            <a:ext cx="792088" cy="29311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50" b="1" dirty="0">
                <a:latin typeface="Arial" panose="020B0604020202020204" pitchFamily="34" charset="0"/>
                <a:cs typeface="Arial" panose="020B0604020202020204" pitchFamily="34" charset="0"/>
              </a:rPr>
              <a:t>COMSOL EUROPE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23B0890-4731-492E-8BFA-3A7FEA63FD77}"/>
              </a:ext>
            </a:extLst>
          </p:cNvPr>
          <p:cNvSpPr/>
          <p:nvPr/>
        </p:nvSpPr>
        <p:spPr>
          <a:xfrm>
            <a:off x="7752211" y="410133"/>
            <a:ext cx="792088" cy="29311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5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October </a:t>
            </a:r>
          </a:p>
          <a:p>
            <a:pPr algn="ctr"/>
            <a:r>
              <a:rPr lang="de-DE" sz="105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 &amp;15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52E5AD7-DCB0-4F47-9B8D-83D14C6FB4B7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2245" y="1710497"/>
            <a:ext cx="3600000" cy="252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4F86D45-4341-4A91-9C7A-32BF59A0CEAF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7432" y="1923678"/>
            <a:ext cx="3239770" cy="22098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B4D6630-9FDB-4C00-9446-828620C47235}"/>
              </a:ext>
            </a:extLst>
          </p:cNvPr>
          <p:cNvSpPr txBox="1"/>
          <p:nvPr/>
        </p:nvSpPr>
        <p:spPr>
          <a:xfrm>
            <a:off x="1035754" y="4195222"/>
            <a:ext cx="7632848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1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Fig.1</a:t>
            </a:r>
            <a:r>
              <a:rPr lang="en-US" sz="1050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. Schematic illustrating laboratory models of subsurface (</a:t>
            </a:r>
            <a:r>
              <a:rPr lang="en-US" sz="1050" dirty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a</a:t>
            </a:r>
            <a:r>
              <a:rPr lang="en-US" sz="1050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) crude-oil and (b) diesel imbibition</a:t>
            </a:r>
            <a:endParaRPr lang="de-DE" sz="1050" dirty="0">
              <a:solidFill>
                <a:srgbClr val="3333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95722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8B09A2B-B5E1-4AD1-B5A9-6959BC710A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1290313"/>
            <a:ext cx="4608512" cy="2808312"/>
          </a:xfrm>
        </p:spPr>
        <p:txBody>
          <a:bodyPr>
            <a:normAutofit fontScale="92500"/>
          </a:bodyPr>
          <a:lstStyle/>
          <a:p>
            <a:r>
              <a:rPr lang="de-DE" b="1" dirty="0"/>
              <a:t>Experimental set-up (2/2)</a:t>
            </a:r>
          </a:p>
          <a:p>
            <a:endParaRPr lang="de-DE" b="1" dirty="0"/>
          </a:p>
          <a:p>
            <a:pPr lvl="1">
              <a:buFont typeface="Wingdings" panose="05000000000000000000" pitchFamily="2" charset="2"/>
              <a:buChar char="à"/>
            </a:pPr>
            <a:r>
              <a:rPr lang="en-U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S</a:t>
            </a:r>
            <a:r>
              <a:rPr lang="en-US" sz="1400" dirty="0">
                <a:effectLst/>
                <a:ea typeface="Calibri" panose="020F0502020204030204" pitchFamily="34" charset="0"/>
              </a:rPr>
              <a:t>cenario depict a portion of vertical soil profile being invaded by LNAPL leak</a:t>
            </a:r>
          </a:p>
          <a:p>
            <a:pPr marL="457200" lvl="1" indent="0">
              <a:buNone/>
            </a:pPr>
            <a:endParaRPr lang="en-US" sz="1400" dirty="0">
              <a:effectLst/>
              <a:ea typeface="Calibri" panose="020F0502020204030204" pitchFamily="34" charset="0"/>
            </a:endParaRPr>
          </a:p>
          <a:p>
            <a:pPr lvl="1">
              <a:buFont typeface="Wingdings" panose="05000000000000000000" pitchFamily="2" charset="2"/>
              <a:buChar char="à"/>
            </a:pPr>
            <a:r>
              <a:rPr lang="en-US" sz="1400" dirty="0">
                <a:ea typeface="Calibri" panose="020F0502020204030204" pitchFamily="34" charset="0"/>
                <a:sym typeface="Wingdings" panose="05000000000000000000" pitchFamily="2" charset="2"/>
              </a:rPr>
              <a:t>LNAPL enter </a:t>
            </a:r>
            <a:r>
              <a:rPr lang="en-US" sz="1400" dirty="0">
                <a:effectLst/>
                <a:ea typeface="Calibri" panose="020F0502020204030204" pitchFamily="34" charset="0"/>
              </a:rPr>
              <a:t>from a horizontal direction</a:t>
            </a:r>
          </a:p>
          <a:p>
            <a:pPr marL="457200" lvl="1" indent="0">
              <a:buNone/>
            </a:pPr>
            <a:endParaRPr lang="en-US" sz="1400" dirty="0">
              <a:effectLst/>
              <a:ea typeface="Calibri" panose="020F0502020204030204" pitchFamily="34" charset="0"/>
            </a:endParaRPr>
          </a:p>
          <a:p>
            <a:pPr lvl="1">
              <a:buFont typeface="Wingdings" panose="05000000000000000000" pitchFamily="2" charset="2"/>
              <a:buChar char="à"/>
            </a:pPr>
            <a:r>
              <a:rPr lang="en-US" sz="1400" dirty="0">
                <a:effectLst/>
                <a:ea typeface="Calibri" panose="020F0502020204030204" pitchFamily="34" charset="0"/>
              </a:rPr>
              <a:t>set-up allows for better visualize LNAPL flow pattern</a:t>
            </a:r>
          </a:p>
          <a:p>
            <a:pPr marL="457200" lvl="1" indent="0">
              <a:buNone/>
            </a:pPr>
            <a:endParaRPr lang="en-US" sz="1400" dirty="0">
              <a:effectLst/>
              <a:ea typeface="Calibri" panose="020F0502020204030204" pitchFamily="34" charset="0"/>
            </a:endParaRPr>
          </a:p>
          <a:p>
            <a:pPr marL="457200" lvl="1" indent="0">
              <a:buNone/>
            </a:pPr>
            <a:r>
              <a:rPr lang="en-US" sz="1400" dirty="0">
                <a:ea typeface="Calibri" panose="020F0502020204030204" pitchFamily="34" charset="0"/>
                <a:sym typeface="Wingdings" panose="05000000000000000000" pitchFamily="2" charset="2"/>
              </a:rPr>
              <a:t> Help determine </a:t>
            </a:r>
            <a:r>
              <a:rPr lang="en-US" sz="1400" dirty="0">
                <a:effectLst/>
                <a:ea typeface="Calibri" panose="020F0502020204030204" pitchFamily="34" charset="0"/>
              </a:rPr>
              <a:t>which direction – upwards or downwards – that the fluids are more diffused over time.  </a:t>
            </a:r>
            <a:endParaRPr lang="de-DE" sz="1400" dirty="0">
              <a:effectLst/>
              <a:ea typeface="Calibri" panose="020F0502020204030204" pitchFamily="34" charset="0"/>
            </a:endParaRPr>
          </a:p>
          <a:p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9CA7F02-FF28-4D8F-AF3B-6C950C783A54}" type="slidenum">
              <a:rPr lang="de-DE" smtClean="0"/>
              <a:pPr/>
              <a:t>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39552" y="4659982"/>
            <a:ext cx="8008100" cy="360000"/>
          </a:xfrm>
        </p:spPr>
        <p:txBody>
          <a:bodyPr/>
          <a:lstStyle/>
          <a:p>
            <a:r>
              <a:rPr lang="de-DE" dirty="0"/>
              <a:t>TU Bergakademie Freiberg | Institut für Bohrtechnik und Fluidbergbau | Chux Onaa | Taofik Nassan | Mohd Amro │COMSOL EUROPE 2020</a:t>
            </a:r>
          </a:p>
        </p:txBody>
      </p:sp>
      <p:pic>
        <p:nvPicPr>
          <p:cNvPr id="2" name="Picture 1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4BF85516-23AA-40B8-8321-C1BF93DB368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767" b="21893"/>
          <a:stretch/>
        </p:blipFill>
        <p:spPr>
          <a:xfrm>
            <a:off x="1043608" y="262369"/>
            <a:ext cx="1787189" cy="576064"/>
          </a:xfrm>
          <a:prstGeom prst="rect">
            <a:avLst/>
          </a:prstGeom>
        </p:spPr>
      </p:pic>
      <p:pic>
        <p:nvPicPr>
          <p:cNvPr id="10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2529F590-4E49-41F1-9DB8-5D58523958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262369"/>
            <a:ext cx="1123902" cy="576064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29639B09-0E8E-4DBD-981B-4819FF63D1AB}"/>
              </a:ext>
            </a:extLst>
          </p:cNvPr>
          <p:cNvSpPr/>
          <p:nvPr/>
        </p:nvSpPr>
        <p:spPr>
          <a:xfrm>
            <a:off x="7755564" y="113267"/>
            <a:ext cx="792088" cy="29311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50" b="1" dirty="0">
                <a:latin typeface="Arial" panose="020B0604020202020204" pitchFamily="34" charset="0"/>
                <a:cs typeface="Arial" panose="020B0604020202020204" pitchFamily="34" charset="0"/>
              </a:rPr>
              <a:t>COMSOL EUROPE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23B0890-4731-492E-8BFA-3A7FEA63FD77}"/>
              </a:ext>
            </a:extLst>
          </p:cNvPr>
          <p:cNvSpPr/>
          <p:nvPr/>
        </p:nvSpPr>
        <p:spPr>
          <a:xfrm>
            <a:off x="7752211" y="410133"/>
            <a:ext cx="792088" cy="29311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5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October </a:t>
            </a:r>
          </a:p>
          <a:p>
            <a:pPr algn="ctr"/>
            <a:r>
              <a:rPr lang="de-DE" sz="105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 &amp;15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637F0E6-F4D6-4766-9E7E-62E8277FDF0F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085148"/>
            <a:ext cx="3239770" cy="347726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321E7E7-7EB5-440D-ABEC-DFCCADC67269}"/>
              </a:ext>
            </a:extLst>
          </p:cNvPr>
          <p:cNvSpPr txBox="1"/>
          <p:nvPr/>
        </p:nvSpPr>
        <p:spPr>
          <a:xfrm>
            <a:off x="5496072" y="4408636"/>
            <a:ext cx="216024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b="1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Fig.2. </a:t>
            </a:r>
            <a:r>
              <a:rPr lang="en-US" sz="1000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Mid-Column experiment</a:t>
            </a:r>
            <a:endParaRPr lang="de-DE" sz="1000" dirty="0">
              <a:solidFill>
                <a:srgbClr val="3333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42662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E8B09A2B-B5E1-4AD1-B5A9-6959BC710AA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79512" y="1203598"/>
                <a:ext cx="4896544" cy="3074376"/>
              </a:xfrm>
            </p:spPr>
            <p:txBody>
              <a:bodyPr>
                <a:noAutofit/>
              </a:bodyPr>
              <a:lstStyle/>
              <a:p>
                <a:r>
                  <a:rPr lang="de-DE" b="1" dirty="0"/>
                  <a:t>Mathematical Model</a:t>
                </a:r>
              </a:p>
              <a:p>
                <a:endParaRPr lang="de-DE" sz="500" b="1" dirty="0"/>
              </a:p>
              <a:p>
                <a:r>
                  <a:rPr lang="de-DE" sz="1400" dirty="0"/>
                  <a:t> </a:t>
                </a:r>
                <a:r>
                  <a:rPr lang="de-DE" sz="1400" b="1" u="sng" dirty="0"/>
                  <a:t>1D model </a:t>
                </a:r>
              </a:p>
              <a:p>
                <a:endParaRPr lang="de-DE" sz="500" b="1" u="sng" dirty="0"/>
              </a:p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GB" sz="1400" dirty="0">
                    <a:effectLst/>
                    <a:ea typeface="Calibri" panose="020F0502020204030204" pitchFamily="34" charset="0"/>
                    <a:sym typeface="Wingdings" panose="05000000000000000000" pitchFamily="2" charset="2"/>
                  </a:rPr>
                  <a:t> </a:t>
                </a:r>
                <a:r>
                  <a:rPr lang="en-GB" sz="1200" dirty="0">
                    <a:effectLst/>
                    <a:ea typeface="Calibri" panose="020F0502020204030204" pitchFamily="34" charset="0"/>
                    <a:sym typeface="Wingdings" panose="05000000000000000000" pitchFamily="2" charset="2"/>
                  </a:rPr>
                  <a:t></a:t>
                </a:r>
                <a:r>
                  <a:rPr lang="en-GB" sz="1200" dirty="0">
                    <a:ea typeface="Calibri" panose="020F0502020204030204" pitchFamily="34" charset="0"/>
                    <a:sym typeface="Wingdings" panose="05000000000000000000" pitchFamily="2" charset="2"/>
                  </a:rPr>
                  <a:t>I</a:t>
                </a:r>
                <a:r>
                  <a:rPr lang="en-GB" sz="1200" dirty="0">
                    <a:effectLst/>
                    <a:ea typeface="Calibri" panose="020F0502020204030204" pitchFamily="34" charset="0"/>
                  </a:rPr>
                  <a:t>mbibition in porous media can be described in one dimension, by Darcy law,  using the relation:</a:t>
                </a:r>
                <a:r>
                  <a:rPr lang="en-US" sz="1200" dirty="0">
                    <a:effectLst/>
                    <a:ea typeface="Calibri" panose="020F0502020204030204" pitchFamily="34" charset="0"/>
                  </a:rPr>
                  <a:t>  </a:t>
                </a:r>
                <a:endParaRPr lang="de-DE" sz="1200" dirty="0">
                  <a:effectLst/>
                  <a:ea typeface="Calibri" panose="020F0502020204030204" pitchFamily="34" charset="0"/>
                </a:endParaRPr>
              </a:p>
              <a:p>
                <a14:m>
                  <m:oMath xmlns:m="http://schemas.openxmlformats.org/officeDocument/2006/math">
                    <m:r>
                      <a:rPr lang="en-GB" sz="12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𝑢</m:t>
                    </m:r>
                    <m:r>
                      <a:rPr lang="en-GB" sz="12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=−</m:t>
                    </m:r>
                    <m:f>
                      <m:fPr>
                        <m:ctrlPr>
                          <a:rPr lang="de-DE" sz="1200" i="1"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GB" sz="1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𝑘</m:t>
                        </m:r>
                      </m:num>
                      <m:den>
                        <m:r>
                          <a:rPr lang="en-GB" sz="1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𝜇</m:t>
                        </m:r>
                      </m:den>
                    </m:f>
                    <m:r>
                      <m:rPr>
                        <m:sty m:val="p"/>
                      </m:rPr>
                      <a:rPr lang="en-GB" sz="120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∇</m:t>
                    </m:r>
                    <m:r>
                      <a:rPr lang="en-GB" sz="12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𝑝</m:t>
                    </m:r>
                  </m:oMath>
                </a14:m>
                <a:r>
                  <a:rPr lang="en-US" sz="1200" dirty="0">
                    <a:effectLst/>
                    <a:ea typeface="Calibri" panose="020F0502020204030204" pitchFamily="34" charset="0"/>
                  </a:rPr>
                  <a:t>                      (1)</a:t>
                </a:r>
              </a:p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GB" sz="1200" dirty="0">
                    <a:effectLst/>
                    <a:ea typeface="Calibri" panose="020F0502020204030204" pitchFamily="34" charset="0"/>
                    <a:sym typeface="Wingdings" panose="05000000000000000000" pitchFamily="2" charset="2"/>
                  </a:rPr>
                  <a:t></a:t>
                </a:r>
                <a:r>
                  <a:rPr lang="en-GB" sz="1200" dirty="0">
                    <a:effectLst/>
                    <a:ea typeface="Calibri" panose="020F0502020204030204" pitchFamily="34" charset="0"/>
                  </a:rPr>
                  <a:t>Darcy law can be rewritten as (in Xiao et al., 2018):</a:t>
                </a:r>
                <a:r>
                  <a:rPr lang="en-US" sz="1200" dirty="0">
                    <a:effectLst/>
                    <a:ea typeface="Calibri" panose="020F0502020204030204" pitchFamily="34" charset="0"/>
                  </a:rPr>
                  <a:t>   </a:t>
                </a:r>
                <a:endParaRPr lang="de-DE" sz="1200" dirty="0">
                  <a:effectLst/>
                  <a:ea typeface="Calibri" panose="020F0502020204030204" pitchFamily="34" charset="0"/>
                </a:endParaRPr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de-DE" sz="1200" i="1"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GB" sz="1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𝑑𝑧</m:t>
                        </m:r>
                      </m:num>
                      <m:den>
                        <m:r>
                          <a:rPr lang="en-GB" sz="1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𝑑𝑡</m:t>
                        </m:r>
                      </m:den>
                    </m:f>
                    <m:r>
                      <a:rPr lang="en-GB" sz="12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=−</m:t>
                    </m:r>
                    <m:f>
                      <m:fPr>
                        <m:ctrlPr>
                          <a:rPr lang="de-DE" sz="1200" i="1"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GB" sz="1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𝑘</m:t>
                        </m:r>
                      </m:num>
                      <m:den>
                        <m:r>
                          <a:rPr lang="en-GB" sz="1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𝜇</m:t>
                        </m:r>
                      </m:den>
                    </m:f>
                    <m:d>
                      <m:dPr>
                        <m:ctrlPr>
                          <a:rPr lang="de-DE" sz="1200" i="1"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de-DE" sz="1200" i="1">
                                <a:effectLst/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de-DE" sz="1200" i="1">
                                    <a:effectLst/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12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GB" sz="12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𝑐</m:t>
                                </m:r>
                              </m:sub>
                            </m:sSub>
                          </m:num>
                          <m:den>
                            <m:r>
                              <a:rPr lang="en-GB" sz="12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𝑧</m:t>
                            </m:r>
                          </m:den>
                        </m:f>
                        <m:r>
                          <a:rPr lang="en-GB" sz="1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∓</m:t>
                        </m:r>
                        <m:r>
                          <a:rPr lang="en-GB" sz="1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𝜌</m:t>
                        </m:r>
                        <m:r>
                          <a:rPr lang="en-GB" sz="1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𝑔</m:t>
                        </m:r>
                      </m:e>
                    </m:d>
                  </m:oMath>
                </a14:m>
                <a:r>
                  <a:rPr lang="en-US" sz="1200" dirty="0">
                    <a:effectLst/>
                    <a:ea typeface="Calibri" panose="020F0502020204030204" pitchFamily="34" charset="0"/>
                  </a:rPr>
                  <a:t>          (2)</a:t>
                </a:r>
                <a:endParaRPr lang="en-US" sz="1200" dirty="0"/>
              </a:p>
              <a:p>
                <a:r>
                  <a:rPr lang="en-GB" sz="1200" dirty="0">
                    <a:solidFill>
                      <a:srgbClr val="000000"/>
                    </a:solidFill>
                    <a:effectLst/>
                    <a:ea typeface="Calibri" panose="020F0502020204030204" pitchFamily="34" charset="0"/>
                    <a:sym typeface="Wingdings" panose="05000000000000000000" pitchFamily="2" charset="2"/>
                  </a:rPr>
                  <a:t></a:t>
                </a:r>
                <a:r>
                  <a:rPr lang="en-GB" sz="1200" dirty="0">
                    <a:solidFill>
                      <a:srgbClr val="000000"/>
                    </a:solidFill>
                    <a:effectLst/>
                    <a:ea typeface="Calibri" panose="020F0502020204030204" pitchFamily="34" charset="0"/>
                  </a:rPr>
                  <a:t>Eq. (2) can be solved easily using </a:t>
                </a:r>
                <a:r>
                  <a:rPr lang="en-GB" sz="1200" dirty="0" err="1">
                    <a:solidFill>
                      <a:srgbClr val="000000"/>
                    </a:solidFill>
                    <a:effectLst/>
                    <a:ea typeface="Calibri" panose="020F0502020204030204" pitchFamily="34" charset="0"/>
                  </a:rPr>
                  <a:t>Comsol</a:t>
                </a:r>
                <a:r>
                  <a:rPr lang="en-GB" sz="1200" dirty="0">
                    <a:solidFill>
                      <a:srgbClr val="000000"/>
                    </a:solidFill>
                    <a:effectLst/>
                    <a:ea typeface="Calibri" panose="020F0502020204030204" pitchFamily="34" charset="0"/>
                  </a:rPr>
                  <a:t> ODE module or MATLAB.</a:t>
                </a:r>
              </a:p>
              <a:p>
                <a:endParaRPr lang="en-GB" sz="1200" dirty="0">
                  <a:solidFill>
                    <a:srgbClr val="000000"/>
                  </a:solidFill>
                  <a:effectLst/>
                  <a:ea typeface="Calibri" panose="020F0502020204030204" pitchFamily="34" charset="0"/>
                </a:endParaRPr>
              </a:p>
              <a:p>
                <a:r>
                  <a:rPr lang="en-GB" sz="1200" dirty="0">
                    <a:solidFill>
                      <a:srgbClr val="000000"/>
                    </a:solidFill>
                    <a:effectLst/>
                    <a:ea typeface="Calibri" panose="020F0502020204030204" pitchFamily="34" charset="0"/>
                    <a:sym typeface="Wingdings" panose="05000000000000000000" pitchFamily="2" charset="2"/>
                  </a:rPr>
                  <a:t> </a:t>
                </a:r>
                <a:r>
                  <a:rPr lang="en-GB" sz="1200" dirty="0">
                    <a:solidFill>
                      <a:srgbClr val="000000"/>
                    </a:solidFill>
                    <a:effectLst/>
                    <a:ea typeface="Calibri" panose="020F0502020204030204" pitchFamily="34" charset="0"/>
                  </a:rPr>
                  <a:t>The 1D model was tested on different subsurface migration experiments through a model-sand profile</a:t>
                </a:r>
                <a:endParaRPr lang="de-DE" sz="900" dirty="0"/>
              </a:p>
            </p:txBody>
          </p:sp>
        </mc:Choice>
        <mc:Fallback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E8B09A2B-B5E1-4AD1-B5A9-6959BC710AA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1203598"/>
                <a:ext cx="4896544" cy="3074376"/>
              </a:xfrm>
              <a:blipFill>
                <a:blip r:embed="rId2"/>
                <a:stretch>
                  <a:fillRect l="-2861" t="-2574" r="-1866" b="-5149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9CA7F02-FF28-4D8F-AF3B-6C950C783A54}" type="slidenum">
              <a:rPr lang="de-DE" smtClean="0"/>
              <a:pPr/>
              <a:t>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39552" y="4659982"/>
            <a:ext cx="8008100" cy="360000"/>
          </a:xfrm>
        </p:spPr>
        <p:txBody>
          <a:bodyPr/>
          <a:lstStyle/>
          <a:p>
            <a:r>
              <a:rPr lang="de-DE" dirty="0"/>
              <a:t>TU Bergakademie Freiberg | Institut für Bohrtechnik und Fluidbergbau | Chux Onaa | Taofik Nassan | Mohd Amro │COMSOL EUROPE 2020</a:t>
            </a:r>
          </a:p>
        </p:txBody>
      </p:sp>
      <p:pic>
        <p:nvPicPr>
          <p:cNvPr id="2" name="Picture 1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4BF85516-23AA-40B8-8321-C1BF93DB368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767" b="21893"/>
          <a:stretch/>
        </p:blipFill>
        <p:spPr>
          <a:xfrm>
            <a:off x="1043608" y="262369"/>
            <a:ext cx="1787189" cy="576064"/>
          </a:xfrm>
          <a:prstGeom prst="rect">
            <a:avLst/>
          </a:prstGeom>
        </p:spPr>
      </p:pic>
      <p:pic>
        <p:nvPicPr>
          <p:cNvPr id="10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2529F590-4E49-41F1-9DB8-5D585239588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262369"/>
            <a:ext cx="1123902" cy="576064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29639B09-0E8E-4DBD-981B-4819FF63D1AB}"/>
              </a:ext>
            </a:extLst>
          </p:cNvPr>
          <p:cNvSpPr/>
          <p:nvPr/>
        </p:nvSpPr>
        <p:spPr>
          <a:xfrm>
            <a:off x="7755564" y="113267"/>
            <a:ext cx="792088" cy="29311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50" b="1" dirty="0">
                <a:latin typeface="Arial" panose="020B0604020202020204" pitchFamily="34" charset="0"/>
                <a:cs typeface="Arial" panose="020B0604020202020204" pitchFamily="34" charset="0"/>
              </a:rPr>
              <a:t>COMSOL EUROPE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23B0890-4731-492E-8BFA-3A7FEA63FD77}"/>
              </a:ext>
            </a:extLst>
          </p:cNvPr>
          <p:cNvSpPr/>
          <p:nvPr/>
        </p:nvSpPr>
        <p:spPr>
          <a:xfrm>
            <a:off x="7752211" y="410133"/>
            <a:ext cx="792088" cy="29311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5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October </a:t>
            </a:r>
          </a:p>
          <a:p>
            <a:pPr algn="ctr"/>
            <a:r>
              <a:rPr lang="de-DE" sz="105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 &amp;15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DBA51A0-1D87-4F17-ABB5-DAC8C71E86F4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9859" y="1725467"/>
            <a:ext cx="3289935" cy="2159635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FB27495-176E-42F8-AE42-2C1B105D4F59}"/>
              </a:ext>
            </a:extLst>
          </p:cNvPr>
          <p:cNvSpPr txBox="1"/>
          <p:nvPr/>
        </p:nvSpPr>
        <p:spPr>
          <a:xfrm>
            <a:off x="5228961" y="3885102"/>
            <a:ext cx="3451729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b="1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Fig.3. </a:t>
            </a:r>
            <a:r>
              <a:rPr lang="en-GB" sz="1000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Schematic comparing experimental and simulation results of diesel subsurface imbibition in model-sand with 10% carbonate  (Onaa et al, 2020)</a:t>
            </a:r>
            <a:endParaRPr lang="de-DE" sz="1000" dirty="0">
              <a:solidFill>
                <a:srgbClr val="33333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4BC791F-C3E4-4A5D-9706-F5CBE265FD52}"/>
              </a:ext>
            </a:extLst>
          </p:cNvPr>
          <p:cNvSpPr/>
          <p:nvPr/>
        </p:nvSpPr>
        <p:spPr>
          <a:xfrm>
            <a:off x="5309859" y="1635646"/>
            <a:ext cx="3085127" cy="224945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9619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E8B09A2B-B5E1-4AD1-B5A9-6959BC710AA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95536" y="1059582"/>
                <a:ext cx="5760640" cy="3168353"/>
              </a:xfrm>
            </p:spPr>
            <p:txBody>
              <a:bodyPr>
                <a:normAutofit fontScale="25000" lnSpcReduction="20000"/>
              </a:bodyPr>
              <a:lstStyle/>
              <a:p>
                <a:r>
                  <a:rPr lang="de-DE" sz="5600" b="1" u="sng" dirty="0"/>
                  <a:t>2D Axymetric model (1/2)</a:t>
                </a:r>
              </a:p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:endParaRPr lang="de-DE" sz="400" b="1" dirty="0"/>
              </a:p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GB" sz="4000" dirty="0">
                    <a:effectLst/>
                    <a:ea typeface="Calibri" panose="020F0502020204030204" pitchFamily="34" charset="0"/>
                  </a:rPr>
                  <a:t>Wetting-(w) and non-wetting (</a:t>
                </a:r>
                <a:r>
                  <a:rPr lang="en-GB" sz="4000" dirty="0" err="1">
                    <a:effectLst/>
                    <a:ea typeface="Calibri" panose="020F0502020204030204" pitchFamily="34" charset="0"/>
                  </a:rPr>
                  <a:t>nw</a:t>
                </a:r>
                <a:r>
                  <a:rPr lang="en-GB" sz="4000" dirty="0">
                    <a:effectLst/>
                    <a:ea typeface="Calibri" panose="020F0502020204030204" pitchFamily="34" charset="0"/>
                  </a:rPr>
                  <a:t>) phase conditions, for a two-phase flow in porous system: </a:t>
                </a:r>
                <a:endParaRPr lang="de-DE" sz="4000" dirty="0">
                  <a:effectLst/>
                  <a:ea typeface="Calibri" panose="020F0502020204030204" pitchFamily="34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40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𝜑</m:t>
                      </m:r>
                      <m:sSub>
                        <m:sSubPr>
                          <m:ctrlPr>
                            <a:rPr lang="de-DE" sz="4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GB" sz="4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GB" sz="4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𝑤</m:t>
                          </m:r>
                        </m:sub>
                      </m:sSub>
                      <m:f>
                        <m:fPr>
                          <m:ctrlPr>
                            <a:rPr lang="de-DE" sz="4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GB" sz="4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de-DE" sz="4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4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GB" sz="4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𝑤</m:t>
                              </m:r>
                            </m:sub>
                          </m:sSub>
                        </m:num>
                        <m:den>
                          <m:r>
                            <a:rPr lang="en-GB" sz="4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𝜕</m:t>
                          </m:r>
                          <m:r>
                            <a:rPr lang="en-GB" sz="4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𝑡</m:t>
                          </m:r>
                        </m:den>
                      </m:f>
                      <m:r>
                        <a:rPr lang="en-GB" sz="40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GB" sz="40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∇</m:t>
                      </m:r>
                      <m:d>
                        <m:dPr>
                          <m:begChr m:val="["/>
                          <m:endChr m:val="]"/>
                          <m:ctrlPr>
                            <a:rPr lang="de-DE" sz="4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GB" sz="4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de-DE" sz="4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4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𝑘</m:t>
                              </m:r>
                              <m:sSub>
                                <m:sSubPr>
                                  <m:ctrlPr>
                                    <a:rPr lang="de-DE" sz="40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40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40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𝑟𝑤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de-DE" sz="40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40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en-GB" sz="40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𝑤</m:t>
                                  </m:r>
                                </m:sub>
                              </m:sSub>
                            </m:den>
                          </m:f>
                          <m:r>
                            <a:rPr lang="en-GB" sz="4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en-GB" sz="40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∇</m:t>
                          </m:r>
                          <m:sSub>
                            <m:sSubPr>
                              <m:ctrlPr>
                                <a:rPr lang="de-DE" sz="4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4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GB" sz="4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𝑤</m:t>
                              </m:r>
                            </m:sub>
                          </m:sSub>
                          <m:r>
                            <a:rPr lang="en-GB" sz="4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de-DE" sz="4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4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GB" sz="4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𝑤</m:t>
                              </m:r>
                            </m:sub>
                          </m:sSub>
                          <m:r>
                            <a:rPr lang="en-GB" sz="4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𝑔</m:t>
                          </m:r>
                          <m:r>
                            <m:rPr>
                              <m:sty m:val="p"/>
                            </m:rPr>
                            <a:rPr lang="en-GB" sz="40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∇</m:t>
                          </m:r>
                          <m:r>
                            <a:rPr lang="en-GB" sz="4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𝑧</m:t>
                          </m:r>
                          <m:r>
                            <a:rPr lang="en-GB" sz="4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)</m:t>
                          </m:r>
                        </m:e>
                      </m:d>
                      <m:r>
                        <a:rPr lang="en-GB" sz="40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=0           (</m:t>
                      </m:r>
                      <m:r>
                        <a:rPr lang="de-DE" sz="4000" b="0" i="1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3</m:t>
                      </m:r>
                      <m:r>
                        <a:rPr lang="de-DE" sz="4000" b="0" i="1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𝑎</m:t>
                      </m:r>
                      <m:r>
                        <a:rPr lang="en-GB" sz="40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)</m:t>
                      </m:r>
                    </m:oMath>
                  </m:oMathPara>
                </a14:m>
                <a:endParaRPr lang="de-DE" sz="4000" dirty="0">
                  <a:effectLst/>
                  <a:ea typeface="Calibri" panose="020F0502020204030204" pitchFamily="34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40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𝜑</m:t>
                      </m:r>
                      <m:sSub>
                        <m:sSubPr>
                          <m:ctrlPr>
                            <a:rPr lang="de-DE" sz="4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GB" sz="4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GB" sz="4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𝑛𝑤</m:t>
                          </m:r>
                        </m:sub>
                      </m:sSub>
                      <m:f>
                        <m:fPr>
                          <m:ctrlPr>
                            <a:rPr lang="de-DE" sz="4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GB" sz="4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de-DE" sz="4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4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GB" sz="4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𝑛𝑤</m:t>
                              </m:r>
                            </m:sub>
                          </m:sSub>
                        </m:num>
                        <m:den>
                          <m:r>
                            <a:rPr lang="en-GB" sz="4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𝜕</m:t>
                          </m:r>
                          <m:r>
                            <a:rPr lang="en-GB" sz="4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𝑡</m:t>
                          </m:r>
                        </m:den>
                      </m:f>
                      <m:r>
                        <a:rPr lang="en-GB" sz="40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GB" sz="40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∇</m:t>
                      </m:r>
                      <m:d>
                        <m:dPr>
                          <m:begChr m:val="["/>
                          <m:endChr m:val="]"/>
                          <m:ctrlPr>
                            <a:rPr lang="de-DE" sz="4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GB" sz="4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de-DE" sz="4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4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𝑘</m:t>
                              </m:r>
                              <m:sSub>
                                <m:sSubPr>
                                  <m:ctrlPr>
                                    <a:rPr lang="de-DE" sz="40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40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40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𝑟𝑛𝑤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de-DE" sz="40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40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𝜇</m:t>
                                  </m:r>
                                  <m:r>
                                    <a:rPr lang="en-GB" sz="40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GB" sz="40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𝑤</m:t>
                                  </m:r>
                                </m:sub>
                              </m:sSub>
                            </m:den>
                          </m:f>
                          <m:r>
                            <a:rPr lang="en-GB" sz="4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en-GB" sz="40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∇</m:t>
                          </m:r>
                          <m:sSub>
                            <m:sSubPr>
                              <m:ctrlPr>
                                <a:rPr lang="de-DE" sz="4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4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GB" sz="4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𝑛𝑤</m:t>
                              </m:r>
                            </m:sub>
                          </m:sSub>
                          <m:r>
                            <a:rPr lang="en-GB" sz="4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de-DE" sz="4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4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GB" sz="4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𝑛𝑤</m:t>
                              </m:r>
                            </m:sub>
                          </m:sSub>
                          <m:r>
                            <a:rPr lang="en-GB" sz="4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𝑔</m:t>
                          </m:r>
                          <m:r>
                            <m:rPr>
                              <m:sty m:val="p"/>
                            </m:rPr>
                            <a:rPr lang="en-GB" sz="40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∇</m:t>
                          </m:r>
                          <m:r>
                            <a:rPr lang="en-GB" sz="4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𝑧</m:t>
                          </m:r>
                          <m:r>
                            <a:rPr lang="en-GB" sz="4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)</m:t>
                          </m:r>
                        </m:e>
                      </m:d>
                      <m:r>
                        <a:rPr lang="en-GB" sz="40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=0  (</m:t>
                      </m:r>
                      <m:r>
                        <a:rPr lang="de-DE" sz="4000" b="0" i="1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3</m:t>
                      </m:r>
                      <m:r>
                        <a:rPr lang="en-GB" sz="40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𝑏</m:t>
                      </m:r>
                      <m:r>
                        <a:rPr lang="en-GB" sz="4000" i="1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)</m:t>
                      </m:r>
                    </m:oMath>
                  </m:oMathPara>
                </a14:m>
                <a:endParaRPr lang="de-DE" sz="4000" dirty="0">
                  <a:effectLst/>
                  <a:ea typeface="Calibri" panose="020F0502020204030204" pitchFamily="34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4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GB" sz="4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GB" sz="4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𝑛𝑤</m:t>
                          </m:r>
                        </m:sub>
                      </m:sSub>
                      <m:r>
                        <a:rPr lang="en-GB" sz="40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+</m:t>
                      </m:r>
                      <m:sSub>
                        <m:sSubPr>
                          <m:ctrlPr>
                            <a:rPr lang="de-DE" sz="4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GB" sz="4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GB" sz="4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𝑤</m:t>
                          </m:r>
                        </m:sub>
                      </m:sSub>
                      <m:r>
                        <a:rPr lang="en-GB" sz="40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=1                                                            </m:t>
                      </m:r>
                      <m:r>
                        <a:rPr lang="de-DE" sz="4000" b="0" i="1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   </m:t>
                      </m:r>
                      <m:r>
                        <a:rPr lang="en-GB" sz="40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(</m:t>
                      </m:r>
                      <m:r>
                        <a:rPr lang="de-DE" sz="4000" b="0" i="1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4</m:t>
                      </m:r>
                      <m:r>
                        <a:rPr lang="en-GB" sz="40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)</m:t>
                      </m:r>
                    </m:oMath>
                  </m:oMathPara>
                </a14:m>
                <a:endParaRPr lang="de-DE" sz="4000" dirty="0">
                  <a:effectLst/>
                  <a:ea typeface="Calibri" panose="020F0502020204030204" pitchFamily="34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GB" sz="4000" dirty="0">
                    <a:effectLst/>
                    <a:ea typeface="Calibri" panose="020F0502020204030204" pitchFamily="34" charset="0"/>
                  </a:rPr>
                  <a:t>A similar approach by Perez-Cruz et al. (2017), based on Richards’ saturation equation, can be implemented as follows:</a:t>
                </a:r>
                <a:endParaRPr lang="de-DE" sz="4000" dirty="0">
                  <a:effectLst/>
                  <a:ea typeface="Calibri" panose="020F0502020204030204" pitchFamily="34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de-DE" sz="4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GB" sz="4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de-DE" sz="4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4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GB" sz="4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𝑤</m:t>
                              </m:r>
                            </m:sub>
                          </m:sSub>
                        </m:num>
                        <m:den>
                          <m:r>
                            <a:rPr lang="en-GB" sz="4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𝜕</m:t>
                          </m:r>
                          <m:r>
                            <a:rPr lang="en-GB" sz="4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𝑡</m:t>
                          </m:r>
                        </m:den>
                      </m:f>
                      <m:r>
                        <a:rPr lang="en-GB" sz="40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GB" sz="40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∇</m:t>
                      </m:r>
                      <m:d>
                        <m:dPr>
                          <m:ctrlPr>
                            <a:rPr lang="de-DE" sz="4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GB" sz="4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𝐷</m:t>
                          </m:r>
                          <m:r>
                            <a:rPr lang="en-GB" sz="4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de-DE" sz="4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4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GB" sz="4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𝑤</m:t>
                              </m:r>
                            </m:sub>
                          </m:sSub>
                          <m:r>
                            <a:rPr lang="en-GB" sz="4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)</m:t>
                          </m:r>
                          <m:r>
                            <m:rPr>
                              <m:sty m:val="p"/>
                            </m:rPr>
                            <a:rPr lang="en-GB" sz="40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∇</m:t>
                          </m:r>
                          <m:sSub>
                            <m:sSubPr>
                              <m:ctrlPr>
                                <a:rPr lang="de-DE" sz="4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4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GB" sz="4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𝑤</m:t>
                              </m:r>
                            </m:sub>
                          </m:sSub>
                        </m:e>
                      </m:d>
                      <m:r>
                        <a:rPr lang="en-GB" sz="40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+</m:t>
                      </m:r>
                      <m:f>
                        <m:fPr>
                          <m:ctrlPr>
                            <a:rPr lang="de-DE" sz="4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GB" sz="4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𝜕</m:t>
                          </m:r>
                          <m:r>
                            <a:rPr lang="en-GB" sz="4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𝐾</m:t>
                          </m:r>
                          <m:d>
                            <m:dPr>
                              <m:ctrlPr>
                                <a:rPr lang="de-DE" sz="4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de-DE" sz="40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40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GB" sz="40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𝑤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>
                            <a:rPr lang="en-GB" sz="4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𝜕</m:t>
                          </m:r>
                          <m:r>
                            <a:rPr lang="en-GB" sz="4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𝑧</m:t>
                          </m:r>
                        </m:den>
                      </m:f>
                      <m:r>
                        <a:rPr lang="en-GB" sz="40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                         </m:t>
                      </m:r>
                      <m:r>
                        <a:rPr lang="de-DE" sz="4000" b="0" i="1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    </m:t>
                      </m:r>
                      <m:r>
                        <a:rPr lang="en-GB" sz="40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(</m:t>
                      </m:r>
                      <m:r>
                        <a:rPr lang="de-DE" sz="4000" b="0" i="1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5</m:t>
                      </m:r>
                      <m:r>
                        <a:rPr lang="en-GB" sz="40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)</m:t>
                      </m:r>
                    </m:oMath>
                  </m:oMathPara>
                </a14:m>
                <a:endParaRPr lang="de-DE" sz="4000" dirty="0">
                  <a:effectLst/>
                  <a:ea typeface="Calibri" panose="020F0502020204030204" pitchFamily="34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GB" sz="4000" dirty="0">
                    <a:ea typeface="Calibri" panose="020F0502020204030204" pitchFamily="34" charset="0"/>
                  </a:rPr>
                  <a:t>S</a:t>
                </a:r>
                <a:r>
                  <a:rPr lang="en-GB" sz="4000" dirty="0">
                    <a:effectLst/>
                    <a:ea typeface="Calibri" panose="020F0502020204030204" pitchFamily="34" charset="0"/>
                  </a:rPr>
                  <a:t>aturation-dependent diffusivity, </a:t>
                </a:r>
                <a:r>
                  <a:rPr lang="en-GB" sz="4000" i="1" dirty="0">
                    <a:effectLst/>
                    <a:ea typeface="Calibri" panose="020F0502020204030204" pitchFamily="34" charset="0"/>
                  </a:rPr>
                  <a:t>D(</a:t>
                </a:r>
                <a:r>
                  <a:rPr lang="en-GB" sz="4000" i="1" dirty="0" err="1">
                    <a:effectLst/>
                    <a:ea typeface="Calibri" panose="020F0502020204030204" pitchFamily="34" charset="0"/>
                  </a:rPr>
                  <a:t>S</a:t>
                </a:r>
                <a:r>
                  <a:rPr lang="en-GB" sz="4000" i="1" baseline="-25000" dirty="0" err="1">
                    <a:effectLst/>
                    <a:ea typeface="Calibri" panose="020F0502020204030204" pitchFamily="34" charset="0"/>
                  </a:rPr>
                  <a:t>w</a:t>
                </a:r>
                <a:r>
                  <a:rPr lang="en-GB" sz="4000" i="1" dirty="0">
                    <a:effectLst/>
                    <a:ea typeface="Calibri" panose="020F0502020204030204" pitchFamily="34" charset="0"/>
                  </a:rPr>
                  <a:t>)</a:t>
                </a:r>
                <a:r>
                  <a:rPr lang="en-GB" sz="4000" i="1" dirty="0">
                    <a:ea typeface="Calibri" panose="020F0502020204030204" pitchFamily="34" charset="0"/>
                  </a:rPr>
                  <a:t>, </a:t>
                </a:r>
                <a:r>
                  <a:rPr lang="en-GB" sz="4000" dirty="0">
                    <a:effectLst/>
                    <a:ea typeface="Calibri" panose="020F0502020204030204" pitchFamily="34" charset="0"/>
                  </a:rPr>
                  <a:t>can be estimated from:</a:t>
                </a:r>
                <a:endParaRPr lang="de-DE" sz="4000" dirty="0">
                  <a:effectLst/>
                  <a:ea typeface="Calibri" panose="020F0502020204030204" pitchFamily="34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40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𝐷</m:t>
                      </m:r>
                      <m:d>
                        <m:dPr>
                          <m:ctrlPr>
                            <a:rPr lang="de-DE" sz="4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de-DE" sz="4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4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GB" sz="4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𝑤</m:t>
                              </m:r>
                            </m:sub>
                          </m:sSub>
                        </m:e>
                      </m:d>
                      <m:r>
                        <a:rPr lang="en-GB" sz="40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de-DE" sz="4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GB" sz="4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𝑘</m:t>
                          </m:r>
                          <m:sSub>
                            <m:sSubPr>
                              <m:ctrlPr>
                                <a:rPr lang="de-DE" sz="4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4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GB" sz="4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𝑤</m:t>
                              </m:r>
                            </m:sub>
                          </m:sSub>
                        </m:num>
                        <m:den>
                          <m:r>
                            <a:rPr lang="en-GB" sz="4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𝜑</m:t>
                          </m:r>
                        </m:den>
                      </m:f>
                      <m:r>
                        <a:rPr lang="en-GB" sz="40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f>
                        <m:fPr>
                          <m:ctrlPr>
                            <a:rPr lang="de-DE" sz="4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sz="4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4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𝑑𝑝</m:t>
                              </m:r>
                            </m:e>
                            <m:sub>
                              <m:r>
                                <a:rPr lang="en-GB" sz="4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𝑐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de-DE" sz="4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4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𝑑𝑆</m:t>
                              </m:r>
                            </m:e>
                            <m:sub>
                              <m:r>
                                <a:rPr lang="en-GB" sz="4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𝑤</m:t>
                              </m:r>
                            </m:sub>
                          </m:sSub>
                        </m:den>
                      </m:f>
                      <m:r>
                        <a:rPr lang="en-GB" sz="40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                                               </m:t>
                      </m:r>
                      <m:r>
                        <a:rPr lang="de-DE" sz="4000" b="0" i="1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      </m:t>
                      </m:r>
                      <m:r>
                        <a:rPr lang="en-GB" sz="40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(</m:t>
                      </m:r>
                      <m:r>
                        <a:rPr lang="de-DE" sz="4000" b="0" i="1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6</m:t>
                      </m:r>
                      <m:r>
                        <a:rPr lang="en-GB" sz="40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)</m:t>
                      </m:r>
                    </m:oMath>
                  </m:oMathPara>
                </a14:m>
                <a:endParaRPr lang="en-GB" sz="4000" dirty="0">
                  <a:effectLst/>
                  <a:ea typeface="Calibri" panose="020F0502020204030204" pitchFamily="34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GB" sz="4000" dirty="0">
                    <a:effectLst/>
                    <a:ea typeface="Calibri" panose="020F0502020204030204" pitchFamily="34" charset="0"/>
                  </a:rPr>
                  <a:t>Eq. (5) is rewritten as: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4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GB" sz="4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𝜕</m:t>
                        </m:r>
                        <m:sSub>
                          <m:sSubPr>
                            <m:ctrlPr>
                              <a:rPr lang="de-DE" sz="40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GB" sz="40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GB" sz="40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𝑤</m:t>
                            </m:r>
                          </m:sub>
                        </m:sSub>
                      </m:num>
                      <m:den>
                        <m:r>
                          <a:rPr lang="en-GB" sz="4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𝜕</m:t>
                        </m:r>
                        <m:r>
                          <a:rPr lang="en-GB" sz="4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𝑡</m:t>
                        </m:r>
                      </m:den>
                    </m:f>
                    <m:r>
                      <a:rPr lang="en-GB" sz="40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GB" sz="400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∇</m:t>
                    </m:r>
                    <m:d>
                      <m:dPr>
                        <m:ctrlPr>
                          <a:rPr lang="de-DE" sz="4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GB" sz="4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𝐷</m:t>
                        </m:r>
                        <m:r>
                          <a:rPr lang="en-GB" sz="4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de-DE" sz="40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GB" sz="40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GB" sz="40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𝑤</m:t>
                            </m:r>
                          </m:sub>
                        </m:sSub>
                        <m:r>
                          <a:rPr lang="en-GB" sz="4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)</m:t>
                        </m:r>
                        <m:r>
                          <m:rPr>
                            <m:sty m:val="p"/>
                          </m:rPr>
                          <a:rPr lang="en-GB" sz="40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∇</m:t>
                        </m:r>
                        <m:sSub>
                          <m:sSubPr>
                            <m:ctrlPr>
                              <a:rPr lang="de-DE" sz="40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GB" sz="40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GB" sz="40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𝑤</m:t>
                            </m:r>
                          </m:sub>
                        </m:sSub>
                      </m:e>
                    </m:d>
                    <m:r>
                      <a:rPr lang="en-GB" sz="40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+</m:t>
                    </m:r>
                    <m:f>
                      <m:fPr>
                        <m:ctrlPr>
                          <a:rPr lang="de-DE" sz="4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GB" sz="4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𝜕</m:t>
                        </m:r>
                        <m:r>
                          <a:rPr lang="en-GB" sz="4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𝐾</m:t>
                        </m:r>
                        <m:d>
                          <m:dPr>
                            <m:ctrlPr>
                              <a:rPr lang="de-DE" sz="40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de-DE" sz="40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40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GB" sz="40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𝑤</m:t>
                                </m:r>
                              </m:sub>
                            </m:sSub>
                          </m:e>
                        </m:d>
                      </m:num>
                      <m:den>
                        <m:r>
                          <a:rPr lang="en-GB" sz="4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𝜕</m:t>
                        </m:r>
                        <m:sSub>
                          <m:sSubPr>
                            <m:ctrlPr>
                              <a:rPr lang="de-DE" sz="40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GB" sz="40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GB" sz="40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𝑤</m:t>
                            </m:r>
                          </m:sub>
                        </m:sSub>
                      </m:den>
                    </m:f>
                    <m:r>
                      <a:rPr lang="en-GB" sz="40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  <m:f>
                      <m:fPr>
                        <m:ctrlPr>
                          <a:rPr lang="de-DE" sz="4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GB" sz="4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𝜕</m:t>
                        </m:r>
                        <m:sSub>
                          <m:sSubPr>
                            <m:ctrlPr>
                              <a:rPr lang="de-DE" sz="40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GB" sz="40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GB" sz="40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𝑤</m:t>
                            </m:r>
                          </m:sub>
                        </m:sSub>
                      </m:num>
                      <m:den>
                        <m:r>
                          <a:rPr lang="en-GB" sz="4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𝜕</m:t>
                        </m:r>
                        <m:r>
                          <a:rPr lang="en-GB" sz="4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𝑧</m:t>
                        </m:r>
                      </m:den>
                    </m:f>
                    <m:r>
                      <a:rPr lang="en-GB" sz="40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            </m:t>
                    </m:r>
                    <m:r>
                      <a:rPr lang="de-DE" sz="4000" b="0" i="1" smtClean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                 </m:t>
                    </m:r>
                    <m:r>
                      <a:rPr lang="en-GB" sz="40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de-DE" sz="4000" b="0" i="1" smtClean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7</m:t>
                    </m:r>
                    <m:r>
                      <a:rPr lang="en-GB" sz="40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endParaRPr lang="de-DE" sz="4000" dirty="0">
                  <a:effectLst/>
                  <a:ea typeface="Calibri" panose="020F0502020204030204" pitchFamily="34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:endParaRPr lang="de-DE" sz="4000" dirty="0">
                  <a:effectLst/>
                  <a:ea typeface="Calibri" panose="020F0502020204030204" pitchFamily="34" charset="0"/>
                </a:endParaRPr>
              </a:p>
              <a:p>
                <a:endParaRPr lang="de-DE" sz="4000" b="1" dirty="0"/>
              </a:p>
            </p:txBody>
          </p:sp>
        </mc:Choice>
        <mc:Fallback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E8B09A2B-B5E1-4AD1-B5A9-6959BC710AA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5536" y="1059582"/>
                <a:ext cx="5760640" cy="3168353"/>
              </a:xfrm>
              <a:blipFill>
                <a:blip r:embed="rId2"/>
                <a:stretch>
                  <a:fillRect l="-1905" t="-3077" r="-1376" b="-1250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9CA7F02-FF28-4D8F-AF3B-6C950C783A54}" type="slidenum">
              <a:rPr lang="de-DE" smtClean="0"/>
              <a:pPr/>
              <a:t>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65051" y="4804807"/>
            <a:ext cx="8008100" cy="360000"/>
          </a:xfrm>
        </p:spPr>
        <p:txBody>
          <a:bodyPr/>
          <a:lstStyle/>
          <a:p>
            <a:r>
              <a:rPr lang="de-DE" dirty="0"/>
              <a:t>TU Bergakademie Freibrg | Institut für Bohrtechnik und Fluidbergbau | Chux Onaa | Taofik Nassan | Mohd Amro │COMSOL EUROPE 2020</a:t>
            </a:r>
          </a:p>
        </p:txBody>
      </p:sp>
      <p:pic>
        <p:nvPicPr>
          <p:cNvPr id="2" name="Picture 1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4BF85516-23AA-40B8-8321-C1BF93DB368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767" b="21893"/>
          <a:stretch/>
        </p:blipFill>
        <p:spPr>
          <a:xfrm>
            <a:off x="1043608" y="262369"/>
            <a:ext cx="1787189" cy="576064"/>
          </a:xfrm>
          <a:prstGeom prst="rect">
            <a:avLst/>
          </a:prstGeom>
        </p:spPr>
      </p:pic>
      <p:pic>
        <p:nvPicPr>
          <p:cNvPr id="10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2529F590-4E49-41F1-9DB8-5D585239588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262369"/>
            <a:ext cx="1123902" cy="576064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29639B09-0E8E-4DBD-981B-4819FF63D1AB}"/>
              </a:ext>
            </a:extLst>
          </p:cNvPr>
          <p:cNvSpPr/>
          <p:nvPr/>
        </p:nvSpPr>
        <p:spPr>
          <a:xfrm>
            <a:off x="7755564" y="113267"/>
            <a:ext cx="792088" cy="29311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50" b="1" dirty="0">
                <a:latin typeface="Arial" panose="020B0604020202020204" pitchFamily="34" charset="0"/>
                <a:cs typeface="Arial" panose="020B0604020202020204" pitchFamily="34" charset="0"/>
              </a:rPr>
              <a:t>COMSOL EUROPE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23B0890-4731-492E-8BFA-3A7FEA63FD77}"/>
              </a:ext>
            </a:extLst>
          </p:cNvPr>
          <p:cNvSpPr/>
          <p:nvPr/>
        </p:nvSpPr>
        <p:spPr>
          <a:xfrm>
            <a:off x="7752211" y="410133"/>
            <a:ext cx="792088" cy="29311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5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October </a:t>
            </a:r>
          </a:p>
          <a:p>
            <a:pPr algn="ctr"/>
            <a:r>
              <a:rPr lang="de-DE" sz="105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 &amp;15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CD7C425-9EEF-4F46-BD34-5B8FC1F1B32F}"/>
              </a:ext>
            </a:extLst>
          </p:cNvPr>
          <p:cNvSpPr txBox="1"/>
          <p:nvPr/>
        </p:nvSpPr>
        <p:spPr>
          <a:xfrm>
            <a:off x="6300192" y="1276754"/>
            <a:ext cx="252028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50" dirty="0">
                <a:latin typeface="Arial" panose="020B0604020202020204" pitchFamily="34" charset="0"/>
                <a:cs typeface="Arial" panose="020B0604020202020204" pitchFamily="34" charset="0"/>
              </a:rPr>
              <a:t>Terms</a:t>
            </a:r>
          </a:p>
          <a:p>
            <a:r>
              <a:rPr lang="en-GB" sz="1000" i="1" dirty="0" err="1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GB" sz="1000" i="1" baseline="-25000" dirty="0" err="1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</a:t>
            </a:r>
            <a:r>
              <a:rPr lang="en-GB" sz="1000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    </a:t>
            </a:r>
            <a:r>
              <a:rPr lang="en-GB" sz="1000" dirty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= </a:t>
            </a:r>
            <a:r>
              <a:rPr lang="en-GB" sz="1000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saturation of the wetting-phase </a:t>
            </a:r>
            <a:endParaRPr lang="en-GB" sz="1000" dirty="0">
              <a:solidFill>
                <a:srgbClr val="333333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GB" sz="1000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K(</a:t>
            </a:r>
            <a:r>
              <a:rPr lang="en-GB" sz="1000" i="1" dirty="0" err="1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GB" sz="1000" i="1" baseline="-25000" dirty="0" err="1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</a:t>
            </a:r>
            <a:r>
              <a:rPr lang="en-GB" sz="1000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  </a:t>
            </a:r>
            <a:r>
              <a:rPr lang="en-GB" sz="1000" dirty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= </a:t>
            </a:r>
            <a:r>
              <a:rPr lang="en-GB" sz="1000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hydraulic conductivity,  </a:t>
            </a:r>
          </a:p>
          <a:p>
            <a:r>
              <a:rPr lang="en-GB" sz="1000" i="1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D(</a:t>
            </a:r>
            <a:r>
              <a:rPr lang="en-GB" sz="1000" i="1" dirty="0" err="1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GB" sz="1000" i="1" baseline="-25000" dirty="0" err="1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</a:t>
            </a:r>
            <a:r>
              <a:rPr lang="en-GB" sz="1000" i="1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</a:t>
            </a:r>
            <a:r>
              <a:rPr lang="en-GB" sz="1000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= saturation-dependent diffusivity</a:t>
            </a:r>
            <a:endParaRPr lang="de-DE" sz="1000" dirty="0">
              <a:solidFill>
                <a:srgbClr val="33333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34301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E8B09A2B-B5E1-4AD1-B5A9-6959BC710AA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95536" y="987573"/>
                <a:ext cx="5256584" cy="3168353"/>
              </a:xfrm>
            </p:spPr>
            <p:txBody>
              <a:bodyPr>
                <a:normAutofit fontScale="25000" lnSpcReduction="20000"/>
              </a:bodyPr>
              <a:lstStyle/>
              <a:p>
                <a:endParaRPr lang="de-DE" sz="5600" u="sng" dirty="0"/>
              </a:p>
              <a:p>
                <a:r>
                  <a:rPr lang="de-DE" sz="5600" b="1" u="sng" dirty="0"/>
                  <a:t>2D Axymetric model (2/2)</a:t>
                </a:r>
              </a:p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:endParaRPr lang="en-GB" sz="4400" i="1" dirty="0">
                  <a:effectLst/>
                  <a:ea typeface="Calibri" panose="020F0502020204030204" pitchFamily="34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GB" sz="4400" i="1" dirty="0">
                    <a:effectLst/>
                    <a:ea typeface="Calibri" panose="020F0502020204030204" pitchFamily="34" charset="0"/>
                  </a:rPr>
                  <a:t>D(</a:t>
                </a:r>
                <a:r>
                  <a:rPr lang="en-GB" sz="4400" i="1" dirty="0" err="1">
                    <a:effectLst/>
                    <a:ea typeface="Calibri" panose="020F0502020204030204" pitchFamily="34" charset="0"/>
                  </a:rPr>
                  <a:t>S</a:t>
                </a:r>
                <a:r>
                  <a:rPr lang="en-GB" sz="4400" i="1" baseline="-25000" dirty="0" err="1">
                    <a:effectLst/>
                    <a:ea typeface="Calibri" panose="020F0502020204030204" pitchFamily="34" charset="0"/>
                  </a:rPr>
                  <a:t>w</a:t>
                </a:r>
                <a:r>
                  <a:rPr lang="en-GB" sz="4400" i="1" dirty="0">
                    <a:effectLst/>
                    <a:ea typeface="Calibri" panose="020F0502020204030204" pitchFamily="34" charset="0"/>
                  </a:rPr>
                  <a:t>)</a:t>
                </a:r>
                <a:r>
                  <a:rPr lang="en-GB" sz="4400" dirty="0">
                    <a:effectLst/>
                    <a:ea typeface="Calibri" panose="020F0502020204030204" pitchFamily="34" charset="0"/>
                  </a:rPr>
                  <a:t> and </a:t>
                </a:r>
                <a:r>
                  <a:rPr lang="en-GB" sz="4400" i="1" dirty="0">
                    <a:effectLst/>
                    <a:ea typeface="Calibri" panose="020F0502020204030204" pitchFamily="34" charset="0"/>
                  </a:rPr>
                  <a:t>K(</a:t>
                </a:r>
                <a:r>
                  <a:rPr lang="en-GB" sz="4400" i="1" dirty="0" err="1">
                    <a:effectLst/>
                    <a:ea typeface="Calibri" panose="020F0502020204030204" pitchFamily="34" charset="0"/>
                  </a:rPr>
                  <a:t>S</a:t>
                </a:r>
                <a:r>
                  <a:rPr lang="en-GB" sz="4400" i="1" baseline="-25000" dirty="0" err="1">
                    <a:effectLst/>
                    <a:ea typeface="Calibri" panose="020F0502020204030204" pitchFamily="34" charset="0"/>
                  </a:rPr>
                  <a:t>w</a:t>
                </a:r>
                <a:r>
                  <a:rPr lang="en-GB" sz="4400" i="1" dirty="0">
                    <a:effectLst/>
                    <a:ea typeface="Calibri" panose="020F0502020204030204" pitchFamily="34" charset="0"/>
                  </a:rPr>
                  <a:t>)</a:t>
                </a:r>
                <a:r>
                  <a:rPr lang="en-GB" sz="4400" dirty="0">
                    <a:effectLst/>
                    <a:ea typeface="Calibri" panose="020F0502020204030204" pitchFamily="34" charset="0"/>
                  </a:rPr>
                  <a:t> can be estimated (Perez-Cruz et al., 2017) for capillary pressure and relative permeability as a function of saturation accordingly:</a:t>
                </a:r>
                <a:endParaRPr lang="de-DE" sz="4400" dirty="0">
                  <a:effectLst/>
                  <a:ea typeface="Calibri" panose="020F0502020204030204" pitchFamily="34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4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𝐷</m:t>
                      </m:r>
                      <m:d>
                        <m:dPr>
                          <m:ctrlPr>
                            <a:rPr lang="de-DE" sz="4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de-DE" sz="4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4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GB" sz="4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𝑤</m:t>
                              </m:r>
                            </m:sub>
                          </m:sSub>
                        </m:e>
                      </m:d>
                      <m:r>
                        <a:rPr lang="en-GB" sz="4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de-DE" sz="4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GB" sz="4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GB" sz="4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4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sSup>
                        <m:sSupPr>
                          <m:ctrlPr>
                            <a:rPr lang="de-DE" sz="4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de-DE" sz="4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4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GB" sz="4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𝑤</m:t>
                              </m:r>
                            </m:sub>
                          </m:sSub>
                        </m:e>
                        <m:sup>
                          <m:r>
                            <a:rPr lang="en-GB" sz="4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𝑚</m:t>
                          </m:r>
                        </m:sup>
                      </m:sSup>
                      <m:r>
                        <a:rPr lang="en-GB" sz="4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                                             </m:t>
                      </m:r>
                      <m:r>
                        <a:rPr lang="de-DE" sz="4800" b="0" i="1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GB" sz="4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(</m:t>
                      </m:r>
                      <m:r>
                        <a:rPr lang="de-DE" sz="4800" b="0" i="1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8</m:t>
                      </m:r>
                      <m:r>
                        <a:rPr lang="en-GB" sz="4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)</m:t>
                      </m:r>
                    </m:oMath>
                  </m:oMathPara>
                </a14:m>
                <a:endParaRPr lang="de-DE" sz="4800" dirty="0">
                  <a:effectLst/>
                  <a:ea typeface="Calibri" panose="020F0502020204030204" pitchFamily="34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4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𝐾</m:t>
                      </m:r>
                      <m:d>
                        <m:dPr>
                          <m:ctrlPr>
                            <a:rPr lang="de-DE" sz="4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de-DE" sz="4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4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GB" sz="4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𝑤</m:t>
                              </m:r>
                            </m:sub>
                          </m:sSub>
                        </m:e>
                      </m:d>
                      <m:r>
                        <a:rPr lang="en-GB" sz="4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de-DE" sz="4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GB" sz="4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GB" sz="4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4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sSup>
                        <m:sSupPr>
                          <m:ctrlPr>
                            <a:rPr lang="de-DE" sz="4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de-DE" sz="4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4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GB" sz="4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𝑤</m:t>
                              </m:r>
                            </m:sub>
                          </m:sSub>
                        </m:e>
                        <m:sup>
                          <m:r>
                            <a:rPr lang="en-GB" sz="4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𝑛</m:t>
                          </m:r>
                        </m:sup>
                      </m:sSup>
                      <m:r>
                        <a:rPr lang="en-GB" sz="4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                                                (</m:t>
                      </m:r>
                      <m:r>
                        <a:rPr lang="de-DE" sz="4800" b="0" i="1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9</m:t>
                      </m:r>
                      <m:r>
                        <a:rPr lang="en-GB" sz="4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)</m:t>
                      </m:r>
                    </m:oMath>
                  </m:oMathPara>
                </a14:m>
                <a:endParaRPr lang="de-DE" sz="4800" dirty="0">
                  <a:effectLst/>
                  <a:ea typeface="Calibri" panose="020F0502020204030204" pitchFamily="34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GB" sz="4800" dirty="0">
                    <a:effectLst/>
                    <a:ea typeface="Calibri" panose="020F0502020204030204" pitchFamily="34" charset="0"/>
                  </a:rPr>
                  <a:t>With:</a:t>
                </a:r>
                <a:endParaRPr lang="de-DE" sz="4800" dirty="0">
                  <a:effectLst/>
                  <a:ea typeface="Calibri" panose="020F0502020204030204" pitchFamily="34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4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𝑚</m:t>
                      </m:r>
                      <m:r>
                        <a:rPr lang="en-GB" sz="4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de-DE" sz="4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GB" sz="4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2</m:t>
                          </m:r>
                          <m:r>
                            <a:rPr lang="en-GB" sz="4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𝜆</m:t>
                          </m:r>
                          <m:r>
                            <a:rPr lang="en-GB" sz="4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+1</m:t>
                          </m:r>
                        </m:num>
                        <m:den>
                          <m:r>
                            <a:rPr lang="en-GB" sz="4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𝜆</m:t>
                          </m:r>
                        </m:den>
                      </m:f>
                      <m:r>
                        <a:rPr lang="en-GB" sz="4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                                                          (1</m:t>
                      </m:r>
                      <m:r>
                        <a:rPr lang="de-DE" sz="4800" b="0" i="1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0</m:t>
                      </m:r>
                      <m:r>
                        <a:rPr lang="en-GB" sz="4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)</m:t>
                      </m:r>
                    </m:oMath>
                  </m:oMathPara>
                </a14:m>
                <a:endParaRPr lang="de-DE" sz="4800" dirty="0">
                  <a:effectLst/>
                  <a:ea typeface="Calibri" panose="020F0502020204030204" pitchFamily="34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4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𝑛</m:t>
                      </m:r>
                      <m:r>
                        <a:rPr lang="en-GB" sz="4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de-DE" sz="4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GB" sz="4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3</m:t>
                          </m:r>
                          <m:r>
                            <a:rPr lang="en-GB" sz="4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𝜆</m:t>
                          </m:r>
                          <m:r>
                            <a:rPr lang="en-GB" sz="4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+2</m:t>
                          </m:r>
                        </m:num>
                        <m:den>
                          <m:r>
                            <a:rPr lang="en-GB" sz="4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𝜆</m:t>
                          </m:r>
                        </m:den>
                      </m:f>
                      <m:r>
                        <a:rPr lang="en-GB" sz="4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                                                           (1</m:t>
                      </m:r>
                      <m:r>
                        <a:rPr lang="de-DE" sz="4800" b="0" i="1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1</m:t>
                      </m:r>
                      <m:r>
                        <a:rPr lang="en-GB" sz="4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)</m:t>
                      </m:r>
                    </m:oMath>
                  </m:oMathPara>
                </a14:m>
                <a:endParaRPr lang="de-DE" sz="4800" dirty="0">
                  <a:effectLst/>
                  <a:ea typeface="Calibri" panose="020F0502020204030204" pitchFamily="34" charset="0"/>
                </a:endParaRPr>
              </a:p>
              <a:p>
                <a:pPr algn="just"/>
                <a14:m>
                  <m:oMath xmlns:m="http://schemas.openxmlformats.org/officeDocument/2006/math">
                    <m:sSub>
                      <m:sSubPr>
                        <m:ctrlPr>
                          <a:rPr lang="de-DE" sz="4800" i="1"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de-DE" sz="4800" b="0" i="1" smtClean="0"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                                     </m:t>
                        </m:r>
                        <m:r>
                          <a:rPr lang="en-GB" sz="4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𝐾</m:t>
                        </m:r>
                      </m:e>
                      <m:sub>
                        <m:r>
                          <a:rPr lang="en-GB" sz="4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r>
                      <a:rPr lang="en-GB" sz="4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de-DE" sz="4800" i="1"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GB" sz="4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𝑘</m:t>
                        </m:r>
                        <m:sSub>
                          <m:sSubPr>
                            <m:ctrlPr>
                              <a:rPr lang="de-DE" sz="4800" i="1">
                                <a:effectLst/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GB" sz="4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en-GB" sz="4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𝑤</m:t>
                            </m:r>
                          </m:sub>
                        </m:sSub>
                        <m:r>
                          <a:rPr lang="en-GB" sz="4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𝑔</m:t>
                        </m:r>
                      </m:num>
                      <m:den>
                        <m:sSub>
                          <m:sSubPr>
                            <m:ctrlPr>
                              <a:rPr lang="de-DE" sz="4800" i="1">
                                <a:effectLst/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GB" sz="4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GB" sz="4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𝑤</m:t>
                            </m:r>
                          </m:sub>
                        </m:sSub>
                      </m:den>
                    </m:f>
                  </m:oMath>
                </a14:m>
                <a:r>
                  <a:rPr lang="de-DE" sz="4800" dirty="0">
                    <a:effectLst/>
                    <a:ea typeface="Calibri" panose="020F0502020204030204" pitchFamily="34" charset="0"/>
                  </a:rPr>
                  <a:t>                                              (12)</a:t>
                </a:r>
              </a:p>
              <a:p>
                <a:endParaRPr lang="de-DE" sz="4000" b="1" dirty="0"/>
              </a:p>
            </p:txBody>
          </p:sp>
        </mc:Choice>
        <mc:Fallback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E8B09A2B-B5E1-4AD1-B5A9-6959BC710AA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5536" y="987573"/>
                <a:ext cx="5256584" cy="3168353"/>
              </a:xfrm>
              <a:blipFill>
                <a:blip r:embed="rId2"/>
                <a:stretch>
                  <a:fillRect l="-2088" r="-1624" b="-346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9CA7F02-FF28-4D8F-AF3B-6C950C783A54}" type="slidenum">
              <a:rPr lang="de-DE" smtClean="0"/>
              <a:pPr/>
              <a:t>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65051" y="4804807"/>
            <a:ext cx="8008100" cy="360000"/>
          </a:xfrm>
        </p:spPr>
        <p:txBody>
          <a:bodyPr/>
          <a:lstStyle/>
          <a:p>
            <a:r>
              <a:rPr lang="de-DE" dirty="0"/>
              <a:t>TU Bergakademie Freibrg | Institut für Bohrtechnik und Fluidbergbau | Chux Onaa | Taofik Nassan | Mohd Amro │COMSOL EUROPE 2020</a:t>
            </a:r>
          </a:p>
        </p:txBody>
      </p:sp>
      <p:pic>
        <p:nvPicPr>
          <p:cNvPr id="2" name="Picture 1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4BF85516-23AA-40B8-8321-C1BF93DB368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767" b="21893"/>
          <a:stretch/>
        </p:blipFill>
        <p:spPr>
          <a:xfrm>
            <a:off x="1043608" y="262369"/>
            <a:ext cx="1787189" cy="576064"/>
          </a:xfrm>
          <a:prstGeom prst="rect">
            <a:avLst/>
          </a:prstGeom>
        </p:spPr>
      </p:pic>
      <p:pic>
        <p:nvPicPr>
          <p:cNvPr id="10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2529F590-4E49-41F1-9DB8-5D585239588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262369"/>
            <a:ext cx="1123902" cy="576064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29639B09-0E8E-4DBD-981B-4819FF63D1AB}"/>
              </a:ext>
            </a:extLst>
          </p:cNvPr>
          <p:cNvSpPr/>
          <p:nvPr/>
        </p:nvSpPr>
        <p:spPr>
          <a:xfrm>
            <a:off x="7755564" y="113267"/>
            <a:ext cx="792088" cy="29311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50" b="1" dirty="0">
                <a:latin typeface="Arial" panose="020B0604020202020204" pitchFamily="34" charset="0"/>
                <a:cs typeface="Arial" panose="020B0604020202020204" pitchFamily="34" charset="0"/>
              </a:rPr>
              <a:t>COMSOL EUROPE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23B0890-4731-492E-8BFA-3A7FEA63FD77}"/>
              </a:ext>
            </a:extLst>
          </p:cNvPr>
          <p:cNvSpPr/>
          <p:nvPr/>
        </p:nvSpPr>
        <p:spPr>
          <a:xfrm>
            <a:off x="7752211" y="410133"/>
            <a:ext cx="792088" cy="29311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5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October </a:t>
            </a:r>
          </a:p>
          <a:p>
            <a:pPr algn="ctr"/>
            <a:r>
              <a:rPr lang="de-DE" sz="105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 &amp;15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CD7C425-9EEF-4F46-BD34-5B8FC1F1B32F}"/>
              </a:ext>
            </a:extLst>
          </p:cNvPr>
          <p:cNvSpPr txBox="1"/>
          <p:nvPr/>
        </p:nvSpPr>
        <p:spPr>
          <a:xfrm>
            <a:off x="6372200" y="1741581"/>
            <a:ext cx="252028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50" dirty="0">
                <a:latin typeface="Arial" panose="020B0604020202020204" pitchFamily="34" charset="0"/>
                <a:cs typeface="Arial" panose="020B0604020202020204" pitchFamily="34" charset="0"/>
              </a:rPr>
              <a:t>Terms</a:t>
            </a:r>
          </a:p>
          <a:p>
            <a:r>
              <a:rPr lang="en-GB" sz="1000" i="1" dirty="0" err="1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GB" sz="1000" i="1" baseline="-25000" dirty="0" err="1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</a:t>
            </a:r>
            <a:r>
              <a:rPr lang="en-GB" sz="1000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GB" sz="1000" dirty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= </a:t>
            </a:r>
            <a:r>
              <a:rPr lang="en-GB" sz="1000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saturation of the wetting-phase </a:t>
            </a:r>
            <a:endParaRPr lang="en-GB" sz="1000" dirty="0">
              <a:solidFill>
                <a:srgbClr val="333333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GB" sz="1000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K(</a:t>
            </a:r>
            <a:r>
              <a:rPr lang="en-GB" sz="1000" i="1" dirty="0" err="1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GB" sz="1000" i="1" baseline="-25000" dirty="0" err="1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</a:t>
            </a:r>
            <a:r>
              <a:rPr lang="en-GB" sz="1000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 </a:t>
            </a:r>
            <a:r>
              <a:rPr lang="en-GB" sz="1000" dirty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= </a:t>
            </a:r>
            <a:r>
              <a:rPr lang="en-GB" sz="1000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hydraulic conductivity,  </a:t>
            </a:r>
          </a:p>
          <a:p>
            <a:r>
              <a:rPr lang="en-GB" sz="1000" i="1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D(</a:t>
            </a:r>
            <a:r>
              <a:rPr lang="en-GB" sz="1000" i="1" dirty="0" err="1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GB" sz="1000" i="1" baseline="-25000" dirty="0" err="1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</a:t>
            </a:r>
            <a:r>
              <a:rPr lang="en-GB" sz="1000" i="1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</a:t>
            </a:r>
            <a:r>
              <a:rPr lang="en-GB" sz="1000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= saturation-dependent diffusivity</a:t>
            </a:r>
            <a:endParaRPr lang="de-DE" sz="1000" dirty="0">
              <a:solidFill>
                <a:srgbClr val="33333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54165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8B09A2B-B5E1-4AD1-B5A9-6959BC710A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7584" y="1129027"/>
            <a:ext cx="5503244" cy="2808312"/>
          </a:xfrm>
        </p:spPr>
        <p:txBody>
          <a:bodyPr>
            <a:normAutofit/>
          </a:bodyPr>
          <a:lstStyle/>
          <a:p>
            <a:pPr lvl="0" algn="just"/>
            <a:r>
              <a:rPr lang="en-US" sz="1800" b="1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Results and Discussion (1/2)</a:t>
            </a:r>
            <a:endParaRPr lang="de-DE" sz="1800" dirty="0">
              <a:effectLst/>
              <a:ea typeface="Times New Roman" panose="02020603050405020304" pitchFamily="18" charset="0"/>
            </a:endParaRPr>
          </a:p>
          <a:p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9CA7F02-FF28-4D8F-AF3B-6C950C783A54}" type="slidenum">
              <a:rPr lang="de-DE" smtClean="0"/>
              <a:pPr/>
              <a:t>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39552" y="4659982"/>
            <a:ext cx="8008100" cy="360000"/>
          </a:xfrm>
        </p:spPr>
        <p:txBody>
          <a:bodyPr/>
          <a:lstStyle/>
          <a:p>
            <a:r>
              <a:rPr lang="de-DE" dirty="0"/>
              <a:t>TU Bergakademie Freiberg | Institut für Bohrtechnik und Fluidbergbau | Chux Onaa | Taofik Nassan | Mohd Amro │COMSOL EUROPE 2020</a:t>
            </a:r>
          </a:p>
        </p:txBody>
      </p:sp>
      <p:pic>
        <p:nvPicPr>
          <p:cNvPr id="2" name="Picture 1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4BF85516-23AA-40B8-8321-C1BF93DB368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767" b="21893"/>
          <a:stretch/>
        </p:blipFill>
        <p:spPr>
          <a:xfrm>
            <a:off x="1043608" y="262369"/>
            <a:ext cx="1787189" cy="576064"/>
          </a:xfrm>
          <a:prstGeom prst="rect">
            <a:avLst/>
          </a:prstGeom>
        </p:spPr>
      </p:pic>
      <p:pic>
        <p:nvPicPr>
          <p:cNvPr id="10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2529F590-4E49-41F1-9DB8-5D58523958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262369"/>
            <a:ext cx="1123902" cy="576064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29639B09-0E8E-4DBD-981B-4819FF63D1AB}"/>
              </a:ext>
            </a:extLst>
          </p:cNvPr>
          <p:cNvSpPr/>
          <p:nvPr/>
        </p:nvSpPr>
        <p:spPr>
          <a:xfrm>
            <a:off x="7755564" y="113267"/>
            <a:ext cx="792088" cy="29311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50" b="1" dirty="0">
                <a:latin typeface="Arial" panose="020B0604020202020204" pitchFamily="34" charset="0"/>
                <a:cs typeface="Arial" panose="020B0604020202020204" pitchFamily="34" charset="0"/>
              </a:rPr>
              <a:t>COMSOL EUROPE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23B0890-4731-492E-8BFA-3A7FEA63FD77}"/>
              </a:ext>
            </a:extLst>
          </p:cNvPr>
          <p:cNvSpPr/>
          <p:nvPr/>
        </p:nvSpPr>
        <p:spPr>
          <a:xfrm>
            <a:off x="7752211" y="410133"/>
            <a:ext cx="792088" cy="29311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5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October </a:t>
            </a:r>
          </a:p>
          <a:p>
            <a:pPr algn="ctr"/>
            <a:r>
              <a:rPr lang="de-DE" sz="105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 &amp;15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D5EE5BA-EBE4-4644-8F0A-6C39C21B8083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449050"/>
            <a:ext cx="3013075" cy="252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81761CD-F01F-43A8-BE47-DF667DC5A928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771" y="1498423"/>
            <a:ext cx="2778760" cy="252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E63A959-C5AF-4E6C-B926-E9E9BD7BD689}"/>
              </a:ext>
            </a:extLst>
          </p:cNvPr>
          <p:cNvSpPr txBox="1"/>
          <p:nvPr/>
        </p:nvSpPr>
        <p:spPr>
          <a:xfrm>
            <a:off x="830471" y="4075208"/>
            <a:ext cx="2661409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000" b="1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Fig.4.</a:t>
            </a:r>
            <a:r>
              <a:rPr lang="en-US" sz="1000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Three-dimensional model of diesel saturation front in 56 days of imbibition</a:t>
            </a:r>
            <a:endParaRPr lang="de-DE" sz="1000" dirty="0">
              <a:solidFill>
                <a:srgbClr val="33333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CDCFB0A-4D52-4B35-A852-B299C344721D}"/>
              </a:ext>
            </a:extLst>
          </p:cNvPr>
          <p:cNvSpPr txBox="1"/>
          <p:nvPr/>
        </p:nvSpPr>
        <p:spPr>
          <a:xfrm>
            <a:off x="4979320" y="4027464"/>
            <a:ext cx="270301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b="1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Fig.5</a:t>
            </a:r>
            <a:r>
              <a:rPr lang="en-US" sz="1000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Two-dimensional model of the diesel saturation front in 56 days of imbibition</a:t>
            </a:r>
            <a:endParaRPr lang="de-DE" sz="1000" dirty="0">
              <a:solidFill>
                <a:srgbClr val="33333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AFCD768-031B-469F-855D-1F1B9EF55F8B}"/>
              </a:ext>
            </a:extLst>
          </p:cNvPr>
          <p:cNvSpPr/>
          <p:nvPr/>
        </p:nvSpPr>
        <p:spPr>
          <a:xfrm>
            <a:off x="899592" y="1498423"/>
            <a:ext cx="2880320" cy="257166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B20AA41-E310-4B9F-88A9-AECC5C5559AA}"/>
              </a:ext>
            </a:extLst>
          </p:cNvPr>
          <p:cNvSpPr/>
          <p:nvPr/>
        </p:nvSpPr>
        <p:spPr>
          <a:xfrm>
            <a:off x="4890751" y="1420250"/>
            <a:ext cx="3095650" cy="260825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4658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18" grpId="0" animBg="1"/>
    </p:bldLst>
  </p:timing>
</p:sld>
</file>

<file path=ppt/theme/theme1.xml><?xml version="1.0" encoding="utf-8"?>
<a:theme xmlns:a="http://schemas.openxmlformats.org/drawingml/2006/main" name="16zu9_TUBAF_ppt_blau-weiss neu">
  <a:themeElements>
    <a:clrScheme name="TUBAF-Farben">
      <a:dk1>
        <a:srgbClr val="0064A8"/>
      </a:dk1>
      <a:lt1>
        <a:sysClr val="window" lastClr="FFFFFF"/>
      </a:lt1>
      <a:dk2>
        <a:srgbClr val="1F497D"/>
      </a:dk2>
      <a:lt2>
        <a:srgbClr val="EEECE1"/>
      </a:lt2>
      <a:accent1>
        <a:srgbClr val="0064A8"/>
      </a:accent1>
      <a:accent2>
        <a:srgbClr val="E66E01"/>
      </a:accent2>
      <a:accent3>
        <a:srgbClr val="4EBCCE"/>
      </a:accent3>
      <a:accent4>
        <a:srgbClr val="B20026"/>
      </a:accent4>
      <a:accent5>
        <a:srgbClr val="2E9028"/>
      </a:accent5>
      <a:accent6>
        <a:srgbClr val="7F7F7F"/>
      </a:accent6>
      <a:hlink>
        <a:srgbClr val="0064A8"/>
      </a:hlink>
      <a:folHlink>
        <a:srgbClr val="7F7F7F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_xmlsignatures/_rels/origin.sigs.rels><?xml version="1.0" encoding="UTF-8" standalone="yes"?>
<Relationships xmlns="http://schemas.openxmlformats.org/package/2006/relationships"><Relationship Id="rId1" Type="http://schemas.openxmlformats.org/package/2006/relationships/digital-signature/signature" Target="sig1.xml"/></Relationships>
</file>

<file path=_xmlsignatures/sig1.xml><?xml version="1.0" encoding="utf-8"?>
<Signature xmlns="http://www.w3.org/2000/09/xmldsig#" Id="idPackageSignature">
  <SignedInfo>
    <CanonicalizationMethod Algorithm="http://www.w3.org/TR/2001/REC-xml-c14n-20010315"/>
    <SignatureMethod Algorithm="http://www.w3.org/2001/04/xmldsig-more#rsa-sha256"/>
    <Reference Type="http://www.w3.org/2000/09/xmldsig#Object" URI="#idPackageObject">
      <DigestMethod Algorithm="http://www.w3.org/2001/04/xmlenc#sha256"/>
      <DigestValue>6KBj1tIJb+cRElQoFmSU/srn6I3yysWsnDOt4ItL4Vs=</DigestValue>
    </Reference>
    <Reference Type="http://www.w3.org/2000/09/xmldsig#Object" URI="#idOfficeObject">
      <DigestMethod Algorithm="http://www.w3.org/2001/04/xmlenc#sha256"/>
      <DigestValue>VW+vVQ9tWotdVdAsPKTshj3Mm5MnSyPOCukLZdfH7Ds=</DigestValue>
    </Reference>
    <Reference Type="http://uri.etsi.org/01903#SignedProperties" URI="#idSignedProperties">
      <Transforms>
        <Transform Algorithm="http://www.w3.org/TR/2001/REC-xml-c14n-20010315"/>
      </Transforms>
      <DigestMethod Algorithm="http://www.w3.org/2001/04/xmlenc#sha256"/>
      <DigestValue>qpeevD3quB2Czuj7Znb9agL9p9VqVyEknBM6s03o1Gs=</DigestValue>
    </Reference>
  </SignedInfo>
  <SignatureValue>NXxZnkxLlxlPMt/0K17y4VF7ry/yyAixcnJhswnbEo9hdgOKTV460tdBdrc8a0/+V4HbqEb1wsup
kR4aHYu90SuO4X2mSi5sjc4GP7PObFJFnbf11g6mR/xjP0FTIj1YUCHlPLND9sSDmN4cBUbdfKKn
AzRvI4B8I/FPvv7lhEGA2SCvQatLc4gWmuSM1TzO5m/WB0MXcmM1cGh2uMnRoPMH6oj5UfeaxsAs
vXmyEI3Kon/Weti4FNto7qlPv1ME/A2zUxmzOE+MRhIvQEf4BpyQ4IA3SagsmejusWHnE7xxg5zO
pYypmJAKg0yPRsFNrtr4cljwwk3GCkeHurucsQ==</SignatureValue>
  <KeyInfo>
    <X509Data>
      <X509Certificate>MIID8jCCAtqgAwIBAgIQDzQ61VvzkLlJNZc+J8jY/jANBgkqhkiG9w0BAQsFADB4MXYwEQYKCZImiZPyLGQBGRYDbmV0MBUGCgmSJomT8ixkARkWB3dpbmRvd3MwHQYDVQQDExZNUy1Pcmdhbml6YXRpb24tQWNjZXNzMCsGA1UECxMkODJkYmFjYTQtM2U4MS00NmNhLTljNzMtMDk1MGMxZWFjYTk3MB4XDTIwMDcyNzE4MzIzNVoXDTMwMDcyNzE5MDIzNVowLzEtMCsGA1UEAxMkYTNlMmY5NGMtMGE2ZC00MTBmLTg0MDAtODkwNWFhZTRiMmNkMIIBIjANBgkqhkiG9w0BAQEFAAOCAQ8AMIIBCgKCAQEAsAOuKS3/N2JAr12Q9YG6Nb32e0E09wYskUdRQMggc1gwXt2cEBxwB+4ZSvxzwg/coHq2u8wBjLUbQonutEd1eZWqNdfjDD03eNeKls6Z0XWedOyzw6J0JXPwkVnkg2qXPZWOWtLLxcxVEq/sFvAsMnLNV8lvaE0KePCQPgIC25WxWWEi3s8JsxWJWljQLYRfrk+cjivIJkqvloWyv/8asNLjHv9BupDjMxaKhpcInSwRISjk6RcaU4V7u6H2skD8SC/2NP/Hmvjydn6qkhan3t3xCS3wK510RWTRo80lWlkD918u3/n5s9zB0L8AYQfdRbhQFYk4082NzqS9oqFoUwIDAQABo4HAMIG9MAwGA1UdEwEB/wQCMAAwFgYDVR0lAQH/BAwwCgYIKwYBBQUHAwIwIgYLKoZIhvcUAQWCHAIEEwSBEEz54qNtCg9BhACJBarkss0wIgYLKoZIhvcUAQWCHAMEEwSBEM7TEJf74X9EkR2/EMB9Bz8wIgYLKoZIhvcUAQWCHAUEEwSBEPNH8oz/BMhLlDL+uRIMnNIwFAYLKoZIhvcUAQWCHAgEBQSBAkVVMBMGCyqGSIb3FAEFghwHBAQEgQEwMA0GCSqGSIb3DQEBCwUAA4IBAQB/s/SaN9QU59YWWwWemcF4bE++NWR7h4hb/bJhBkMpPu0viZ/inhXrjzWyNiwok76R1afEBCdM3Oii3FoaQCXEuLihFOQDPrDYTZcTkq4hAkVooPItGMqy4QpGmLEj3yxJYb5jMuCGDFO1NavEq/r8mpUxNl04PVMNMNrlo+uWObVVC1Z96pvKICz6qh1xW3Jbrjf3qVKoFwF68cUeTCk5via2QvMWwD5i7JkeCE+69FfGJCn5hnENwML2rF4gj1H8dPNwRkCuxpAJGGd4uCA9IbtyfpbTEDNsyAt0A2BA0J0YbyaYHlXKUfFBYb49A4zUSZoBhyoLW1N8q+OJz0O1</X509Certificate>
    </X509Data>
  </KeyInfo>
  <Object Id="idPackageObject">
    <Manifest>
      <Reference URI="/_rels/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enc#sha256"/>
        <DigestValue>ZA0yc/xO3JTsFCHnkGRYT0tE9b7806O9EDnxF1WjyYo=</DigestValue>
      </Reference>
      <Reference URI="/ppt/_rels/presentation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5"/>
            <mdssi:RelationshipReference xmlns:mdssi="http://schemas.openxmlformats.org/package/2006/digital-signature" SourceId="rId15"/>
            <mdssi:RelationshipReference xmlns:mdssi="http://schemas.openxmlformats.org/package/2006/digital-signature" SourceId="rId10"/>
            <mdssi:RelationshipReference xmlns:mdssi="http://schemas.openxmlformats.org/package/2006/digital-signature" SourceId="rId19"/>
            <mdssi:RelationshipReference xmlns:mdssi="http://schemas.openxmlformats.org/package/2006/digital-signature" SourceId="rId4"/>
            <mdssi:RelationshipReference xmlns:mdssi="http://schemas.openxmlformats.org/package/2006/digital-signature" SourceId="rId9"/>
            <mdssi:RelationshipReference xmlns:mdssi="http://schemas.openxmlformats.org/package/2006/digital-signature" SourceId="rId14"/>
            <mdssi:RelationshipReference xmlns:mdssi="http://schemas.openxmlformats.org/package/2006/digital-signature" SourceId="rId8"/>
            <mdssi:RelationshipReference xmlns:mdssi="http://schemas.openxmlformats.org/package/2006/digital-signature" SourceId="rId13"/>
            <mdssi:RelationshipReference xmlns:mdssi="http://schemas.openxmlformats.org/package/2006/digital-signature" SourceId="rId18"/>
            <mdssi:RelationshipReference xmlns:mdssi="http://schemas.openxmlformats.org/package/2006/digital-signature" SourceId="rId3"/>
            <mdssi:RelationshipReference xmlns:mdssi="http://schemas.openxmlformats.org/package/2006/digital-signature" SourceId="rId7"/>
            <mdssi:RelationshipReference xmlns:mdssi="http://schemas.openxmlformats.org/package/2006/digital-signature" SourceId="rId12"/>
            <mdssi:RelationshipReference xmlns:mdssi="http://schemas.openxmlformats.org/package/2006/digital-signature" SourceId="rId17"/>
            <mdssi:RelationshipReference xmlns:mdssi="http://schemas.openxmlformats.org/package/2006/digital-signature" SourceId="rId2"/>
            <mdssi:RelationshipReference xmlns:mdssi="http://schemas.openxmlformats.org/package/2006/digital-signature" SourceId="rId16"/>
            <mdssi:RelationshipReference xmlns:mdssi="http://schemas.openxmlformats.org/package/2006/digital-signature" SourceId="rId1"/>
            <mdssi:RelationshipReference xmlns:mdssi="http://schemas.openxmlformats.org/package/2006/digital-signature" SourceId="rId6"/>
            <mdssi:RelationshipReference xmlns:mdssi="http://schemas.openxmlformats.org/package/2006/digital-signature" SourceId="rId11"/>
          </Transform>
          <Transform Algorithm="http://www.w3.org/TR/2001/REC-xml-c14n-20010315"/>
        </Transforms>
        <DigestMethod Algorithm="http://www.w3.org/2001/04/xmlenc#sha256"/>
        <DigestValue>r3QdqnVuzZV13jo88PWcMGoMlc8MgXaSg/ySmbpRjog=</DigestValue>
      </Reference>
      <Reference URI="/ppt/commentAuthors.xml?ContentType=application/vnd.openxmlformats-officedocument.presentationml.commentAuthors+xml">
        <DigestMethod Algorithm="http://www.w3.org/2001/04/xmlenc#sha256"/>
        <DigestValue>Zw3rPGC9NQvLIgn9AGOECo6SPcNalVNJXrQS3QNEUSk=</DigestValue>
      </Reference>
      <Reference URI="/ppt/handoutMasters/_rels/handoutMaster1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enc#sha256"/>
        <DigestValue>VgNGZLFGoRxv04fViwPY4GatfzqYLBSCTL6MDtoY7yY=</DigestValue>
      </Reference>
      <Reference URI="/ppt/handoutMasters/handoutMaster1.xml?ContentType=application/vnd.openxmlformats-officedocument.presentationml.handoutMaster+xml">
        <DigestMethod Algorithm="http://www.w3.org/2001/04/xmlenc#sha256"/>
        <DigestValue>GBMmiiDZbWA11umfKJKKsm41UcylRNwW84MoYsS0NsQ=</DigestValue>
      </Reference>
      <Reference URI="/ppt/media/image1.emf?ContentType=image/x-emf">
        <DigestMethod Algorithm="http://www.w3.org/2001/04/xmlenc#sha256"/>
        <DigestValue>uVn3f2KeYuKXYXPZwc0yW+EsS3zKTEFxRWzxtqDIFK4=</DigestValue>
      </Reference>
      <Reference URI="/ppt/media/image10.png?ContentType=image/png">
        <DigestMethod Algorithm="http://www.w3.org/2001/04/xmlenc#sha256"/>
        <DigestValue>foubKT9YLimFG8sYFdL9/kTEWa81/CUN8y2s+WiRJxc=</DigestValue>
      </Reference>
      <Reference URI="/ppt/media/image11.png?ContentType=image/png">
        <DigestMethod Algorithm="http://www.w3.org/2001/04/xmlenc#sha256"/>
        <DigestValue>CVR5YMqKo4wLj1+8aALB9vPd2yVLf7XpjJAlJ/L2bAc=</DigestValue>
      </Reference>
      <Reference URI="/ppt/media/image12.jpeg?ContentType=image/jpeg">
        <DigestMethod Algorithm="http://www.w3.org/2001/04/xmlenc#sha256"/>
        <DigestValue>ItiVsvPe4s+LWq/AINUfBJsgMISSM/KkXIEQB8ch+e0=</DigestValue>
      </Reference>
      <Reference URI="/ppt/media/image13.jpeg?ContentType=image/jpeg">
        <DigestMethod Algorithm="http://www.w3.org/2001/04/xmlenc#sha256"/>
        <DigestValue>n7Tq2j6l/+p/jybkVyDFUb5V9F6cPSSaQbvd1XWRYw0=</DigestValue>
      </Reference>
      <Reference URI="/ppt/media/image14.jpeg?ContentType=image/jpeg">
        <DigestMethod Algorithm="http://www.w3.org/2001/04/xmlenc#sha256"/>
        <DigestValue>u5dz1EbJKu5iaxTUWkAjQ8hF7XusMwXttpq8bUKzXA0=</DigestValue>
      </Reference>
      <Reference URI="/ppt/media/image15.jpeg?ContentType=image/jpeg">
        <DigestMethod Algorithm="http://www.w3.org/2001/04/xmlenc#sha256"/>
        <DigestValue>g3wMElIxtQWRZcLhcEh4HKyMwliP2hPQvwa1OACaUYw=</DigestValue>
      </Reference>
      <Reference URI="/ppt/media/image16.jpeg?ContentType=image/jpeg">
        <DigestMethod Algorithm="http://www.w3.org/2001/04/xmlenc#sha256"/>
        <DigestValue>vnQ0+lWzTwBlTQ5H496mygX48sJYxVbTfgi3ZfmPbiQ=</DigestValue>
      </Reference>
      <Reference URI="/ppt/media/image17.jpeg?ContentType=image/jpeg">
        <DigestMethod Algorithm="http://www.w3.org/2001/04/xmlenc#sha256"/>
        <DigestValue>O3P2O8olrx8RF7ddZyrgvKX/u/ExvsdQmWLpWaXKYRg=</DigestValue>
      </Reference>
      <Reference URI="/ppt/media/image2.emf?ContentType=image/x-emf">
        <DigestMethod Algorithm="http://www.w3.org/2001/04/xmlenc#sha256"/>
        <DigestValue>g98dp/FFtmAo3AaBptvRD3ddZ/gh/PdxtHtOvcIKm4k=</DigestValue>
      </Reference>
      <Reference URI="/ppt/media/image3.jpeg?ContentType=image/jpeg">
        <DigestMethod Algorithm="http://www.w3.org/2001/04/xmlenc#sha256"/>
        <DigestValue>U9Z95Z4iJ4peqcZXe5C35gxRHgzX8aw/MDy/OL8WwmQ=</DigestValue>
      </Reference>
      <Reference URI="/ppt/media/image4.jpg?ContentType=image/jpeg">
        <DigestMethod Algorithm="http://www.w3.org/2001/04/xmlenc#sha256"/>
        <DigestValue>5x9w4m9pEAgeNds8jlp/CyLmeoAhOl+MKUa/ySNaNH4=</DigestValue>
      </Reference>
      <Reference URI="/ppt/media/image5.png?ContentType=image/png">
        <DigestMethod Algorithm="http://www.w3.org/2001/04/xmlenc#sha256"/>
        <DigestValue>OxCDHt5ms7whepavW79RrfeJCnrgO5WBgQ3Mp1bgVzg=</DigestValue>
      </Reference>
      <Reference URI="/ppt/media/image6.png?ContentType=image/png">
        <DigestMethod Algorithm="http://www.w3.org/2001/04/xmlenc#sha256"/>
        <DigestValue>+f4V0Vjl9V/CZZ0YO2uYxtdjXQqV69OwHIQQl62eYl8=</DigestValue>
      </Reference>
      <Reference URI="/ppt/media/image7.png?ContentType=image/png">
        <DigestMethod Algorithm="http://www.w3.org/2001/04/xmlenc#sha256"/>
        <DigestValue>idZ33kVy2fQO6J8hUpbAqgvBoudotQD2lRLoorFHKtU=</DigestValue>
      </Reference>
      <Reference URI="/ppt/media/image8.png?ContentType=image/png">
        <DigestMethod Algorithm="http://www.w3.org/2001/04/xmlenc#sha256"/>
        <DigestValue>aOGq9B+K5Q/8Jy5jJQAO2oLFxdQwAzs/NeujgdHYd+M=</DigestValue>
      </Reference>
      <Reference URI="/ppt/media/image9.png?ContentType=image/png">
        <DigestMethod Algorithm="http://www.w3.org/2001/04/xmlenc#sha256"/>
        <DigestValue>ayX8VhXeARsB3yWcg70rJTaOps9tS05v2ltv68OILQA=</DigestValue>
      </Reference>
      <Reference URI="/ppt/notesMasters/_rels/notesMaster1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enc#sha256"/>
        <DigestValue>/7uK4nOrjCm8I3MzWhp7br2N1LX5670v4kFsav/hBR0=</DigestValue>
      </Reference>
      <Reference URI="/ppt/notesMasters/notesMaster1.xml?ContentType=application/vnd.openxmlformats-officedocument.presentationml.notesMaster+xml">
        <DigestMethod Algorithm="http://www.w3.org/2001/04/xmlenc#sha256"/>
        <DigestValue>0XZFd4WZouW3TOYeyqfmubdCPcnB0FXwKdrOgNWfGAk=</DigestValue>
      </Reference>
      <Reference URI="/ppt/presentation.xml?ContentType=application/vnd.openxmlformats-officedocument.presentationml.presentation.main+xml">
        <DigestMethod Algorithm="http://www.w3.org/2001/04/xmlenc#sha256"/>
        <DigestValue>zshYy/loK4oIHV072hvur1iLOO39pvQ/asehbR24lQQ=</DigestValue>
      </Reference>
      <Reference URI="/ppt/presProps.xml?ContentType=application/vnd.openxmlformats-officedocument.presentationml.presProps+xml">
        <DigestMethod Algorithm="http://www.w3.org/2001/04/xmlenc#sha256"/>
        <DigestValue>xmwegym6fSQOnEFisDH3h5SAG3ujXNn12oeORbw12PE=</DigestValue>
      </Reference>
      <Reference URI="/ppt/slideLayouts/_rels/slideLayout1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2"/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enc#sha256"/>
        <DigestValue>4Qeds3qoXRckGoh+ubg4BUSH3sHcS9B0ecxAQgPM8L0=</DigestValue>
      </Reference>
      <Reference URI="/ppt/slideLayouts/_rels/slideLayout2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enc#sha256"/>
        <DigestValue>FfOTYs5qPsP9kqr29v088r9Qteu7RHAHwl1tK5oOaCM=</DigestValue>
      </Reference>
      <Reference URI="/ppt/slideLayouts/_rels/slideLayout3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enc#sha256"/>
        <DigestValue>FfOTYs5qPsP9kqr29v088r9Qteu7RHAHwl1tK5oOaCM=</DigestValue>
      </Reference>
      <Reference URI="/ppt/slideLayouts/_rels/slideLayout4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enc#sha256"/>
        <DigestValue>FfOTYs5qPsP9kqr29v088r9Qteu7RHAHwl1tK5oOaCM=</DigestValue>
      </Reference>
      <Reference URI="/ppt/slideLayouts/_rels/slideLayout5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enc#sha256"/>
        <DigestValue>FfOTYs5qPsP9kqr29v088r9Qteu7RHAHwl1tK5oOaCM=</DigestValue>
      </Reference>
      <Reference URI="/ppt/slideLayouts/slideLayout1.xml?ContentType=application/vnd.openxmlformats-officedocument.presentationml.slideLayout+xml">
        <DigestMethod Algorithm="http://www.w3.org/2001/04/xmlenc#sha256"/>
        <DigestValue>6FypNe0BmkPLPXxzH62KhxwiZZA33N5l7634Lt+t7UI=</DigestValue>
      </Reference>
      <Reference URI="/ppt/slideLayouts/slideLayout2.xml?ContentType=application/vnd.openxmlformats-officedocument.presentationml.slideLayout+xml">
        <DigestMethod Algorithm="http://www.w3.org/2001/04/xmlenc#sha256"/>
        <DigestValue>7IR06RMOQpbPWHx4axmyh4N51c6ttuLvyI9tPLifb4A=</DigestValue>
      </Reference>
      <Reference URI="/ppt/slideLayouts/slideLayout3.xml?ContentType=application/vnd.openxmlformats-officedocument.presentationml.slideLayout+xml">
        <DigestMethod Algorithm="http://www.w3.org/2001/04/xmlenc#sha256"/>
        <DigestValue>XK7M1VXBFoRQXp2ncMhrwYnybLVAx+Jy48Aj0Ecp0cA=</DigestValue>
      </Reference>
      <Reference URI="/ppt/slideLayouts/slideLayout4.xml?ContentType=application/vnd.openxmlformats-officedocument.presentationml.slideLayout+xml">
        <DigestMethod Algorithm="http://www.w3.org/2001/04/xmlenc#sha256"/>
        <DigestValue>fZ0MMWqxkmKR6PmQjV6Wh0RNfcX9w10XaRj4NCe+U3s=</DigestValue>
      </Reference>
      <Reference URI="/ppt/slideLayouts/slideLayout5.xml?ContentType=application/vnd.openxmlformats-officedocument.presentationml.slideLayout+xml">
        <DigestMethod Algorithm="http://www.w3.org/2001/04/xmlenc#sha256"/>
        <DigestValue>yKISndXhfK0IaLIvCTl7JSuNRb3JrWhKhcG19t7rG9E=</DigestValue>
      </Reference>
      <Reference URI="/ppt/slideMasters/_rels/slideMaster1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7"/>
            <mdssi:RelationshipReference xmlns:mdssi="http://schemas.openxmlformats.org/package/2006/digital-signature" SourceId="rId2"/>
            <mdssi:RelationshipReference xmlns:mdssi="http://schemas.openxmlformats.org/package/2006/digital-signature" SourceId="rId1"/>
            <mdssi:RelationshipReference xmlns:mdssi="http://schemas.openxmlformats.org/package/2006/digital-signature" SourceId="rId6"/>
            <mdssi:RelationshipReference xmlns:mdssi="http://schemas.openxmlformats.org/package/2006/digital-signature" SourceId="rId5"/>
            <mdssi:RelationshipReference xmlns:mdssi="http://schemas.openxmlformats.org/package/2006/digital-signature" SourceId="rId4"/>
            <mdssi:RelationshipReference xmlns:mdssi="http://schemas.openxmlformats.org/package/2006/digital-signature" SourceId="rId3"/>
          </Transform>
          <Transform Algorithm="http://www.w3.org/TR/2001/REC-xml-c14n-20010315"/>
        </Transforms>
        <DigestMethod Algorithm="http://www.w3.org/2001/04/xmlenc#sha256"/>
        <DigestValue>NHJrKkYs1w+VPLeJ49fRXZs8DwzvWekA4gG4a1P0b2g=</DigestValue>
      </Reference>
      <Reference URI="/ppt/slideMasters/slideMaster1.xml?ContentType=application/vnd.openxmlformats-officedocument.presentationml.slideMaster+xml">
        <DigestMethod Algorithm="http://www.w3.org/2001/04/xmlenc#sha256"/>
        <DigestValue>KfHYRDLVhuNQUjBuY4llHiP8eTcHeOEGJ8e6BKOAyHw=</DigestValue>
      </Reference>
      <Reference URI="/ppt/slides/_rels/slide1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  <mdssi:RelationshipReference xmlns:mdssi="http://schemas.openxmlformats.org/package/2006/digital-signature" SourceId="rId3"/>
            <mdssi:RelationshipReference xmlns:mdssi="http://schemas.openxmlformats.org/package/2006/digital-signature" SourceId="rId2"/>
          </Transform>
          <Transform Algorithm="http://www.w3.org/TR/2001/REC-xml-c14n-20010315"/>
        </Transforms>
        <DigestMethod Algorithm="http://www.w3.org/2001/04/xmlenc#sha256"/>
        <DigestValue>g5LIBkOEspEU4QMk2B4goGL3lFrQ/RKgKMbA3XUpIg8=</DigestValue>
      </Reference>
      <Reference URI="/ppt/slides/_rels/slide10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  <mdssi:RelationshipReference xmlns:mdssi="http://schemas.openxmlformats.org/package/2006/digital-signature" SourceId="rId6"/>
            <mdssi:RelationshipReference xmlns:mdssi="http://schemas.openxmlformats.org/package/2006/digital-signature" SourceId="rId5"/>
            <mdssi:RelationshipReference xmlns:mdssi="http://schemas.openxmlformats.org/package/2006/digital-signature" SourceId="rId4"/>
            <mdssi:RelationshipReference xmlns:mdssi="http://schemas.openxmlformats.org/package/2006/digital-signature" SourceId="rId3"/>
            <mdssi:RelationshipReference xmlns:mdssi="http://schemas.openxmlformats.org/package/2006/digital-signature" SourceId="rId2"/>
          </Transform>
          <Transform Algorithm="http://www.w3.org/TR/2001/REC-xml-c14n-20010315"/>
        </Transforms>
        <DigestMethod Algorithm="http://www.w3.org/2001/04/xmlenc#sha256"/>
        <DigestValue>hzJZ7ZaVDqRDV5PY7xItE2gbbRQrD8Ep5AVHSY7cgnU=</DigestValue>
      </Reference>
      <Reference URI="/ppt/slides/_rels/slide11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3"/>
            <mdssi:RelationshipReference xmlns:mdssi="http://schemas.openxmlformats.org/package/2006/digital-signature" SourceId="rId2"/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enc#sha256"/>
        <DigestValue>f+muBp+9Di8VddKFSd61c1CjMbfgFNrDTjdhkjFvtug=</DigestValue>
      </Reference>
      <Reference URI="/ppt/slides/_rels/slide2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3"/>
            <mdssi:RelationshipReference xmlns:mdssi="http://schemas.openxmlformats.org/package/2006/digital-signature" SourceId="rId2"/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enc#sha256"/>
        <DigestValue>f+muBp+9Di8VddKFSd61c1CjMbfgFNrDTjdhkjFvtug=</DigestValue>
      </Reference>
      <Reference URI="/ppt/slides/_rels/slide3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2"/>
            <mdssi:RelationshipReference xmlns:mdssi="http://schemas.openxmlformats.org/package/2006/digital-signature" SourceId="rId1"/>
            <mdssi:RelationshipReference xmlns:mdssi="http://schemas.openxmlformats.org/package/2006/digital-signature" SourceId="rId3"/>
          </Transform>
          <Transform Algorithm="http://www.w3.org/TR/2001/REC-xml-c14n-20010315"/>
        </Transforms>
        <DigestMethod Algorithm="http://www.w3.org/2001/04/xmlenc#sha256"/>
        <DigestValue>f+muBp+9Di8VddKFSd61c1CjMbfgFNrDTjdhkjFvtug=</DigestValue>
      </Reference>
      <Reference URI="/ppt/slides/_rels/slide4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5"/>
            <mdssi:RelationshipReference xmlns:mdssi="http://schemas.openxmlformats.org/package/2006/digital-signature" SourceId="rId4"/>
            <mdssi:RelationshipReference xmlns:mdssi="http://schemas.openxmlformats.org/package/2006/digital-signature" SourceId="rId3"/>
            <mdssi:RelationshipReference xmlns:mdssi="http://schemas.openxmlformats.org/package/2006/digital-signature" SourceId="rId2"/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enc#sha256"/>
        <DigestValue>j/rqrYi8hEWtejsnfDMtk6Peut4Va9rkmkbsYKXIuAU=</DigestValue>
      </Reference>
      <Reference URI="/ppt/slides/_rels/slide5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2"/>
            <mdssi:RelationshipReference xmlns:mdssi="http://schemas.openxmlformats.org/package/2006/digital-signature" SourceId="rId1"/>
            <mdssi:RelationshipReference xmlns:mdssi="http://schemas.openxmlformats.org/package/2006/digital-signature" SourceId="rId4"/>
            <mdssi:RelationshipReference xmlns:mdssi="http://schemas.openxmlformats.org/package/2006/digital-signature" SourceId="rId3"/>
          </Transform>
          <Transform Algorithm="http://www.w3.org/TR/2001/REC-xml-c14n-20010315"/>
        </Transforms>
        <DigestMethod Algorithm="http://www.w3.org/2001/04/xmlenc#sha256"/>
        <DigestValue>3bQDPJcMh5djkp7sXHO4QZyJC2ZFAgRHs7B4o61Dyjw=</DigestValue>
      </Reference>
      <Reference URI="/ppt/slides/_rels/slide6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3"/>
            <mdssi:RelationshipReference xmlns:mdssi="http://schemas.openxmlformats.org/package/2006/digital-signature" SourceId="rId2"/>
            <mdssi:RelationshipReference xmlns:mdssi="http://schemas.openxmlformats.org/package/2006/digital-signature" SourceId="rId1"/>
            <mdssi:RelationshipReference xmlns:mdssi="http://schemas.openxmlformats.org/package/2006/digital-signature" SourceId="rId5"/>
            <mdssi:RelationshipReference xmlns:mdssi="http://schemas.openxmlformats.org/package/2006/digital-signature" SourceId="rId4"/>
          </Transform>
          <Transform Algorithm="http://www.w3.org/TR/2001/REC-xml-c14n-20010315"/>
        </Transforms>
        <DigestMethod Algorithm="http://www.w3.org/2001/04/xmlenc#sha256"/>
        <DigestValue>SX1Y57huZpPsJLES/pRUPbOEqKLjkm0OlchoVLf33uw=</DigestValue>
      </Reference>
      <Reference URI="/ppt/slides/_rels/slide7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4"/>
            <mdssi:RelationshipReference xmlns:mdssi="http://schemas.openxmlformats.org/package/2006/digital-signature" SourceId="rId3"/>
            <mdssi:RelationshipReference xmlns:mdssi="http://schemas.openxmlformats.org/package/2006/digital-signature" SourceId="rId2"/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enc#sha256"/>
        <DigestValue>hFwjkdo0w8K4QXQk1Fhm1atGIjeuNVVJxQ2ljvsu8do=</DigestValue>
      </Reference>
      <Reference URI="/ppt/slides/_rels/slide8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3"/>
            <mdssi:RelationshipReference xmlns:mdssi="http://schemas.openxmlformats.org/package/2006/digital-signature" SourceId="rId2"/>
            <mdssi:RelationshipReference xmlns:mdssi="http://schemas.openxmlformats.org/package/2006/digital-signature" SourceId="rId1"/>
            <mdssi:RelationshipReference xmlns:mdssi="http://schemas.openxmlformats.org/package/2006/digital-signature" SourceId="rId4"/>
          </Transform>
          <Transform Algorithm="http://www.w3.org/TR/2001/REC-xml-c14n-20010315"/>
        </Transforms>
        <DigestMethod Algorithm="http://www.w3.org/2001/04/xmlenc#sha256"/>
        <DigestValue>NrqX0ouvQHwKywqlcRgqXALbI5oowI1pEPW20Y8A+Uw=</DigestValue>
      </Reference>
      <Reference URI="/ppt/slides/_rels/slide9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5"/>
            <mdssi:RelationshipReference xmlns:mdssi="http://schemas.openxmlformats.org/package/2006/digital-signature" SourceId="rId4"/>
            <mdssi:RelationshipReference xmlns:mdssi="http://schemas.openxmlformats.org/package/2006/digital-signature" SourceId="rId3"/>
            <mdssi:RelationshipReference xmlns:mdssi="http://schemas.openxmlformats.org/package/2006/digital-signature" SourceId="rId2"/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enc#sha256"/>
        <DigestValue>JJm8PWLX4aFXx50TLMkyPJ3UVvS6kML5X5BDwUKB9fA=</DigestValue>
      </Reference>
      <Reference URI="/ppt/slides/slide1.xml?ContentType=application/vnd.openxmlformats-officedocument.presentationml.slide+xml">
        <DigestMethod Algorithm="http://www.w3.org/2001/04/xmlenc#sha256"/>
        <DigestValue>8kf0TivDJbza+XweOZ2uYC/+6RjvocFZlubczG83r0E=</DigestValue>
      </Reference>
      <Reference URI="/ppt/slides/slide10.xml?ContentType=application/vnd.openxmlformats-officedocument.presentationml.slide+xml">
        <DigestMethod Algorithm="http://www.w3.org/2001/04/xmlenc#sha256"/>
        <DigestValue>n/Za6cE3xinQcMs1VQ8yPBMTVmJ7CIUOqvCXgyyE/RY=</DigestValue>
      </Reference>
      <Reference URI="/ppt/slides/slide11.xml?ContentType=application/vnd.openxmlformats-officedocument.presentationml.slide+xml">
        <DigestMethod Algorithm="http://www.w3.org/2001/04/xmlenc#sha256"/>
        <DigestValue>hD46mRBhVacX6WfqdSTFu1W5Xtvo4PeiVh/zlWOIUUU=</DigestValue>
      </Reference>
      <Reference URI="/ppt/slides/slide2.xml?ContentType=application/vnd.openxmlformats-officedocument.presentationml.slide+xml">
        <DigestMethod Algorithm="http://www.w3.org/2001/04/xmlenc#sha256"/>
        <DigestValue>GcT6fZImeD8DEWnH7xztRfFxKYvD7rQbs35NXtZfyBo=</DigestValue>
      </Reference>
      <Reference URI="/ppt/slides/slide3.xml?ContentType=application/vnd.openxmlformats-officedocument.presentationml.slide+xml">
        <DigestMethod Algorithm="http://www.w3.org/2001/04/xmlenc#sha256"/>
        <DigestValue>9weWjUN/r3LezW0M9FSvkoE4cNQYpnMO080ss6OaPoo=</DigestValue>
      </Reference>
      <Reference URI="/ppt/slides/slide4.xml?ContentType=application/vnd.openxmlformats-officedocument.presentationml.slide+xml">
        <DigestMethod Algorithm="http://www.w3.org/2001/04/xmlenc#sha256"/>
        <DigestValue>7/ici3aiOJA1s7lQmngl5GpUj+fB3jf6IdpHORXZzss=</DigestValue>
      </Reference>
      <Reference URI="/ppt/slides/slide5.xml?ContentType=application/vnd.openxmlformats-officedocument.presentationml.slide+xml">
        <DigestMethod Algorithm="http://www.w3.org/2001/04/xmlenc#sha256"/>
        <DigestValue>P9+nXCfBug6C2UKtoJpSqaWmL5xvTNL7h1hgnGLVsJY=</DigestValue>
      </Reference>
      <Reference URI="/ppt/slides/slide6.xml?ContentType=application/vnd.openxmlformats-officedocument.presentationml.slide+xml">
        <DigestMethod Algorithm="http://www.w3.org/2001/04/xmlenc#sha256"/>
        <DigestValue>w+Q12ZYhM9Qk2p+ej+MDXeUhNgj0uaUpJrZwu1fBg14=</DigestValue>
      </Reference>
      <Reference URI="/ppt/slides/slide7.xml?ContentType=application/vnd.openxmlformats-officedocument.presentationml.slide+xml">
        <DigestMethod Algorithm="http://www.w3.org/2001/04/xmlenc#sha256"/>
        <DigestValue>uwdur6Wrct+0f7X6F39VpI5Ofjxrkm79Tzh9jDyXB14=</DigestValue>
      </Reference>
      <Reference URI="/ppt/slides/slide8.xml?ContentType=application/vnd.openxmlformats-officedocument.presentationml.slide+xml">
        <DigestMethod Algorithm="http://www.w3.org/2001/04/xmlenc#sha256"/>
        <DigestValue>u5Nj6jAk9HV2YWIWPsGHf3Gi4ja1RYlP20+EWvikQ3I=</DigestValue>
      </Reference>
      <Reference URI="/ppt/slides/slide9.xml?ContentType=application/vnd.openxmlformats-officedocument.presentationml.slide+xml">
        <DigestMethod Algorithm="http://www.w3.org/2001/04/xmlenc#sha256"/>
        <DigestValue>t65BgQ2P9F3lT0Di/YpLjOG2YxitQosSZr8EGP+a4Yw=</DigestValue>
      </Reference>
      <Reference URI="/ppt/tableStyles.xml?ContentType=application/vnd.openxmlformats-officedocument.presentationml.tableStyles+xml">
        <DigestMethod Algorithm="http://www.w3.org/2001/04/xmlenc#sha256"/>
        <DigestValue>zUJmCulB8F3RMQLkKOEG3wHDYiBC80kdCXjqwfH8PzI=</DigestValue>
      </Reference>
      <Reference URI="/ppt/theme/theme1.xml?ContentType=application/vnd.openxmlformats-officedocument.theme+xml">
        <DigestMethod Algorithm="http://www.w3.org/2001/04/xmlenc#sha256"/>
        <DigestValue>fTlPi/nbMuyrNTd80cU+H1mFSk0UlMoRAEwDhkMa9n8=</DigestValue>
      </Reference>
      <Reference URI="/ppt/theme/theme2.xml?ContentType=application/vnd.openxmlformats-officedocument.theme+xml">
        <DigestMethod Algorithm="http://www.w3.org/2001/04/xmlenc#sha256"/>
        <DigestValue>KMn49hRZwSQ9AsuL0xAjDmdH2n8QroSnNGjrfvbrgT8=</DigestValue>
      </Reference>
      <Reference URI="/ppt/theme/theme3.xml?ContentType=application/vnd.openxmlformats-officedocument.theme+xml">
        <DigestMethod Algorithm="http://www.w3.org/2001/04/xmlenc#sha256"/>
        <DigestValue>0VwHIq/gK+9HYEomAVMop4u6d5Rq6FX2/9rlyCuF3Yo=</DigestValue>
      </Reference>
      <Reference URI="/ppt/viewProps.xml?ContentType=application/vnd.openxmlformats-officedocument.presentationml.viewProps+xml">
        <DigestMethod Algorithm="http://www.w3.org/2001/04/xmlenc#sha256"/>
        <DigestValue>9Z/UIZQxFH3ix6iuy3eDvNwstHhpEb0bvzvURnktyu0=</DigestValue>
      </Reference>
    </Manifest>
    <SignatureProperties>
      <SignatureProperty Id="idSignatureTime" Target="#idPackageSignature">
        <mdssi:SignatureTime xmlns:mdssi="http://schemas.openxmlformats.org/package/2006/digital-signature">
          <mdssi:Format>YYYY-MM-DDThh:mm:ssTZD</mdssi:Format>
          <mdssi:Value>2020-09-25T17:57:49Z</mdssi:Value>
        </mdssi:SignatureTime>
      </SignatureProperty>
    </SignatureProperties>
  </Object>
  <Object Id="idOfficeObject">
    <SignatureProperties>
      <SignatureProperty Id="idOfficeV1Details" Target="#idPackageSignature">
        <SignatureInfoV1 xmlns="http://schemas.microsoft.com/office/2006/digsig">
          <SetupID/>
          <SignatureText/>
          <SignatureImage/>
          <SignatureComments>Chux Onaa_COMSOL Conference</SignatureComments>
          <WindowsVersion>10.0</WindowsVersion>
          <OfficeVersion>16.0.13231/21</OfficeVersion>
          <ApplicationVersion>16.0.13231</ApplicationVersion>
          <Monitors>1</Monitors>
          <HorizontalResolution>1920</HorizontalResolution>
          <VerticalResolution>1080</VerticalResolution>
          <ColorDepth>32</ColorDepth>
          <SignatureProviderId>{00000000-0000-0000-0000-000000000000}</SignatureProviderId>
          <SignatureProviderUrl/>
          <SignatureProviderDetails>9</SignatureProviderDetails>
          <SignatureType>1</SignatureType>
        </SignatureInfoV1>
        <SignatureInfoV2 xmlns="http://schemas.microsoft.com/office/2006/digsig">
          <Address1>T U Bergakademie Freiberg</Address1>
          <Address2>Bohrtechnik und Fluid Bergbau</Address2>
        </SignatureInfoV2>
      </SignatureProperty>
    </SignatureProperties>
  </Object>
  <Object>
    <xd:QualifyingProperties xmlns:xd="http://uri.etsi.org/01903/v1.3.2#" Target="#idPackageSignature">
      <xd:SignedProperties Id="idSignedProperties">
        <xd:SignedSignatureProperties>
          <xd:SigningTime>2020-09-25T17:57:49Z</xd:SigningTime>
          <xd:SigningCertificate>
            <xd:Cert>
              <xd:CertDigest>
                <DigestMethod Algorithm="http://www.w3.org/2001/04/xmlenc#sha256"/>
                <DigestValue>wVrVwPhmB/pZZx9RBWfMkJyf/o4KTAvOVOJK26DsK+M=</DigestValue>
              </xd:CertDigest>
              <xd:IssuerSerial>
                <X509IssuerName>DC=net + DC=windows + CN=MS-Organization-Access + OU=82dbaca4-3e81-46ca-9c73-0950c1eaca97</X509IssuerName>
                <X509SerialNumber>20209612657230764772034419919092766974</X509SerialNumber>
              </xd:IssuerSerial>
            </xd:Cert>
          </xd:SigningCertificate>
          <xd:SignaturePolicyIdentifier>
            <xd:SignaturePolicyImplied/>
          </xd:SignaturePolicyIdentifier>
          <xd:SignatureProductionPlace>
            <xd:City>Freiberg</xd:City>
            <xd:StateOrProvince/>
            <xd:PostalCode>09599</xd:PostalCode>
            <xd:CountryName>Germany</xd:CountryName>
          </xd:SignatureProductionPlace>
        </xd:SignedSignatureProperties>
        <xd:SignedDataObjectProperties>
          <xd:CommitmentTypeIndication>
            <xd:CommitmentTypeId>
              <xd:Identifier>http://uri.etsi.org/01903/v1.2.2#ProofOfOrigin</xd:Identifier>
              <xd:Description>Created and approved this document</xd:Description>
            </xd:CommitmentTypeId>
            <xd:AllSignedDataObjects/>
            <xd:CommitmentTypeQualifiers>
              <xd:CommitmentTypeQualifier>Chux Onaa_COMSOL Conference</xd:CommitmentTypeQualifier>
            </xd:CommitmentTypeQualifiers>
          </xd:CommitmentTypeIndication>
        </xd:SignedDataObjectProperties>
      </xd:SignedProperties>
    </xd:QualifyingProperties>
  </Object>
</Signature>
</file>

<file path=docProps/app.xml><?xml version="1.0" encoding="utf-8"?>
<Properties xmlns="http://schemas.openxmlformats.org/officeDocument/2006/extended-properties" xmlns:vt="http://schemas.openxmlformats.org/officeDocument/2006/docPropsVTypes">
  <Template>16zu9_TUBAF_ppt_blau-weiss neu.potx</Template>
  <TotalTime>0</TotalTime>
  <Words>1058</Words>
  <Application>Microsoft Office PowerPoint</Application>
  <PresentationFormat>On-screen Show (16:9)</PresentationFormat>
  <Paragraphs>136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Cambria Math</vt:lpstr>
      <vt:lpstr>Courier New</vt:lpstr>
      <vt:lpstr>Times New Roman</vt:lpstr>
      <vt:lpstr>Wingdings</vt:lpstr>
      <vt:lpstr>16zu9_TUBAF_ppt_blau-weiss neu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HIER STEHT DIE 1. ÜBERSCHRIFT und eventuell noch ein Untertitel</dc:title>
  <dc:creator>home</dc:creator>
  <cp:lastModifiedBy>ms372757</cp:lastModifiedBy>
  <cp:revision>211</cp:revision>
  <dcterms:created xsi:type="dcterms:W3CDTF">2013-01-07T12:24:26Z</dcterms:created>
  <dcterms:modified xsi:type="dcterms:W3CDTF">2020-09-25T17:53:33Z</dcterms:modified>
</cp:coreProperties>
</file>